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375" r:id="rId3"/>
    <p:sldId id="376" r:id="rId4"/>
    <p:sldId id="377" r:id="rId5"/>
    <p:sldId id="382"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9" r:id="rId19"/>
    <p:sldId id="280" r:id="rId20"/>
    <p:sldId id="281" r:id="rId21"/>
    <p:sldId id="282" r:id="rId22"/>
    <p:sldId id="284" r:id="rId23"/>
    <p:sldId id="285" r:id="rId24"/>
    <p:sldId id="335" r:id="rId25"/>
    <p:sldId id="286" r:id="rId26"/>
    <p:sldId id="334" r:id="rId27"/>
    <p:sldId id="288" r:id="rId28"/>
    <p:sldId id="287" r:id="rId29"/>
    <p:sldId id="289" r:id="rId30"/>
    <p:sldId id="294" r:id="rId31"/>
    <p:sldId id="295" r:id="rId32"/>
    <p:sldId id="296" r:id="rId33"/>
    <p:sldId id="297" r:id="rId34"/>
    <p:sldId id="298" r:id="rId35"/>
    <p:sldId id="299" r:id="rId36"/>
    <p:sldId id="300" r:id="rId37"/>
    <p:sldId id="301" r:id="rId38"/>
    <p:sldId id="372" r:id="rId39"/>
    <p:sldId id="378" r:id="rId40"/>
    <p:sldId id="303" r:id="rId41"/>
    <p:sldId id="302" r:id="rId42"/>
    <p:sldId id="304" r:id="rId43"/>
    <p:sldId id="305" r:id="rId44"/>
    <p:sldId id="306" r:id="rId45"/>
    <p:sldId id="313" r:id="rId46"/>
    <p:sldId id="374" r:id="rId47"/>
    <p:sldId id="312" r:id="rId48"/>
    <p:sldId id="373" r:id="rId49"/>
    <p:sldId id="314" r:id="rId50"/>
    <p:sldId id="315" r:id="rId51"/>
    <p:sldId id="316" r:id="rId52"/>
    <p:sldId id="317" r:id="rId53"/>
    <p:sldId id="318" r:id="rId54"/>
    <p:sldId id="307" r:id="rId55"/>
    <p:sldId id="357" r:id="rId56"/>
    <p:sldId id="358" r:id="rId57"/>
    <p:sldId id="359" r:id="rId58"/>
    <p:sldId id="360" r:id="rId59"/>
    <p:sldId id="340" r:id="rId60"/>
    <p:sldId id="383" r:id="rId61"/>
    <p:sldId id="384" r:id="rId62"/>
    <p:sldId id="387" r:id="rId63"/>
    <p:sldId id="341" r:id="rId64"/>
    <p:sldId id="343" r:id="rId65"/>
    <p:sldId id="344" r:id="rId66"/>
    <p:sldId id="345" r:id="rId67"/>
    <p:sldId id="349" r:id="rId68"/>
    <p:sldId id="386" r:id="rId69"/>
    <p:sldId id="350" r:id="rId70"/>
    <p:sldId id="352" r:id="rId71"/>
    <p:sldId id="351" r:id="rId7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808000"/>
    <a:srgbClr val="FF0066"/>
    <a:srgbClr val="008000"/>
    <a:srgbClr val="99CC00"/>
    <a:srgbClr val="CC3300"/>
    <a:srgbClr val="FF3300"/>
    <a:srgbClr val="FF33CC"/>
    <a:srgbClr val="CC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2" d="100"/>
          <a:sy n="72" d="100"/>
        </p:scale>
        <p:origin x="6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896FA746-58BC-42EA-8359-28179A55F8F1}" type="datetimeFigureOut">
              <a:rPr lang="es-ES" smtClean="0"/>
              <a:t>22/03/2018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6376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22/03/2018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68205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22/03/2018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13694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96FA746-58BC-42EA-8359-28179A55F8F1}" type="datetimeFigureOut">
              <a:rPr lang="es-ES" smtClean="0"/>
              <a:t>22/03/2018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08664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96FA746-58BC-42EA-8359-28179A55F8F1}" type="datetimeFigureOut">
              <a:rPr lang="es-ES" smtClean="0"/>
              <a:t>22/03/2018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27171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96FA746-58BC-42EA-8359-28179A55F8F1}" type="datetimeFigureOut">
              <a:rPr lang="es-ES" smtClean="0"/>
              <a:t>22/03/2018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56340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96FA746-58BC-42EA-8359-28179A55F8F1}" type="datetimeFigureOut">
              <a:rPr lang="es-ES" smtClean="0"/>
              <a:t>22/03/2018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4300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96FA746-58BC-42EA-8359-28179A55F8F1}" type="datetimeFigureOut">
              <a:rPr lang="es-ES" smtClean="0"/>
              <a:t>22/03/2018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429317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96FA746-58BC-42EA-8359-28179A55F8F1}" type="datetimeFigureOut">
              <a:rPr lang="es-ES" smtClean="0"/>
              <a:t>22/03/2018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190672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96FA746-58BC-42EA-8359-28179A55F8F1}" type="datetimeFigureOut">
              <a:rPr lang="es-ES" smtClean="0"/>
              <a:t>22/03/2018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14790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96FA746-58BC-42EA-8359-28179A55F8F1}" type="datetimeFigureOut">
              <a:rPr lang="es-ES" smtClean="0"/>
              <a:t>22/03/2018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14085F-A748-4FA1-B99F-352AC25CE998}" type="slidenum">
              <a:rPr lang="es-ES" smtClean="0"/>
              <a:t>‹Nº›</a:t>
            </a:fld>
            <a:endParaRPr lang="es-ES"/>
          </a:p>
        </p:txBody>
      </p:sp>
    </p:spTree>
    <p:extLst>
      <p:ext uri="{BB962C8B-B14F-4D97-AF65-F5344CB8AC3E}">
        <p14:creationId xmlns:p14="http://schemas.microsoft.com/office/powerpoint/2010/main" val="319897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FA746-58BC-42EA-8359-28179A55F8F1}" type="datetimeFigureOut">
              <a:rPr lang="es-ES" smtClean="0"/>
              <a:t>22/03/2018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4085F-A748-4FA1-B99F-352AC25CE998}" type="slidenum">
              <a:rPr lang="es-ES" smtClean="0"/>
              <a:t>‹Nº›</a:t>
            </a:fld>
            <a:endParaRPr lang="es-ES"/>
          </a:p>
        </p:txBody>
      </p:sp>
    </p:spTree>
    <p:extLst>
      <p:ext uri="{BB962C8B-B14F-4D97-AF65-F5344CB8AC3E}">
        <p14:creationId xmlns:p14="http://schemas.microsoft.com/office/powerpoint/2010/main" val="39348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90917" y="872121"/>
            <a:ext cx="9410165" cy="4548019"/>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s-ES" sz="3600" b="1" dirty="0">
                <a:solidFill>
                  <a:srgbClr val="990099"/>
                </a:solidFill>
              </a:rPr>
              <a:t>Un modelo más adaptado a la realidad también debe reducir los efectos de: a) el pensamiento ilusorio; y b) la interacción entre las buenas intenciones y los intereses creados.</a:t>
            </a:r>
          </a:p>
          <a:p>
            <a:pPr>
              <a:lnSpc>
                <a:spcPct val="120000"/>
              </a:lnSpc>
            </a:pPr>
            <a:br>
              <a:rPr lang="es-ES" sz="3600" dirty="0"/>
            </a:br>
            <a:r>
              <a:rPr lang="es-ES" sz="3300" b="1" dirty="0">
                <a:solidFill>
                  <a:srgbClr val="0000FF"/>
                </a:solidFill>
              </a:rPr>
              <a:t>Jornada de Medicina Reflexiva</a:t>
            </a:r>
            <a:br>
              <a:rPr lang="es-ES" sz="900" b="1" dirty="0">
                <a:solidFill>
                  <a:srgbClr val="990099"/>
                </a:solidFill>
              </a:rPr>
            </a:br>
            <a:br>
              <a:rPr lang="es-ES" sz="900" dirty="0"/>
            </a:br>
            <a:endParaRPr lang="es-ES" sz="900" dirty="0"/>
          </a:p>
          <a:p>
            <a:pPr>
              <a:lnSpc>
                <a:spcPct val="110000"/>
              </a:lnSpc>
            </a:pPr>
            <a:r>
              <a:rPr lang="es-ES" sz="1800" b="1" dirty="0"/>
              <a:t>Organizada por la Gerencia del Distrito de Sevilla, Servicio Andaluz de Salud</a:t>
            </a:r>
          </a:p>
          <a:p>
            <a:pPr>
              <a:lnSpc>
                <a:spcPct val="110000"/>
              </a:lnSpc>
            </a:pPr>
            <a:endParaRPr lang="es-ES" sz="1200" b="1" dirty="0"/>
          </a:p>
          <a:p>
            <a:pPr>
              <a:lnSpc>
                <a:spcPct val="110000"/>
              </a:lnSpc>
            </a:pPr>
            <a:r>
              <a:rPr lang="es-ES" sz="1800" b="1" dirty="0"/>
              <a:t>Sevilla, 23-feb-2018</a:t>
            </a:r>
          </a:p>
          <a:p>
            <a:pPr>
              <a:lnSpc>
                <a:spcPct val="110000"/>
              </a:lnSpc>
            </a:pPr>
            <a:endParaRPr lang="es-ES" sz="1800" b="1" dirty="0"/>
          </a:p>
          <a:p>
            <a:pPr>
              <a:lnSpc>
                <a:spcPct val="110000"/>
              </a:lnSpc>
            </a:pPr>
            <a:endParaRPr lang="es-ES" sz="1800" b="1" dirty="0"/>
          </a:p>
          <a:p>
            <a:pPr>
              <a:lnSpc>
                <a:spcPct val="110000"/>
              </a:lnSpc>
            </a:pPr>
            <a:endParaRPr lang="es-ES" sz="1800" b="1" dirty="0"/>
          </a:p>
          <a:p>
            <a:r>
              <a:rPr lang="es-ES" sz="1800" dirty="0"/>
              <a:t>Antonio Montaño Barrientos</a:t>
            </a:r>
          </a:p>
          <a:p>
            <a:r>
              <a:rPr lang="es-ES" sz="1800" dirty="0"/>
              <a:t>Galo A Sánchez Robles</a:t>
            </a:r>
          </a:p>
          <a:p>
            <a:pPr>
              <a:lnSpc>
                <a:spcPct val="110000"/>
              </a:lnSpc>
            </a:pPr>
            <a:endParaRPr lang="es-ES" sz="1800" b="1" dirty="0"/>
          </a:p>
        </p:txBody>
      </p:sp>
      <p:sp>
        <p:nvSpPr>
          <p:cNvPr id="3" name="Subtítulo 2"/>
          <p:cNvSpPr txBox="1">
            <a:spLocks/>
          </p:cNvSpPr>
          <p:nvPr/>
        </p:nvSpPr>
        <p:spPr>
          <a:xfrm>
            <a:off x="1214904" y="4892954"/>
            <a:ext cx="9144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1700" dirty="0"/>
          </a:p>
        </p:txBody>
      </p:sp>
    </p:spTree>
    <p:extLst>
      <p:ext uri="{BB962C8B-B14F-4D97-AF65-F5344CB8AC3E}">
        <p14:creationId xmlns:p14="http://schemas.microsoft.com/office/powerpoint/2010/main" val="50816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RESULTADOS: </a:t>
            </a:r>
            <a:r>
              <a:rPr lang="es-ES" sz="20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El 31% de los pacientes con cáncer de pulmón y el 19% con colorrectal contestó que no había probabilidad de cura,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 modo que el 61% y el 81% respectivamente contestaron que era poco, algo o muy probable la cura</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El nivel educativo, el estado funcional y el papel del paciente en la toma de decisiones no se asociaron con estas inexactas creencias sobre la quimioterapia.</a:t>
            </a: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CONCLUSIONES:</a:t>
            </a:r>
            <a:r>
              <a:rPr lang="es-ES" sz="2000" dirty="0">
                <a:effectLst/>
                <a:latin typeface="Calibri" panose="020F0502020204030204" pitchFamily="34" charset="0"/>
                <a:ea typeface="Calibri" panose="020F0502020204030204" pitchFamily="34" charset="0"/>
                <a:cs typeface="Times New Roman" panose="02020603050405020304" pitchFamily="18" charset="0"/>
              </a:rPr>
              <a:t> Muchos pacientes que reciben quimioterapia para cánceres incurables pueden no entender que es muy poco probable que la quimioterapia sea curativa, lo cual podría comprometer su capacidad para tomar decisiones informadas sobre el tratamiento que estén en consonancia con sus preferencias. </a:t>
            </a:r>
          </a:p>
          <a:p>
            <a:pPr algn="just">
              <a:lnSpc>
                <a:spcPct val="100000"/>
              </a:lnSpc>
              <a:spcAft>
                <a:spcPts val="0"/>
              </a:spcAft>
            </a:pPr>
            <a:r>
              <a:rPr lang="es-ES" sz="2000" dirty="0">
                <a:solidFill>
                  <a:srgbClr val="808000"/>
                </a:solidFill>
                <a:effectLst/>
                <a:latin typeface="Calibri" panose="020F0502020204030204" pitchFamily="34" charset="0"/>
                <a:ea typeface="Calibri" panose="020F0502020204030204" pitchFamily="34" charset="0"/>
                <a:cs typeface="Times New Roman" panose="02020603050405020304" pitchFamily="18" charset="0"/>
              </a:rPr>
              <a:t>Los médicos pueden ser capaces de mejorar la comprensión pacientes, </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pero esto puede ser a costa de la satisfacción que expresan los pacientes para con ellos.</a:t>
            </a:r>
          </a:p>
          <a:p>
            <a:pPr algn="just"/>
            <a:endParaRPr lang="es-ES" dirty="0"/>
          </a:p>
        </p:txBody>
      </p:sp>
    </p:spTree>
    <p:extLst>
      <p:ext uri="{BB962C8B-B14F-4D97-AF65-F5344CB8AC3E}">
        <p14:creationId xmlns:p14="http://schemas.microsoft.com/office/powerpoint/2010/main" val="2579153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lnSpcReduction="10000"/>
          </a:bodyPr>
          <a:lstStyle/>
          <a:p>
            <a:pPr algn="just">
              <a:lnSpc>
                <a:spcPct val="11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PACIENTES SOBRE 2 SCREENINGS Y 2 MEDICAMENTOS PREVENTIVOS: SOBRESTIMAN LOS EFECTOS, Y MANIFIESTAN CUÁL SERÍA EL MÍNIMO BENEFICIO QUE ACEPTARÍAN.</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Rep-20121130-Enc,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Expectativ</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pac</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en 2 Screening y 2 </a:t>
            </a:r>
            <a:r>
              <a:rPr lang="en-GB" sz="1800" b="1"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Mtos</a:t>
            </a:r>
            <a:r>
              <a:rPr lang="en-GB" sz="1800" b="1"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Prev. Hudson</a:t>
            </a:r>
            <a:endParaRPr lang="es-ES" sz="1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n-U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Hudson B, </a:t>
            </a:r>
            <a:r>
              <a:rPr lang="en-U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Zarifeh</a:t>
            </a:r>
            <a:r>
              <a:rPr lang="en-U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 Young L, Wells JE. Patients' expectations of screening and preventive treatments. </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Ann </a:t>
            </a:r>
            <a:r>
              <a:rPr lang="es-E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Fam</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a:t>
            </a:r>
            <a:r>
              <a:rPr lang="es-ES" sz="1800" dirty="0" err="1">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Med</a:t>
            </a:r>
            <a:r>
              <a:rPr lang="es-ES" sz="1800" dirty="0">
                <a:solidFill>
                  <a:srgbClr val="0000FF"/>
                </a:solidFill>
                <a:effectLst/>
                <a:latin typeface="Calibri" panose="020F0502020204030204" pitchFamily="34" charset="0"/>
                <a:ea typeface="Times New Roman" panose="02020603050405020304" pitchFamily="18" charset="0"/>
                <a:cs typeface="Tahoma" panose="020B0604030504040204" pitchFamily="34" charset="0"/>
              </a:rPr>
              <a:t>. 2012 Nov;10(6):495-502. </a:t>
            </a:r>
            <a:endParaRPr lang="es-ES" sz="1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s-ES" sz="2200" b="1" dirty="0">
                <a:effectLst/>
                <a:latin typeface="Calibri" panose="020F0502020204030204" pitchFamily="34" charset="0"/>
                <a:ea typeface="Calibri" panose="020F0502020204030204" pitchFamily="34" charset="0"/>
                <a:cs typeface="Times New Roman" panose="02020603050405020304" pitchFamily="18" charset="0"/>
              </a:rPr>
              <a:t>OBJETIVO:</a:t>
            </a:r>
            <a:r>
              <a:rPr lang="es-ES" sz="2200" dirty="0">
                <a:effectLst/>
                <a:latin typeface="Calibri" panose="020F0502020204030204" pitchFamily="34" charset="0"/>
                <a:ea typeface="Calibri" panose="020F0502020204030204" pitchFamily="34" charset="0"/>
                <a:cs typeface="Times New Roman" panose="02020603050405020304" pitchFamily="18" charset="0"/>
              </a:rPr>
              <a:t> Una decisión informada para aceptar una intervención sanitaria requiere una comprensión de su posible beneficio. Este estudio evaluó las estimaciones de los participantes sobre el beneficio de las intervenciones, así como el beneficio mínimo aceptable, del </a:t>
            </a:r>
            <a:r>
              <a:rPr lang="es-ES" sz="22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200" dirty="0">
                <a:effectLst/>
                <a:latin typeface="Calibri" panose="020F0502020204030204" pitchFamily="34" charset="0"/>
                <a:ea typeface="Calibri" panose="020F0502020204030204" pitchFamily="34" charset="0"/>
                <a:cs typeface="Times New Roman" panose="02020603050405020304" pitchFamily="18" charset="0"/>
              </a:rPr>
              <a:t> de cáncer de mama y de colon, así como para prevenir con medicamentos la fractura de cadera y enfermedad cardiovascular.</a:t>
            </a:r>
          </a:p>
          <a:p>
            <a:pPr algn="just">
              <a:lnSpc>
                <a:spcPct val="110000"/>
              </a:lnSpc>
              <a:spcAft>
                <a:spcPts val="0"/>
              </a:spcAft>
            </a:pPr>
            <a:r>
              <a:rPr lang="es-ES" sz="2200" b="1" dirty="0">
                <a:effectLst/>
                <a:latin typeface="Calibri" panose="020F0502020204030204" pitchFamily="34" charset="0"/>
                <a:ea typeface="Calibri" panose="020F0502020204030204" pitchFamily="34" charset="0"/>
                <a:cs typeface="Times New Roman" panose="02020603050405020304" pitchFamily="18" charset="0"/>
              </a:rPr>
              <a:t>MÉTODOS:</a:t>
            </a:r>
            <a:r>
              <a:rPr lang="es-ES" sz="2200" dirty="0">
                <a:effectLst/>
                <a:latin typeface="Calibri" panose="020F0502020204030204" pitchFamily="34" charset="0"/>
                <a:ea typeface="Calibri" panose="020F0502020204030204" pitchFamily="34" charset="0"/>
                <a:cs typeface="Times New Roman" panose="02020603050405020304" pitchFamily="18" charset="0"/>
              </a:rPr>
              <a:t> Tres médicos generales enviaron cuestionarios a todos los pacientes registrados de edades comprendidas entre 50 y 70 años. Los que accedieron a participar en el estudio se les pidió estimar el número de eventos (fracturas o muertes) que se previenen por cada grupo de 5000 pacientes que se someten cada intervención durante un período de 10 años.</a:t>
            </a:r>
          </a:p>
          <a:p>
            <a:pPr algn="just"/>
            <a:endParaRPr lang="es-ES" dirty="0"/>
          </a:p>
        </p:txBody>
      </p:sp>
    </p:spTree>
    <p:extLst>
      <p:ext uri="{BB962C8B-B14F-4D97-AF65-F5344CB8AC3E}">
        <p14:creationId xmlns:p14="http://schemas.microsoft.com/office/powerpoint/2010/main" val="122154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RESULTADOS:</a:t>
            </a:r>
            <a:r>
              <a:rPr lang="es-ES" sz="2000" dirty="0">
                <a:effectLst/>
                <a:latin typeface="Calibri" panose="020F0502020204030204" pitchFamily="34" charset="0"/>
                <a:ea typeface="Calibri" panose="020F0502020204030204" pitchFamily="34" charset="0"/>
                <a:cs typeface="Times New Roman" panose="02020603050405020304" pitchFamily="18" charset="0"/>
              </a:rPr>
              <a:t> La tasa de participación fue del 36%: </a:t>
            </a:r>
            <a:r>
              <a:rPr lang="es-ES" sz="2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De los 977 pacientes que fueron invitados a participar en el estudio, 354 completaron el cuestionario</a:t>
            </a:r>
            <a:r>
              <a:rPr lang="es-ES" sz="2000" dirty="0">
                <a:effectLst/>
                <a:latin typeface="Calibri" panose="020F0502020204030204" pitchFamily="34" charset="0"/>
                <a:ea typeface="Calibri" panose="020F0502020204030204" pitchFamily="34" charset="0"/>
                <a:cs typeface="Times New Roman" panose="02020603050405020304" pitchFamily="18" charset="0"/>
              </a:rPr>
              <a:t>. Los participantes sobreestimaron el grado de beneficio obtenido de todas las intervenciones: </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 90% de los participantes sobrestimó el efecto del screening del cáncer de mama, </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el 94% sobreestimó el de cáncer de colon</a:t>
            </a:r>
            <a:r>
              <a:rPr lang="es-E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el 82% sobreestimó el efecto de la medicación preventiva para fractura de cadera, </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y el 69% el de </a:t>
            </a:r>
            <a:r>
              <a:rPr lang="es-ES" sz="2000" dirty="0" err="1">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llos</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fármacos preventivos de las enfermedades cardiovasculares. </a:t>
            </a:r>
          </a:p>
          <a:p>
            <a:pPr indent="449580"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Las estimaciones de beneficio mínimo aceptable fueron más conservadoras, pero </a:t>
            </a:r>
            <a:r>
              <a:rPr lang="es-ES" sz="20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la mayoría de los encuestados indicó el beneficio mínimo aceptable</a:t>
            </a:r>
            <a:r>
              <a:rPr lang="es-ES" sz="20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el cual resultaba ser mayor que el que alcanzan realmente estas intervenciones</a:t>
            </a:r>
            <a:r>
              <a:rPr lang="es-E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s-ES" sz="2000" dirty="0">
                <a:solidFill>
                  <a:srgbClr val="FF5050"/>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Un menor nivel de educación se asoció con mayores estimaciones de beneficio mínimo aceptable para todas las intervenciones.</a:t>
            </a:r>
            <a:endParaRPr lang="es-ES" dirty="0"/>
          </a:p>
        </p:txBody>
      </p:sp>
    </p:spTree>
    <p:extLst>
      <p:ext uri="{BB962C8B-B14F-4D97-AF65-F5344CB8AC3E}">
        <p14:creationId xmlns:p14="http://schemas.microsoft.com/office/powerpoint/2010/main" val="59303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a:bodyPr>
          <a:lstStyle/>
          <a:p>
            <a:pPr algn="just">
              <a:lnSpc>
                <a:spcPct val="10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REVISIÓN SISTEMÁTICA DE 32 ESTUDIOS: LAS EXPECTATIVAS DE LOS PACIENTES SOBREESTIMAN LOS BENEFICIOS Y SUBESTIMAN LOS DAÑOS EN TRATAMIENTOS Y SCREENINGS</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20150228-RevSist 32Est,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Espectat</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pac</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sobrest</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Benef</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subestim</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Dañ</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n-US" sz="1800" b="1"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Tto+Screen</a:t>
            </a:r>
            <a:r>
              <a:rPr lang="en-US" sz="1800" b="1"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Hoffmann</a:t>
            </a:r>
            <a:endParaRPr lang="es-ES" sz="1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U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Hoffmann TC, Del Mar C. Patients' expectations of the benefits and harms of treatments, screening, and tests: A systematic review. </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JAMA </a:t>
            </a:r>
            <a:r>
              <a:rPr lang="es-ES" sz="18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Intern</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a:t>
            </a:r>
            <a:r>
              <a:rPr lang="es-ES" sz="1800" dirty="0" err="1">
                <a:solidFill>
                  <a:srgbClr val="0000FF"/>
                </a:solidFill>
                <a:effectLst/>
                <a:latin typeface="Calibri" panose="020F0502020204030204" pitchFamily="34" charset="0"/>
                <a:ea typeface="Calibri" panose="020F0502020204030204" pitchFamily="34" charset="0"/>
                <a:cs typeface="Tahoma" panose="020B0604030504040204" pitchFamily="34" charset="0"/>
              </a:rPr>
              <a:t>Med</a:t>
            </a:r>
            <a:r>
              <a:rPr lang="es-ES" sz="1800" dirty="0">
                <a:solidFill>
                  <a:srgbClr val="0000FF"/>
                </a:solidFill>
                <a:effectLst/>
                <a:latin typeface="Calibri" panose="020F0502020204030204" pitchFamily="34" charset="0"/>
                <a:ea typeface="Calibri" panose="020F0502020204030204" pitchFamily="34" charset="0"/>
                <a:cs typeface="Tahoma" panose="020B0604030504040204" pitchFamily="34" charset="0"/>
              </a:rPr>
              <a:t>. 2015 Feb;175(2):274-86.</a:t>
            </a:r>
            <a:endParaRPr lang="es-ES" sz="1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2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Las expectativas de Beneficio: </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De los 32 estudios que evaluaron las expectativas de beneficio, </a:t>
            </a:r>
            <a:r>
              <a:rPr lang="es-ES" sz="2200" dirty="0">
                <a:solidFill>
                  <a:srgbClr val="000000"/>
                </a:solidFill>
                <a:effectLst/>
                <a:highlight>
                  <a:srgbClr val="00FFFF"/>
                </a:highlight>
                <a:latin typeface="Calibri" panose="020F0502020204030204" pitchFamily="34" charset="0"/>
                <a:ea typeface="Calibri" panose="020F0502020204030204" pitchFamily="34" charset="0"/>
                <a:cs typeface="Tahoma" panose="020B0604030504040204" pitchFamily="34" charset="0"/>
              </a:rPr>
              <a:t>21 estudios (con 37 resultados) compararon las respuestas de los participantes con las estimaciones “correctas” de beneficio de los autores</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a:t>
            </a:r>
            <a:r>
              <a:rPr lang="es-ES" sz="2200" dirty="0">
                <a:solidFill>
                  <a:srgbClr val="008080"/>
                </a:solidFill>
                <a:effectLst/>
                <a:latin typeface="Calibri" panose="020F0502020204030204" pitchFamily="34" charset="0"/>
                <a:ea typeface="Calibri" panose="020F0502020204030204" pitchFamily="34" charset="0"/>
                <a:cs typeface="Tahoma" panose="020B0604030504040204" pitchFamily="34" charset="0"/>
              </a:rPr>
              <a:t>Más del 50% de los participantes</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1) </a:t>
            </a:r>
            <a:r>
              <a:rPr lang="es-ES" sz="2200" dirty="0" err="1">
                <a:solidFill>
                  <a:srgbClr val="CC0066"/>
                </a:solidFill>
                <a:latin typeface="Calibri" panose="020F0502020204030204" pitchFamily="34" charset="0"/>
                <a:cs typeface="Tahoma" panose="020B0604030504040204" pitchFamily="34" charset="0"/>
              </a:rPr>
              <a:t>SOBREestimó</a:t>
            </a:r>
            <a:r>
              <a:rPr lang="es-ES" sz="2200" dirty="0">
                <a:solidFill>
                  <a:srgbClr val="CC0066"/>
                </a:solidFill>
                <a:latin typeface="Calibri" panose="020F0502020204030204" pitchFamily="34" charset="0"/>
                <a:cs typeface="Tahoma" panose="020B0604030504040204" pitchFamily="34" charset="0"/>
              </a:rPr>
              <a:t> el beneficio </a:t>
            </a:r>
            <a:r>
              <a:rPr lang="es-ES" sz="2200" dirty="0">
                <a:solidFill>
                  <a:srgbClr val="CC0066"/>
                </a:solidFill>
                <a:effectLst/>
                <a:latin typeface="Calibri" panose="020F0502020204030204" pitchFamily="34" charset="0"/>
                <a:ea typeface="Calibri" panose="020F0502020204030204" pitchFamily="34" charset="0"/>
                <a:cs typeface="Tahoma" panose="020B0604030504040204" pitchFamily="34" charset="0"/>
              </a:rPr>
              <a:t>en 22 (65%) de los 34 resultados </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de los que se aportan datos. La proporción de participantes que </a:t>
            </a:r>
            <a:r>
              <a:rPr lang="es-ES" sz="22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SOBREestimó</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varió de 7% a 94%. </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2) </a:t>
            </a:r>
            <a:r>
              <a:rPr lang="es-ES" sz="2200" dirty="0" err="1">
                <a:solidFill>
                  <a:srgbClr val="CC0066"/>
                </a:solidFill>
                <a:latin typeface="Calibri" panose="020F0502020204030204" pitchFamily="34" charset="0"/>
                <a:cs typeface="Tahoma" panose="020B0604030504040204" pitchFamily="34" charset="0"/>
              </a:rPr>
              <a:t>NORMOestimó</a:t>
            </a:r>
            <a:r>
              <a:rPr lang="es-ES" sz="2200" dirty="0">
                <a:solidFill>
                  <a:srgbClr val="CC0066"/>
                </a:solidFill>
                <a:latin typeface="Calibri" panose="020F0502020204030204" pitchFamily="34" charset="0"/>
                <a:cs typeface="Tahoma" panose="020B0604030504040204" pitchFamily="34" charset="0"/>
              </a:rPr>
              <a:t> el beneficio </a:t>
            </a:r>
            <a:r>
              <a:rPr lang="es-ES" sz="2200" dirty="0">
                <a:solidFill>
                  <a:srgbClr val="CC0066"/>
                </a:solidFill>
                <a:effectLst/>
                <a:latin typeface="Calibri" panose="020F0502020204030204" pitchFamily="34" charset="0"/>
                <a:ea typeface="Calibri" panose="020F0502020204030204" pitchFamily="34" charset="0"/>
                <a:cs typeface="Tahoma" panose="020B0604030504040204" pitchFamily="34" charset="0"/>
              </a:rPr>
              <a:t>en sólo 2 (6%) de los resultados</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(la proporción de personas con mejoría de la visión después de la cirugía de cataratas y la exactitud de la prueba de frotis cervical). </a:t>
            </a:r>
            <a:endParaRPr lang="es-ES" sz="22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3) </a:t>
            </a:r>
            <a:r>
              <a:rPr lang="es-ES" sz="2200" dirty="0" err="1">
                <a:solidFill>
                  <a:srgbClr val="CC0066"/>
                </a:solidFill>
                <a:latin typeface="Calibri" panose="020F0502020204030204" pitchFamily="34" charset="0"/>
                <a:cs typeface="Tahoma" panose="020B0604030504040204" pitchFamily="34" charset="0"/>
              </a:rPr>
              <a:t>SUBestimó</a:t>
            </a:r>
            <a:r>
              <a:rPr lang="es-ES" sz="2200" dirty="0">
                <a:solidFill>
                  <a:srgbClr val="CC0066"/>
                </a:solidFill>
                <a:latin typeface="Calibri" panose="020F0502020204030204" pitchFamily="34" charset="0"/>
                <a:cs typeface="Tahoma" panose="020B0604030504040204" pitchFamily="34" charset="0"/>
              </a:rPr>
              <a:t> el beneficio </a:t>
            </a:r>
            <a:r>
              <a:rPr lang="es-ES" sz="2200" dirty="0">
                <a:solidFill>
                  <a:srgbClr val="CC0066"/>
                </a:solidFill>
                <a:effectLst/>
                <a:latin typeface="Calibri" panose="020F0502020204030204" pitchFamily="34" charset="0"/>
                <a:ea typeface="Calibri" panose="020F0502020204030204" pitchFamily="34" charset="0"/>
                <a:cs typeface="Tahoma" panose="020B0604030504040204" pitchFamily="34" charset="0"/>
              </a:rPr>
              <a:t>en sólo 1 (3%) de los resultados </a:t>
            </a:r>
            <a:r>
              <a:rPr lang="es-ES" sz="22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(beneficio de la cirugía de la espalda en el dolor lumbar).</a:t>
            </a:r>
            <a:endParaRPr lang="es-ES" sz="22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348999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00"/>
                </a:solidFill>
                <a:effectLst/>
                <a:latin typeface="Calibri" panose="020F0502020204030204" pitchFamily="34" charset="0"/>
                <a:ea typeface="Calibri" panose="020F0502020204030204" pitchFamily="34" charset="0"/>
                <a:cs typeface="Tahoma" panose="020B0604030504040204" pitchFamily="34" charset="0"/>
              </a:rPr>
              <a:t>Las expectativas de Daño: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En </a:t>
            </a:r>
            <a:r>
              <a:rPr lang="es-ES" sz="2000" dirty="0">
                <a:solidFill>
                  <a:srgbClr val="000000"/>
                </a:solidFill>
                <a:effectLst/>
                <a:highlight>
                  <a:srgbClr val="00FFFF"/>
                </a:highlight>
                <a:latin typeface="Calibri" panose="020F0502020204030204" pitchFamily="34" charset="0"/>
                <a:ea typeface="Calibri" panose="020F0502020204030204" pitchFamily="34" charset="0"/>
                <a:cs typeface="Tahoma" panose="020B0604030504040204" pitchFamily="34" charset="0"/>
              </a:rPr>
              <a:t>11 estudios (con 25 resultados</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a:t>
            </a:r>
            <a:r>
              <a:rPr lang="es-ES" sz="2000" dirty="0">
                <a:solidFill>
                  <a:srgbClr val="008080"/>
                </a:solidFill>
                <a:effectLst/>
                <a:latin typeface="Calibri" panose="020F0502020204030204" pitchFamily="34" charset="0"/>
                <a:ea typeface="Calibri" panose="020F0502020204030204" pitchFamily="34" charset="0"/>
                <a:cs typeface="Tahoma" panose="020B0604030504040204" pitchFamily="34" charset="0"/>
              </a:rPr>
              <a:t>más del 50% de los participantes</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1) </a:t>
            </a:r>
            <a:r>
              <a:rPr lang="es-ES" sz="2000" dirty="0" err="1">
                <a:solidFill>
                  <a:srgbClr val="FF0000"/>
                </a:solidFill>
                <a:latin typeface="Calibri" panose="020F0502020204030204" pitchFamily="34" charset="0"/>
                <a:cs typeface="Tahoma" panose="020B0604030504040204" pitchFamily="34" charset="0"/>
              </a:rPr>
              <a:t>SUBestimó</a:t>
            </a:r>
            <a:r>
              <a:rPr lang="es-ES" sz="2000" dirty="0">
                <a:solidFill>
                  <a:srgbClr val="FF0000"/>
                </a:solidFill>
                <a:latin typeface="Calibri" panose="020F0502020204030204" pitchFamily="34" charset="0"/>
                <a:cs typeface="Tahoma" panose="020B0604030504040204" pitchFamily="34" charset="0"/>
              </a:rPr>
              <a:t> el daño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respecto a la estimación “correcta” </a:t>
            </a:r>
            <a:r>
              <a:rPr lang="es-ES" sz="2000" dirty="0">
                <a:solidFill>
                  <a:srgbClr val="FF0000"/>
                </a:solidFill>
                <a:effectLst/>
                <a:latin typeface="Calibri" panose="020F0502020204030204" pitchFamily="34" charset="0"/>
                <a:ea typeface="Calibri" panose="020F0502020204030204" pitchFamily="34" charset="0"/>
                <a:cs typeface="Tahoma" panose="020B0604030504040204" pitchFamily="34" charset="0"/>
              </a:rPr>
              <a:t>en 10 (67%) de los 15 resultados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de los que había datos disponibles. La proporción de participantes que </a:t>
            </a:r>
            <a:r>
              <a:rPr lang="es-ES" sz="2000" dirty="0" err="1">
                <a:solidFill>
                  <a:srgbClr val="000000"/>
                </a:solidFill>
                <a:effectLst/>
                <a:latin typeface="Calibri" panose="020F0502020204030204" pitchFamily="34" charset="0"/>
                <a:ea typeface="Calibri" panose="020F0502020204030204" pitchFamily="34" charset="0"/>
                <a:cs typeface="Tahoma" panose="020B0604030504040204" pitchFamily="34" charset="0"/>
              </a:rPr>
              <a:t>SUBestimó</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 el daño varió de 18% a 97%. </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2) </a:t>
            </a:r>
            <a:r>
              <a:rPr lang="es-ES" sz="2000" dirty="0" err="1">
                <a:solidFill>
                  <a:srgbClr val="FF0000"/>
                </a:solidFill>
                <a:latin typeface="Calibri" panose="020F0502020204030204" pitchFamily="34" charset="0"/>
                <a:cs typeface="Tahoma" panose="020B0604030504040204" pitchFamily="34" charset="0"/>
              </a:rPr>
              <a:t>NORMOestimó</a:t>
            </a:r>
            <a:r>
              <a:rPr lang="es-ES" sz="2000" dirty="0">
                <a:solidFill>
                  <a:srgbClr val="FF0000"/>
                </a:solidFill>
                <a:latin typeface="Calibri" panose="020F0502020204030204" pitchFamily="34" charset="0"/>
                <a:cs typeface="Tahoma" panose="020B0604030504040204" pitchFamily="34" charset="0"/>
              </a:rPr>
              <a:t> los daños </a:t>
            </a:r>
            <a:r>
              <a:rPr lang="es-ES" sz="2000" dirty="0">
                <a:solidFill>
                  <a:srgbClr val="FF0000"/>
                </a:solidFill>
                <a:effectLst/>
                <a:latin typeface="Calibri" panose="020F0502020204030204" pitchFamily="34" charset="0"/>
                <a:ea typeface="Calibri" panose="020F0502020204030204" pitchFamily="34" charset="0"/>
                <a:cs typeface="Tahoma" panose="020B0604030504040204" pitchFamily="34" charset="0"/>
              </a:rPr>
              <a:t>en sólo 2 (13%) de los resultados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(la proporción de personas que todavía necesitan gafas después de la cirugía de cataratas, y el riesgo de aborto involuntario de la amniocentesis). </a:t>
            </a:r>
            <a:endParaRPr lang="es-ES" sz="2000" dirty="0">
              <a:effectLst/>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3) </a:t>
            </a:r>
            <a:r>
              <a:rPr lang="es-ES" sz="2000" dirty="0" err="1">
                <a:solidFill>
                  <a:srgbClr val="FF0000"/>
                </a:solidFill>
                <a:latin typeface="Calibri" panose="020F0502020204030204" pitchFamily="34" charset="0"/>
                <a:cs typeface="Tahoma" panose="020B0604030504040204" pitchFamily="34" charset="0"/>
              </a:rPr>
              <a:t>SOBREestimó</a:t>
            </a:r>
            <a:r>
              <a:rPr lang="es-ES" sz="2000" dirty="0">
                <a:solidFill>
                  <a:srgbClr val="FF0000"/>
                </a:solidFill>
                <a:latin typeface="Calibri" panose="020F0502020204030204" pitchFamily="34" charset="0"/>
                <a:cs typeface="Tahoma" panose="020B0604030504040204" pitchFamily="34" charset="0"/>
              </a:rPr>
              <a:t> los daños </a:t>
            </a:r>
            <a:r>
              <a:rPr lang="es-ES" sz="2000" dirty="0">
                <a:solidFill>
                  <a:srgbClr val="FF0000"/>
                </a:solidFill>
                <a:effectLst/>
                <a:latin typeface="Calibri" panose="020F0502020204030204" pitchFamily="34" charset="0"/>
                <a:ea typeface="Calibri" panose="020F0502020204030204" pitchFamily="34" charset="0"/>
                <a:cs typeface="Tahoma" panose="020B0604030504040204" pitchFamily="34" charset="0"/>
              </a:rPr>
              <a:t>en sólo 1 (6,7%) de los resultados </a:t>
            </a:r>
            <a:r>
              <a:rPr lang="es-ES" sz="2000" dirty="0">
                <a:solidFill>
                  <a:srgbClr val="000000"/>
                </a:solidFill>
                <a:effectLst/>
                <a:latin typeface="Calibri" panose="020F0502020204030204" pitchFamily="34" charset="0"/>
                <a:ea typeface="Calibri" panose="020F0502020204030204" pitchFamily="34" charset="0"/>
                <a:cs typeface="Tahoma" panose="020B0604030504040204" pitchFamily="34" charset="0"/>
              </a:rPr>
              <a:t>(el aumento del riesgo de cáncer de mama con la terapia hormonal en mujeres sanas).</a:t>
            </a:r>
            <a:endParaRPr lang="es-ES" sz="20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111411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77500" lnSpcReduction="20000"/>
          </a:bodyPr>
          <a:lstStyle/>
          <a:p>
            <a:pPr algn="just">
              <a:lnSpc>
                <a:spcPct val="120000"/>
              </a:lnSpc>
              <a:spcAft>
                <a:spcPts val="0"/>
              </a:spcAft>
            </a:pPr>
            <a:r>
              <a:rPr lang="es-ES" sz="2600" dirty="0">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Contribuyen al la sobreestimación de los beneficios</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tanto en los pacientes como en los médicos, las representaciones a veces engañosas e inexactas sobre los beneficios de la intervención que se informan en los mensajes desde:</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a)</a:t>
            </a:r>
            <a:r>
              <a:rPr lang="es-ES" sz="2600"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 muchas fuentes comerciales (tales como la industria farmacéutica); </a:t>
            </a:r>
            <a:r>
              <a:rPr lang="es-ES" sz="2600" b="1"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b)</a:t>
            </a:r>
            <a:r>
              <a:rPr lang="es-ES" sz="26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 los servicios de salud, como los centros contra el cáncer y los servicios de detección; </a:t>
            </a:r>
            <a:r>
              <a:rPr lang="es-ES" sz="2600"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y </a:t>
            </a:r>
            <a:r>
              <a:rPr lang="es-ES" sz="2600" b="1"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c)</a:t>
            </a:r>
            <a:r>
              <a:rPr lang="es-ES" sz="2600"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 los medios de comunicación.</a:t>
            </a:r>
          </a:p>
          <a:p>
            <a:pPr algn="just">
              <a:lnSpc>
                <a:spcPct val="120000"/>
              </a:lnSpc>
              <a:spcAft>
                <a:spcPts val="0"/>
              </a:spcAft>
            </a:pPr>
            <a:r>
              <a:rPr lang="es-ES" sz="2600" b="1" dirty="0">
                <a:latin typeface="Calibri" panose="020F0502020204030204" pitchFamily="34" charset="0"/>
                <a:ea typeface="Calibri" panose="020F0502020204030204" pitchFamily="34" charset="0"/>
                <a:cs typeface="Times New Roman" panose="02020603050405020304" pitchFamily="18" charset="0"/>
              </a:rPr>
              <a:t>	</a:t>
            </a:r>
            <a:r>
              <a:rPr lang="es-ES" sz="26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Y contribuye a la subestimación de los daños</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 falta de atención que se presta en comunicarlos, pues es muy común y generalizado en</a:t>
            </a:r>
            <a:r>
              <a:rPr lang="es-ES" sz="2600" dirty="0">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los medios de comunicación; </a:t>
            </a:r>
            <a:r>
              <a:rPr lang="es-ES" sz="2600" b="1"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2) </a:t>
            </a:r>
            <a:r>
              <a:rPr lang="es-ES" sz="26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los anuncios de los centros contra el cáncer</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las invitaciones para acudir a los </a:t>
            </a:r>
            <a:r>
              <a:rPr lang="es-ES" sz="26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screenings</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600" b="1"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4)</a:t>
            </a:r>
            <a:r>
              <a:rPr lang="es-ES" sz="26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 la publicidad directa al consumidor para que se las prescriban</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y</a:t>
            </a:r>
            <a:r>
              <a:rPr lang="es-E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5) </a:t>
            </a:r>
            <a:r>
              <a:rPr lang="es-E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también por los médicos. </a:t>
            </a:r>
            <a:r>
              <a:rPr lang="es-ES" sz="2600" dirty="0">
                <a:effectLst/>
                <a:latin typeface="Calibri" panose="020F0502020204030204" pitchFamily="34" charset="0"/>
                <a:ea typeface="Calibri" panose="020F0502020204030204" pitchFamily="34" charset="0"/>
                <a:cs typeface="Times New Roman" panose="02020603050405020304" pitchFamily="18" charset="0"/>
              </a:rPr>
              <a:t>En una evaluación sobre qué informan los médicos en los Estados Unidos a los pacientes de los daños añadidos del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 sólo el 9,5% de los usuarios fueron informados sobre la posibilidad de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sobrediagnóstico</a:t>
            </a:r>
            <a:r>
              <a:rPr lang="es-ES" sz="2600" dirty="0">
                <a:effectLst/>
                <a:latin typeface="Calibri" panose="020F0502020204030204" pitchFamily="34" charset="0"/>
                <a:ea typeface="Calibri" panose="020F0502020204030204" pitchFamily="34" charset="0"/>
                <a:cs typeface="Times New Roman" panose="02020603050405020304" pitchFamily="18" charset="0"/>
              </a:rPr>
              <a:t> y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sobretratamiento</a:t>
            </a:r>
            <a:r>
              <a:rPr lang="es-ES" sz="2600" dirty="0">
                <a:effectLst/>
                <a:latin typeface="Calibri" panose="020F0502020204030204" pitchFamily="34" charset="0"/>
                <a:ea typeface="Calibri" panose="020F0502020204030204" pitchFamily="34" charset="0"/>
                <a:cs typeface="Times New Roman" panose="02020603050405020304" pitchFamily="18" charset="0"/>
              </a:rPr>
              <a:t> durante una conversación sobre el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 del cáncer, sin embargo, el 80% de los usuarios hubiera querido ser informado de esos daños añadidos antes de aceptar el someterse al </a:t>
            </a:r>
            <a:r>
              <a:rPr lang="es-ES" sz="2600" dirty="0" err="1">
                <a:effectLst/>
                <a:latin typeface="Calibri" panose="020F0502020204030204" pitchFamily="34" charset="0"/>
                <a:ea typeface="Calibri" panose="020F0502020204030204" pitchFamily="34" charset="0"/>
                <a:cs typeface="Times New Roman" panose="02020603050405020304" pitchFamily="18" charset="0"/>
              </a:rPr>
              <a:t>screening</a:t>
            </a:r>
            <a:r>
              <a:rPr lang="es-ES" sz="2600" dirty="0">
                <a:effectLst/>
                <a:latin typeface="Calibri" panose="020F0502020204030204" pitchFamily="34" charset="0"/>
                <a:ea typeface="Calibri" panose="020F0502020204030204" pitchFamily="34" charset="0"/>
                <a:cs typeface="Times New Roman" panose="02020603050405020304" pitchFamily="18" charset="0"/>
              </a:rPr>
              <a:t>.</a:t>
            </a:r>
            <a:endParaRPr lang="es-ES" sz="2600" dirty="0">
              <a:latin typeface="Times New Roman" panose="02020603050405020304" pitchFamily="18" charset="0"/>
              <a:ea typeface="Calibri" panose="020F0502020204030204" pitchFamily="34" charset="0"/>
            </a:endParaRPr>
          </a:p>
          <a:p>
            <a:pPr algn="just">
              <a:lnSpc>
                <a:spcPct val="120000"/>
              </a:lnSpc>
              <a:spcAft>
                <a:spcPts val="0"/>
              </a:spcAft>
            </a:pPr>
            <a:r>
              <a:rPr lang="es-E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600" dirty="0">
                <a:solidFill>
                  <a:srgbClr val="9933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su vez, la equivocada creencia de los pacientes en los beneficios de una intervención </a:t>
            </a:r>
            <a:r>
              <a:rPr lang="es-ES" sz="26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 refuerza cuando, tras solicitárselas a sus médicos, éstos se las prescriben</a:t>
            </a:r>
            <a:r>
              <a:rPr lang="es-ES"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s-ES" sz="2800" dirty="0">
              <a:solidFill>
                <a:srgbClr val="FF0000"/>
              </a:solidFill>
              <a:effectLst/>
              <a:highlight>
                <a:srgbClr val="FFFF00"/>
              </a:highligh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5362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REVISIÓN NARRATIVA “EL PRECIO DE LAS FALSAS CREENCIAS” EN PACIENTES (Y TAMBIÉN EN MÉDICOS): NINGUNA ACTUACIÓN PARA REDUCIR LAS EXPECTATIVAS NO REALISTAS SI NO SE ENTIENDEN LOS PILARES Y FOMENTADORES DE LA CREENCIA.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Times New Roman" panose="02020603050405020304" pitchFamily="18" charset="0"/>
              </a:rPr>
              <a:t>Rep-20121130-RevNar, El precio de las falsas creencias, expectativas no </a:t>
            </a:r>
            <a:r>
              <a:rPr lang="es-ES" sz="1700" b="1" dirty="0" err="1">
                <a:solidFill>
                  <a:srgbClr val="0000FF"/>
                </a:solidFill>
                <a:effectLst/>
                <a:latin typeface="Calibri" panose="020F0502020204030204" pitchFamily="34" charset="0"/>
                <a:ea typeface="Times New Roman" panose="02020603050405020304" pitchFamily="18" charset="0"/>
              </a:rPr>
              <a:t>realistas.Woolf</a:t>
            </a:r>
            <a:r>
              <a:rPr lang="es-ES" sz="1700" b="1" dirty="0">
                <a:solidFill>
                  <a:srgbClr val="0000FF"/>
                </a:solidFill>
                <a:effectLst/>
                <a:latin typeface="Calibri" panose="020F0502020204030204" pitchFamily="34" charset="0"/>
                <a:ea typeface="Times New Roman" panose="02020603050405020304" pitchFamily="18" charset="0"/>
              </a:rPr>
              <a:t>++</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GB" sz="1700" dirty="0">
                <a:solidFill>
                  <a:srgbClr val="0000FF"/>
                </a:solidFill>
                <a:effectLst/>
                <a:latin typeface="Calibri" panose="020F0502020204030204" pitchFamily="34" charset="0"/>
                <a:ea typeface="Times New Roman" panose="02020603050405020304" pitchFamily="18" charset="0"/>
              </a:rPr>
              <a:t>Woolf SH. The price of false beliefs: unrealistic expectations as a contributor to the health care crisis. </a:t>
            </a:r>
            <a:r>
              <a:rPr lang="es-ES" sz="1700" dirty="0">
                <a:solidFill>
                  <a:srgbClr val="0000FF"/>
                </a:solidFill>
                <a:effectLst/>
                <a:latin typeface="Calibri" panose="020F0502020204030204" pitchFamily="34" charset="0"/>
                <a:ea typeface="Times New Roman" panose="02020603050405020304" pitchFamily="18" charset="0"/>
              </a:rPr>
              <a:t>Ann </a:t>
            </a:r>
            <a:r>
              <a:rPr lang="es-ES" sz="1700" dirty="0" err="1">
                <a:solidFill>
                  <a:srgbClr val="0000FF"/>
                </a:solidFill>
                <a:effectLst/>
                <a:latin typeface="Calibri" panose="020F0502020204030204" pitchFamily="34" charset="0"/>
                <a:ea typeface="Times New Roman" panose="02020603050405020304" pitchFamily="18" charset="0"/>
              </a:rPr>
              <a:t>Fam</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Med</a:t>
            </a:r>
            <a:r>
              <a:rPr lang="es-ES" sz="1700" dirty="0">
                <a:solidFill>
                  <a:srgbClr val="0000FF"/>
                </a:solidFill>
                <a:effectLst/>
                <a:latin typeface="Calibri" panose="020F0502020204030204" pitchFamily="34" charset="0"/>
                <a:ea typeface="Times New Roman" panose="02020603050405020304" pitchFamily="18" charset="0"/>
              </a:rPr>
              <a:t>. 2012 Nov;10(6):491-4.</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Una estrategia para reducir la demanda de servicios de salud, </a:t>
            </a:r>
            <a:r>
              <a:rPr lang="es-ES" sz="2000" dirty="0">
                <a:solidFill>
                  <a:srgbClr val="FF33CC"/>
                </a:solidFill>
                <a:effectLst/>
                <a:latin typeface="Calibri" panose="020F0502020204030204" pitchFamily="34" charset="0"/>
                <a:ea typeface="Times New Roman" panose="02020603050405020304" pitchFamily="18" charset="0"/>
              </a:rPr>
              <a:t>a la que no se suele prestar atención,</a:t>
            </a:r>
            <a:r>
              <a:rPr lang="es-ES" sz="2000" dirty="0">
                <a:solidFill>
                  <a:srgbClr val="009900"/>
                </a:solidFill>
                <a:effectLst/>
                <a:latin typeface="Calibri" panose="020F0502020204030204" pitchFamily="34" charset="0"/>
                <a:ea typeface="Times New Roman" panose="02020603050405020304" pitchFamily="18" charset="0"/>
              </a:rPr>
              <a:t> es hacer frente a la base de las creencias poco realistas de los beneficios de pacientes y médicos. </a:t>
            </a:r>
          </a:p>
          <a:p>
            <a:pPr algn="just">
              <a:lnSpc>
                <a:spcPct val="100000"/>
              </a:lnSpc>
              <a:spcAft>
                <a:spcPts val="0"/>
              </a:spcAft>
            </a:pPr>
            <a:r>
              <a:rPr lang="es-ES" sz="2000" dirty="0">
                <a:solidFill>
                  <a:srgbClr val="009900"/>
                </a:solidFill>
                <a:effectLst/>
                <a:latin typeface="Calibri" panose="020F0502020204030204" pitchFamily="34" charset="0"/>
                <a:ea typeface="Times New Roman" panose="02020603050405020304" pitchFamily="18" charset="0"/>
              </a:rPr>
              <a:t>	</a:t>
            </a:r>
            <a:r>
              <a:rPr lang="es-ES" sz="2000" dirty="0">
                <a:solidFill>
                  <a:srgbClr val="FF6600"/>
                </a:solidFill>
                <a:effectLst/>
                <a:latin typeface="Calibri" panose="020F0502020204030204" pitchFamily="34" charset="0"/>
                <a:ea typeface="Times New Roman" panose="02020603050405020304" pitchFamily="18" charset="0"/>
              </a:rPr>
              <a:t>Si los pacientes y los médicos sostienen ampliamente que un procedimiento salva vidas y es inofensivo, </a:t>
            </a:r>
            <a:r>
              <a:rPr lang="es-ES" sz="2000" dirty="0">
                <a:solidFill>
                  <a:srgbClr val="FFC000"/>
                </a:solidFill>
                <a:effectLst/>
                <a:latin typeface="Calibri" panose="020F0502020204030204" pitchFamily="34" charset="0"/>
                <a:ea typeface="Times New Roman" panose="02020603050405020304" pitchFamily="18" charset="0"/>
              </a:rPr>
              <a:t>es poco probable que cualquier reforma reduzca la demanda hasta que esas falsas ideas se aborden.</a:t>
            </a:r>
            <a:endParaRPr lang="es-ES" sz="2000" dirty="0">
              <a:solidFill>
                <a:srgbClr val="FFC000"/>
              </a:solidFill>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solidFill>
                  <a:srgbClr val="009999"/>
                </a:solidFill>
                <a:effectLst/>
                <a:highlight>
                  <a:srgbClr val="FFFF00"/>
                </a:highlight>
                <a:latin typeface="Calibri" panose="020F0502020204030204" pitchFamily="34" charset="0"/>
                <a:ea typeface="Times New Roman" panose="02020603050405020304" pitchFamily="18" charset="0"/>
              </a:rPr>
              <a:t>Una solución aparentemente sencilla es proporcionar determinadas herramientas de apoyo para las ayudar a los médicos y pacientes en decisiones basadas en la evidencia</a:t>
            </a:r>
            <a:r>
              <a:rPr lang="es-ES" sz="2000" dirty="0">
                <a:solidFill>
                  <a:srgbClr val="009999"/>
                </a:solidFill>
                <a:effectLst/>
                <a:latin typeface="Calibri" panose="020F0502020204030204" pitchFamily="34" charset="0"/>
                <a:ea typeface="Times New Roman" panose="02020603050405020304" pitchFamily="18" charset="0"/>
              </a:rPr>
              <a:t>.</a:t>
            </a:r>
            <a:endParaRPr lang="es-ES" sz="2000" dirty="0">
              <a:solidFill>
                <a:srgbClr val="009999"/>
              </a:solidFill>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42247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effectLst/>
                <a:latin typeface="Calibri" panose="020F0502020204030204" pitchFamily="34" charset="0"/>
                <a:ea typeface="Times New Roman" panose="02020603050405020304" pitchFamily="18" charset="0"/>
              </a:rPr>
              <a:t>Estos esfuerzos importantes pueden ayudar en la medida en que las personas tomen decisiones a través del acto cognitivo de sopesar los beneficios, los riesgos y la incertidumbre científica.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effectLst/>
                <a:highlight>
                  <a:srgbClr val="00FF00"/>
                </a:highlight>
                <a:latin typeface="Calibri" panose="020F0502020204030204" pitchFamily="34" charset="0"/>
                <a:ea typeface="Times New Roman" panose="02020603050405020304" pitchFamily="18" charset="0"/>
              </a:rPr>
              <a:t>En la vida real</a:t>
            </a:r>
            <a:r>
              <a:rPr lang="es-ES" sz="2000" dirty="0">
                <a:effectLst/>
                <a:latin typeface="Calibri" panose="020F0502020204030204" pitchFamily="34" charset="0"/>
                <a:ea typeface="Times New Roman" panose="02020603050405020304" pitchFamily="18" charset="0"/>
              </a:rPr>
              <a:t>, </a:t>
            </a:r>
            <a:r>
              <a:rPr lang="es-ES" sz="2000" dirty="0">
                <a:solidFill>
                  <a:srgbClr val="CC3300"/>
                </a:solidFill>
                <a:effectLst/>
                <a:latin typeface="Calibri" panose="020F0502020204030204" pitchFamily="34" charset="0"/>
                <a:ea typeface="Times New Roman" panose="02020603050405020304" pitchFamily="18" charset="0"/>
              </a:rPr>
              <a:t>las decisiones están determinadas por múltiples factores</a:t>
            </a:r>
            <a:r>
              <a:rPr lang="es-ES" sz="2000" dirty="0">
                <a:effectLst/>
                <a:latin typeface="Calibri" panose="020F0502020204030204" pitchFamily="34" charset="0"/>
                <a:ea typeface="Times New Roman" panose="02020603050405020304" pitchFamily="18" charset="0"/>
              </a:rPr>
              <a:t>, como la influencias afectivas (las creencias y los temores, la vulnerabilidad, la fe y la confianza), las antiguas rutinas, las experiencias personales, los mensajes transmitidos por la publicidad y los medios de comunicación, el asesoramiento, los testimonios y el conocimiento transmitidos por fuentes de confianza. </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FF6600"/>
                </a:solidFill>
                <a:effectLst/>
                <a:latin typeface="Calibri" panose="020F0502020204030204" pitchFamily="34" charset="0"/>
                <a:ea typeface="Times New Roman" panose="02020603050405020304" pitchFamily="18" charset="0"/>
              </a:rPr>
              <a:t>Los modelos explicativos de los pacientes sobre la enfermedad pueden entrar en conflicto con los datos científicos</a:t>
            </a:r>
            <a:r>
              <a:rPr lang="es-ES" sz="2000" dirty="0">
                <a:effectLst/>
                <a:latin typeface="Calibri" panose="020F0502020204030204" pitchFamily="34" charset="0"/>
                <a:ea typeface="Times New Roman" panose="02020603050405020304" pitchFamily="18" charset="0"/>
              </a:rPr>
              <a:t>, pero representan una forma de “evidencia” que hay que respetar. </a:t>
            </a:r>
            <a:r>
              <a:rPr lang="es-ES" sz="2000" dirty="0">
                <a:latin typeface="Times New Roman" panose="02020603050405020304" pitchFamily="18" charset="0"/>
                <a:ea typeface="Times New Roman" panose="02020603050405020304" pitchFamily="18" charset="0"/>
              </a:rPr>
              <a:t>	</a:t>
            </a:r>
          </a:p>
          <a:p>
            <a:pPr algn="just">
              <a:lnSpc>
                <a:spcPct val="100000"/>
              </a:lnSpc>
              <a:spcAft>
                <a:spcPts val="0"/>
              </a:spcAft>
            </a:pPr>
            <a:r>
              <a:rPr lang="es-ES" sz="2000" dirty="0">
                <a:effectLst/>
                <a:latin typeface="Times New Roman" panose="02020603050405020304" pitchFamily="18"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Las tablas de datos y los gráficos de barras </a:t>
            </a:r>
            <a:r>
              <a:rPr lang="es-ES" sz="2000" dirty="0">
                <a:solidFill>
                  <a:srgbClr val="008080"/>
                </a:solidFill>
                <a:effectLst/>
                <a:latin typeface="Calibri" panose="020F0502020204030204" pitchFamily="34" charset="0"/>
                <a:ea typeface="Times New Roman" panose="02020603050405020304" pitchFamily="18" charset="0"/>
              </a:rPr>
              <a:t>ejercen una influencia marginal si ignoran este contexto más amplio</a:t>
            </a:r>
            <a:r>
              <a:rPr lang="es-ES" sz="2000" dirty="0">
                <a:effectLst/>
                <a:latin typeface="Calibri" panose="020F0502020204030204" pitchFamily="34" charset="0"/>
                <a:ea typeface="Times New Roman" panose="02020603050405020304" pitchFamily="18" charset="0"/>
              </a:rPr>
              <a:t>.</a:t>
            </a:r>
            <a:endParaRPr lang="es-ES" sz="2000" dirty="0">
              <a:effectLst/>
              <a:latin typeface="Times New Roman" panose="02020603050405020304" pitchFamily="18" charset="0"/>
              <a:ea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290486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Abramos un paréntesis para advertir que dos aspectos importantes en la relación con el paciente: la satisfacción del paciente y la aversión a la pérdida </a:t>
            </a:r>
            <a:r>
              <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7864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1369" y="257576"/>
            <a:ext cx="10251583" cy="6297771"/>
          </a:xfrm>
        </p:spPr>
        <p:txBody>
          <a:bodyPr>
            <a:normAutofit/>
          </a:bodyPr>
          <a:lstStyle/>
          <a:p>
            <a:pPr algn="just">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COHORTES PROSPECTIVO CON ENCUESTA REPRESENTATIVA NACIONAL 2000-07: LA MAYOR SATISFACCIÓN DEL PACIENTE SE ASOCIÓ CON MENOS VISITAS A DEPARTAMENTOS DE EMERGENCIAS, AUNQUE MAYOR HOSPITALIZACIÓN, MÁS GASTOS EN FARMACIA Y DEMÁS GASTOS SANITARIOS, Y CON MÁS MORTALIDAD. </a:t>
            </a:r>
          </a:p>
          <a:p>
            <a:pPr algn="just">
              <a:spcAft>
                <a:spcPts val="0"/>
              </a:spcAft>
            </a:pPr>
            <a:r>
              <a:rPr lang="es-ES" sz="1800" b="1" dirty="0">
                <a:solidFill>
                  <a:srgbClr val="0000FF"/>
                </a:solidFill>
                <a:effectLst/>
                <a:latin typeface="Calibri" panose="020F0502020204030204" pitchFamily="34" charset="0"/>
                <a:ea typeface="Times New Roman" panose="02020603050405020304" pitchFamily="18" charset="0"/>
              </a:rPr>
              <a:t>20120312-Enc USA, +</a:t>
            </a:r>
            <a:r>
              <a:rPr lang="es-ES" sz="1800" b="1" dirty="0" err="1">
                <a:solidFill>
                  <a:srgbClr val="0000FF"/>
                </a:solidFill>
                <a:effectLst/>
                <a:latin typeface="Calibri" panose="020F0502020204030204" pitchFamily="34" charset="0"/>
                <a:ea typeface="Times New Roman" panose="02020603050405020304" pitchFamily="18" charset="0"/>
              </a:rPr>
              <a:t>satisfacc</a:t>
            </a:r>
            <a:r>
              <a:rPr lang="es-ES" sz="1800" b="1" dirty="0">
                <a:solidFill>
                  <a:srgbClr val="0000FF"/>
                </a:solidFill>
                <a:effectLst/>
                <a:latin typeface="Calibri" panose="020F0502020204030204" pitchFamily="34" charset="0"/>
                <a:ea typeface="Times New Roman" panose="02020603050405020304" pitchFamily="18" charset="0"/>
              </a:rPr>
              <a:t> </a:t>
            </a:r>
            <a:r>
              <a:rPr lang="es-ES" sz="1800" b="1" dirty="0" err="1">
                <a:solidFill>
                  <a:srgbClr val="0000FF"/>
                </a:solidFill>
                <a:effectLst/>
                <a:latin typeface="Calibri" panose="020F0502020204030204" pitchFamily="34" charset="0"/>
                <a:ea typeface="Times New Roman" panose="02020603050405020304" pitchFamily="18" charset="0"/>
              </a:rPr>
              <a:t>pac</a:t>
            </a:r>
            <a:r>
              <a:rPr lang="es-ES" sz="1800" b="1" dirty="0">
                <a:solidFill>
                  <a:srgbClr val="0000FF"/>
                </a:solidFill>
                <a:effectLst/>
                <a:latin typeface="Calibri" panose="020F0502020204030204" pitchFamily="34" charset="0"/>
                <a:ea typeface="Times New Roman" panose="02020603050405020304" pitchFamily="18" charset="0"/>
              </a:rPr>
              <a:t>, asociado-calidad +costes +</a:t>
            </a:r>
            <a:r>
              <a:rPr lang="es-ES" sz="1800" b="1" dirty="0" err="1">
                <a:solidFill>
                  <a:srgbClr val="0000FF"/>
                </a:solidFill>
                <a:effectLst/>
                <a:latin typeface="Calibri" panose="020F0502020204030204" pitchFamily="34" charset="0"/>
                <a:ea typeface="Times New Roman" panose="02020603050405020304" pitchFamily="18" charset="0"/>
              </a:rPr>
              <a:t>Mort.Fenton</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n-GB" sz="1800" dirty="0">
                <a:solidFill>
                  <a:srgbClr val="0000FF"/>
                </a:solidFill>
                <a:effectLst/>
                <a:latin typeface="Calibri" panose="020F0502020204030204" pitchFamily="34" charset="0"/>
                <a:ea typeface="Times New Roman" panose="02020603050405020304" pitchFamily="18" charset="0"/>
              </a:rPr>
              <a:t>Fenton JJ, </a:t>
            </a:r>
            <a:r>
              <a:rPr lang="en-GB" sz="1800" dirty="0" err="1">
                <a:solidFill>
                  <a:srgbClr val="0000FF"/>
                </a:solidFill>
                <a:effectLst/>
                <a:latin typeface="Calibri" panose="020F0502020204030204" pitchFamily="34" charset="0"/>
                <a:ea typeface="Times New Roman" panose="02020603050405020304" pitchFamily="18" charset="0"/>
              </a:rPr>
              <a:t>Jerant</a:t>
            </a:r>
            <a:r>
              <a:rPr lang="en-GB" sz="1800" dirty="0">
                <a:solidFill>
                  <a:srgbClr val="0000FF"/>
                </a:solidFill>
                <a:effectLst/>
                <a:latin typeface="Calibri" panose="020F0502020204030204" pitchFamily="34" charset="0"/>
                <a:ea typeface="Times New Roman" panose="02020603050405020304" pitchFamily="18" charset="0"/>
              </a:rPr>
              <a:t> AF, </a:t>
            </a:r>
            <a:r>
              <a:rPr lang="en-GB" sz="1800" dirty="0" err="1">
                <a:solidFill>
                  <a:srgbClr val="0000FF"/>
                </a:solidFill>
                <a:effectLst/>
                <a:latin typeface="Calibri" panose="020F0502020204030204" pitchFamily="34" charset="0"/>
                <a:ea typeface="Times New Roman" panose="02020603050405020304" pitchFamily="18" charset="0"/>
              </a:rPr>
              <a:t>Bertakis</a:t>
            </a:r>
            <a:r>
              <a:rPr lang="en-GB" sz="1800" dirty="0">
                <a:solidFill>
                  <a:srgbClr val="0000FF"/>
                </a:solidFill>
                <a:effectLst/>
                <a:latin typeface="Calibri" panose="020F0502020204030204" pitchFamily="34" charset="0"/>
                <a:ea typeface="Times New Roman" panose="02020603050405020304" pitchFamily="18" charset="0"/>
              </a:rPr>
              <a:t> KD, Franks P. The cost of satisfaction: a national study of patient satisfaction, health care utilization, expenditures, and mortality. </a:t>
            </a:r>
            <a:r>
              <a:rPr lang="es-ES" sz="1800" dirty="0" err="1">
                <a:solidFill>
                  <a:srgbClr val="0000FF"/>
                </a:solidFill>
                <a:effectLst/>
                <a:latin typeface="Calibri" panose="020F0502020204030204" pitchFamily="34" charset="0"/>
                <a:ea typeface="Times New Roman" panose="02020603050405020304" pitchFamily="18" charset="0"/>
              </a:rPr>
              <a:t>Arch</a:t>
            </a:r>
            <a:r>
              <a:rPr lang="es-ES" sz="1800" dirty="0">
                <a:solidFill>
                  <a:srgbClr val="0000FF"/>
                </a:solidFill>
                <a:effectLst/>
                <a:latin typeface="Calibri" panose="020F0502020204030204" pitchFamily="34" charset="0"/>
                <a:ea typeface="Times New Roman" panose="02020603050405020304" pitchFamily="18" charset="0"/>
              </a:rPr>
              <a:t> </a:t>
            </a:r>
            <a:r>
              <a:rPr lang="es-ES" sz="1800" dirty="0" err="1">
                <a:solidFill>
                  <a:srgbClr val="0000FF"/>
                </a:solidFill>
                <a:effectLst/>
                <a:latin typeface="Calibri" panose="020F0502020204030204" pitchFamily="34" charset="0"/>
                <a:ea typeface="Times New Roman" panose="02020603050405020304" pitchFamily="18" charset="0"/>
              </a:rPr>
              <a:t>Intern</a:t>
            </a:r>
            <a:r>
              <a:rPr lang="es-ES" sz="1800" dirty="0">
                <a:solidFill>
                  <a:srgbClr val="0000FF"/>
                </a:solidFill>
                <a:effectLst/>
                <a:latin typeface="Calibri" panose="020F0502020204030204" pitchFamily="34" charset="0"/>
                <a:ea typeface="Times New Roman" panose="02020603050405020304" pitchFamily="18" charset="0"/>
              </a:rPr>
              <a:t> </a:t>
            </a:r>
            <a:r>
              <a:rPr lang="es-ES" sz="1800" dirty="0" err="1">
                <a:solidFill>
                  <a:srgbClr val="0000FF"/>
                </a:solidFill>
                <a:effectLst/>
                <a:latin typeface="Calibri" panose="020F0502020204030204" pitchFamily="34" charset="0"/>
                <a:ea typeface="Times New Roman" panose="02020603050405020304" pitchFamily="18" charset="0"/>
              </a:rPr>
              <a:t>Med</a:t>
            </a:r>
            <a:r>
              <a:rPr lang="es-ES" sz="1800" dirty="0">
                <a:solidFill>
                  <a:srgbClr val="0000FF"/>
                </a:solidFill>
                <a:effectLst/>
                <a:latin typeface="Calibri" panose="020F0502020204030204" pitchFamily="34" charset="0"/>
                <a:ea typeface="Times New Roman" panose="02020603050405020304" pitchFamily="18" charset="0"/>
              </a:rPr>
              <a:t>.. 2012 Mar 12;172(5):405-11</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s-ES" sz="2000" b="1" dirty="0">
                <a:effectLst/>
                <a:latin typeface="Calibri" panose="020F0502020204030204" pitchFamily="34" charset="0"/>
                <a:ea typeface="Times New Roman" panose="02020603050405020304" pitchFamily="18" charset="0"/>
              </a:rPr>
              <a:t>ANTECEDENTES</a:t>
            </a:r>
            <a:r>
              <a:rPr lang="es-ES" sz="2000" dirty="0">
                <a:effectLst/>
                <a:latin typeface="Calibri" panose="020F0502020204030204" pitchFamily="34" charset="0"/>
                <a:ea typeface="Times New Roman" panose="02020603050405020304" pitchFamily="18" charset="0"/>
              </a:rPr>
              <a:t>: La satisfacción de los pacientes se utiliza ampliamente en las medidas de calidad de la atención a la salud, e incluso es utilizada para la incentivación. Sin embargo, continúa mal definida la relación entre la satisfacción de los pacientes y la utilización de los servicios de salud, gastos y los resultados en salud.</a:t>
            </a:r>
            <a:endParaRPr lang="es-ES" sz="2800" dirty="0">
              <a:effectLst/>
              <a:latin typeface="Times New Roman" panose="02020603050405020304" pitchFamily="18" charset="0"/>
              <a:ea typeface="Times New Roman" panose="02020603050405020304" pitchFamily="18" charset="0"/>
            </a:endParaRPr>
          </a:p>
          <a:p>
            <a:pPr algn="just">
              <a:spcAft>
                <a:spcPts val="0"/>
              </a:spcAft>
            </a:pPr>
            <a:r>
              <a:rPr lang="es-ES" sz="2000" b="1" dirty="0">
                <a:effectLst/>
                <a:latin typeface="Calibri" panose="020F0502020204030204" pitchFamily="34" charset="0"/>
                <a:ea typeface="Times New Roman" panose="02020603050405020304" pitchFamily="18" charset="0"/>
              </a:rPr>
              <a:t>MÉTODOS:</a:t>
            </a:r>
            <a:r>
              <a:rPr lang="es-ES" sz="2000" dirty="0">
                <a:effectLst/>
                <a:latin typeface="Calibri" panose="020F0502020204030204" pitchFamily="34" charset="0"/>
                <a:ea typeface="Times New Roman" panose="02020603050405020304" pitchFamily="18" charset="0"/>
              </a:rPr>
              <a:t> Se hizo </a:t>
            </a:r>
            <a:r>
              <a:rPr lang="es-ES" sz="2000" dirty="0">
                <a:solidFill>
                  <a:srgbClr val="CC3300"/>
                </a:solidFill>
                <a:effectLst/>
                <a:latin typeface="Calibri" panose="020F0502020204030204" pitchFamily="34" charset="0"/>
                <a:ea typeface="Times New Roman" panose="02020603050405020304" pitchFamily="18" charset="0"/>
              </a:rPr>
              <a:t>un estudio de cohortes prospectivo con adultos encuestados (N= 51.946) de la Encuesta Nacional </a:t>
            </a:r>
            <a:r>
              <a:rPr lang="es-ES" sz="2000" dirty="0">
                <a:effectLst/>
                <a:latin typeface="Calibri" panose="020F0502020204030204" pitchFamily="34" charset="0"/>
                <a:ea typeface="Times New Roman" panose="02020603050405020304" pitchFamily="18" charset="0"/>
              </a:rPr>
              <a:t>del Panel de Gastos Médicos desde el </a:t>
            </a:r>
            <a:r>
              <a:rPr lang="es-ES" sz="2000" dirty="0">
                <a:solidFill>
                  <a:srgbClr val="CC3300"/>
                </a:solidFill>
                <a:effectLst/>
                <a:latin typeface="Calibri" panose="020F0502020204030204" pitchFamily="34" charset="0"/>
                <a:ea typeface="Times New Roman" panose="02020603050405020304" pitchFamily="18" charset="0"/>
              </a:rPr>
              <a:t>año 2000 hasta el 2007</a:t>
            </a:r>
            <a:r>
              <a:rPr lang="es-ES" sz="2000" dirty="0">
                <a:effectLst/>
                <a:latin typeface="Calibri" panose="020F0502020204030204" pitchFamily="34" charset="0"/>
                <a:ea typeface="Times New Roman" panose="02020603050405020304" pitchFamily="18" charset="0"/>
              </a:rPr>
              <a:t>, incluyendo 2 años de datos para cada paciente, y simultáneamente se siguieron los datos de mortalidad hasta el 31 de diciembre de 2006 de una </a:t>
            </a:r>
            <a:r>
              <a:rPr lang="es-ES" sz="2000" dirty="0" err="1">
                <a:effectLst/>
                <a:latin typeface="Calibri" panose="020F0502020204030204" pitchFamily="34" charset="0"/>
                <a:ea typeface="Times New Roman" panose="02020603050405020304" pitchFamily="18" charset="0"/>
              </a:rPr>
              <a:t>submuestra</a:t>
            </a:r>
            <a:r>
              <a:rPr lang="es-ES" sz="2000" dirty="0">
                <a:effectLst/>
                <a:latin typeface="Calibri" panose="020F0502020204030204" pitchFamily="34" charset="0"/>
                <a:ea typeface="Times New Roman" panose="02020603050405020304" pitchFamily="18" charset="0"/>
              </a:rPr>
              <a:t> (n=36.428) del 2000 hasta el 2005. En el año 1 la satisfacción del paciente se evaluó utilizando 5 ítems de la Evaluación del Consumidor de la Encuesta de Planes de Salud. Se estimó la asociación ajustada entre la satisfacción del paciente en el año 1 y la utilización de servicios de salud en el año 2 (visitas al departamento de emergencias y admisión hospitalaria), así como los gastos en servicios de salud en el año 2 (gasto en prescripción de medicamentos y demás gastos), y mortalidad durante una media de seguimiento de 3,9 años.</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146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28758" y="928254"/>
            <a:ext cx="9410165" cy="333412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a) Reducir el pensamiento ilusorio</a:t>
            </a:r>
          </a:p>
          <a:p>
            <a:pPr>
              <a:lnSpc>
                <a:spcPct val="120000"/>
              </a:lnSpc>
            </a:pP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857819" y="647247"/>
            <a:ext cx="10476362" cy="1948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0385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0005" y="721215"/>
            <a:ext cx="10251583" cy="6297771"/>
          </a:xfrm>
        </p:spPr>
        <p:txBody>
          <a:bodyPr>
            <a:normAutofit/>
          </a:bodyPr>
          <a:lstStyle/>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RESULTADOS:</a:t>
            </a:r>
            <a:r>
              <a:rPr lang="es-ES" sz="2000" dirty="0">
                <a:effectLst/>
                <a:latin typeface="Calibri" panose="020F0502020204030204" pitchFamily="34" charset="0"/>
                <a:ea typeface="Times New Roman" panose="02020603050405020304" pitchFamily="18" charset="0"/>
              </a:rPr>
              <a:t> Ajustando por las características sociodemográficas, estado de seguro, disponibilidad de una fuente habitual de atención, carga de la enfermedad crónica enfermedad, estado de salud, y 1 año de utilización y los gastos, la más alta satisfacción de los encuestados (cuartil superior de satisfacción) en relación con los de menos satisfacción (cuartil más bajo de satisfacción) se asoció con una menor posibilidad de visitas a emergencias [OR ajustado = 0.92 (IC 95%, 0,84-1,00)], más alta posibilidad de admisión hospitalaria [OR ajustado = 1,12 (IC 95%, 1,02-1,23), 8.8% (IC 95% 1,6% a 16,6%)], mayores gastos sanitarios [9,1% (IC 95%, 2,3% a 16,4%)] mayores gastos de medicamentos prescritos, y mayor mortalidad [(HR ajustado = 1,26 (IC 95%, 1,05-1,53)].</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CONCLUSIÓN:</a:t>
            </a:r>
            <a:r>
              <a:rPr lang="es-ES" sz="2000" dirty="0">
                <a:effectLst/>
                <a:latin typeface="Calibri" panose="020F0502020204030204" pitchFamily="34" charset="0"/>
                <a:ea typeface="Times New Roman" panose="02020603050405020304" pitchFamily="18" charset="0"/>
              </a:rPr>
              <a:t> </a:t>
            </a:r>
            <a:r>
              <a:rPr lang="es-ES" sz="2000" dirty="0">
                <a:solidFill>
                  <a:srgbClr val="0070C0"/>
                </a:solidFill>
                <a:effectLst/>
                <a:latin typeface="Calibri" panose="020F0502020204030204" pitchFamily="34" charset="0"/>
                <a:ea typeface="Times New Roman" panose="02020603050405020304" pitchFamily="18" charset="0"/>
              </a:rPr>
              <a:t>En una muestra representativa nacional</a:t>
            </a:r>
            <a:r>
              <a:rPr lang="es-ES" sz="2000" dirty="0">
                <a:effectLst/>
                <a:latin typeface="Calibri" panose="020F0502020204030204" pitchFamily="34"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la mayor satisfacción del paciente se asoció con menos visitas a los departamentos de emergencias</a:t>
            </a:r>
            <a:r>
              <a:rPr lang="es-ES" sz="2000" dirty="0">
                <a:effectLst/>
                <a:latin typeface="Calibri" panose="020F0502020204030204" pitchFamily="34" charset="0"/>
                <a:ea typeface="Times New Roman" panose="02020603050405020304" pitchFamily="18" charset="0"/>
              </a:rPr>
              <a:t>, </a:t>
            </a:r>
            <a:r>
              <a:rPr lang="es-ES" sz="2000" dirty="0">
                <a:solidFill>
                  <a:srgbClr val="FF33CC"/>
                </a:solidFill>
                <a:effectLst/>
                <a:latin typeface="Calibri" panose="020F0502020204030204" pitchFamily="34" charset="0"/>
                <a:ea typeface="Times New Roman" panose="02020603050405020304" pitchFamily="18" charset="0"/>
              </a:rPr>
              <a:t>aunque también con mayor hospitalización, más gastos en farmacia y demás gastos sanitarios</a:t>
            </a:r>
            <a:r>
              <a:rPr lang="es-ES" sz="2000" dirty="0">
                <a:solidFill>
                  <a:srgbClr val="FF0000"/>
                </a:solidFill>
                <a:effectLst/>
                <a:latin typeface="Calibri" panose="020F0502020204030204" pitchFamily="34" charset="0"/>
                <a:ea typeface="Times New Roman" panose="02020603050405020304" pitchFamily="18" charset="0"/>
              </a:rPr>
              <a:t> y con más mortalidad.</a:t>
            </a:r>
            <a:endParaRPr lang="es-ES" sz="2800" dirty="0">
              <a:solidFill>
                <a:srgbClr val="FF0000"/>
              </a:solidFill>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48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0005" y="721215"/>
            <a:ext cx="10251583" cy="6297771"/>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Times New Roman" panose="02020603050405020304" pitchFamily="18" charset="0"/>
              </a:rPr>
              <a:t>METAANÁLISIS DE 12 ESTUDIOS DE GUÍAS DE PRÁCTICA CLÍNICA: SE SIGUEN MÁS LAS 7 QUE PRESCRIBEN HACER QUE LAS 5 QUE PROSCRIBEN HACER.</a:t>
            </a:r>
            <a:endParaRPr lang="es-ES" sz="2000" dirty="0">
              <a:solidFill>
                <a:srgbClr val="0000FF"/>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20071231-MA 12Est GPC, 6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dimens</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[7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prescript</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vs 5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proscrip</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MAP siguen o no. </a:t>
            </a:r>
            <a:r>
              <a:rPr lang="en-U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Carlsen</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Carlsen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B,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Glenton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 Pope C. Thou shalt versus thou shalt not: a meta-synthesis of GPs' attitudes to clinical practice guidelines. </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Br J Gen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Pract</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2007 Dec;57(545):971-8. </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Las guías clínicas en medicina general son muchas veces restrictivas, y son por ello rechazadas, cuando había que ver las prohibiciones tipo “no se debería” como protección para nuestro “no es necesario”.</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893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5" y="206060"/>
            <a:ext cx="10251583" cy="6297771"/>
          </a:xfrm>
        </p:spPr>
        <p:txBody>
          <a:bodyPr>
            <a:normAutofit/>
          </a:bodyPr>
          <a:lstStyle/>
          <a:p>
            <a:pPr algn="just">
              <a:spcAft>
                <a:spcPts val="0"/>
              </a:spcAft>
            </a:pPr>
            <a:r>
              <a:rPr lang="es-ES" sz="2000" b="1" dirty="0">
                <a:solidFill>
                  <a:srgbClr val="0000FF"/>
                </a:solidFill>
                <a:effectLst/>
                <a:latin typeface="Calibri" panose="020F0502020204030204" pitchFamily="34" charset="0"/>
                <a:ea typeface="Times New Roman" panose="02020603050405020304" pitchFamily="18" charset="0"/>
              </a:rPr>
              <a:t>ESTUDIO TRANSVERSAL 1999-2008 EN ESTADOS UNIDOS SOBRE 22 INDICADORES DE CALIDAD AMBULATORIA: MEJORAN SIGNIFICATIVAMENTE LOS DE INFRAUTILIZACIÓN Y MUY POCO LOS DE SOBREUTILIZACIÓN.</a:t>
            </a:r>
            <a:endParaRPr lang="es-ES" sz="2800" dirty="0">
              <a:solidFill>
                <a:srgbClr val="0000FF"/>
              </a:solidFill>
              <a:effectLst/>
              <a:latin typeface="Times New Roman" panose="02020603050405020304" pitchFamily="18" charset="0"/>
              <a:ea typeface="Times New Roman" panose="02020603050405020304" pitchFamily="18" charset="0"/>
            </a:endParaRPr>
          </a:p>
          <a:p>
            <a:pPr algn="just">
              <a:spcAft>
                <a:spcPts val="0"/>
              </a:spcAft>
            </a:pPr>
            <a:r>
              <a:rPr lang="en-US" sz="1700" b="1" dirty="0">
                <a:solidFill>
                  <a:srgbClr val="0000FF"/>
                </a:solidFill>
                <a:effectLst/>
                <a:latin typeface="Calibri" panose="020F0502020204030204" pitchFamily="34" charset="0"/>
                <a:ea typeface="Times New Roman" panose="02020603050405020304" pitchFamily="18" charset="0"/>
              </a:rPr>
              <a:t>Rep-20121225-EstTranv 1999-2009, 22 </a:t>
            </a:r>
            <a:r>
              <a:rPr lang="en-US" sz="1700" b="1" dirty="0" err="1">
                <a:solidFill>
                  <a:srgbClr val="0000FF"/>
                </a:solidFill>
                <a:effectLst/>
                <a:latin typeface="Calibri" panose="020F0502020204030204" pitchFamily="34" charset="0"/>
                <a:ea typeface="Times New Roman" panose="02020603050405020304" pitchFamily="18" charset="0"/>
              </a:rPr>
              <a:t>indic</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calid</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Subreutil</a:t>
            </a:r>
            <a:r>
              <a:rPr lang="en-US" sz="1700" b="1" dirty="0">
                <a:solidFill>
                  <a:srgbClr val="0000FF"/>
                </a:solidFill>
                <a:effectLst/>
                <a:latin typeface="Calibri" panose="020F0502020204030204" pitchFamily="34" charset="0"/>
                <a:ea typeface="Times New Roman" panose="02020603050405020304" pitchFamily="18" charset="0"/>
              </a:rPr>
              <a:t> </a:t>
            </a:r>
            <a:r>
              <a:rPr lang="en-US" sz="1700" b="1" dirty="0" err="1">
                <a:solidFill>
                  <a:srgbClr val="0000FF"/>
                </a:solidFill>
                <a:effectLst/>
                <a:latin typeface="Calibri" panose="020F0502020204030204" pitchFamily="34" charset="0"/>
                <a:ea typeface="Times New Roman" panose="02020603050405020304" pitchFamily="18" charset="0"/>
              </a:rPr>
              <a:t>AP.Kale</a:t>
            </a:r>
            <a:endParaRPr lang="es-ES" sz="1700" dirty="0">
              <a:effectLst/>
              <a:latin typeface="Times New Roman" panose="02020603050405020304" pitchFamily="18" charset="0"/>
              <a:ea typeface="Times New Roman" panose="02020603050405020304" pitchFamily="18" charset="0"/>
            </a:endParaRPr>
          </a:p>
          <a:p>
            <a:pPr algn="just">
              <a:spcAft>
                <a:spcPts val="0"/>
              </a:spcAft>
            </a:pPr>
            <a:r>
              <a:rPr lang="en-GB" sz="1700" dirty="0">
                <a:solidFill>
                  <a:srgbClr val="0000FF"/>
                </a:solidFill>
                <a:effectLst/>
                <a:latin typeface="Calibri" panose="020F0502020204030204" pitchFamily="34" charset="0"/>
                <a:ea typeface="Times New Roman" panose="02020603050405020304" pitchFamily="18" charset="0"/>
              </a:rPr>
              <a:t>Kale MS, Bishop TF, </a:t>
            </a:r>
            <a:r>
              <a:rPr lang="en-GB" sz="1700" dirty="0" err="1">
                <a:solidFill>
                  <a:srgbClr val="0000FF"/>
                </a:solidFill>
                <a:effectLst/>
                <a:latin typeface="Calibri" panose="020F0502020204030204" pitchFamily="34" charset="0"/>
                <a:ea typeface="Times New Roman" panose="02020603050405020304" pitchFamily="18" charset="0"/>
              </a:rPr>
              <a:t>Federman</a:t>
            </a:r>
            <a:r>
              <a:rPr lang="en-GB" sz="1700" dirty="0">
                <a:solidFill>
                  <a:srgbClr val="0000FF"/>
                </a:solidFill>
                <a:effectLst/>
                <a:latin typeface="Calibri" panose="020F0502020204030204" pitchFamily="34" charset="0"/>
                <a:ea typeface="Times New Roman" panose="02020603050405020304" pitchFamily="18" charset="0"/>
              </a:rPr>
              <a:t> AD, </a:t>
            </a:r>
            <a:r>
              <a:rPr lang="en-GB" sz="1700" dirty="0" err="1">
                <a:solidFill>
                  <a:srgbClr val="0000FF"/>
                </a:solidFill>
                <a:effectLst/>
                <a:latin typeface="Calibri" panose="020F0502020204030204" pitchFamily="34" charset="0"/>
                <a:ea typeface="Times New Roman" panose="02020603050405020304" pitchFamily="18" charset="0"/>
              </a:rPr>
              <a:t>Keyhani</a:t>
            </a:r>
            <a:r>
              <a:rPr lang="en-GB" sz="1700" dirty="0">
                <a:solidFill>
                  <a:srgbClr val="0000FF"/>
                </a:solidFill>
                <a:effectLst/>
                <a:latin typeface="Calibri" panose="020F0502020204030204" pitchFamily="34" charset="0"/>
                <a:ea typeface="Times New Roman" panose="02020603050405020304" pitchFamily="18" charset="0"/>
              </a:rPr>
              <a:t> S. Trends in the Overuse of Ambulatory Health Care Services in the United States. </a:t>
            </a:r>
            <a:r>
              <a:rPr lang="es-ES" sz="1700" dirty="0" err="1">
                <a:solidFill>
                  <a:srgbClr val="0000FF"/>
                </a:solidFill>
                <a:effectLst/>
                <a:latin typeface="Calibri" panose="020F0502020204030204" pitchFamily="34" charset="0"/>
                <a:ea typeface="Times New Roman" panose="02020603050405020304" pitchFamily="18" charset="0"/>
              </a:rPr>
              <a:t>Arch</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Intern</a:t>
            </a:r>
            <a:r>
              <a:rPr lang="es-ES" sz="1700" dirty="0">
                <a:solidFill>
                  <a:srgbClr val="0000FF"/>
                </a:solidFill>
                <a:effectLst/>
                <a:latin typeface="Calibri" panose="020F0502020204030204" pitchFamily="34" charset="0"/>
                <a:ea typeface="Times New Roman" panose="02020603050405020304" pitchFamily="18" charset="0"/>
              </a:rPr>
              <a:t> </a:t>
            </a:r>
            <a:r>
              <a:rPr lang="es-ES" sz="1700" dirty="0" err="1">
                <a:solidFill>
                  <a:srgbClr val="0000FF"/>
                </a:solidFill>
                <a:effectLst/>
                <a:latin typeface="Calibri" panose="020F0502020204030204" pitchFamily="34" charset="0"/>
                <a:ea typeface="Times New Roman" panose="02020603050405020304" pitchFamily="18" charset="0"/>
              </a:rPr>
              <a:t>Med</a:t>
            </a:r>
            <a:r>
              <a:rPr lang="es-ES" sz="1700" dirty="0">
                <a:solidFill>
                  <a:srgbClr val="0000FF"/>
                </a:solidFill>
                <a:effectLst/>
                <a:latin typeface="Calibri" panose="020F0502020204030204" pitchFamily="34" charset="0"/>
                <a:ea typeface="Times New Roman" panose="02020603050405020304" pitchFamily="18" charset="0"/>
              </a:rPr>
              <a:t>. 2012 </a:t>
            </a:r>
            <a:r>
              <a:rPr lang="es-ES" sz="1700" dirty="0" err="1">
                <a:solidFill>
                  <a:srgbClr val="0000FF"/>
                </a:solidFill>
                <a:effectLst/>
                <a:latin typeface="Calibri" panose="020F0502020204030204" pitchFamily="34" charset="0"/>
                <a:ea typeface="Times New Roman" panose="02020603050405020304" pitchFamily="18" charset="0"/>
              </a:rPr>
              <a:t>Dec</a:t>
            </a:r>
            <a:r>
              <a:rPr lang="es-ES" sz="1700" dirty="0">
                <a:solidFill>
                  <a:srgbClr val="0000FF"/>
                </a:solidFill>
                <a:effectLst/>
                <a:latin typeface="Calibri" panose="020F0502020204030204" pitchFamily="34" charset="0"/>
                <a:ea typeface="Times New Roman" panose="02020603050405020304" pitchFamily="18" charset="0"/>
              </a:rPr>
              <a:t> 24:1-7.</a:t>
            </a:r>
            <a:endParaRPr lang="es-ES" sz="17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Introducción: </a:t>
            </a:r>
            <a:r>
              <a:rPr lang="es-ES" sz="2000" dirty="0">
                <a:effectLst/>
                <a:latin typeface="Calibri" panose="020F0502020204030204" pitchFamily="34" charset="0"/>
                <a:ea typeface="Times New Roman" panose="02020603050405020304" pitchFamily="18" charset="0"/>
              </a:rPr>
              <a:t>Dado el elevado coste que genera la sanidad, los políticos muestran un interés creciente en identificar las ineficiencias de nuestro sistema de salud. El objetivo de este estudio fue determinar si la sobreutilización, infrautilización o </a:t>
            </a:r>
            <a:r>
              <a:rPr lang="es-ES" sz="2000" dirty="0" err="1">
                <a:effectLst/>
                <a:latin typeface="Calibri" panose="020F0502020204030204" pitchFamily="34" charset="0"/>
                <a:ea typeface="Times New Roman" panose="02020603050405020304" pitchFamily="18" charset="0"/>
              </a:rPr>
              <a:t>malautilización</a:t>
            </a:r>
            <a:r>
              <a:rPr lang="es-ES" sz="2000" dirty="0">
                <a:effectLst/>
                <a:latin typeface="Calibri" panose="020F0502020204030204" pitchFamily="34" charset="0"/>
                <a:ea typeface="Times New Roman" panose="02020603050405020304" pitchFamily="18" charset="0"/>
              </a:rPr>
              <a:t> de los servicios sanitarios ambulatorios ha disminuido durante la pasada década.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Métodos: </a:t>
            </a:r>
            <a:r>
              <a:rPr lang="es-ES" sz="2000" dirty="0">
                <a:solidFill>
                  <a:srgbClr val="CC3300"/>
                </a:solidFill>
                <a:effectLst/>
                <a:latin typeface="Calibri" panose="020F0502020204030204" pitchFamily="34" charset="0"/>
                <a:ea typeface="Times New Roman" panose="02020603050405020304" pitchFamily="18" charset="0"/>
              </a:rPr>
              <a:t>Se hizo un análisis transversal de los datos de los registros</a:t>
            </a:r>
            <a:r>
              <a:rPr lang="es-ES" sz="2000" dirty="0">
                <a:effectLst/>
                <a:latin typeface="Calibri" panose="020F0502020204030204" pitchFamily="34" charset="0"/>
                <a:ea typeface="Times New Roman" panose="02020603050405020304" pitchFamily="18" charset="0"/>
              </a:rPr>
              <a:t> del Nacional </a:t>
            </a:r>
            <a:r>
              <a:rPr lang="es-ES" sz="2000" dirty="0" err="1">
                <a:effectLst/>
                <a:latin typeface="Calibri" panose="020F0502020204030204" pitchFamily="34" charset="0"/>
                <a:ea typeface="Times New Roman" panose="02020603050405020304" pitchFamily="18" charset="0"/>
              </a:rPr>
              <a:t>Ambulatory</a:t>
            </a:r>
            <a:r>
              <a:rPr lang="es-ES" sz="2000" dirty="0">
                <a:effectLst/>
                <a:latin typeface="Calibri" panose="020F0502020204030204" pitchFamily="34" charset="0"/>
                <a:ea typeface="Times New Roman" panose="02020603050405020304" pitchFamily="18" charset="0"/>
              </a:rPr>
              <a:t> Medical </a:t>
            </a:r>
            <a:r>
              <a:rPr lang="es-ES" sz="2000" dirty="0" err="1">
                <a:effectLst/>
                <a:latin typeface="Calibri" panose="020F0502020204030204" pitchFamily="34" charset="0"/>
                <a:ea typeface="Times New Roman" panose="02020603050405020304" pitchFamily="18" charset="0"/>
              </a:rPr>
              <a:t>Care</a:t>
            </a:r>
            <a:r>
              <a:rPr lang="es-ES" sz="2000" dirty="0">
                <a:effectLst/>
                <a:latin typeface="Calibri" panose="020F0502020204030204" pitchFamily="34" charset="0"/>
                <a:ea typeface="Times New Roman" panose="02020603050405020304" pitchFamily="18" charset="0"/>
              </a:rPr>
              <a:t> y de las del departamento de pacientes ambulatorios del </a:t>
            </a:r>
            <a:r>
              <a:rPr lang="es-ES" sz="2000" dirty="0" err="1">
                <a:effectLst/>
                <a:latin typeface="Calibri" panose="020F0502020204030204" pitchFamily="34" charset="0"/>
                <a:ea typeface="Times New Roman" panose="02020603050405020304" pitchFamily="18" charset="0"/>
              </a:rPr>
              <a:t>National</a:t>
            </a:r>
            <a:r>
              <a:rPr lang="es-ES" sz="2000" dirty="0">
                <a:effectLst/>
                <a:latin typeface="Calibri" panose="020F0502020204030204" pitchFamily="34" charset="0"/>
                <a:ea typeface="Times New Roman" panose="02020603050405020304" pitchFamily="18" charset="0"/>
              </a:rPr>
              <a:t> Hospital </a:t>
            </a:r>
            <a:r>
              <a:rPr lang="es-ES" sz="2000" dirty="0" err="1">
                <a:effectLst/>
                <a:latin typeface="Calibri" panose="020F0502020204030204" pitchFamily="34" charset="0"/>
                <a:ea typeface="Times New Roman" panose="02020603050405020304" pitchFamily="18" charset="0"/>
              </a:rPr>
              <a:t>Ambulatory</a:t>
            </a:r>
            <a:r>
              <a:rPr lang="es-ES" sz="2000" dirty="0">
                <a:effectLst/>
                <a:latin typeface="Calibri" panose="020F0502020204030204" pitchFamily="34" charset="0"/>
                <a:ea typeface="Times New Roman" panose="02020603050405020304" pitchFamily="18" charset="0"/>
              </a:rPr>
              <a:t> Medical </a:t>
            </a:r>
            <a:r>
              <a:rPr lang="es-ES" sz="2000" dirty="0" err="1">
                <a:effectLst/>
                <a:latin typeface="Calibri" panose="020F0502020204030204" pitchFamily="34" charset="0"/>
                <a:ea typeface="Times New Roman" panose="02020603050405020304" pitchFamily="18" charset="0"/>
              </a:rPr>
              <a:t>Care</a:t>
            </a:r>
            <a:r>
              <a:rPr lang="es-ES" sz="2000" dirty="0">
                <a:effectLst/>
                <a:latin typeface="Calibri" panose="020F0502020204030204" pitchFamily="34" charset="0"/>
                <a:ea typeface="Times New Roman" panose="02020603050405020304" pitchFamily="18" charset="0"/>
              </a:rPr>
              <a:t> </a:t>
            </a:r>
            <a:r>
              <a:rPr lang="es-ES" sz="2000" dirty="0" err="1">
                <a:effectLst/>
                <a:latin typeface="Calibri" panose="020F0502020204030204" pitchFamily="34" charset="0"/>
                <a:ea typeface="Times New Roman" panose="02020603050405020304" pitchFamily="18" charset="0"/>
              </a:rPr>
              <a:t>Survey</a:t>
            </a:r>
            <a:r>
              <a:rPr lang="es-ES" sz="2000" dirty="0">
                <a:effectLst/>
                <a:latin typeface="Calibri" panose="020F0502020204030204" pitchFamily="34" charset="0"/>
                <a:ea typeface="Times New Roman" panose="02020603050405020304" pitchFamily="18" charset="0"/>
              </a:rPr>
              <a:t> en el periodo comprendido entre los </a:t>
            </a:r>
            <a:r>
              <a:rPr lang="es-ES" sz="2000" dirty="0">
                <a:solidFill>
                  <a:srgbClr val="CC3300"/>
                </a:solidFill>
                <a:effectLst/>
                <a:latin typeface="Calibri" panose="020F0502020204030204" pitchFamily="34" charset="0"/>
                <a:ea typeface="Times New Roman" panose="02020603050405020304" pitchFamily="18" charset="0"/>
              </a:rPr>
              <a:t>años 1999 y 2009</a:t>
            </a:r>
            <a:r>
              <a:rPr lang="es-ES" sz="2000" dirty="0">
                <a:effectLst/>
                <a:latin typeface="Calibri" panose="020F0502020204030204" pitchFamily="34" charset="0"/>
                <a:ea typeface="Times New Roman" panose="02020603050405020304" pitchFamily="18" charset="0"/>
              </a:rPr>
              <a:t>. Estos registros muestran a nivel nacional y con periodicidad anual los datos de visitas a ambulatorios no financiados estatalmente.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solidFill>
                  <a:srgbClr val="CC3300"/>
                </a:solidFill>
                <a:effectLst/>
                <a:latin typeface="Calibri" panose="020F0502020204030204" pitchFamily="34" charset="0"/>
                <a:ea typeface="Times New Roman" panose="02020603050405020304" pitchFamily="18" charset="0"/>
              </a:rPr>
              <a:t>Se emplearon 22 indicadores de calidad</a:t>
            </a:r>
            <a:r>
              <a:rPr lang="es-ES" sz="2000" dirty="0">
                <a:effectLst/>
                <a:latin typeface="Calibri" panose="020F0502020204030204" pitchFamily="34" charset="0"/>
                <a:ea typeface="Times New Roman" panose="02020603050405020304" pitchFamily="18" charset="0"/>
              </a:rPr>
              <a:t>, utilizando una combinación de medidas de calidad usadas actualmente y de recomendaciones de las guías de práctica clínica. Las variables principales fueron los ratios de sobreutilización, infrautilización o </a:t>
            </a:r>
            <a:r>
              <a:rPr lang="es-ES" sz="2000" dirty="0" err="1">
                <a:effectLst/>
                <a:latin typeface="Calibri" panose="020F0502020204030204" pitchFamily="34" charset="0"/>
                <a:ea typeface="Times New Roman" panose="02020603050405020304" pitchFamily="18" charset="0"/>
              </a:rPr>
              <a:t>malautilización</a:t>
            </a:r>
            <a:r>
              <a:rPr lang="es-ES" sz="2000" dirty="0">
                <a:effectLst/>
                <a:latin typeface="Calibri" panose="020F0502020204030204" pitchFamily="34" charset="0"/>
                <a:ea typeface="Times New Roman" panose="02020603050405020304" pitchFamily="18" charset="0"/>
              </a:rPr>
              <a:t> y sus respectivos intervalos de confianza al 95%.</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501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08338" y="721215"/>
            <a:ext cx="10251583" cy="6297771"/>
          </a:xfrm>
        </p:spPr>
        <p:txBody>
          <a:bodyPr>
            <a:normAutofit/>
          </a:bodyPr>
          <a:lstStyle/>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Resultados: </a:t>
            </a:r>
            <a:r>
              <a:rPr lang="es-ES" sz="2000" dirty="0">
                <a:solidFill>
                  <a:srgbClr val="009900"/>
                </a:solidFill>
                <a:effectLst/>
                <a:latin typeface="Calibri" panose="020F0502020204030204" pitchFamily="34" charset="0"/>
                <a:ea typeface="Times New Roman" panose="02020603050405020304" pitchFamily="18" charset="0"/>
              </a:rPr>
              <a:t>Se observó un aumento estadísticamente significativo de 6 de los 9</a:t>
            </a:r>
            <a:r>
              <a:rPr lang="es-ES" sz="2000" dirty="0">
                <a:effectLst/>
                <a:latin typeface="Calibri" panose="020F0502020204030204" pitchFamily="34" charset="0"/>
                <a:ea typeface="Times New Roman" panose="02020603050405020304" pitchFamily="18" charset="0"/>
              </a:rPr>
              <a:t> </a:t>
            </a:r>
            <a:r>
              <a:rPr lang="es-ES" sz="2000" b="1" dirty="0">
                <a:effectLst/>
                <a:highlight>
                  <a:srgbClr val="00FFFF"/>
                </a:highlight>
                <a:latin typeface="Calibri" panose="020F0502020204030204" pitchFamily="34" charset="0"/>
                <a:ea typeface="Times New Roman" panose="02020603050405020304" pitchFamily="18" charset="0"/>
              </a:rPr>
              <a:t>indicadores de infrautilización</a:t>
            </a:r>
            <a:r>
              <a:rPr lang="es-ES" sz="2000" dirty="0">
                <a:effectLst/>
                <a:latin typeface="Calibri" panose="020F0502020204030204" pitchFamily="34" charset="0"/>
                <a:ea typeface="Times New Roman" panose="02020603050405020304" pitchFamily="18" charset="0"/>
              </a:rPr>
              <a:t>. Así, se vio que aumentaban el uso de fármacos </a:t>
            </a:r>
            <a:r>
              <a:rPr lang="es-ES" sz="2000" dirty="0" err="1">
                <a:effectLst/>
                <a:latin typeface="Calibri" panose="020F0502020204030204" pitchFamily="34" charset="0"/>
                <a:ea typeface="Times New Roman" panose="02020603050405020304" pitchFamily="18" charset="0"/>
              </a:rPr>
              <a:t>antitrombóticos</a:t>
            </a:r>
            <a:r>
              <a:rPr lang="es-ES" sz="2000" dirty="0">
                <a:effectLst/>
                <a:latin typeface="Calibri" panose="020F0502020204030204" pitchFamily="34" charset="0"/>
                <a:ea typeface="Times New Roman" panose="02020603050405020304" pitchFamily="18" charset="0"/>
              </a:rPr>
              <a:t> en la fibrilación auricular, el empleo de AAS y betabloqueantes en la enfermedad coronaria, la utilización de betabloqueantes en la insuficiencia cardíaca congestiva y el uso de </a:t>
            </a:r>
            <a:r>
              <a:rPr lang="es-ES" sz="2000" dirty="0" err="1">
                <a:effectLst/>
                <a:latin typeface="Calibri" panose="020F0502020204030204" pitchFamily="34" charset="0"/>
                <a:ea typeface="Times New Roman" panose="02020603050405020304" pitchFamily="18" charset="0"/>
              </a:rPr>
              <a:t>estatinas</a:t>
            </a:r>
            <a:r>
              <a:rPr lang="es-ES" sz="2000" dirty="0">
                <a:effectLst/>
                <a:latin typeface="Calibri" panose="020F0502020204030204" pitchFamily="34" charset="0"/>
                <a:ea typeface="Times New Roman" panose="02020603050405020304" pitchFamily="18" charset="0"/>
              </a:rPr>
              <a:t> en pacientes diabéticos. En cuanto a los </a:t>
            </a:r>
            <a:r>
              <a:rPr lang="es-ES" sz="2000" dirty="0">
                <a:effectLst/>
                <a:highlight>
                  <a:srgbClr val="00FFFF"/>
                </a:highlight>
                <a:latin typeface="Calibri" panose="020F0502020204030204" pitchFamily="34" charset="0"/>
                <a:ea typeface="Times New Roman" panose="02020603050405020304" pitchFamily="18" charset="0"/>
              </a:rPr>
              <a:t>11 </a:t>
            </a:r>
            <a:r>
              <a:rPr lang="es-ES" sz="2000" b="1" dirty="0">
                <a:effectLst/>
                <a:highlight>
                  <a:srgbClr val="00FFFF"/>
                </a:highlight>
                <a:latin typeface="Calibri" panose="020F0502020204030204" pitchFamily="34" charset="0"/>
                <a:ea typeface="Times New Roman" panose="02020603050405020304" pitchFamily="18" charset="0"/>
              </a:rPr>
              <a:t>indicadores de sobreutilización</a:t>
            </a:r>
            <a:r>
              <a:rPr lang="es-ES" sz="2000" dirty="0">
                <a:effectLst/>
                <a:latin typeface="Calibri" panose="020F0502020204030204" pitchFamily="34" charset="0"/>
                <a:ea typeface="Times New Roman" panose="02020603050405020304" pitchFamily="18" charset="0"/>
              </a:rPr>
              <a:t>, </a:t>
            </a:r>
            <a:r>
              <a:rPr lang="es-ES" sz="2000" dirty="0">
                <a:solidFill>
                  <a:srgbClr val="009900"/>
                </a:solidFill>
                <a:effectLst/>
                <a:latin typeface="Calibri" panose="020F0502020204030204" pitchFamily="34" charset="0"/>
                <a:ea typeface="Times New Roman" panose="02020603050405020304" pitchFamily="18" charset="0"/>
              </a:rPr>
              <a:t>2 de los 11 mejoraron</a:t>
            </a:r>
            <a:r>
              <a:rPr lang="es-ES" sz="2000" dirty="0">
                <a:effectLst/>
                <a:latin typeface="Calibri" panose="020F0502020204030204" pitchFamily="34" charset="0"/>
                <a:ea typeface="Times New Roman" panose="02020603050405020304" pitchFamily="18" charset="0"/>
              </a:rPr>
              <a:t>, </a:t>
            </a:r>
            <a:r>
              <a:rPr lang="es-ES" sz="2000" dirty="0">
                <a:solidFill>
                  <a:srgbClr val="FF0000"/>
                </a:solidFill>
                <a:effectLst/>
                <a:latin typeface="Calibri" panose="020F0502020204030204" pitchFamily="34" charset="0"/>
                <a:ea typeface="Times New Roman" panose="02020603050405020304" pitchFamily="18" charset="0"/>
              </a:rPr>
              <a:t>1 empeoró </a:t>
            </a:r>
            <a:r>
              <a:rPr lang="es-ES" sz="2000" dirty="0">
                <a:effectLst/>
                <a:latin typeface="Calibri" panose="020F0502020204030204" pitchFamily="34" charset="0"/>
                <a:ea typeface="Times New Roman" panose="02020603050405020304" pitchFamily="18" charset="0"/>
              </a:rPr>
              <a:t>y </a:t>
            </a:r>
            <a:r>
              <a:rPr lang="es-ES" sz="2000" dirty="0">
                <a:solidFill>
                  <a:srgbClr val="FF9900"/>
                </a:solidFill>
                <a:effectLst/>
                <a:latin typeface="Calibri" panose="020F0502020204030204" pitchFamily="34" charset="0"/>
                <a:ea typeface="Times New Roman" panose="02020603050405020304" pitchFamily="18" charset="0"/>
              </a:rPr>
              <a:t>8 se mantuvieron sin cambios</a:t>
            </a:r>
            <a:r>
              <a:rPr lang="es-ES" sz="2000" dirty="0">
                <a:effectLst/>
                <a:latin typeface="Calibri" panose="020F0502020204030204" pitchFamily="34" charset="0"/>
                <a:ea typeface="Times New Roman" panose="02020603050405020304" pitchFamily="18" charset="0"/>
              </a:rPr>
              <a:t>. Hubo una disminución significativa en la sobreutilización del cribado de cáncer de cérvix en mujeres mayores de 65 años y en la utilización de antibióticos en las exacerbaciones asmáticas. Sin embargo, se observó un aumento en el uso de técnicas de </a:t>
            </a:r>
            <a:r>
              <a:rPr lang="es-ES" sz="2000" dirty="0" err="1">
                <a:effectLst/>
                <a:latin typeface="Calibri" panose="020F0502020204030204" pitchFamily="34" charset="0"/>
                <a:ea typeface="Times New Roman" panose="02020603050405020304" pitchFamily="18" charset="0"/>
              </a:rPr>
              <a:t>screening</a:t>
            </a:r>
            <a:r>
              <a:rPr lang="es-ES" sz="2000" dirty="0">
                <a:effectLst/>
                <a:latin typeface="Calibri" panose="020F0502020204030204" pitchFamily="34" charset="0"/>
                <a:ea typeface="Times New Roman" panose="02020603050405020304" pitchFamily="18" charset="0"/>
              </a:rPr>
              <a:t> de cáncer de próstata en varones mayores de 74 años. Respecto a los </a:t>
            </a:r>
            <a:r>
              <a:rPr lang="es-ES" sz="2000" b="1" dirty="0">
                <a:latin typeface="Calibri" panose="020F0502020204030204" pitchFamily="34" charset="0"/>
              </a:rPr>
              <a:t>indicadores de </a:t>
            </a:r>
            <a:r>
              <a:rPr lang="es-ES" sz="2000" b="1" dirty="0" err="1">
                <a:latin typeface="Calibri" panose="020F0502020204030204" pitchFamily="34" charset="0"/>
              </a:rPr>
              <a:t>malautilización</a:t>
            </a:r>
            <a:r>
              <a:rPr lang="es-ES" sz="2000" dirty="0">
                <a:effectLst/>
                <a:latin typeface="Calibri" panose="020F0502020204030204" pitchFamily="34" charset="0"/>
                <a:ea typeface="Times New Roman" panose="02020603050405020304" pitchFamily="18" charset="0"/>
              </a:rPr>
              <a:t>, disminuyó la proporción de pacientes con infecciones de tracto urinario a los que se les prescribió un antibiótico inapropiado. </a:t>
            </a:r>
            <a:endParaRPr lang="es-ES" sz="28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Times New Roman" panose="02020603050405020304" pitchFamily="18" charset="0"/>
              </a:rPr>
              <a:t>Conclusiones: </a:t>
            </a:r>
            <a:r>
              <a:rPr lang="es-ES" sz="2000" dirty="0">
                <a:effectLst/>
                <a:latin typeface="Calibri" panose="020F0502020204030204" pitchFamily="34" charset="0"/>
                <a:ea typeface="Times New Roman" panose="02020603050405020304" pitchFamily="18" charset="0"/>
              </a:rPr>
              <a:t>Encontramos una mejora significativa en los indicadores de infrautilización y una reducción menos importante en los de sobreutilización. Dado el elevado gasto sanitario, consideramos que estos datos son relevantes. </a:t>
            </a:r>
            <a:endParaRPr lang="es-ES" sz="2800" dirty="0">
              <a:effectLst/>
              <a:latin typeface="Times New Roman" panose="02020603050405020304" pitchFamily="18" charset="0"/>
              <a:ea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020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cerremos el paréntesis para continuar)</a:t>
            </a:r>
            <a:endPar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942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8039" y="1736624"/>
            <a:ext cx="9414457" cy="3223766"/>
          </a:xfrm>
        </p:spPr>
        <p:txBody>
          <a:bodyPr>
            <a:normAutofit fontScale="32500" lnSpcReduction="20000"/>
          </a:bodyPr>
          <a:lstStyle/>
          <a:p>
            <a:pPr algn="just">
              <a:lnSpc>
                <a:spcPct val="120000"/>
              </a:lnSpc>
              <a:spcAft>
                <a:spcPts val="0"/>
              </a:spcAft>
            </a:pPr>
            <a:r>
              <a:rPr lang="es-ES" sz="7400" b="1" dirty="0">
                <a:solidFill>
                  <a:srgbClr val="990099"/>
                </a:solidFill>
                <a:effectLst/>
                <a:latin typeface="Calibri" panose="020F0502020204030204" pitchFamily="34" charset="0"/>
                <a:ea typeface="Calibri" panose="020F0502020204030204" pitchFamily="34" charset="0"/>
                <a:cs typeface="Times New Roman" panose="02020603050405020304" pitchFamily="18" charset="0"/>
              </a:rPr>
              <a:t>EN LA PRÁCTICA MÉDICA DE ASEGURAMIENTO MÉDICO UNIVERSAL, LA MOVILIZACIÓN DE RECURSOS COGNITIVOS PARA QUITAR ES MUCHO MAYOR QUE PARA DAR (AVERSIÓN A LA PÉRDIDA, EFECTO DOTACIÓN). </a:t>
            </a:r>
            <a:endParaRPr lang="es-ES" sz="7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7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POR ESO ES MÁS FÁCIL EVITAR LA INFRAUTILIZACIÓN QUE EVITAR LA SOBREUTILIZACIÓN.</a:t>
            </a:r>
            <a:endParaRPr lang="es-ES" sz="7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7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7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60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Sobreutilizar</a:t>
            </a:r>
            <a:r>
              <a:rPr lang="es-ES" sz="6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error alfa o tipo 1</a:t>
            </a:r>
            <a:endParaRPr lang="es-ES" sz="6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6000" b="1" dirty="0">
                <a:effectLst/>
                <a:latin typeface="Calibri" panose="020F0502020204030204" pitchFamily="34" charset="0"/>
                <a:ea typeface="Calibri" panose="020F0502020204030204" pitchFamily="34" charset="0"/>
                <a:cs typeface="Times New Roman" panose="02020603050405020304" pitchFamily="18" charset="0"/>
              </a:rPr>
              <a:t>Infrautilizar = error </a:t>
            </a:r>
            <a:r>
              <a:rPr lang="es-ES" sz="6000" b="1" dirty="0">
                <a:latin typeface="Calibri" panose="020F0502020204030204" pitchFamily="34" charset="0"/>
                <a:ea typeface="Calibri" panose="020F0502020204030204" pitchFamily="34" charset="0"/>
                <a:cs typeface="Times New Roman" panose="02020603050405020304" pitchFamily="18" charset="0"/>
              </a:rPr>
              <a:t>beta o </a:t>
            </a:r>
            <a:r>
              <a:rPr lang="es-ES" sz="6000" b="1" dirty="0">
                <a:effectLst/>
                <a:latin typeface="Calibri" panose="020F0502020204030204" pitchFamily="34" charset="0"/>
                <a:ea typeface="Calibri" panose="020F0502020204030204" pitchFamily="34" charset="0"/>
                <a:cs typeface="Times New Roman" panose="02020603050405020304" pitchFamily="18" charset="0"/>
              </a:rPr>
              <a:t>tipo 2</a:t>
            </a:r>
            <a:endParaRPr lang="es-ES" sz="6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378039" y="1571223"/>
            <a:ext cx="9581882" cy="3554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118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7588" y="2034859"/>
            <a:ext cx="7379595" cy="6297771"/>
          </a:xfrm>
        </p:spPr>
        <p:txBody>
          <a:bodyPr>
            <a:normAutofit/>
          </a:bodyPr>
          <a:lstStyle/>
          <a:p>
            <a:pPr algn="just">
              <a:spcAft>
                <a:spcPts val="0"/>
              </a:spcAft>
            </a:pPr>
            <a:r>
              <a:rPr lang="es-ES" sz="2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Hagamos un esquema 2x2 y su ampliación actual a un esquema 2x3 para ver ámbito de la Prevención Cuaternaria. </a:t>
            </a:r>
          </a:p>
          <a:p>
            <a:pPr algn="just">
              <a:spcAft>
                <a:spcPts val="0"/>
              </a:spcAft>
            </a:pPr>
            <a:endParaRPr lang="es-ES" sz="3200"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6436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975" y="978794"/>
            <a:ext cx="10251583" cy="3541692"/>
          </a:xfrm>
        </p:spPr>
        <p:txBody>
          <a:bodyPr>
            <a:normAutofit/>
          </a:bodyPr>
          <a:lstStyle/>
          <a:p>
            <a:pPr algn="just">
              <a:lnSpc>
                <a:spcPct val="100000"/>
              </a:lnSpc>
              <a:spcAft>
                <a:spcPts val="0"/>
              </a:spcAft>
            </a:pPr>
            <a:r>
              <a:rPr lang="es-ES" sz="2000" b="1"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Error tipo 1 </a:t>
            </a:r>
            <a:r>
              <a:rPr lang="es-ES" sz="2000" dirty="0">
                <a:effectLst/>
                <a:latin typeface="Calibri" panose="020F0502020204030204" pitchFamily="34" charset="0"/>
                <a:ea typeface="Calibri" panose="020F0502020204030204" pitchFamily="34" charset="0"/>
                <a:cs typeface="Times New Roman" panose="02020603050405020304" pitchFamily="18" charset="0"/>
              </a:rPr>
              <a:t>(dar por bueno algo que es malo) y </a:t>
            </a:r>
            <a:r>
              <a:rPr lang="es-ES" sz="2000" b="1"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error tipo 2 </a:t>
            </a:r>
            <a:r>
              <a:rPr lang="es-ES" sz="2000" dirty="0">
                <a:effectLst/>
                <a:latin typeface="Calibri" panose="020F0502020204030204" pitchFamily="34" charset="0"/>
                <a:ea typeface="Calibri" panose="020F0502020204030204" pitchFamily="34" charset="0"/>
                <a:cs typeface="Times New Roman" panose="02020603050405020304" pitchFamily="18" charset="0"/>
              </a:rPr>
              <a:t>(dar por malo algo que es bueno) en la práctica médica.</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En su práctica el médico puede incurrir en un </a:t>
            </a:r>
            <a:r>
              <a:rPr lang="es-ES" sz="2000" b="1" dirty="0">
                <a:solidFill>
                  <a:srgbClr val="FF3300"/>
                </a:solidFill>
                <a:latin typeface="Calibri" panose="020F0502020204030204" pitchFamily="34" charset="0"/>
                <a:cs typeface="Times New Roman" panose="02020603050405020304" pitchFamily="18" charset="0"/>
              </a:rPr>
              <a:t>error tipo 1 </a:t>
            </a:r>
            <a:r>
              <a:rPr lang="es-ES" sz="2000" dirty="0">
                <a:effectLst/>
                <a:latin typeface="Calibri" panose="020F0502020204030204" pitchFamily="34" charset="0"/>
                <a:ea typeface="Calibri" panose="020F0502020204030204" pitchFamily="34" charset="0"/>
                <a:cs typeface="Times New Roman" panose="02020603050405020304" pitchFamily="18" charset="0"/>
              </a:rPr>
              <a:t>(prescribe por error algo que es malo) por falta de precisión en sus contenidos mentales (con sus instrumentos auxiliares) de detección de la realidad, o por exceso de rapidez. Daña a enfermos y a sanos.			</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Para defenderse y no volver a incurrir en un </a:t>
            </a:r>
            <a:r>
              <a:rPr lang="es-ES" sz="2000" b="1" dirty="0">
                <a:solidFill>
                  <a:srgbClr val="FF3300"/>
                </a:solidFill>
                <a:latin typeface="Calibri" panose="020F0502020204030204" pitchFamily="34" charset="0"/>
                <a:cs typeface="Times New Roman" panose="02020603050405020304" pitchFamily="18" charset="0"/>
              </a:rPr>
              <a:t>error tipo 1</a:t>
            </a:r>
            <a:r>
              <a:rPr lang="es-ES" sz="2000" dirty="0">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a:effectLst/>
                <a:latin typeface="Calibri" panose="020F0502020204030204" pitchFamily="34" charset="0"/>
                <a:ea typeface="Calibri" panose="020F0502020204030204" pitchFamily="34" charset="0"/>
                <a:cs typeface="Times New Roman" panose="02020603050405020304" pitchFamily="18" charset="0"/>
              </a:rPr>
              <a:t>el médico tiende a aumentar los requisitos, los trámites y la lentitud, pudiendo entonces incurrir en un error </a:t>
            </a:r>
            <a:r>
              <a:rPr lang="es-ES" sz="2000" b="1" dirty="0">
                <a:solidFill>
                  <a:srgbClr val="CC0066"/>
                </a:solidFill>
                <a:latin typeface="Calibri" panose="020F0502020204030204" pitchFamily="34" charset="0"/>
                <a:cs typeface="Times New Roman" panose="02020603050405020304" pitchFamily="18" charset="0"/>
              </a:rPr>
              <a:t>tipo 2 </a:t>
            </a:r>
            <a:r>
              <a:rPr lang="es-ES" sz="2000" dirty="0">
                <a:effectLst/>
                <a:latin typeface="Calibri" panose="020F0502020204030204" pitchFamily="34" charset="0"/>
                <a:ea typeface="Calibri" panose="020F0502020204030204" pitchFamily="34" charset="0"/>
                <a:cs typeface="Times New Roman" panose="02020603050405020304" pitchFamily="18" charset="0"/>
              </a:rPr>
              <a:t>(no prescribe por error algo que es bueno). Se deja de beneficiar a enfermos y a sanos.	</a:t>
            </a:r>
          </a:p>
          <a:p>
            <a:pPr algn="just">
              <a:lnSpc>
                <a:spcPct val="100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Se trata de alcanzar el punto de silla virtuoso (equilibrio de Nash) en el que se cometa el mínimo </a:t>
            </a:r>
            <a:r>
              <a:rPr lang="es-ES" sz="2000" b="1" dirty="0">
                <a:solidFill>
                  <a:srgbClr val="FF3300"/>
                </a:solidFill>
                <a:latin typeface="Calibri" panose="020F0502020204030204" pitchFamily="34" charset="0"/>
                <a:cs typeface="Times New Roman" panose="02020603050405020304" pitchFamily="18" charset="0"/>
              </a:rPr>
              <a:t>error tipo 1 </a:t>
            </a:r>
            <a:r>
              <a:rPr lang="es-ES" sz="2000" dirty="0">
                <a:effectLst/>
                <a:latin typeface="Calibri" panose="020F0502020204030204" pitchFamily="34" charset="0"/>
                <a:ea typeface="Calibri" panose="020F0502020204030204" pitchFamily="34" charset="0"/>
                <a:cs typeface="Times New Roman" panose="02020603050405020304" pitchFamily="18" charset="0"/>
              </a:rPr>
              <a:t>condicionado a cometer el mínimo </a:t>
            </a:r>
            <a:r>
              <a:rPr lang="es-ES" sz="2000" b="1" dirty="0">
                <a:solidFill>
                  <a:srgbClr val="CC0066"/>
                </a:solidFill>
                <a:latin typeface="Calibri" panose="020F0502020204030204" pitchFamily="34" charset="0"/>
                <a:cs typeface="Times New Roman" panose="02020603050405020304" pitchFamily="18" charset="0"/>
              </a:rPr>
              <a:t>error tipo 2</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464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433376" y="743800"/>
            <a:ext cx="11202061" cy="5141845"/>
          </a:xfrm>
          <a:prstGeom prst="rect">
            <a:avLst/>
          </a:prstGeom>
        </p:spPr>
      </p:pic>
    </p:spTree>
    <p:extLst>
      <p:ext uri="{BB962C8B-B14F-4D97-AF65-F5344CB8AC3E}">
        <p14:creationId xmlns:p14="http://schemas.microsoft.com/office/powerpoint/2010/main" val="3431130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93183" y="576372"/>
            <a:ext cx="11803067" cy="5618365"/>
          </a:xfrm>
          <a:prstGeom prst="rect">
            <a:avLst/>
          </a:prstGeom>
        </p:spPr>
      </p:pic>
    </p:spTree>
    <p:extLst>
      <p:ext uri="{BB962C8B-B14F-4D97-AF65-F5344CB8AC3E}">
        <p14:creationId xmlns:p14="http://schemas.microsoft.com/office/powerpoint/2010/main" val="412408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C2F8C-4B85-4EB4-8F4B-37258975855A}"/>
              </a:ext>
            </a:extLst>
          </p:cNvPr>
          <p:cNvSpPr txBox="1">
            <a:spLocks/>
          </p:cNvSpPr>
          <p:nvPr/>
        </p:nvSpPr>
        <p:spPr>
          <a:xfrm>
            <a:off x="858599" y="212035"/>
            <a:ext cx="9531106" cy="17890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20110630-ECA, </a:t>
            </a:r>
            <a:r>
              <a:rPr lang="es-ES" sz="18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Evid</a:t>
            </a: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 y - [guardería vs hogar], deseos triunfan previas creencias. </a:t>
            </a:r>
            <a:r>
              <a:rPr lang="es-ES" sz="18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Bastardi</a:t>
            </a: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p>
          <a:p>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Bastardi</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 Uhlmann EL, Ross L. Wishful thinking: belief, desire, and the motivated evaluation of scientific evidence. </a:t>
            </a:r>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Psychol</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Sci. 2011 Jun;22(6):731-2. </a:t>
            </a:r>
            <a:br>
              <a:rPr lang="es-ES" sz="7200"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3CC23F65-21B7-494C-A6E0-A657BC24DB9E}"/>
              </a:ext>
            </a:extLst>
          </p:cNvPr>
          <p:cNvSpPr txBox="1">
            <a:spLocks/>
          </p:cNvSpPr>
          <p:nvPr/>
        </p:nvSpPr>
        <p:spPr>
          <a:xfrm>
            <a:off x="4876799" y="1624909"/>
            <a:ext cx="5698436" cy="394100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ES" sz="2000" dirty="0">
                <a:latin typeface="Calibri" panose="020F0502020204030204" pitchFamily="34" charset="0"/>
                <a:ea typeface="Calibri" panose="020F0502020204030204" pitchFamily="34" charset="0"/>
                <a:cs typeface="Times New Roman" panose="02020603050405020304" pitchFamily="18" charset="0"/>
              </a:rPr>
              <a:t>Lo que las personas creen que es verdad y lo que desean que sea cierto puede ser bastante diferente. Una forma de resolver los conflictos entre la creencia y el deseo es involucrarse en un razonamiento sesgado de una manera que acerque las creencias sobre los hechos a los deseos más anhelados. </a:t>
            </a:r>
          </a:p>
          <a:p>
            <a:pPr marL="0" indent="0" algn="just">
              <a:lnSpc>
                <a:spcPct val="100000"/>
              </a:lnSpc>
              <a:buNone/>
            </a:pPr>
            <a:r>
              <a:rPr lang="es-ES" sz="2000" dirty="0">
                <a:latin typeface="Calibri" panose="020F0502020204030204" pitchFamily="34" charset="0"/>
                <a:ea typeface="Calibri" panose="020F0502020204030204" pitchFamily="34" charset="0"/>
                <a:cs typeface="Times New Roman" panose="02020603050405020304" pitchFamily="18" charset="0"/>
              </a:rPr>
              <a:t>Ese razonamiento sesgado es el llamado pensamiento ilusorio en el campo de la psicología.</a:t>
            </a:r>
          </a:p>
          <a:p>
            <a:pPr marL="0" indent="0" algn="just">
              <a:lnSpc>
                <a:spcPct val="100000"/>
              </a:lnSpc>
              <a:buNone/>
            </a:pPr>
            <a:r>
              <a:rPr lang="es-ES" sz="2000" dirty="0">
                <a:latin typeface="Calibri" panose="020F0502020204030204" pitchFamily="34" charset="0"/>
                <a:ea typeface="Calibri" panose="020F0502020204030204" pitchFamily="34" charset="0"/>
                <a:cs typeface="Times New Roman" panose="02020603050405020304" pitchFamily="18" charset="0"/>
              </a:rPr>
              <a:t>El </a:t>
            </a:r>
            <a:r>
              <a:rPr lang="es-ES" sz="2000" b="1" dirty="0">
                <a:latin typeface="Calibri" panose="020F0502020204030204" pitchFamily="34" charset="0"/>
                <a:ea typeface="Calibri" panose="020F0502020204030204" pitchFamily="34" charset="0"/>
                <a:cs typeface="Times New Roman" panose="02020603050405020304" pitchFamily="18" charset="0"/>
              </a:rPr>
              <a:t>pensamiento ilusorio </a:t>
            </a:r>
            <a:r>
              <a:rPr lang="es-E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es la formación de creencias</a:t>
            </a:r>
            <a:r>
              <a:rPr lang="es-ES" sz="2000" dirty="0">
                <a:latin typeface="Calibri" panose="020F0502020204030204" pitchFamily="34" charset="0"/>
                <a:ea typeface="Calibri" panose="020F0502020204030204" pitchFamily="34" charset="0"/>
                <a:cs typeface="Times New Roman" panose="02020603050405020304" pitchFamily="18" charset="0"/>
              </a:rPr>
              <a:t> y la toma de decisiones de acuerdo </a:t>
            </a:r>
            <a:r>
              <a:rPr lang="es-ES" sz="2000" dirty="0">
                <a:solidFill>
                  <a:srgbClr val="FFC000"/>
                </a:solidFill>
                <a:latin typeface="Calibri" panose="020F0502020204030204" pitchFamily="34" charset="0"/>
                <a:ea typeface="Calibri" panose="020F0502020204030204" pitchFamily="34" charset="0"/>
                <a:cs typeface="Times New Roman" panose="02020603050405020304" pitchFamily="18" charset="0"/>
              </a:rPr>
              <a:t>con los deseos </a:t>
            </a: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en lugar de apelar a la evidencia, la racionalidad, o la realidad</a:t>
            </a:r>
            <a:r>
              <a:rPr lang="es-ES" sz="2000" dirty="0">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pic>
        <p:nvPicPr>
          <p:cNvPr id="4" name="Imagen 3">
            <a:extLst>
              <a:ext uri="{FF2B5EF4-FFF2-40B4-BE49-F238E27FC236}">
                <a16:creationId xmlns:a16="http://schemas.microsoft.com/office/drawing/2014/main" id="{58624676-148C-494F-BB82-E58790B9A788}"/>
              </a:ext>
            </a:extLst>
          </p:cNvPr>
          <p:cNvPicPr>
            <a:picLocks noChangeAspect="1"/>
          </p:cNvPicPr>
          <p:nvPr/>
        </p:nvPicPr>
        <p:blipFill>
          <a:blip r:embed="rId2"/>
          <a:stretch>
            <a:fillRect/>
          </a:stretch>
        </p:blipFill>
        <p:spPr>
          <a:xfrm>
            <a:off x="858599" y="1624909"/>
            <a:ext cx="3232546" cy="4185132"/>
          </a:xfrm>
          <a:prstGeom prst="rect">
            <a:avLst/>
          </a:prstGeom>
        </p:spPr>
      </p:pic>
    </p:spTree>
    <p:extLst>
      <p:ext uri="{BB962C8B-B14F-4D97-AF65-F5344CB8AC3E}">
        <p14:creationId xmlns:p14="http://schemas.microsoft.com/office/powerpoint/2010/main" val="2543963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86754" y="2811621"/>
            <a:ext cx="8983015" cy="2964165"/>
          </a:xfrm>
        </p:spPr>
        <p:txBody>
          <a:bodyPr>
            <a:normAutofit/>
          </a:bodyPr>
          <a:lstStyle/>
          <a:p>
            <a:pPr algn="just">
              <a:lnSpc>
                <a:spcPct val="100000"/>
              </a:lnSpc>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TAMBIÉN HAY MÉDICOS QUE SOBREESTIMAN LOS BENEFICIOS Y SUBESTIMAN LOS DAÑOS AÑADIDOS</a:t>
            </a: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470805" y="2676938"/>
            <a:ext cx="9581882" cy="1272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675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MÉDICOS GENERALES PROACTIVOS Y REACTIVOS AL PSA TENÍAN UN CONOCIMIENTO LIMITADO DE LA EVIDENCIA. La mitad de los reactivos estaban dispuestos a cambiar si se demostraba beneficio, pero la mitad de los proactivos no estaban dispuestos a cambiar si se demostraba beneficio cero.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20131231-EstEtol, creencias y conocimiento de MAP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proPSA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vs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antiPSA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Ilic</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Ilic</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D, Murphy K, Green S. What do general practitioners think and do about prostate cancer screening in Australia?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Aust</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Fam</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Physician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2013 Dec;42(12):904-8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Los 77 médicos generales se dividieron en partes iguales entre </a:t>
            </a:r>
            <a:r>
              <a:rPr lang="es-ES" sz="2000" dirty="0">
                <a:solidFill>
                  <a:srgbClr val="996633"/>
                </a:solidFill>
                <a:latin typeface="Calibri" panose="020F0502020204030204" pitchFamily="34" charset="0"/>
                <a:ea typeface="Calibri" panose="020F0502020204030204" pitchFamily="34" charset="0"/>
                <a:cs typeface="Times New Roman" panose="02020603050405020304" pitchFamily="18" charset="0"/>
              </a:rPr>
              <a:t>los que indicaban el screening de cáncer de próstata a todos los varones (</a:t>
            </a:r>
            <a:r>
              <a:rPr lang="es-ES" sz="2000" b="1" dirty="0">
                <a:solidFill>
                  <a:srgbClr val="996633"/>
                </a:solidFill>
                <a:latin typeface="Calibri" panose="020F0502020204030204" pitchFamily="34" charset="0"/>
                <a:ea typeface="Calibri" panose="020F0502020204030204" pitchFamily="34" charset="0"/>
                <a:cs typeface="Times New Roman" panose="02020603050405020304" pitchFamily="18" charset="0"/>
              </a:rPr>
              <a:t>proactivos</a:t>
            </a:r>
            <a:r>
              <a:rPr lang="es-ES" sz="2000" dirty="0">
                <a:solidFill>
                  <a:srgbClr val="996633"/>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y los que sólo lo indicaban con los varones que lo solicitaban (</a:t>
            </a:r>
            <a:r>
              <a:rPr lang="es-ES" sz="2000" b="1" dirty="0">
                <a:solidFill>
                  <a:srgbClr val="CC3300"/>
                </a:solidFill>
                <a:latin typeface="Calibri" panose="020F0502020204030204" pitchFamily="34" charset="0"/>
                <a:ea typeface="Calibri" panose="020F0502020204030204" pitchFamily="34" charset="0"/>
                <a:cs typeface="Times New Roman" panose="02020603050405020304" pitchFamily="18" charset="0"/>
              </a:rPr>
              <a:t>reactivos</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Tras una encuesta se comprobó que los médicos tenían un conocimiento limitado de la evidencia recientemente publicada de los ensayos sobre el screening de cáncer de próstata</a:t>
            </a:r>
            <a:r>
              <a:rPr lang="es-ES" sz="2000" dirty="0">
                <a:latin typeface="Calibri" panose="020F0502020204030204" pitchFamily="34" charset="0"/>
                <a:ea typeface="Calibri" panose="020F0502020204030204" pitchFamily="34" charset="0"/>
                <a:cs typeface="Times New Roman" panose="02020603050405020304" pitchFamily="18" charset="0"/>
              </a:rPr>
              <a:t>, refiriéndose a la revisión sistemática Cochrane actualizada sobre la detección del cáncer de próstata, junto con la evidencia de los dos grandes ECA publicados de estudios realizados en Europa y los EE.UU. Muchos mencionaron que eran vagamente conscientes de que se estaba llevando a cabo investigación, pero pocos podían proporcionar ningún detalle acerca de los estudios. Sólo dos médicos estaban al tanto de los dos estudios realizados en Europa y los EE.UU.</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734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indent="449580" algn="just">
              <a:lnSpc>
                <a:spcPct val="100000"/>
              </a:lnSpc>
              <a:spcAft>
                <a:spcPts val="0"/>
              </a:spcAft>
            </a:pP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Los médicos tenían la esperanza de que las nuevas pruebas proporcionarían un consenso sobre el tema del </a:t>
            </a:r>
            <a:r>
              <a:rPr lang="es-ES" sz="2000" dirty="0" err="1">
                <a:highlight>
                  <a:srgbClr val="00FFFF"/>
                </a:highlight>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pero no estaban seguros si los resultados cambiarían su comportamiento en la práctica. Los médicos comentaron que sus creencias y práctica actuales dictarían su postura sobre el screening.</a:t>
            </a:r>
          </a:p>
          <a:p>
            <a:pPr indent="449580" algn="just">
              <a:lnSpc>
                <a:spcPct val="100000"/>
              </a:lnSpc>
              <a:spcAft>
                <a:spcPts val="0"/>
              </a:spcAft>
            </a:pP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Aproximadamente la mitad de los </a:t>
            </a:r>
            <a:r>
              <a:rPr lang="es-ES" sz="2000" b="1" dirty="0">
                <a:solidFill>
                  <a:srgbClr val="009900"/>
                </a:solidFill>
                <a:latin typeface="Calibri" panose="020F0502020204030204" pitchFamily="34" charset="0"/>
                <a:ea typeface="Calibri" panose="020F0502020204030204" pitchFamily="34" charset="0"/>
                <a:cs typeface="Times New Roman" panose="02020603050405020304" pitchFamily="18" charset="0"/>
              </a:rPr>
              <a:t>médicos reactivos a indicar el screening </a:t>
            </a: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declararon que seguirán las recomendaciones de indicarlo si la evidencia mostraba que es beneficioso</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indent="449580" algn="just">
              <a:lnSpc>
                <a:spcPct val="100000"/>
              </a:lnSpc>
              <a:spcAft>
                <a:spcPts val="0"/>
              </a:spcAft>
            </a:pP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Por el contrario, varios </a:t>
            </a:r>
            <a:r>
              <a:rPr lang="es-E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médicos proactivos a indicar el </a:t>
            </a:r>
            <a:r>
              <a:rPr lang="es-ES" sz="20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screening</a:t>
            </a:r>
            <a:r>
              <a:rPr lang="es-E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dijeron que no se adherirían a las recomendaciones en contra si la evidencia mostraba poco o ningún beneficio.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Estos médicos preferían confiar en su experiencia pasada y seguir indicándolo (</a:t>
            </a:r>
            <a:r>
              <a:rPr lang="es-ES" sz="20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efecto dotación o statu quo</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Para su comportamiento, la “evidencia” serían los beneficiosos resultados que ellos creían haber visto entre sus pacientes </a:t>
            </a:r>
            <a:r>
              <a:rPr lang="es-ES" sz="2000" u="sng" dirty="0">
                <a:solidFill>
                  <a:srgbClr val="FF3399"/>
                </a:solidFill>
                <a:latin typeface="Calibri" panose="020F0502020204030204" pitchFamily="34" charset="0"/>
                <a:ea typeface="Calibri" panose="020F0502020204030204" pitchFamily="34" charset="0"/>
                <a:cs typeface="Times New Roman" panose="02020603050405020304" pitchFamily="18" charset="0"/>
              </a:rPr>
              <a:t>(</a:t>
            </a:r>
            <a:r>
              <a:rPr lang="es-ES" sz="20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sesgo de confirmación</a:t>
            </a:r>
            <a:r>
              <a:rPr lang="es-ES" sz="2000" u="sng" dirty="0">
                <a:solidFill>
                  <a:srgbClr val="FF3399"/>
                </a:solidFill>
                <a:latin typeface="Calibri" panose="020F0502020204030204" pitchFamily="34" charset="0"/>
                <a:ea typeface="Calibri" panose="020F0502020204030204" pitchFamily="34" charset="0"/>
                <a:cs typeface="Times New Roman" panose="02020603050405020304" pitchFamily="18" charset="0"/>
              </a:rPr>
              <a:t>)</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 en lugar de cualquier evidencia proporcionada por los ensayos clínicos. </a:t>
            </a: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456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TRAS 600 DÍAS DE PUBLICARSE 21 EVIDENCIAS DE “REVERSIÓN MÉDICA”, LAS RESPUESTAS DE LAS ESPECIALIDADES MÉDICAS RESPECTIVAS FUERON 49% DE ACUERDO CON DEJAR DE HACERLAS, 20% NEUTRAL Y 31% EN CONTRA DE DEJAR DE HACERLAS.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20150531-EstEtol,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Enc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solo 49pc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MédEspec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apoy</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aband</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20Práct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equivoc</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Wang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Wang MTM, Gamble G, Grey A. Responses of specialist societies to evidence for reversal of practice.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JAMA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2015 May;175(5):845-8.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solidFill>
                  <a:srgbClr val="7030A0"/>
                </a:solidFill>
                <a:latin typeface="Calibri" panose="020F0502020204030204" pitchFamily="34" charset="0"/>
                <a:ea typeface="Calibri" panose="020F0502020204030204" pitchFamily="34" charset="0"/>
                <a:cs typeface="Tahoma" panose="020B0604030504040204" pitchFamily="34" charset="0"/>
              </a:rPr>
              <a:t>Un informe llevado a cabo Michael Wang y col, publicado en 2015 en Archives of </a:t>
            </a:r>
            <a:r>
              <a:rPr lang="es-ES" sz="2000" dirty="0" err="1">
                <a:solidFill>
                  <a:srgbClr val="7030A0"/>
                </a:solidFill>
                <a:latin typeface="Calibri" panose="020F0502020204030204" pitchFamily="34" charset="0"/>
                <a:ea typeface="Calibri" panose="020F0502020204030204" pitchFamily="34" charset="0"/>
                <a:cs typeface="Tahoma" panose="020B0604030504040204" pitchFamily="34" charset="0"/>
              </a:rPr>
              <a:t>Internal</a:t>
            </a:r>
            <a:r>
              <a:rPr lang="es-ES" sz="2000" dirty="0">
                <a:solidFill>
                  <a:srgbClr val="7030A0"/>
                </a:solidFill>
                <a:latin typeface="Calibri" panose="020F0502020204030204" pitchFamily="34" charset="0"/>
                <a:ea typeface="Calibri" panose="020F0502020204030204" pitchFamily="34" charset="0"/>
                <a:cs typeface="Tahoma" panose="020B0604030504040204" pitchFamily="34" charset="0"/>
              </a:rPr>
              <a:t> Medicine, analizó 156 respuestas de sociedades de especialidades médicas a </a:t>
            </a:r>
            <a:r>
              <a:rPr lang="es-ES" sz="2000" dirty="0">
                <a:solidFill>
                  <a:srgbClr val="7030A0"/>
                </a:solidFill>
                <a:highlight>
                  <a:srgbClr val="00FFFF"/>
                </a:highlight>
                <a:latin typeface="Calibri" panose="020F0502020204030204" pitchFamily="34" charset="0"/>
                <a:ea typeface="Calibri" panose="020F0502020204030204" pitchFamily="34" charset="0"/>
                <a:cs typeface="Tahoma" panose="020B0604030504040204" pitchFamily="34" charset="0"/>
              </a:rPr>
              <a:t>21 evidencias de reversión de la práctica médica</a:t>
            </a:r>
            <a:r>
              <a:rPr lang="es-ES" sz="2000" dirty="0">
                <a:solidFill>
                  <a:srgbClr val="7030A0"/>
                </a:solidFill>
                <a:latin typeface="Calibri" panose="020F0502020204030204" pitchFamily="34" charset="0"/>
                <a:ea typeface="Calibri" panose="020F0502020204030204" pitchFamily="34" charset="0"/>
                <a:cs typeface="Tahoma" panose="020B0604030504040204" pitchFamily="34" charset="0"/>
              </a:rPr>
              <a:t>, con una mediana de tiempo desde la publicación de la evidencia de 591 días </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(rango 2 a 4115 días). </a:t>
            </a:r>
            <a:r>
              <a:rPr lang="es-ES" sz="2000" dirty="0">
                <a:latin typeface="Calibri" panose="020F0502020204030204" pitchFamily="34" charset="0"/>
                <a:ea typeface="Calibri" panose="020F0502020204030204" pitchFamily="34" charset="0"/>
                <a:cs typeface="Tahoma" panose="020B0604030504040204" pitchFamily="34" charset="0"/>
              </a:rPr>
              <a:t>Los resultados mostraron que </a:t>
            </a:r>
            <a:r>
              <a:rPr lang="es-ES" sz="2000" dirty="0">
                <a:solidFill>
                  <a:srgbClr val="009900"/>
                </a:solidFill>
                <a:latin typeface="Calibri" panose="020F0502020204030204" pitchFamily="34" charset="0"/>
                <a:ea typeface="Calibri" panose="020F0502020204030204" pitchFamily="34" charset="0"/>
                <a:cs typeface="Tahoma" panose="020B0604030504040204" pitchFamily="34" charset="0"/>
              </a:rPr>
              <a:t>el 49% (77/156) de las respuestas mantenían un apoyo para revertir la práctica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 </a:t>
            </a:r>
            <a:r>
              <a:rPr lang="es-ES" sz="2000" dirty="0">
                <a:solidFill>
                  <a:srgbClr val="FF9900"/>
                </a:solidFill>
                <a:latin typeface="Calibri" panose="020F0502020204030204" pitchFamily="34" charset="0"/>
                <a:ea typeface="Calibri" panose="020F0502020204030204" pitchFamily="34" charset="0"/>
                <a:cs typeface="Tahoma" panose="020B0604030504040204" pitchFamily="34" charset="0"/>
              </a:rPr>
              <a:t>el 20% (31/156) era neutral </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y </a:t>
            </a:r>
            <a:r>
              <a:rPr lang="es-ES" sz="2000" dirty="0">
                <a:solidFill>
                  <a:srgbClr val="FF0000"/>
                </a:solidFill>
                <a:latin typeface="Calibri" panose="020F0502020204030204" pitchFamily="34" charset="0"/>
                <a:ea typeface="Calibri" panose="020F0502020204030204" pitchFamily="34" charset="0"/>
                <a:cs typeface="Tahoma" panose="020B0604030504040204" pitchFamily="34" charset="0"/>
              </a:rPr>
              <a:t>el 31% (48/156) era partidario de continuarla, a pesar de la nueva evidencia en contra de la práctica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4035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NARRATIVA: RAZONES POR LAS CUALES LOS MÉDICOS UTILIZAN TRATAMIENTOS INEFICACES O PERJUDICIALES.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a typeface="Calibri" panose="020F0502020204030204" pitchFamily="34" charset="0"/>
                <a:cs typeface="Tahoma" panose="020B0604030504040204" pitchFamily="34" charset="0"/>
              </a:rPr>
              <a:t>Rep-20040228-Edit, ¿Por qué médicos usan </a:t>
            </a:r>
            <a:r>
              <a:rPr lang="es-ES" sz="1700" b="1" dirty="0" err="1">
                <a:solidFill>
                  <a:srgbClr val="0000FF"/>
                </a:solidFill>
                <a:ea typeface="Calibri" panose="020F0502020204030204" pitchFamily="34" charset="0"/>
                <a:cs typeface="Tahoma" panose="020B0604030504040204" pitchFamily="34" charset="0"/>
              </a:rPr>
              <a:t>ttos</a:t>
            </a:r>
            <a:r>
              <a:rPr lang="es-ES" sz="1700" b="1" dirty="0">
                <a:solidFill>
                  <a:srgbClr val="0000FF"/>
                </a:solidFill>
                <a:ea typeface="Calibri" panose="020F0502020204030204" pitchFamily="34" charset="0"/>
                <a:cs typeface="Tahoma" panose="020B0604030504040204" pitchFamily="34" charset="0"/>
              </a:rPr>
              <a:t> que no funcionan. </a:t>
            </a:r>
            <a:r>
              <a:rPr lang="en-US" sz="1700" b="1" dirty="0" err="1">
                <a:solidFill>
                  <a:srgbClr val="0000FF"/>
                </a:solidFill>
                <a:ea typeface="Calibri" panose="020F0502020204030204" pitchFamily="34" charset="0"/>
                <a:cs typeface="Tahoma" panose="020B0604030504040204" pitchFamily="34" charset="0"/>
              </a:rPr>
              <a:t>Doust</a:t>
            </a:r>
            <a:endParaRPr lang="es-ES" sz="1700" dirty="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ea typeface="Times New Roman" panose="02020603050405020304" pitchFamily="18" charset="0"/>
                <a:cs typeface="Tahoma" panose="020B0604030504040204" pitchFamily="34" charset="0"/>
              </a:rPr>
              <a:t>Doust</a:t>
            </a:r>
            <a:r>
              <a:rPr lang="en-US" sz="1700" dirty="0">
                <a:solidFill>
                  <a:srgbClr val="0000FF"/>
                </a:solidFill>
                <a:ea typeface="Times New Roman" panose="02020603050405020304" pitchFamily="18" charset="0"/>
                <a:cs typeface="Tahoma" panose="020B0604030504040204" pitchFamily="34" charset="0"/>
              </a:rPr>
              <a:t> J, Del Mar C. Why do doctors use treatments that do not work? </a:t>
            </a:r>
            <a:r>
              <a:rPr lang="es-ES" sz="1700" dirty="0">
                <a:solidFill>
                  <a:srgbClr val="0000FF"/>
                </a:solidFill>
                <a:ea typeface="Times New Roman" panose="02020603050405020304" pitchFamily="18" charset="0"/>
                <a:cs typeface="Tahoma" panose="020B0604030504040204" pitchFamily="34" charset="0"/>
              </a:rPr>
              <a:t>BMJ. 2004 Feb 28;328(7438):474-5.</a:t>
            </a:r>
            <a:endParaRPr lang="es-ES" sz="1700" dirty="0">
              <a:ea typeface="Times New Roman" panose="02020603050405020304" pitchFamily="18" charset="0"/>
            </a:endParaRPr>
          </a:p>
          <a:p>
            <a:pPr algn="just">
              <a:lnSpc>
                <a:spcPct val="100000"/>
              </a:lnSpc>
              <a:spcAft>
                <a:spcPts val="0"/>
              </a:spcAft>
            </a:pPr>
            <a:r>
              <a:rPr lang="es-ES" sz="800" dirty="0">
                <a:solidFill>
                  <a:srgbClr val="0000FF"/>
                </a:solidFill>
                <a:latin typeface="Times New Roman" panose="02020603050405020304" pitchFamily="18" charset="0"/>
                <a:ea typeface="Times New Roman" panose="02020603050405020304" pitchFamily="18" charset="0"/>
                <a:cs typeface="Tahoma" panose="020B0604030504040204" pitchFamily="34" charset="0"/>
              </a:rPr>
              <a:t> </a:t>
            </a:r>
            <a:endParaRPr lang="es-ES" sz="28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000000"/>
                </a:solidFill>
                <a:latin typeface="Calibri" panose="020F0502020204030204" pitchFamily="34" charset="0"/>
                <a:ea typeface="Calibri" panose="020F0502020204030204" pitchFamily="34" charset="0"/>
                <a:cs typeface="Tahoma" panose="020B0604030504040204" pitchFamily="34" charset="0"/>
              </a:rPr>
              <a:t>Razones para el uso de tratamientos ineficaces o perjudiciales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La experiencia clínica (pero si no está condicionada a la misión, incurre en la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terapéutica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La excesiva confianza en un resultado subrogado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del control</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Pasión por el modelo fisiopatológico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descuido del sistema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Ritual y mística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de la validez</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Una necesidad de hacer algo (</a:t>
            </a:r>
            <a:r>
              <a:rPr lang="es-ES" sz="2000" dirty="0">
                <a:solidFill>
                  <a:srgbClr val="FF33CC"/>
                </a:solidFill>
                <a:latin typeface="Calibri" panose="020F0502020204030204" pitchFamily="34" charset="0"/>
                <a:ea typeface="Calibri" panose="020F0502020204030204" pitchFamily="34" charset="0"/>
                <a:cs typeface="Tahoma" panose="020B0604030504040204" pitchFamily="34" charset="0"/>
              </a:rPr>
              <a:t>ilusión teleológica</a:t>
            </a:r>
            <a:r>
              <a:rPr lang="es-ES" sz="2000" dirty="0">
                <a:solidFill>
                  <a:srgbClr val="000000"/>
                </a:solidFill>
                <a:latin typeface="Calibri" panose="020F0502020204030204" pitchFamily="34" charset="0"/>
                <a:ea typeface="Calibri" panose="020F0502020204030204" pitchFamily="34" charset="0"/>
                <a:cs typeface="Tahoma" panose="020B0604030504040204" pitchFamily="34"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solidFill>
                  <a:srgbClr val="CC3300"/>
                </a:solidFill>
                <a:latin typeface="Calibri" panose="020F0502020204030204" pitchFamily="34" charset="0"/>
                <a:ea typeface="Calibri" panose="020F0502020204030204" pitchFamily="34" charset="0"/>
                <a:cs typeface="Tahoma" panose="020B0604030504040204" pitchFamily="34" charset="0"/>
              </a:rPr>
              <a:t>Expectativas de los pacientes</a:t>
            </a:r>
            <a:endPar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51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602" y="345115"/>
            <a:ext cx="10251583" cy="6297771"/>
          </a:xfrm>
        </p:spPr>
        <p:txBody>
          <a:bodyPr>
            <a:normAutofit lnSpcReduction="10000"/>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ETOLÓGICO: ENCUESTAS MUESTRAN SOBREESTIMACIÓN DEL EFECTO DE LAS ESTATINAS POR MÉDICOS GENERALES. LOS CARDIÓLOGOS AÚN MÁS OPTIMISMO Y MENOS PREOCUPACIONES POR LOS EFECTOS ADVERSOS.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20090531-Enc, MAP y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Cardiólo</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sobreest</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Benef</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estat</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tras IAM, sin dar NNT.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Sapre</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Sapre</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N, Mann S,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Elley</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CR. Doctors’ perceptions of the prognostic benefit of statins in patients who have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hadmyocardial</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infarction.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J. 2009 May;39(5):277-82.</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1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COMO RECORDATORIO: En el ECA 4S, IAM probado en 5,4 años: Hubo 164 (7,4%) eventos con </a:t>
            </a:r>
            <a:r>
              <a:rPr lang="es-ES" sz="18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simvastatina</a:t>
            </a:r>
            <a:r>
              <a:rPr lang="es-ES" sz="18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frente a 270 (12,1%) con placebo; RR 0,61 (0,51-0,73); RAR 4,76% (3,01 a 6,50); NNT 21 (15 a 33) en 5,4 años.</a:t>
            </a:r>
          </a:p>
          <a:p>
            <a:pPr algn="just">
              <a:lnSpc>
                <a:spcPct val="100000"/>
              </a:lnSpc>
              <a:spcAft>
                <a:spcPts val="0"/>
              </a:spcAft>
            </a:pPr>
            <a:r>
              <a:rPr lang="es-ES" sz="500"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En </a:t>
            </a:r>
            <a:r>
              <a:rPr lang="es-ES" sz="2000" dirty="0">
                <a:solidFill>
                  <a:srgbClr val="0070C0"/>
                </a:solidFill>
                <a:latin typeface="Calibri" panose="020F0502020204030204" pitchFamily="34" charset="0"/>
                <a:cs typeface="Times New Roman" panose="02020603050405020304" pitchFamily="18" charset="0"/>
              </a:rPr>
              <a:t>Nueva Zelanda</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Sapre</a:t>
            </a:r>
            <a:r>
              <a:rPr lang="es-ES" sz="2000" dirty="0">
                <a:latin typeface="Calibri" panose="020F0502020204030204" pitchFamily="34" charset="0"/>
                <a:ea typeface="Calibri" panose="020F0502020204030204" pitchFamily="34" charset="0"/>
                <a:cs typeface="Times New Roman" panose="02020603050405020304" pitchFamily="18" charset="0"/>
              </a:rPr>
              <a:t> y col llevaron a cabo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estudio etológico mediante encuestas a 20 médicos generales y 22 cardiólogos sobre su estimación de los beneficios y riesgos de las estatinas en pacientes tras un infarto de miocardio</a:t>
            </a:r>
            <a:r>
              <a:rPr lang="es-ES" sz="2000" dirty="0">
                <a:latin typeface="Calibri" panose="020F0502020204030204" pitchFamily="34" charset="0"/>
                <a:ea typeface="Calibri" panose="020F0502020204030204" pitchFamily="34" charset="0"/>
                <a:cs typeface="Times New Roman" panose="02020603050405020304" pitchFamily="18" charset="0"/>
              </a:rPr>
              <a:t>. Los autores encontraron diferencias sustanciales entre ambos grupos de médicos en su elección del tipo y dosis de </a:t>
            </a:r>
            <a:r>
              <a:rPr lang="es-ES" sz="2000" dirty="0" err="1">
                <a:latin typeface="Calibri" panose="020F0502020204030204" pitchFamily="34" charset="0"/>
                <a:ea typeface="Calibri" panose="020F0502020204030204" pitchFamily="34" charset="0"/>
                <a:cs typeface="Times New Roman" panose="02020603050405020304" pitchFamily="18" charset="0"/>
              </a:rPr>
              <a:t>estatina</a:t>
            </a:r>
            <a:r>
              <a:rPr lang="es-ES" sz="2000" dirty="0">
                <a:latin typeface="Calibri" panose="020F0502020204030204" pitchFamily="34" charset="0"/>
                <a:ea typeface="Calibri" panose="020F0502020204030204" pitchFamily="34" charset="0"/>
                <a:cs typeface="Times New Roman" panose="02020603050405020304" pitchFamily="18" charset="0"/>
              </a:rPr>
              <a:t> para un mismo problema clínico.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Ambos grupos sobreestimaron los beneficios de las </a:t>
            </a:r>
            <a:r>
              <a:rPr lang="es-ES" sz="2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estatinas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Los cardiólogos mostraron más </a:t>
            </a:r>
            <a:r>
              <a:rPr lang="es-ES" sz="2000" dirty="0" err="1">
                <a:solidFill>
                  <a:srgbClr val="FF3399"/>
                </a:solidFill>
                <a:latin typeface="Calibri" panose="020F0502020204030204" pitchFamily="34" charset="0"/>
                <a:ea typeface="Calibri" panose="020F0502020204030204" pitchFamily="34" charset="0"/>
                <a:cs typeface="Times New Roman" panose="02020603050405020304" pitchFamily="18" charset="0"/>
              </a:rPr>
              <a:t>SOBREestimación</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 de beneficios y menos preocupaciones por los efectos adversos que los médicos generales, con más agresivas recomendaciones en las dosificaciones. </a:t>
            </a:r>
          </a:p>
          <a:p>
            <a:pPr algn="just">
              <a:lnSpc>
                <a:spcPct val="100000"/>
              </a:lnSpc>
              <a:spcAft>
                <a:spcPts val="0"/>
              </a:spcAft>
            </a:pP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Sólo 11 de los 22 cardiólogos y 1 de los 20 médicos generales dieron una cantidad estimativa del beneficio, y en este caso preferían expresarla en RRR</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Todos los 22 cardiólogos y 20 médicos generales mostraron incomodidad y renuencia a comunicar a sus pacientes las estimaciones numéricas de beneficio en RAR y NNT</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360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ENCUESTA NACIONAL MÉDICOS GENERALES USA: ANCLADOS EN REDUCCIÓN DE MORTALIDAD ESPECÍFICA DEL CÁNCER CON SCREENING NO PERCIBÍAN QUE EL SIGNIFICADO “SALVAR VIDAS” ALUDE A MORTALIDAD TOTAL. </a:t>
            </a: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Rep-20120306-Enc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MédAP</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USA,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interp</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estadíst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SalvaVidas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Wegwarth</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Wegwarth</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O, Schwartz LM,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Woloshin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Gaissmaier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W,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Gigerenzer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G. Do physicians understand cancer screening statistics? A national survey of primary care physicians in the United States.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2012 Mar 6;156(5):340-9.</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ANTECEDENTES:</a:t>
            </a:r>
            <a:r>
              <a:rPr lang="es-ES" sz="2000" dirty="0">
                <a:latin typeface="Calibri" panose="020F0502020204030204" pitchFamily="34" charset="0"/>
                <a:ea typeface="Calibri" panose="020F0502020204030204" pitchFamily="34" charset="0"/>
                <a:cs typeface="Times New Roman" panose="02020603050405020304" pitchFamily="18" charset="0"/>
              </a:rPr>
              <a:t> A diferencia de las tasas de reducción de la mortalidad, las mejores tasas de supervivencia y el aumento de la detección precoz no demuestran que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 de detección del cáncer salven vidas. Sin embargo, esas 2 variables se utilizan a menudo para promocionar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PARTICIPANTES: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En el año 2010 se encuestó a 297 médicos de atención primaria de Estados Unidos </a:t>
            </a:r>
            <a:r>
              <a:rPr lang="es-ES" sz="2000" dirty="0">
                <a:latin typeface="Calibri" panose="020F0502020204030204" pitchFamily="34" charset="0"/>
                <a:ea typeface="Calibri" panose="020F0502020204030204" pitchFamily="34" charset="0"/>
                <a:cs typeface="Times New Roman" panose="02020603050405020304" pitchFamily="18" charset="0"/>
              </a:rPr>
              <a:t>que practicaban en ambulatorio y en hospital, </a:t>
            </a:r>
            <a:r>
              <a:rPr lang="es-ES" sz="2000" dirty="0">
                <a:solidFill>
                  <a:srgbClr val="CC3300"/>
                </a:solidFill>
                <a:latin typeface="Calibri" panose="020F0502020204030204" pitchFamily="34" charset="0"/>
                <a:cs typeface="Times New Roman" panose="02020603050405020304" pitchFamily="18" charset="0"/>
              </a:rPr>
              <a:t>y en el año 2011 a 115 médicos </a:t>
            </a:r>
            <a:r>
              <a:rPr lang="es-ES" sz="2000" dirty="0">
                <a:latin typeface="Calibri" panose="020F0502020204030204" pitchFamily="34" charset="0"/>
                <a:ea typeface="Calibri" panose="020F0502020204030204" pitchFamily="34" charset="0"/>
                <a:cs typeface="Times New Roman" panose="02020603050405020304" pitchFamily="18" charset="0"/>
              </a:rPr>
              <a:t>exclusivamente ambulatorios.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INTERVENCIÓN:</a:t>
            </a:r>
            <a:r>
              <a:rPr lang="es-ES" sz="2000" dirty="0">
                <a:latin typeface="Calibri" panose="020F0502020204030204" pitchFamily="34" charset="0"/>
                <a:ea typeface="Calibri" panose="020F0502020204030204" pitchFamily="34" charset="0"/>
                <a:cs typeface="Times New Roman" panose="02020603050405020304" pitchFamily="18" charset="0"/>
              </a:rPr>
              <a:t> Los médicos recibieron escenarios sobre el efecto de 2 hipotéticas pruebas de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En el primero, el efecto fue descrito como “mejor supervivencia a los 5 años y aumento de la detección precoz”, mientras que en el segundo el efecto fue descrito como “disminución de la mortalidad por cáncer y aumento de la incidencia”.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694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Los médicos de atención primaria fueron más entusiastas con el screening que aportaba una evidencia irrelevante (la supervivencia a 5 años aumentó de 68% a 99%), que con el screening que aportaba una evidencia relevante (la mortalidad por cáncer se redujo desde el 2 al 1,6 por 1000). Cuando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se presentaba con la evidencia irrelevante, el 69% de los médicos recomendaba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en comparación con el 23% cuando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se les presentaba con evidencia relevante (P &lt;0,001).</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Cuando se les hicieron preguntas de conocimiento general acerca de las estadísticas del screening, muchos médicos no distinguían entre la evidencia irrelevante y la relevante. El 76% versus 81%, respectivamente, indicó que cada una de estas estadísticas demuestra que el screening salva vidas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 0,39). Cerca de la mitad (47%) de los médicos dijo incorrectamente que encontrar más casos de cáncer en los sometidos a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frente a los no sometidos “prueba que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salva vidas”.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CONCLUSIÓN: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La mayoría de los médicos de atención primaria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interpretaron erróneamente la mejora de la supervivencia cáncer específica y el aumento de la detección </a:t>
            </a:r>
            <a:r>
              <a:rPr lang="es-ES" sz="2000" dirty="0">
                <a:solidFill>
                  <a:srgbClr val="FF3300"/>
                </a:solidFill>
                <a:latin typeface="Calibri" panose="020F0502020204030204" pitchFamily="34" charset="0"/>
                <a:ea typeface="Calibri" panose="020F0502020204030204" pitchFamily="34" charset="0"/>
                <a:cs typeface="Times New Roman" panose="02020603050405020304" pitchFamily="18" charset="0"/>
              </a:rPr>
              <a:t>como una evidencia de que el screening salva vidas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Pocos reconocieron correctamente que </a:t>
            </a:r>
            <a:r>
              <a:rPr lang="es-ES" sz="2000" dirty="0">
                <a:solidFill>
                  <a:srgbClr val="009900"/>
                </a:solidFill>
                <a:latin typeface="Calibri" panose="020F0502020204030204" pitchFamily="34" charset="0"/>
                <a:ea typeface="Calibri" panose="020F0502020204030204" pitchFamily="34" charset="0"/>
                <a:cs typeface="Times New Roman" panose="02020603050405020304" pitchFamily="18" charset="0"/>
              </a:rPr>
              <a:t>sólo la reducción de la mortalidad total (en un ensayo clínico) constituye la evidencia de que el screening salva vidas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7848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SISTEMÁTICA DE 48 ESTUDIOS: LAS EXPECTATIVAS DE LOS MÉDICOS SOBREESTIMAN LOS BENEFICIOS Y SUBESTIMAN LOS DAÑOS EN TRATAMIENTOS, DIAGNÓSTICOS POR IMAGEN Y SCREENINGS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600" b="1" dirty="0">
                <a:solidFill>
                  <a:srgbClr val="0000FF"/>
                </a:solidFill>
                <a:latin typeface="Calibri" panose="020F0502020204030204" pitchFamily="34" charset="0"/>
                <a:ea typeface="Calibri" panose="020F0502020204030204" pitchFamily="34" charset="0"/>
                <a:cs typeface="Tahoma" panose="020B0604030504040204" pitchFamily="34" charset="0"/>
              </a:rPr>
              <a:t>20170109</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RevSist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48Est,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Espect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Méd</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sobrest</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Benef</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subestim</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Dañ</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600" b="1" dirty="0" err="1">
                <a:solidFill>
                  <a:srgbClr val="0000FF"/>
                </a:solidFill>
                <a:latin typeface="Calibri" panose="020F0502020204030204" pitchFamily="34" charset="0"/>
                <a:ea typeface="Calibri" panose="020F0502020204030204" pitchFamily="34" charset="0"/>
                <a:cs typeface="Tahoma" panose="020B0604030504040204" pitchFamily="34" charset="0"/>
              </a:rPr>
              <a:t>Tto+Imag+Scre</a:t>
            </a:r>
            <a:r>
              <a:rPr lang="en-US" sz="1600" b="1" dirty="0">
                <a:solidFill>
                  <a:srgbClr val="0000FF"/>
                </a:solidFill>
                <a:latin typeface="Calibri" panose="020F0502020204030204" pitchFamily="34" charset="0"/>
                <a:ea typeface="Calibri" panose="020F0502020204030204" pitchFamily="34" charset="0"/>
                <a:cs typeface="Tahoma" panose="020B0604030504040204" pitchFamily="34" charset="0"/>
              </a:rPr>
              <a:t>. Hoffmann</a:t>
            </a:r>
            <a:endParaRPr lang="es-ES" dirty="0">
              <a:latin typeface="Times New Roman" panose="02020603050405020304" pitchFamily="18" charset="0"/>
              <a:ea typeface="Times New Roman" panose="02020603050405020304" pitchFamily="18" charset="0"/>
            </a:endParaRPr>
          </a:p>
          <a:p>
            <a:pPr algn="just">
              <a:spcAft>
                <a:spcPts val="0"/>
              </a:spcAft>
            </a:pP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Hoffmann TC, Del Mar C.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Clinicians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Expectations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of</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the</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Benefits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and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Harms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of</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Treatments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Screening, and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Tests</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Systematic</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Review</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JAMA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Intern</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6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600" dirty="0">
                <a:solidFill>
                  <a:srgbClr val="0000FF"/>
                </a:solidFill>
                <a:latin typeface="Calibri" panose="020F0502020204030204" pitchFamily="34" charset="0"/>
                <a:ea typeface="Calibri" panose="020F0502020204030204" pitchFamily="34" charset="0"/>
                <a:cs typeface="Tahoma" panose="020B0604030504040204" pitchFamily="34" charset="0"/>
              </a:rPr>
              <a:t>. 2017 Mar 1;177(3):407-419.</a:t>
            </a:r>
            <a:endParaRPr lang="es-ES" dirty="0">
              <a:solidFill>
                <a:srgbClr val="0000FF"/>
              </a:solidFill>
              <a:latin typeface="Times New Roman" panose="02020603050405020304" pitchFamily="18" charset="0"/>
              <a:ea typeface="Calibri" panose="020F0502020204030204" pitchFamily="34" charset="0"/>
            </a:endParaRPr>
          </a:p>
          <a:p>
            <a:pPr algn="just">
              <a:spcAft>
                <a:spcPts val="0"/>
              </a:spcAft>
            </a:pPr>
            <a:r>
              <a:rPr lang="es-E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s-ES"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Fueron elegibles 48 estudios (13.011 clínicos). </a:t>
            </a:r>
            <a:r>
              <a:rPr lang="es-ES" sz="2000" dirty="0">
                <a:latin typeface="Calibri" panose="020F0502020204030204" pitchFamily="34" charset="0"/>
                <a:ea typeface="Calibri" panose="020F0502020204030204" pitchFamily="34" charset="0"/>
                <a:cs typeface="Times New Roman" panose="02020603050405020304" pitchFamily="18" charset="0"/>
              </a:rPr>
              <a:t>Veinte estudios se centraron en tratamientos, 20 en diagnósticos por imagen, y 8 en cribados. De los 48 estudios, 30 (67%) evaluaron sólo las expectativas de los daños, 9 (20%) las expectativas de beneficios, y 6 (13%) ambas expectativas.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00FFFF"/>
                </a:highlight>
                <a:latin typeface="Calibri" panose="020F0502020204030204" pitchFamily="34" charset="0"/>
                <a:cs typeface="Times New Roman" panose="02020603050405020304" pitchFamily="18" charset="0"/>
              </a:rPr>
              <a:t>Entre los 28 resultados susceptibles de comparar las expectativas de beneficio frente a  una respuesta correcta</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la mayoría de los participantes proporcionó una correcta estimación sólo en 3 resultados (11%)</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FF3399"/>
                </a:highlight>
                <a:latin typeface="Calibri" panose="020F0502020204030204" pitchFamily="34" charset="0"/>
                <a:ea typeface="Calibri" panose="020F0502020204030204" pitchFamily="34" charset="0"/>
                <a:cs typeface="Times New Roman" panose="02020603050405020304" pitchFamily="18" charset="0"/>
              </a:rPr>
              <a:t>De los estudios que comparan las expectativas de </a:t>
            </a:r>
            <a:r>
              <a:rPr lang="es-ES" sz="2000" dirty="0">
                <a:highlight>
                  <a:srgbClr val="FF3399"/>
                </a:highlight>
                <a:latin typeface="Calibri" panose="020F0502020204030204" pitchFamily="34" charset="0"/>
                <a:cs typeface="Times New Roman" panose="02020603050405020304" pitchFamily="18" charset="0"/>
              </a:rPr>
              <a:t>daño frente a una respuesta correcta </a:t>
            </a:r>
            <a:r>
              <a:rPr lang="es-ES" sz="2000" dirty="0">
                <a:latin typeface="Calibri" panose="020F0502020204030204" pitchFamily="34" charset="0"/>
                <a:ea typeface="Calibri" panose="020F0502020204030204" pitchFamily="34" charset="0"/>
                <a:cs typeface="Times New Roman" panose="02020603050405020304" pitchFamily="18" charset="0"/>
              </a:rPr>
              <a:t>(un total de 69 resultados),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mayoría de los participantes estimó correctamente el daño sólo en 9 resultados (13%)</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De los 22 resultados que permitieron investigar la sobreestimación o subestimación de los beneficios,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la mayoría de los participantes los sobreestimó en 7 resultados (32%)</a:t>
            </a:r>
            <a:r>
              <a:rPr lang="es-ES" sz="2000" dirty="0">
                <a:latin typeface="Calibri" panose="020F0502020204030204" pitchFamily="34" charset="0"/>
                <a:ea typeface="Calibri" panose="020F0502020204030204" pitchFamily="34" charset="0"/>
                <a:cs typeface="Times New Roman" panose="02020603050405020304" pitchFamily="18" charset="0"/>
              </a:rPr>
              <a:t>, y subestimó en 2 (9%).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De los 58 resultados que permitieron investigar los daños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la mayoría los subestimó en 20 (34%) </a:t>
            </a:r>
            <a:r>
              <a:rPr lang="es-ES" sz="2000" dirty="0">
                <a:latin typeface="Calibri" panose="020F0502020204030204" pitchFamily="34" charset="0"/>
                <a:ea typeface="Calibri" panose="020F0502020204030204" pitchFamily="34" charset="0"/>
                <a:cs typeface="Times New Roman" panose="02020603050405020304" pitchFamily="18" charset="0"/>
              </a:rPr>
              <a:t>y los sobrestimó en 3 (5%).</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271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43339" y="928254"/>
            <a:ext cx="10827025" cy="333412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b) Reducir la interacción entre las buenas intenciones y los intereses creados</a:t>
            </a:r>
          </a:p>
          <a:p>
            <a:pPr>
              <a:lnSpc>
                <a:spcPct val="120000"/>
              </a:lnSpc>
            </a:pP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543340" y="673752"/>
            <a:ext cx="10919790" cy="2387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9315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C35CEB1F-686C-4EE3-971C-1A3C90D14FA0}"/>
              </a:ext>
            </a:extLst>
          </p:cNvPr>
          <p:cNvSpPr txBox="1">
            <a:spLocks/>
          </p:cNvSpPr>
          <p:nvPr/>
        </p:nvSpPr>
        <p:spPr>
          <a:xfrm>
            <a:off x="643945" y="508713"/>
            <a:ext cx="10805374" cy="65939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MANIFESTACIONES DEL PENSAMIENTO ILUSORIO</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terapéutica”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de médicos y pacientes de que los tratamientos en medicina son más seguros y eficaces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de lo que demuestran las pruebas de la investigación independiente y de alta calidad.</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del control”</a:t>
            </a:r>
            <a:r>
              <a:rPr lang="es-ES" sz="2000" dirty="0">
                <a:latin typeface="Calibri" panose="020F0502020204030204" pitchFamily="34" charset="0"/>
                <a:ea typeface="Calibri" panose="020F0502020204030204" pitchFamily="34" charset="0"/>
                <a:cs typeface="Times New Roman" panose="02020603050405020304" pitchFamily="18" charset="0"/>
              </a:rPr>
              <a:t> es la creencia subjetiva de que una intervención actúa sobre la incidencia de un evento,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que en realidad es contingente.</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validez”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subjetiva de que una intervención diagnóstica o pronóstica tiene un alto valor para predecir un resultado favorable</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cuando éste en realidad puede explicarse por el azar.</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verdad o verdad ilusoria” </a:t>
            </a:r>
            <a:r>
              <a:rPr lang="es-ES" sz="2000" dirty="0">
                <a:latin typeface="Calibri" panose="020F0502020204030204" pitchFamily="34" charset="0"/>
                <a:ea typeface="Calibri" panose="020F0502020204030204" pitchFamily="34" charset="0"/>
                <a:cs typeface="Times New Roman" panose="02020603050405020304" pitchFamily="18" charset="0"/>
              </a:rPr>
              <a:t>es la tendencia a creer que un juicio falso es verdadero o verosímil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en función de su repetición y facilidad para procesarlo mentalmente, como consecuencia de su familiaridad o apariencia de plausibilidad</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0000"/>
              </a:lnSpc>
              <a:buFont typeface="Symbol" panose="05050102010706020507" pitchFamily="18" charset="2"/>
              <a:buChar char=""/>
            </a:pP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La “ilusión teleológica” </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es una forma de pensamiento ilusorio en la que se confunde el pronunciamiento o declaración de una intención para conseguir un </a:t>
            </a:r>
            <a:r>
              <a:rPr lang="es-ES" sz="2000" i="1" dirty="0">
                <a:solidFill>
                  <a:srgbClr val="9933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(fin último, misión), </a:t>
            </a:r>
            <a:r>
              <a:rPr lang="es-ES" sz="2000" dirty="0">
                <a:solidFill>
                  <a:srgbClr val="99CC00"/>
                </a:solidFill>
                <a:latin typeface="Calibri" panose="020F0502020204030204" pitchFamily="34" charset="0"/>
                <a:ea typeface="Calibri" panose="020F0502020204030204" pitchFamily="34" charset="0"/>
                <a:cs typeface="Helvetica" panose="020B0604020202020204" pitchFamily="34" charset="0"/>
              </a:rPr>
              <a:t>con el conocimiento de los medios que constituyen la acción que se ha de llevar a cabo para cumplir el </a:t>
            </a:r>
            <a:r>
              <a:rPr lang="es-ES" sz="2000" i="1" dirty="0">
                <a:solidFill>
                  <a:srgbClr val="99CC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a:t>
            </a:r>
            <a:r>
              <a:rPr lang="es-ES" sz="2000" dirty="0">
                <a:solidFill>
                  <a:srgbClr val="008000"/>
                </a:solidFill>
                <a:latin typeface="Calibri" panose="020F0502020204030204" pitchFamily="34" charset="0"/>
                <a:ea typeface="Calibri" panose="020F0502020204030204" pitchFamily="34" charset="0"/>
                <a:cs typeface="Helvetica" panose="020B0604020202020204" pitchFamily="34" charset="0"/>
              </a:rPr>
              <a:t>más la subsiguiente implementación de la acción intencional.</a:t>
            </a:r>
            <a:endPar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9304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416841" y="3024697"/>
            <a:ext cx="8983015" cy="2964165"/>
          </a:xfrm>
        </p:spPr>
        <p:txBody>
          <a:bodyPr>
            <a:normAutofit/>
          </a:bodyPr>
          <a:lstStyle/>
          <a:p>
            <a:pPr algn="just">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MEDIOS DE COMUNICACIÓN DE MASAS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736034" y="2676939"/>
            <a:ext cx="8184899" cy="1242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4726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MASS MEDIA (periódicos y TV), INFORMACIÓN 4 MEDICAMENTOS DE PREVENCIÓN: INCOMPLETA O INADECUADA EN BENEFICIOS, DAÑOS Y COSTES, ASÍ COMO EN LOS CONFLICTOS DE INTERESES DE LOS EXPERTOS Y ESTUDIOS CITADOS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20000601-EstTra 180+27tv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MassMedia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Mtos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BRIC y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ConfInter</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Moynihan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Moynihan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R,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Bero</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L, Ross-</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Degnan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D, Henry D, Lee K, Watkins J,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Mah</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C,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Soumerai</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SB. </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Coverage by the news media of the benefits and risks of medications.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Engl</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J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2000 Jun 1;342(22):1645-50.</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INTRODUCCIÓN:</a:t>
            </a:r>
            <a:r>
              <a:rPr lang="es-ES" sz="2000" dirty="0">
                <a:latin typeface="Calibri" panose="020F0502020204030204" pitchFamily="34" charset="0"/>
                <a:ea typeface="Calibri" panose="020F0502020204030204" pitchFamily="34" charset="0"/>
                <a:cs typeface="Times New Roman" panose="02020603050405020304" pitchFamily="18" charset="0"/>
              </a:rPr>
              <a:t> Las noticias de medios de comunicación son una fuente importante de información sobre los nuevos tratamientos médicos, pero existe la preocupación de la cobertura informativa de algunos pueda ser inexacta y demasiado entusiasta.</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MÉTODOS: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Se estudió la cobertura informativa de los medios de comunicación de EE.UU. </a:t>
            </a:r>
            <a:r>
              <a:rPr lang="es-ES" sz="2000" dirty="0">
                <a:latin typeface="Calibri" panose="020F0502020204030204" pitchFamily="34" charset="0"/>
                <a:ea typeface="Calibri" panose="020F0502020204030204" pitchFamily="34" charset="0"/>
                <a:cs typeface="Times New Roman" panose="02020603050405020304" pitchFamily="18" charset="0"/>
              </a:rPr>
              <a:t>sobre los </a:t>
            </a:r>
            <a:r>
              <a:rPr lang="es-ES" sz="2000" dirty="0">
                <a:solidFill>
                  <a:srgbClr val="669900"/>
                </a:solidFill>
                <a:latin typeface="Calibri" panose="020F0502020204030204" pitchFamily="34" charset="0"/>
                <a:ea typeface="Calibri" panose="020F0502020204030204" pitchFamily="34" charset="0"/>
                <a:cs typeface="Times New Roman" panose="02020603050405020304" pitchFamily="18" charset="0"/>
              </a:rPr>
              <a:t>beneficios</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y</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00"/>
                </a:solidFill>
                <a:latin typeface="Calibri" panose="020F0502020204030204" pitchFamily="34" charset="0"/>
                <a:ea typeface="Calibri" panose="020F0502020204030204" pitchFamily="34" charset="0"/>
                <a:cs typeface="Times New Roman" panose="02020603050405020304" pitchFamily="18" charset="0"/>
              </a:rPr>
              <a:t>riesgos</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de tres medicamentos que se utilizan para prevenir enfermedades graves. Los medicamentos fueron </a:t>
            </a:r>
            <a:r>
              <a:rPr lang="es-ES" sz="20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pravastatina</a:t>
            </a:r>
            <a:r>
              <a:rPr lang="es-ES" sz="2000" dirty="0">
                <a:latin typeface="Calibri" panose="020F0502020204030204" pitchFamily="34" charset="0"/>
                <a:ea typeface="Calibri" panose="020F0502020204030204" pitchFamily="34" charset="0"/>
                <a:cs typeface="Times New Roman" panose="02020603050405020304" pitchFamily="18" charset="0"/>
              </a:rPr>
              <a:t>, un fármaco reductor del colesterol para la prevención de la enfermedad cardiovascular; </a:t>
            </a:r>
            <a:r>
              <a:rPr lang="es-ES" sz="2000" dirty="0" err="1">
                <a:solidFill>
                  <a:srgbClr val="993300"/>
                </a:solidFill>
                <a:latin typeface="Calibri" panose="020F0502020204030204" pitchFamily="34" charset="0"/>
                <a:ea typeface="Calibri" panose="020F0502020204030204" pitchFamily="34" charset="0"/>
                <a:cs typeface="Times New Roman" panose="02020603050405020304" pitchFamily="18" charset="0"/>
              </a:rPr>
              <a:t>alendronato</a:t>
            </a:r>
            <a:r>
              <a:rPr lang="es-ES" sz="2000" dirty="0">
                <a:latin typeface="Calibri" panose="020F0502020204030204" pitchFamily="34" charset="0"/>
                <a:ea typeface="Calibri" panose="020F0502020204030204" pitchFamily="34" charset="0"/>
                <a:cs typeface="Times New Roman" panose="02020603050405020304" pitchFamily="18" charset="0"/>
              </a:rPr>
              <a:t>, un </a:t>
            </a:r>
            <a:r>
              <a:rPr lang="es-ES" sz="2000" dirty="0" err="1">
                <a:latin typeface="Calibri" panose="020F0502020204030204" pitchFamily="34" charset="0"/>
                <a:ea typeface="Calibri" panose="020F0502020204030204" pitchFamily="34" charset="0"/>
                <a:cs typeface="Times New Roman" panose="02020603050405020304" pitchFamily="18" charset="0"/>
              </a:rPr>
              <a:t>bisfosfonato</a:t>
            </a:r>
            <a:r>
              <a:rPr lang="es-ES" sz="2000" dirty="0">
                <a:latin typeface="Calibri" panose="020F0502020204030204" pitchFamily="34" charset="0"/>
                <a:ea typeface="Calibri" panose="020F0502020204030204" pitchFamily="34" charset="0"/>
                <a:cs typeface="Times New Roman" panose="02020603050405020304" pitchFamily="18" charset="0"/>
              </a:rPr>
              <a:t> para el tratamiento y prevención de la osteoporosis; y </a:t>
            </a:r>
            <a:r>
              <a:rPr lang="es-ES" sz="2000" dirty="0">
                <a:solidFill>
                  <a:srgbClr val="993300"/>
                </a:solidFill>
                <a:latin typeface="Calibri" panose="020F0502020204030204" pitchFamily="34" charset="0"/>
                <a:ea typeface="Calibri" panose="020F0502020204030204" pitchFamily="34" charset="0"/>
                <a:cs typeface="Times New Roman" panose="02020603050405020304" pitchFamily="18" charset="0"/>
              </a:rPr>
              <a:t>aspirina</a:t>
            </a:r>
            <a:r>
              <a:rPr lang="es-ES" sz="2000" dirty="0">
                <a:latin typeface="Calibri" panose="020F0502020204030204" pitchFamily="34" charset="0"/>
                <a:ea typeface="Calibri" panose="020F0502020204030204" pitchFamily="34" charset="0"/>
                <a:cs typeface="Times New Roman" panose="02020603050405020304" pitchFamily="18" charset="0"/>
              </a:rPr>
              <a:t>, que se utiliza para la prevención de la enfermedad cardiovascular. Se analizó una muestra probabilística de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180 artículos de prensa </a:t>
            </a:r>
            <a:r>
              <a:rPr lang="es-ES" sz="2000" dirty="0">
                <a:latin typeface="Calibri" panose="020F0502020204030204" pitchFamily="34" charset="0"/>
                <a:ea typeface="Calibri" panose="020F0502020204030204" pitchFamily="34" charset="0"/>
                <a:cs typeface="Times New Roman" panose="02020603050405020304" pitchFamily="18" charset="0"/>
              </a:rPr>
              <a:t>(60 para cada fármaco) y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27 informes de televisión </a:t>
            </a:r>
            <a:r>
              <a:rPr lang="es-ES" sz="2000" dirty="0">
                <a:latin typeface="Calibri" panose="020F0502020204030204" pitchFamily="34" charset="0"/>
                <a:ea typeface="Calibri" panose="020F0502020204030204" pitchFamily="34" charset="0"/>
                <a:cs typeface="Times New Roman" panose="02020603050405020304" pitchFamily="18" charset="0"/>
              </a:rPr>
              <a:t>que aparecieron </a:t>
            </a:r>
            <a:r>
              <a:rPr lang="es-ES" sz="2000" dirty="0">
                <a:solidFill>
                  <a:srgbClr val="996633"/>
                </a:solidFill>
                <a:latin typeface="Calibri" panose="020F0502020204030204" pitchFamily="34" charset="0"/>
                <a:ea typeface="Calibri" panose="020F0502020204030204" pitchFamily="34" charset="0"/>
                <a:cs typeface="Times New Roman" panose="02020603050405020304" pitchFamily="18" charset="0"/>
              </a:rPr>
              <a:t>entre 1994 y 1998</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0363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39367" y="676419"/>
            <a:ext cx="10251583" cy="6297771"/>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De las 207 historias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FF00FF"/>
                </a:highlight>
                <a:latin typeface="Calibri" panose="020F0502020204030204" pitchFamily="34" charset="0"/>
                <a:ea typeface="Calibri" panose="020F0502020204030204" pitchFamily="34" charset="0"/>
                <a:cs typeface="Times New Roman" panose="02020603050405020304" pitchFamily="18" charset="0"/>
              </a:rPr>
              <a:t>83 (40%) no informaron los beneficios cuantitativamente.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99CC00"/>
                </a:highlight>
                <a:latin typeface="Calibri" panose="020F0502020204030204" pitchFamily="34" charset="0"/>
                <a:ea typeface="Calibri" panose="020F0502020204030204" pitchFamily="34" charset="0"/>
                <a:cs typeface="Times New Roman" panose="02020603050405020304" pitchFamily="18" charset="0"/>
              </a:rPr>
              <a:t>De los 124 que lo hicieron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103 (83%) informaron sólo los beneficios relativos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3 (2% por ciento) sólo los beneficios absolutos</a:t>
            </a:r>
            <a:r>
              <a:rPr lang="es-ES" sz="2000" dirty="0">
                <a:latin typeface="Calibri" panose="020F0502020204030204" pitchFamily="34" charset="0"/>
                <a:ea typeface="Calibri" panose="020F0502020204030204" pitchFamily="34" charset="0"/>
                <a:cs typeface="Times New Roman" panose="02020603050405020304" pitchFamily="18" charset="0"/>
              </a:rPr>
              <a:t>, y </a:t>
            </a:r>
            <a:r>
              <a:rPr lang="es-ES" sz="2000" dirty="0">
                <a:solidFill>
                  <a:srgbClr val="669900"/>
                </a:solidFill>
                <a:latin typeface="Calibri" panose="020F0502020204030204" pitchFamily="34" charset="0"/>
                <a:ea typeface="Calibri" panose="020F0502020204030204" pitchFamily="34" charset="0"/>
                <a:cs typeface="Times New Roman" panose="02020603050405020304" pitchFamily="18" charset="0"/>
              </a:rPr>
              <a:t>18 (15% por ciento), tanto los absolutos como los relativos.</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De las 207 historias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99"/>
                </a:solidFill>
                <a:latin typeface="Calibri" panose="020F0502020204030204" pitchFamily="34" charset="0"/>
                <a:ea typeface="Calibri" panose="020F0502020204030204" pitchFamily="34" charset="0"/>
                <a:cs typeface="Times New Roman" panose="02020603050405020304" pitchFamily="18" charset="0"/>
              </a:rPr>
              <a:t>98 (47%) mencionaron el daño potencial a los pacientes</a:t>
            </a:r>
            <a:r>
              <a:rPr lang="es-ES" sz="2000" dirty="0">
                <a:latin typeface="Calibri" panose="020F0502020204030204" pitchFamily="34" charset="0"/>
                <a:ea typeface="Calibri" panose="020F0502020204030204" pitchFamily="34" charset="0"/>
                <a:cs typeface="Times New Roman" panose="02020603050405020304" pitchFamily="18" charset="0"/>
              </a:rPr>
              <a:t>, y sólo 63 (30%) refirieron los costes.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 las 170 historias que citaban a un experto o un estudio científico, </a:t>
            </a:r>
            <a:r>
              <a:rPr lang="es-ES" sz="2000" dirty="0">
                <a:solidFill>
                  <a:srgbClr val="FF9900"/>
                </a:solidFill>
                <a:latin typeface="Calibri" panose="020F0502020204030204" pitchFamily="34" charset="0"/>
                <a:ea typeface="Calibri" panose="020F0502020204030204" pitchFamily="34" charset="0"/>
                <a:cs typeface="Times New Roman" panose="02020603050405020304" pitchFamily="18" charset="0"/>
              </a:rPr>
              <a:t>85 (50%) citaron al menos a un experto </a:t>
            </a:r>
            <a:r>
              <a:rPr lang="es-ES" sz="2000" dirty="0">
                <a:latin typeface="Calibri" panose="020F0502020204030204" pitchFamily="34" charset="0"/>
                <a:ea typeface="Calibri" panose="020F0502020204030204" pitchFamily="34" charset="0"/>
                <a:cs typeface="Times New Roman" panose="02020603050405020304" pitchFamily="18" charset="0"/>
              </a:rPr>
              <a:t>o a un estudio científico vinculados al propietario del fármaco que había sido citado en la literatura científica. </a:t>
            </a:r>
            <a:r>
              <a:rPr lang="es-ES" sz="2000" dirty="0">
                <a:solidFill>
                  <a:srgbClr val="FF5050"/>
                </a:solidFill>
                <a:latin typeface="Calibri" panose="020F0502020204030204" pitchFamily="34" charset="0"/>
                <a:ea typeface="Calibri" panose="020F0502020204030204" pitchFamily="34" charset="0"/>
                <a:cs typeface="Times New Roman" panose="02020603050405020304" pitchFamily="18" charset="0"/>
              </a:rPr>
              <a:t>Pero de las 85 con vínculos, sólo 33 declararon sus vínculos en las noticias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CONCLUSIONES:</a:t>
            </a:r>
            <a:r>
              <a:rPr lang="es-ES" sz="2000" dirty="0">
                <a:latin typeface="Calibri" panose="020F0502020204030204" pitchFamily="34" charset="0"/>
                <a:ea typeface="Calibri" panose="020F0502020204030204" pitchFamily="34" charset="0"/>
                <a:cs typeface="Times New Roman" panose="02020603050405020304" pitchFamily="18" charset="0"/>
              </a:rPr>
              <a:t> Las historias cubiertas en las noticias de los medios de comunicación sobre medicamentos pueden incluir información incompleta o inadecuada acerca de los beneficios riesgos y costes de los fármacos, así como las vinculaciones financieras entre los expertos o grupos de estudios citados y la industria farmacéutica.</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313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9854" y="43788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INFORMACIÓN DE 5 MEDICAMENTOS 24 DIARIOS DE CANADÁ, EL 62% NO INFORMÓ DE BENEFICIOS NI DAÑOS. EL 24% DA DATOS CUANTITATIVOS DE BENEFICIOS Y DAÑOS PERO SUBÓPTIMAMENTE, Y EL 19% BENEFICIOS PERO DE VARIABLES INTERMEDIAS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20030429-EstTra,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Inf</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5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Mtos</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MassMedia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sesga B,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subópt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R y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ConfInt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Cassels</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Cassels</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 Hughes MA, Cole C,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Mintzes</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B,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Lexchin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J, McCormack JP. Drugs in the news: an analysis of Canadian newspaper coverage of new prescription drugs.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CMAJ. 2003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Apr</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29;168(9):1133-7.</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La búsqueda dio 193 artículos en Canadá que informaron al menos un beneficio o un daño de uno de los 5 medicamentos. Todos los artículos mencionaron al menos un beneficio, pero el 68% (132/193) no hizo mención de los posibles efectos secundarios o daños. Sólo el 24% (120/510) de las menciones de los beneficios de medicamentos y los daños presentaron información cuantitativa. En el 26% (31/120) de los casos en los que se cuantifican los beneficios de medicamentos y los daños, la magnitud se presentó sólo en términos relativos, lo que puede inducir a error de comprensión al lector. En general, el 62% (119/193) de los artículos no dio ninguna cuantificación de los beneficios o daños. Treinta y siete (19%) de los 193 artículos informaron sólo beneficios en las variables intermedias. </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9531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602" y="560230"/>
            <a:ext cx="10251583" cy="4276814"/>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 menudo faltaron otras informaciones necesarias para tomar decisiones informadas, concretamente: sólo 7 (4%) de los artículos mencionaron las contraindicaciones, 61 (32%) mencionaron los costes, 89 (46%) fármacos alternativos, y 30 (16%) mencionaron otras opciones de tratamiento no farmacológico, como el ejercicio o la dieta. </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El 62% (120/193) de los artículos citó al menos a un entrevistado. Después excluir a los portavoces de la industria o del gobierno, sólo en del 3% (5/164) de los entrevistados se hizo alguna mención de sus conflictos de intereses financieros. El 26% (15/57) de los artículos que citaban algún estudio incluyó información sobre la financiación del estudio.</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INTERPRETACIÓN:</a:t>
            </a:r>
            <a:r>
              <a:rPr lang="es-ES" sz="2000" dirty="0">
                <a:latin typeface="Calibri" panose="020F0502020204030204" pitchFamily="34" charset="0"/>
                <a:ea typeface="Calibri" panose="020F0502020204030204" pitchFamily="34" charset="0"/>
                <a:cs typeface="Times New Roman" panose="02020603050405020304" pitchFamily="18" charset="0"/>
              </a:rPr>
              <a:t> Es preocupante el resultado de la </a:t>
            </a:r>
            <a:r>
              <a:rPr lang="es-ES" sz="2000" dirty="0" err="1">
                <a:latin typeface="Calibri" panose="020F0502020204030204" pitchFamily="34" charset="0"/>
                <a:ea typeface="Calibri" panose="020F0502020204030204" pitchFamily="34" charset="0"/>
                <a:cs typeface="Times New Roman" panose="02020603050405020304" pitchFamily="18" charset="0"/>
              </a:rPr>
              <a:t>subóptima</a:t>
            </a:r>
            <a:r>
              <a:rPr lang="es-ES" sz="2000" dirty="0">
                <a:latin typeface="Calibri" panose="020F0502020204030204" pitchFamily="34" charset="0"/>
                <a:ea typeface="Calibri" panose="020F0502020204030204" pitchFamily="34" charset="0"/>
                <a:cs typeface="Times New Roman" panose="02020603050405020304" pitchFamily="18" charset="0"/>
              </a:rPr>
              <a:t> integridad y calidad de la información que proporcionan los periódicos de más impacto a sus lectores sobre los nuevos medicamentos.</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217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450738"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SOBRE UNA DIANA DE 405 ESTUDIOS BIOMÉDICOS (231 INICIALMENTE RESULTADOS POSITIVOS Y 174 NULOS), LAS SECCIONES DE SANIDAD DE LA PRENSA GENERALISTA INFORMARON DE 53 DE LOS INICIALMENTE POSITIVOS Y NINGUNO DE LOS NULOS. MÁS TARDÍAMENTE LA PRENSA INFORMÓ DE 99 ESTUDIOS QUE CONTINUABAN SIENDO POSITIVOS Y DE 14 QUE YA HABÍAN DEVENIDO EN FALLIDOS.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20170221-EstTra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Est</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231+ 174-, Prensa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inf</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de 53+ 0-.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Nº</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art 1400+ 75-. Dumas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Dumas-Mallet E, Smith A,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Boraud</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T, Gonon F. Poor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replication</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validity</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of</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biomedical</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association</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studies</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reported</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by</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newspapers</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PLoS</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6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One</a:t>
            </a:r>
            <a:r>
              <a:rPr lang="es-E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2017 Feb 21;12(2):e0172650.</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En febrero de 2017 Dumas-Mallet y col han publicado un estudio transversal sobre la cantidad y calidad de </a:t>
            </a: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“sesgo de información” </a:t>
            </a:r>
            <a:r>
              <a:rPr lang="es-ES" sz="2000" dirty="0">
                <a:latin typeface="Calibri" panose="020F0502020204030204" pitchFamily="34" charset="0"/>
                <a:ea typeface="Calibri" panose="020F0502020204030204" pitchFamily="34" charset="0"/>
                <a:cs typeface="Times New Roman" panose="02020603050405020304" pitchFamily="18" charset="0"/>
              </a:rPr>
              <a:t>de la prensa en sus noticias biomédicas. Sobre una diana de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231 </a:t>
            </a:r>
            <a:r>
              <a:rPr lang="es-ES" sz="20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estudios biomédicos</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con resultados positivos inicialmente </a:t>
            </a:r>
            <a:r>
              <a:rPr lang="es-ES" sz="2000" dirty="0">
                <a:latin typeface="Calibri" panose="020F0502020204030204" pitchFamily="34" charset="0"/>
                <a:ea typeface="Calibri" panose="020F0502020204030204" pitchFamily="34" charset="0"/>
                <a:cs typeface="Times New Roman" panose="02020603050405020304" pitchFamily="18" charset="0"/>
              </a:rPr>
              <a:t>y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174 con resultados nulos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la prensa informó de 53 de los de resultados inicialmente positivos </a:t>
            </a:r>
            <a:r>
              <a:rPr lang="es-ES" sz="2000" dirty="0">
                <a:solidFill>
                  <a:srgbClr val="FF33CC"/>
                </a:solidFill>
                <a:latin typeface="Calibri" panose="020F0502020204030204" pitchFamily="34" charset="0"/>
                <a:ea typeface="Calibri" panose="020F0502020204030204" pitchFamily="34" charset="0"/>
                <a:cs typeface="Times New Roman" panose="02020603050405020304" pitchFamily="18" charset="0"/>
              </a:rPr>
              <a:t>y ninguno de los de resultados inicialmente nulos</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Más tardíamente la prensa informó de </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99 </a:t>
            </a:r>
            <a:r>
              <a:rPr lang="es-ES" sz="2000" b="1" dirty="0">
                <a:solidFill>
                  <a:srgbClr val="CCCC00"/>
                </a:solidFill>
                <a:latin typeface="Calibri" panose="020F0502020204030204" pitchFamily="34" charset="0"/>
                <a:ea typeface="Calibri" panose="020F0502020204030204" pitchFamily="34" charset="0"/>
                <a:cs typeface="Times New Roman" panose="02020603050405020304" pitchFamily="18" charset="0"/>
              </a:rPr>
              <a:t>estudios</a:t>
            </a:r>
            <a:r>
              <a:rPr lang="es-ES" sz="2000" dirty="0">
                <a:solidFill>
                  <a:srgbClr val="CCCC00"/>
                </a:solidFill>
                <a:latin typeface="Calibri" panose="020F0502020204030204" pitchFamily="34" charset="0"/>
                <a:ea typeface="Calibri" panose="020F0502020204030204" pitchFamily="34" charset="0"/>
                <a:cs typeface="Times New Roman" panose="02020603050405020304" pitchFamily="18" charset="0"/>
              </a:rPr>
              <a:t> que continuaban siendo positivos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33CC"/>
                </a:solidFill>
                <a:latin typeface="Calibri" panose="020F0502020204030204" pitchFamily="34" charset="0"/>
                <a:ea typeface="Calibri" panose="020F0502020204030204" pitchFamily="34" charset="0"/>
                <a:cs typeface="Times New Roman" panose="02020603050405020304" pitchFamily="18" charset="0"/>
              </a:rPr>
              <a:t>y de 14 que ya habían fallado.</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Al referirse al número de artículos, la prensa publicó un total de 1475, de los cuales 75 (5%) eran de los inicialmente nulos o tardíamente fallidos.</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0082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5A020E3-B648-47AF-8F6E-1E92DEA10DDD}"/>
              </a:ext>
            </a:extLst>
          </p:cNvPr>
          <p:cNvPicPr>
            <a:picLocks noGrp="1" noChangeAspect="1"/>
          </p:cNvPicPr>
          <p:nvPr>
            <p:ph idx="1"/>
          </p:nvPr>
        </p:nvPicPr>
        <p:blipFill>
          <a:blip r:embed="rId2"/>
          <a:stretch>
            <a:fillRect/>
          </a:stretch>
        </p:blipFill>
        <p:spPr>
          <a:xfrm>
            <a:off x="667972" y="660374"/>
            <a:ext cx="10180158" cy="5342860"/>
          </a:xfrm>
          <a:prstGeom prst="rect">
            <a:avLst/>
          </a:prstGeom>
        </p:spPr>
      </p:pic>
    </p:spTree>
    <p:extLst>
      <p:ext uri="{BB962C8B-B14F-4D97-AF65-F5344CB8AC3E}">
        <p14:creationId xmlns:p14="http://schemas.microsoft.com/office/powerpoint/2010/main" val="3887868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54744" y="3130716"/>
            <a:ext cx="8983015" cy="2964165"/>
          </a:xfrm>
        </p:spPr>
        <p:txBody>
          <a:bodyPr>
            <a:normAutofit/>
          </a:bodyPr>
          <a:lstStyle/>
          <a:p>
            <a:pPr algn="just">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CENTROS CONTRA EL CÁNCER Y OTRAS ASOCIACIONES “BENÉFICAS” O DE “DEFENSA DE PACIENTES”</a:t>
            </a:r>
            <a:endParaRPr lang="es-ES" sz="2800" dirty="0"/>
          </a:p>
        </p:txBody>
      </p:sp>
      <p:sp>
        <p:nvSpPr>
          <p:cNvPr id="4" name="Rectángulo 3"/>
          <p:cNvSpPr/>
          <p:nvPr/>
        </p:nvSpPr>
        <p:spPr>
          <a:xfrm>
            <a:off x="1455311" y="2937051"/>
            <a:ext cx="9581882" cy="1277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89746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450738" cy="6297771"/>
          </a:xfrm>
        </p:spPr>
        <p:txBody>
          <a:bodyPr>
            <a:normAutofit lnSpcReduction="10000"/>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112 CENTROS CONTRA EL CÁNCER EN 2012 PUBLICITARON 409 ANUNCIOS CLÍNICOS (DE TRATAMIENTOS Y SCREENINGS) EN MASS MEDIA EN USA (269 REVISTAS Y 44 CADENAS DE TV): FRECUENTEMENTE PROMOCIONAN LA TERAPIA Y SCREENING, ADEMÁS CON APELACIONES AL TEMOR Y ESPERANZA. RARAMENTE PROPORCIONAN BENEFICIOS, DAÑOS, COSTES NI COBERTURA SEGURO MÉDICO.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20140617-EstTra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anunc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AsocCánc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Prom</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+Miedo, +B –R,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NoCost</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NoAband</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Vater</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Vater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LB, Donohue JM, Arnold R, White DB, Chu E,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Schenker</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Y. What are cancer centers advertising to the public?: a content analysis.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Ann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Intern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2014 Jun 17;160(12):813-20.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ESCENARIO DE ANÁLISIS:</a:t>
            </a:r>
            <a:r>
              <a:rPr lang="es-ES" sz="2000" dirty="0">
                <a:latin typeface="Calibri" panose="020F0502020204030204" pitchFamily="34" charset="0"/>
                <a:ea typeface="Calibri" panose="020F0502020204030204" pitchFamily="34" charset="0"/>
                <a:cs typeface="Times New Roman" panose="02020603050405020304" pitchFamily="18" charset="0"/>
              </a:rPr>
              <a:t> Revistas más consumidas en Estados Unidos (n = 269) y redes de televisión (n = 44) en el año 2012.</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Un total de 102 de centros contra el cáncer colocaron 409 anuncios clínicos únicos en los mercados más importantes de medios de comunicación en 2012. Los anuncios promovieron los tratamientos (88%) con más frecuencia que los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 (18%) o los servicios de apoyo (13%). Los beneficios de las terapias anunciadas se describieron más a menudo que los riesgos (27% vs. 2%), pero rara vez se cuantificaron (2%). Pocos anuncios mencionaron la cobertura o los costes (5%), y ninguno mencionó los planes de seguro específicos. Fueron frecuentes las apelaciones emocionales (85%), que evocaban esperanza de supervivencia (61%), que describían el tratamiento contra el cáncer como una lucha o batalla (41%), y apelaban al miedo (30%). Casi la mitad de los anuncios incluyeron testimonios de pacientes, que por lo general se centraban en la supervivencia, rara vez incluían descargas de responsabilidad (15%), y nunca describían los resultados que un paciente típico puede esperar.</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494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ANÁLISIS SOCIOLÓGICO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COLESTEROLización</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EN CANADÁ: FUNDACIÓN DEL CORAZÓN E ICTUS (financiada por margarina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belcel</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BELCEL Y LA IND FCA SON LA TRIFECTA QUE CREA ENFERMEDAD COLESTEROL ALTO, RESPONSABILIZANDO A LA MUJER PARA EVITÁRSELA A ELLA Y SU FAMILIA, CON LA INTERESADA “PASIVIDAD” DE LAS AUTORIDADES SANITARIAS.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20140131-AnalSOCIOL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Muj</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Canadá,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Trifecta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crea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Enf</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Col alto.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Jovanovic</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Jovanovic</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M. Creating the 'dis-ease' of high cholesterol: A sociology of diagnosis reception analysis.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Soc</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Sci</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Med</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2014 Jan;101:120-8.</a:t>
            </a:r>
            <a:endParaRPr lang="es-ES" sz="17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La </a:t>
            </a:r>
            <a:r>
              <a:rPr lang="es-ES" sz="2000" dirty="0" err="1">
                <a:latin typeface="Calibri" panose="020F0502020204030204" pitchFamily="34" charset="0"/>
                <a:ea typeface="Calibri" panose="020F0502020204030204" pitchFamily="34" charset="0"/>
                <a:cs typeface="Times New Roman" panose="02020603050405020304" pitchFamily="18" charset="0"/>
              </a:rPr>
              <a:t>trifecta</a:t>
            </a:r>
            <a:r>
              <a:rPr lang="es-ES" sz="2000" dirty="0">
                <a:latin typeface="Calibri" panose="020F0502020204030204" pitchFamily="34" charset="0"/>
                <a:ea typeface="Calibri" panose="020F0502020204030204" pitchFamily="34" charset="0"/>
                <a:cs typeface="Times New Roman" panose="02020603050405020304" pitchFamily="18" charset="0"/>
              </a:rPr>
              <a:t> para la </a:t>
            </a:r>
            <a:r>
              <a:rPr lang="es-ES" sz="2000" dirty="0" err="1">
                <a:latin typeface="Calibri" panose="020F0502020204030204" pitchFamily="34" charset="0"/>
                <a:ea typeface="Calibri" panose="020F0502020204030204" pitchFamily="34" charset="0"/>
                <a:cs typeface="Times New Roman" panose="02020603050405020304" pitchFamily="18" charset="0"/>
              </a:rPr>
              <a:t>COLESTEROLización</a:t>
            </a:r>
            <a:r>
              <a:rPr lang="es-ES" sz="2000" dirty="0">
                <a:latin typeface="Calibri" panose="020F0502020204030204" pitchFamily="34" charset="0"/>
                <a:ea typeface="Calibri" panose="020F0502020204030204" pitchFamily="34" charset="0"/>
                <a:cs typeface="Times New Roman" panose="02020603050405020304" pitchFamily="18" charset="0"/>
              </a:rPr>
              <a:t> de la mujer canadiense: 1) La margarina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(pro-</a:t>
            </a:r>
            <a:r>
              <a:rPr lang="es-ES" sz="2000" dirty="0" err="1">
                <a:latin typeface="Calibri" panose="020F0502020204030204" pitchFamily="34" charset="0"/>
                <a:ea typeface="Calibri" panose="020F0502020204030204" pitchFamily="34" charset="0"/>
                <a:cs typeface="Times New Roman" panose="02020603050405020304" pitchFamily="18" charset="0"/>
              </a:rPr>
              <a:t>activ</a:t>
            </a:r>
            <a:r>
              <a:rPr lang="es-ES" sz="2000" dirty="0">
                <a:latin typeface="Calibri" panose="020F0502020204030204" pitchFamily="34" charset="0"/>
                <a:ea typeface="Calibri" panose="020F0502020204030204" pitchFamily="34" charset="0"/>
                <a:cs typeface="Times New Roman" panose="02020603050405020304" pitchFamily="18" charset="0"/>
              </a:rPr>
              <a:t>), que financia a la Fundación del Corazón e Ictus; 2) La industria farmacéutica de estatinas; y 3) Las autoridades sanitarias, con su interesadamente activa “pasividad”.</a:t>
            </a:r>
          </a:p>
          <a:p>
            <a:pPr algn="just">
              <a:lnSpc>
                <a:spcPct val="100000"/>
              </a:lnSpc>
              <a:spcAft>
                <a:spcPts val="0"/>
              </a:spcAft>
            </a:pPr>
            <a:r>
              <a:rPr lang="es-ES" sz="2000" b="1" u="sng" dirty="0">
                <a:solidFill>
                  <a:srgbClr val="000000"/>
                </a:solidFill>
                <a:latin typeface="Calibri" panose="020F0502020204030204" pitchFamily="34" charset="0"/>
                <a:ea typeface="Calibri" panose="020F0502020204030204" pitchFamily="34" charset="0"/>
                <a:cs typeface="Tahoma" panose="020B0604030504040204" pitchFamily="34" charset="0"/>
              </a:rPr>
              <a:t>La Fundación del Corazón e Ictus de Canadá, y la margarina </a:t>
            </a:r>
            <a:r>
              <a:rPr lang="es-ES" sz="2000" b="1" u="sng" dirty="0" err="1">
                <a:solidFill>
                  <a:srgbClr val="000000"/>
                </a:solidFill>
                <a:latin typeface="Calibri" panose="020F0502020204030204" pitchFamily="34" charset="0"/>
                <a:ea typeface="Calibri" panose="020F0502020204030204" pitchFamily="34" charset="0"/>
                <a:cs typeface="Tahoma" panose="020B0604030504040204" pitchFamily="34" charset="0"/>
              </a:rPr>
              <a:t>Becel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n-GB" sz="2000" dirty="0" err="1">
                <a:latin typeface="Calibri" panose="020F0502020204030204" pitchFamily="34" charset="0"/>
                <a:ea typeface="Times New Roman" panose="02020603050405020304" pitchFamily="18" charset="0"/>
                <a:cs typeface="Times New Roman" panose="02020603050405020304" pitchFamily="18" charset="0"/>
              </a:rPr>
              <a:t>Aunque</a:t>
            </a:r>
            <a:r>
              <a:rPr lang="en-GB" sz="2000" dirty="0">
                <a:latin typeface="Calibri" panose="020F0502020204030204" pitchFamily="34" charset="0"/>
                <a:ea typeface="Times New Roman" panose="02020603050405020304" pitchFamily="18" charset="0"/>
                <a:cs typeface="Times New Roman" panose="02020603050405020304" pitchFamily="18" charset="0"/>
              </a:rPr>
              <a:t> 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cáncer</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la principal causa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muerte</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mayoría</a:t>
            </a:r>
            <a:r>
              <a:rPr lang="en-GB" sz="2000" dirty="0">
                <a:latin typeface="Calibri" panose="020F0502020204030204" pitchFamily="34" charset="0"/>
                <a:ea typeface="Times New Roman" panose="02020603050405020304" pitchFamily="18" charset="0"/>
                <a:cs typeface="Times New Roman" panose="02020603050405020304" pitchFamily="18" charset="0"/>
              </a:rPr>
              <a:t> de las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mujeres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canadienses</a:t>
            </a:r>
            <a:r>
              <a:rPr lang="en-GB" sz="2000" dirty="0">
                <a:latin typeface="Calibri" panose="020F0502020204030204" pitchFamily="34" charset="0"/>
                <a:ea typeface="Times New Roman" panose="02020603050405020304" pitchFamily="18" charset="0"/>
                <a:cs typeface="Times New Roman" panose="02020603050405020304" pitchFamily="18" charset="0"/>
              </a:rPr>
              <a:t>,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literatura</a:t>
            </a:r>
            <a:r>
              <a:rPr lang="en-GB" sz="2000" dirty="0">
                <a:latin typeface="Calibri" panose="020F0502020204030204" pitchFamily="34" charset="0"/>
                <a:ea typeface="Times New Roman" panose="02020603050405020304" pitchFamily="18" charset="0"/>
                <a:cs typeface="Times New Roman" panose="02020603050405020304" pitchFamily="18" charset="0"/>
              </a:rPr>
              <a: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promoción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salud</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promoción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salud</a:t>
            </a:r>
            <a:r>
              <a:rPr lang="en-GB" sz="2000" dirty="0">
                <a:latin typeface="Calibri" panose="020F0502020204030204" pitchFamily="34" charset="0"/>
                <a:ea typeface="Times New Roman" panose="02020603050405020304" pitchFamily="18" charset="0"/>
                <a:cs typeface="Times New Roman" panose="02020603050405020304" pitchFamily="18" charset="0"/>
              </a:rPr>
              <a:t> 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través</a:t>
            </a:r>
            <a:r>
              <a:rPr lang="en-GB" sz="2000" dirty="0">
                <a:latin typeface="Calibri" panose="020F0502020204030204" pitchFamily="34" charset="0"/>
                <a:ea typeface="Times New Roman" panose="02020603050405020304" pitchFamily="18" charset="0"/>
                <a:cs typeface="Times New Roman" panose="02020603050405020304" pitchFamily="18" charset="0"/>
              </a:rPr>
              <a:t> de la Fundación del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Corazón</a:t>
            </a:r>
            <a:r>
              <a:rPr lang="en-GB" sz="2000" dirty="0">
                <a:latin typeface="Calibri" panose="020F0502020204030204" pitchFamily="34" charset="0"/>
                <a:ea typeface="Times New Roman" panose="02020603050405020304" pitchFamily="18" charset="0"/>
                <a:cs typeface="Times New Roman" panose="02020603050405020304" pitchFamily="18" charset="0"/>
              </a:rPr>
              <a:t> e Ictus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Canadá</a:t>
            </a:r>
            <a:r>
              <a:rPr lang="en-GB" sz="2000" dirty="0">
                <a:latin typeface="Calibri" panose="020F0502020204030204" pitchFamily="34" charset="0"/>
                <a:ea typeface="Times New Roman" panose="02020603050405020304" pitchFamily="18" charset="0"/>
                <a:cs typeface="Times New Roman" panose="02020603050405020304" pitchFamily="18" charset="0"/>
              </a:rPr>
              <a:t> (que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una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organización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sin fines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lucro</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dedicada</a:t>
            </a:r>
            <a:r>
              <a:rPr lang="en-GB" sz="2000" dirty="0">
                <a:latin typeface="Calibri" panose="020F0502020204030204" pitchFamily="34" charset="0"/>
                <a:ea typeface="Times New Roman" panose="02020603050405020304" pitchFamily="18" charset="0"/>
                <a:cs typeface="Times New Roman" panose="02020603050405020304" pitchFamily="18" charset="0"/>
              </a:rPr>
              <a:t> a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educación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los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consumidores</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sobre</a:t>
            </a:r>
            <a:r>
              <a:rPr lang="en-GB" sz="2000" dirty="0">
                <a:latin typeface="Calibri" panose="020F0502020204030204" pitchFamily="34" charset="0"/>
                <a:ea typeface="Times New Roman" panose="02020603050405020304" pitchFamily="18" charset="0"/>
                <a:cs typeface="Times New Roman" panose="02020603050405020304" pitchFamily="18" charset="0"/>
              </a:rPr>
              <a:t> el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corazón</a:t>
            </a:r>
            <a:r>
              <a:rPr lang="en-GB" sz="2000" dirty="0">
                <a:latin typeface="Calibri" panose="020F0502020204030204" pitchFamily="34" charset="0"/>
                <a:ea typeface="Times New Roman" panose="02020603050405020304" pitchFamily="18" charset="0"/>
                <a:cs typeface="Times New Roman" panose="02020603050405020304" pitchFamily="18" charset="0"/>
              </a:rPr>
              <a:t> y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prevención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del ictus), y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margarina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Becel</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específicamente</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su</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campaña</a:t>
            </a:r>
            <a:r>
              <a:rPr lang="en-GB" sz="2000" dirty="0">
                <a:latin typeface="Calibri" panose="020F0502020204030204" pitchFamily="34" charset="0"/>
                <a:ea typeface="Times New Roman" panose="02020603050405020304" pitchFamily="18" charset="0"/>
                <a:cs typeface="Times New Roman" panose="02020603050405020304" pitchFamily="18" charset="0"/>
              </a:rPr>
              <a:t> de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margarina</a:t>
            </a:r>
            <a:r>
              <a:rPr lang="en-GB" sz="2000" dirty="0">
                <a:latin typeface="Calibri" panose="020F0502020204030204" pitchFamily="34" charset="0"/>
                <a:ea typeface="Times New Roman" panose="02020603050405020304" pitchFamily="18" charset="0"/>
                <a:cs typeface="Times New Roman" panose="02020603050405020304" pitchFamily="18" charset="0"/>
              </a:rPr>
              <a:t> pro-</a:t>
            </a:r>
            <a:r>
              <a:rPr lang="en-GB" sz="2000" dirty="0" err="1">
                <a:latin typeface="Calibri" panose="020F0502020204030204" pitchFamily="34" charset="0"/>
                <a:ea typeface="Times New Roman" panose="02020603050405020304" pitchFamily="18" charset="0"/>
                <a:cs typeface="Times New Roman" panose="02020603050405020304" pitchFamily="18" charset="0"/>
              </a:rPr>
              <a:t>activ</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promueve</a:t>
            </a:r>
            <a:r>
              <a:rPr lang="en-GB" sz="2000" dirty="0">
                <a:latin typeface="Calibri" panose="020F0502020204030204" pitchFamily="34" charset="0"/>
                <a:ea typeface="Times New Roman" panose="02020603050405020304" pitchFamily="18" charset="0"/>
                <a:cs typeface="Times New Roman" panose="02020603050405020304" pitchFamily="18" charset="0"/>
              </a:rPr>
              <a:t> la idea de que la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enfermedad</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cardíaca</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2000" dirty="0" err="1">
                <a:latin typeface="Calibri" panose="020F0502020204030204" pitchFamily="34" charset="0"/>
                <a:ea typeface="Times New Roman" panose="02020603050405020304" pitchFamily="18" charset="0"/>
                <a:cs typeface="Times New Roman" panose="02020603050405020304" pitchFamily="18" charset="0"/>
              </a:rPr>
              <a:t>es</a:t>
            </a:r>
            <a:r>
              <a:rPr lang="en-GB" sz="2000" dirty="0">
                <a:latin typeface="Calibri" panose="020F0502020204030204" pitchFamily="34" charset="0"/>
                <a:ea typeface="Times New Roman" panose="02020603050405020304" pitchFamily="18" charset="0"/>
                <a:cs typeface="Times New Roman" panose="02020603050405020304" pitchFamily="18" charset="0"/>
              </a:rPr>
              <a:t> la principal </a:t>
            </a:r>
            <a:r>
              <a:rPr lang="en-GB" sz="2000" dirty="0" err="1">
                <a:latin typeface="Calibri" panose="020F0502020204030204" pitchFamily="34" charset="0"/>
                <a:ea typeface="Times New Roman" panose="02020603050405020304" pitchFamily="18" charset="0"/>
                <a:cs typeface="Times New Roman" panose="02020603050405020304" pitchFamily="18" charset="0"/>
              </a:rPr>
              <a:t>preocupación</a:t>
            </a:r>
            <a:r>
              <a:rPr lang="en-GB" sz="2000" dirty="0">
                <a:latin typeface="Calibri" panose="020F0502020204030204" pitchFamily="34" charset="0"/>
                <a:ea typeface="Times New Roman" panose="02020603050405020304" pitchFamily="18" charset="0"/>
                <a:cs typeface="Times New Roman" panose="02020603050405020304" pitchFamily="18" charset="0"/>
              </a:rPr>
              <a:t> de las </a:t>
            </a:r>
            <a:r>
              <a:rPr lang="en-GB" sz="2000" dirty="0" err="1">
                <a:latin typeface="Calibri" panose="020F0502020204030204" pitchFamily="34" charset="0"/>
                <a:ea typeface="Times New Roman" panose="02020603050405020304" pitchFamily="18" charset="0"/>
                <a:cs typeface="Times New Roman" panose="02020603050405020304" pitchFamily="18" charset="0"/>
              </a:rPr>
              <a:t>mujeres</a:t>
            </a:r>
            <a:r>
              <a:rPr lang="en-GB" sz="2000" dirty="0">
                <a:latin typeface="Calibri" panose="020F0502020204030204" pitchFamily="34" charset="0"/>
                <a:ea typeface="Times New Roman" panose="02020603050405020304" pitchFamily="18" charset="0"/>
                <a:cs typeface="Times New Roman" panose="02020603050405020304" pitchFamily="18" charset="0"/>
              </a:rPr>
              <a:t>.</a:t>
            </a:r>
            <a:r>
              <a:rPr lang="en-GB" sz="2000" dirty="0">
                <a:latin typeface="Times New Roman" panose="02020603050405020304" pitchFamily="18" charset="0"/>
                <a:ea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78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55442" y="2982359"/>
            <a:ext cx="8281116" cy="1655762"/>
          </a:xfrm>
        </p:spPr>
        <p:txBody>
          <a:bodyPr/>
          <a:lstStyle/>
          <a:p>
            <a:pPr algn="just">
              <a:spcAft>
                <a:spcPts val="0"/>
              </a:spcAft>
            </a:pPr>
            <a:r>
              <a:rPr lang="es-ES" sz="2800" b="1" dirty="0">
                <a:solidFill>
                  <a:srgbClr val="800080"/>
                </a:solidFill>
                <a:effectLst/>
                <a:latin typeface="Calibri" panose="020F0502020204030204" pitchFamily="34" charset="0"/>
                <a:ea typeface="Calibri" panose="020F0502020204030204" pitchFamily="34" charset="0"/>
                <a:cs typeface="Times New Roman" panose="02020603050405020304" pitchFamily="18" charset="0"/>
              </a:rPr>
              <a:t>LOS USUARIOS SOBREESTIMAN LOS BENEFICIOS DE LAS INTERVENCIONES Y SUBESTIMAN LOS RIESGOS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Rectángulo 3"/>
          <p:cNvSpPr/>
          <p:nvPr/>
        </p:nvSpPr>
        <p:spPr>
          <a:xfrm>
            <a:off x="1305059" y="2743620"/>
            <a:ext cx="9581882" cy="1370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01752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94340" y="560230"/>
            <a:ext cx="10251583" cy="4714136"/>
          </a:xfrm>
        </p:spPr>
        <p:txBody>
          <a:bodyPr>
            <a:normAutofit lnSpcReduction="10000"/>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se centra específicamente en el colesterol alto como el factor de riesgo clave para todas las mujeres, independientemente de su edad, nivel de ingresos, o circunstancias de vida.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es el patrocinador fundador de la campaña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“La verdad acerca del corazón” </a:t>
            </a:r>
            <a:r>
              <a:rPr lang="es-ES" sz="2000" dirty="0">
                <a:latin typeface="Calibri" panose="020F0502020204030204" pitchFamily="34" charset="0"/>
                <a:ea typeface="Calibri" panose="020F0502020204030204" pitchFamily="34" charset="0"/>
                <a:cs typeface="Times New Roman" panose="02020603050405020304" pitchFamily="18" charset="0"/>
              </a:rPr>
              <a:t>de la Fundación, y campaña anual </a:t>
            </a:r>
            <a:r>
              <a:rPr lang="es-E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“Domina al corazón” </a:t>
            </a:r>
            <a:r>
              <a:rPr lang="es-ES" sz="2000" dirty="0">
                <a:latin typeface="Calibri" panose="020F0502020204030204" pitchFamily="34" charset="0"/>
                <a:ea typeface="Calibri" panose="020F0502020204030204" pitchFamily="34" charset="0"/>
                <a:cs typeface="Times New Roman" panose="02020603050405020304" pitchFamily="18" charset="0"/>
              </a:rPr>
              <a:t>de recaudación de fondos, y hace suya la idea de que la enfermedad cardíaca es un peligro inminente para las mujeres en su premio pro-</a:t>
            </a:r>
            <a:r>
              <a:rPr lang="es-ES" sz="2000" dirty="0" err="1">
                <a:latin typeface="Calibri" panose="020F0502020204030204" pitchFamily="34" charset="0"/>
                <a:ea typeface="Calibri" panose="020F0502020204030204" pitchFamily="34" charset="0"/>
                <a:cs typeface="Times New Roman" panose="02020603050405020304" pitchFamily="18" charset="0"/>
              </a:rPr>
              <a:t>activ</a:t>
            </a:r>
            <a:r>
              <a:rPr lang="es-ES" sz="2000" dirty="0">
                <a:latin typeface="Calibri" panose="020F0502020204030204" pitchFamily="34" charset="0"/>
                <a:ea typeface="Calibri" panose="020F0502020204030204" pitchFamily="34" charset="0"/>
                <a:cs typeface="Times New Roman" panose="02020603050405020304" pitchFamily="18" charset="0"/>
              </a:rPr>
              <a:t> al ganador de la campaña de la margarina: </a:t>
            </a:r>
          </a:p>
          <a:p>
            <a:pPr algn="just">
              <a:lnSpc>
                <a:spcPct val="100000"/>
              </a:lnSpc>
              <a:spcAft>
                <a:spcPts val="0"/>
              </a:spcAft>
            </a:pPr>
            <a:r>
              <a:rPr lang="es-ES" sz="2000" i="1" dirty="0">
                <a:latin typeface="Calibri" panose="020F0502020204030204" pitchFamily="34" charset="0"/>
                <a:ea typeface="Calibri" panose="020F0502020204030204" pitchFamily="34" charset="0"/>
                <a:cs typeface="Times New Roman" panose="02020603050405020304" pitchFamily="18" charset="0"/>
              </a:rPr>
              <a:t>	Las enfermedades del corazón y los accidentes cerebrovasculares son la principal causa de muerte entre las mujeres en Canadá, pero la mayoría no lo saben.</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i="1" dirty="0">
                <a:solidFill>
                  <a:srgbClr val="99CC00"/>
                </a:solidFill>
                <a:latin typeface="Calibri" panose="020F0502020204030204" pitchFamily="34" charset="0"/>
                <a:ea typeface="Calibri" panose="020F0502020204030204" pitchFamily="34" charset="0"/>
                <a:cs typeface="Times New Roman" panose="02020603050405020304" pitchFamily="18" charset="0"/>
              </a:rPr>
              <a:t>La buena noticia es que la enfermedad cardiovascular es a menudo prevenible. </a:t>
            </a:r>
            <a:r>
              <a:rPr lang="es-ES" sz="2000" i="1" dirty="0">
                <a:solidFill>
                  <a:srgbClr val="FF5050"/>
                </a:solidFill>
                <a:latin typeface="Calibri" panose="020F0502020204030204" pitchFamily="34" charset="0"/>
                <a:ea typeface="Calibri" panose="020F0502020204030204" pitchFamily="34" charset="0"/>
                <a:cs typeface="Times New Roman" panose="02020603050405020304" pitchFamily="18" charset="0"/>
              </a:rPr>
              <a:t>Las mujeres pueden reducir su riesgo hasta en un 80 por ciento, haciendo cambios de estilo de vida</a:t>
            </a:r>
            <a:r>
              <a:rPr lang="es-ES" sz="2000" i="1" dirty="0">
                <a:latin typeface="Calibri" panose="020F0502020204030204" pitchFamily="34" charset="0"/>
                <a:ea typeface="Calibri" panose="020F0502020204030204" pitchFamily="34" charset="0"/>
                <a:cs typeface="Times New Roman" panose="02020603050405020304" pitchFamily="18" charset="0"/>
              </a:rPr>
              <a:t>.</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Becel</a:t>
            </a:r>
            <a:r>
              <a:rPr lang="es-ES" sz="2000" dirty="0">
                <a:latin typeface="Calibri" panose="020F0502020204030204" pitchFamily="34" charset="0"/>
                <a:ea typeface="Calibri" panose="020F0502020204030204" pitchFamily="34" charset="0"/>
                <a:cs typeface="Times New Roman" panose="02020603050405020304" pitchFamily="18" charset="0"/>
              </a:rPr>
              <a:t> centra directamente su atención en las mujeres: </a:t>
            </a:r>
            <a:r>
              <a:rPr lang="es-ES" sz="2000" i="1" dirty="0">
                <a:solidFill>
                  <a:srgbClr val="FF6600"/>
                </a:solidFill>
                <a:latin typeface="Calibri" panose="020F0502020204030204" pitchFamily="34" charset="0"/>
                <a:ea typeface="Calibri" panose="020F0502020204030204" pitchFamily="34" charset="0"/>
                <a:cs typeface="Times New Roman" panose="02020603050405020304" pitchFamily="18" charset="0"/>
              </a:rPr>
              <a:t>“Como muchas mujeres, tú puedes estar tan ocupada cuidando de los demás, que no siempre cuidas de ti misma. Sin embargo, disfrutar de una vida larga y saludable es el mejor regalo que puedes dar a tus seres queridos”.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036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EDITORIAL: ORGANIZACIONES BENÉFICAS USA (KOMEN) SOBRE-VENDEN SCREENING MAMOGRAFÍA: MEDIANTE EL EFECTO MARCO LOGRAN SOBREESTIMAR LOS BENEFICIOS SIN TENER EN CUENTA EL SESGO DE ADELANTO DIAGNÓSTICO NI EL SESGO DE SOBREDIAGNÓSTICO.</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20120802-Edit,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Organ</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benéficas USA sobre-vende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screen</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mamogr</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Woloshin</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Woloshin</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S, Schwartz LM. How a charity oversells mammography.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BMJ 2012 </a:t>
            </a:r>
            <a:r>
              <a:rPr lang="es-E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Aug</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 2;345:e5132.</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Al igual que el Día de la Independencia de Estados Unidos, Acción de Gracias y Navidad, la concienciación de la enfermedad también se hace con los suyos en el calendario de los EEUU. En 2012 tenemos 175 oficialmente designados “observancias nacionales de salud”, incluyendo día de la rabia, la semana de la conciencia del sueño, mes de la conciencia de la endometriosis, y muchas celebraciones para las enfermedades del corazón y una variedad de cánceres. Ninguno es más prominente </a:t>
            </a:r>
            <a:r>
              <a:rPr lang="es-ES" sz="2000">
                <a:latin typeface="Calibri" panose="020F0502020204030204" pitchFamily="34" charset="0"/>
                <a:ea typeface="Calibri" panose="020F0502020204030204" pitchFamily="34" charset="0"/>
                <a:cs typeface="Times New Roman" panose="02020603050405020304" pitchFamily="18" charset="0"/>
              </a:rPr>
              <a:t>que el mes </a:t>
            </a:r>
            <a:r>
              <a:rPr lang="es-ES" sz="2000" dirty="0">
                <a:latin typeface="Calibri" panose="020F0502020204030204" pitchFamily="34" charset="0"/>
                <a:ea typeface="Calibri" panose="020F0502020204030204" pitchFamily="34" charset="0"/>
                <a:cs typeface="Times New Roman" panose="02020603050405020304" pitchFamily="18" charset="0"/>
              </a:rPr>
              <a:t>de la concienciación del cáncer de mama, también conocido como “Octubre”. Y ninguna organización ha hecho más para promover esta observancia que </a:t>
            </a:r>
            <a:r>
              <a:rPr lang="es-ES" sz="2000" dirty="0" err="1">
                <a:latin typeface="Calibri" panose="020F0502020204030204" pitchFamily="34" charset="0"/>
                <a:ea typeface="Calibri" panose="020F0502020204030204" pitchFamily="34" charset="0"/>
                <a:cs typeface="Times New Roman" panose="02020603050405020304" pitchFamily="18" charset="0"/>
              </a:rPr>
              <a:t>Susan</a:t>
            </a:r>
            <a:r>
              <a:rPr lang="es-ES" sz="2000" dirty="0">
                <a:latin typeface="Calibri" panose="020F0502020204030204" pitchFamily="34" charset="0"/>
                <a:ea typeface="Calibri" panose="020F0502020204030204" pitchFamily="34" charset="0"/>
                <a:cs typeface="Times New Roman" panose="02020603050405020304" pitchFamily="18" charset="0"/>
              </a:rPr>
              <a:t> G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for</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err="1">
                <a:latin typeface="Calibri" panose="020F0502020204030204" pitchFamily="34" charset="0"/>
                <a:ea typeface="Calibri" panose="020F0502020204030204" pitchFamily="34" charset="0"/>
                <a:cs typeface="Times New Roman" panose="02020603050405020304" pitchFamily="18" charset="0"/>
              </a:rPr>
              <a:t>the</a:t>
            </a:r>
            <a:r>
              <a:rPr lang="es-ES" sz="2000" dirty="0">
                <a:latin typeface="Calibri" panose="020F0502020204030204" pitchFamily="34" charset="0"/>
                <a:ea typeface="Calibri" panose="020F0502020204030204" pitchFamily="34" charset="0"/>
                <a:cs typeface="Times New Roman" panose="02020603050405020304" pitchFamily="18" charset="0"/>
              </a:rPr>
              <a:t> Cure, la mayor organización benéfica del cáncer de mama en el mundo y creadora de la ubicua “cinta de color rosa”, que cada año tiene como objetivo “poner el país de rosa para el mes nacional de la concienciación del cáncer de mama”.</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084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7349" y="661580"/>
            <a:ext cx="10251583" cy="3526107"/>
          </a:xfrm>
        </p:spPr>
        <p:txBody>
          <a:bodyPr>
            <a:normAutofit/>
          </a:bodyPr>
          <a:lstStyle/>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La cartera de actividades de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incluye una variedad de esfuerzos loables “salvar vidas, empoderar a las personas, garantizar una atención de calidad para todos y exhortar a la ciencia para encontrar la cura.” Pero organización de beneficencia es más conocida por su promoción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por mamografía.</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Por desgracia, hay una gran falta de correspondencia entre la fuerza de la evidencia en apoyo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y la fuerza con la que </a:t>
            </a:r>
            <a:r>
              <a:rPr lang="es-ES" sz="2000" dirty="0" err="1">
                <a:latin typeface="Calibri" panose="020F0502020204030204" pitchFamily="34" charset="0"/>
                <a:ea typeface="Calibri" panose="020F0502020204030204" pitchFamily="34" charset="0"/>
                <a:cs typeface="Times New Roman" panose="02020603050405020304" pitchFamily="18" charset="0"/>
              </a:rPr>
              <a:t>Komen</a:t>
            </a:r>
            <a:r>
              <a:rPr lang="es-ES" sz="2000" dirty="0">
                <a:latin typeface="Calibri" panose="020F0502020204030204" pitchFamily="34" charset="0"/>
                <a:ea typeface="Calibri" panose="020F0502020204030204" pitchFamily="34" charset="0"/>
                <a:cs typeface="Times New Roman" panose="02020603050405020304" pitchFamily="18" charset="0"/>
              </a:rPr>
              <a:t> lo promociona</a:t>
            </a:r>
            <a:r>
              <a:rPr lang="es-ES" sz="2000" dirty="0">
                <a:solidFill>
                  <a:srgbClr val="99CC00"/>
                </a:solidFill>
                <a:latin typeface="Calibri" panose="020F0502020204030204" pitchFamily="34" charset="0"/>
                <a:ea typeface="Calibri" panose="020F0502020204030204" pitchFamily="34" charset="0"/>
                <a:cs typeface="Times New Roman" panose="02020603050405020304" pitchFamily="18" charset="0"/>
              </a:rPr>
              <a:t>. Una creciente y cada vez más aceptada evidencia muestra que a pesar de screening puede reducir la probabilidad de una mujer de morir por cáncer de mama en una pequeña cantidad</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también provoca importantes daños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sin disminuir las muertes por todas las causas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728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730322" y="202373"/>
            <a:ext cx="6524092" cy="6494640"/>
          </a:xfrm>
          <a:prstGeom prst="rect">
            <a:avLst/>
          </a:prstGeom>
        </p:spPr>
      </p:pic>
    </p:spTree>
    <p:extLst>
      <p:ext uri="{BB962C8B-B14F-4D97-AF65-F5344CB8AC3E}">
        <p14:creationId xmlns:p14="http://schemas.microsoft.com/office/powerpoint/2010/main" val="3136262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04492" y="2560872"/>
            <a:ext cx="8983015" cy="2964165"/>
          </a:xfrm>
        </p:spPr>
        <p:txBody>
          <a:bodyPr>
            <a:normAutofit/>
          </a:bodyPr>
          <a:lstStyle/>
          <a:p>
            <a:pPr algn="just">
              <a:spcAft>
                <a:spcPts val="0"/>
              </a:spcAft>
            </a:pPr>
            <a:r>
              <a:rPr lang="es-ES" sz="28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ADMINISTRACIONES SANITARIAS Y ORGANIZACIONES CON FONDOS PÚBLICOS</a:t>
            </a:r>
            <a:endParaRPr lang="es-ES" sz="2800" dirty="0"/>
          </a:p>
        </p:txBody>
      </p:sp>
      <p:sp>
        <p:nvSpPr>
          <p:cNvPr id="4" name="Rectángulo 3"/>
          <p:cNvSpPr/>
          <p:nvPr/>
        </p:nvSpPr>
        <p:spPr>
          <a:xfrm>
            <a:off x="1305058" y="2358887"/>
            <a:ext cx="9581882" cy="1311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94185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24249" y="321970"/>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webs INFORMANDO SCREENING CÁNCER MAMA: LAS 11 DE INSTITUCIONES GUBERNAMENTALES Y LAS 13 DE GRUPOS DE DEFENSA INFORMAN FAVORABLEMENTE Y LO RECOMIENDAN, CON SÓLO 4 MENCIONES DE EF ADVERSOS DE SOBREDIAGNÓSTICO Y SOBRETRATAMIENTO. LAS 3 DE ORGANIZACIONES CONSUMIDORES CUESTIONAN EL SCREENING Y MENCIONAN LOS EF ADVERSOS.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20040117-EstTra 27webs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ScreeCaMama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Sesgos a favor 11Gov y 13Benéf.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Jorgense</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n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Jørgensen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KJ,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Gøtzsche</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PC. Presentation on websites of possible benefits and harms from screening for breast cancer: cross sectional study.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BMJ. 2004 </a:t>
            </a:r>
            <a:r>
              <a:rPr lang="es-E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Jan</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17;328(7432):148.</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OBJETIVO:</a:t>
            </a:r>
            <a:r>
              <a:rPr lang="es-ES" sz="2000" dirty="0">
                <a:latin typeface="Calibri" panose="020F0502020204030204" pitchFamily="34" charset="0"/>
                <a:ea typeface="Calibri" panose="020F0502020204030204" pitchFamily="34" charset="0"/>
                <a:cs typeface="Times New Roman" panose="02020603050405020304" pitchFamily="18" charset="0"/>
              </a:rPr>
              <a:t> Investigar si la información sobre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por mamografía presentado en los sitios web de los grupos de interés está equilibrado, es independiente de la fuente de financiación, y refleja los hallazgos recientes.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DISEÑO:</a:t>
            </a:r>
            <a:r>
              <a:rPr lang="es-ES" sz="2000" dirty="0">
                <a:latin typeface="Calibri" panose="020F0502020204030204" pitchFamily="34" charset="0"/>
                <a:ea typeface="Calibri" panose="020F0502020204030204" pitchFamily="34" charset="0"/>
                <a:cs typeface="Times New Roman" panose="02020603050405020304" pitchFamily="18" charset="0"/>
              </a:rPr>
              <a:t> Estudio transversal utilizando una lista con los 17 elementos de información que importan al usuario elaborada por los investigadores.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ESCENARIO:</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27 sitios web en países de lengua escandinava o inglesa</a:t>
            </a:r>
            <a:r>
              <a:rPr lang="es-ES" sz="2000" dirty="0">
                <a:latin typeface="Calibri" panose="020F0502020204030204" pitchFamily="34" charset="0"/>
                <a:ea typeface="Calibri" panose="020F0502020204030204" pitchFamily="34" charset="0"/>
                <a:cs typeface="Times New Roman" panose="02020603050405020304" pitchFamily="18" charset="0"/>
              </a:rPr>
              <a:t>: 11 grupos de defensa, 11 instituciones gubernamentales y 3 organizaciones de consumidores.</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RESULTADOS: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CC3300"/>
                </a:solidFill>
                <a:latin typeface="Calibri" panose="020F0502020204030204" pitchFamily="34" charset="0"/>
                <a:ea typeface="Calibri" panose="020F0502020204030204" pitchFamily="34" charset="0"/>
                <a:cs typeface="Times New Roman" panose="02020603050405020304" pitchFamily="18" charset="0"/>
              </a:rPr>
              <a:t>Los 13 sitios de grupos de defensa y los 11 de las instituciones gubernamentales recomendaban el </a:t>
            </a:r>
            <a:r>
              <a:rPr lang="es-ES" sz="2000" dirty="0" err="1">
                <a:solidFill>
                  <a:srgbClr val="CC3300"/>
                </a:solidFill>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80"/>
                </a:solidFill>
                <a:latin typeface="Calibri" panose="020F0502020204030204" pitchFamily="34" charset="0"/>
                <a:ea typeface="Calibri" panose="020F0502020204030204" pitchFamily="34" charset="0"/>
                <a:cs typeface="Times New Roman" panose="02020603050405020304" pitchFamily="18" charset="0"/>
              </a:rPr>
              <a:t>mientras que las 3 organizaciones de consumidores cuestionaron el </a:t>
            </a:r>
            <a:r>
              <a:rPr lang="es-ES" sz="2000" dirty="0" err="1">
                <a:solidFill>
                  <a:srgbClr val="008080"/>
                </a:solidFill>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(p= 0,0007). </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284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1370" y="560229"/>
            <a:ext cx="10251583" cy="6297771"/>
          </a:xfrm>
        </p:spPr>
        <p:txBody>
          <a:bodyPr>
            <a:normAutofit/>
          </a:bodyPr>
          <a:lstStyle/>
          <a:p>
            <a:pPr indent="449580" algn="just">
              <a:lnSpc>
                <a:spcPct val="100000"/>
              </a:lnSpc>
              <a:spcAft>
                <a:spcPts val="0"/>
              </a:spcAft>
            </a:pP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Todos los grupos de defensa aceptaron financiación de la industria, al parecer sin restricciones</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99CC00"/>
                </a:solidFill>
                <a:latin typeface="Calibri" panose="020F0502020204030204" pitchFamily="34" charset="0"/>
                <a:ea typeface="Calibri" panose="020F0502020204030204" pitchFamily="34" charset="0"/>
                <a:cs typeface="Times New Roman" panose="02020603050405020304" pitchFamily="18" charset="0"/>
              </a:rPr>
              <a:t>Por el contrario las 3 organizaciones de consumidores reconocieron el riesgo de sesgo del financiador relacionado con la financiación de la industria</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y dos de ellas no aceptaron dicha financiación en absoluto.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Los grupos de defensa y las organizaciones gubernamentales favorecieron los ítems de información arrojaban luz positiva sobre 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Los daños añadidos del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 y el </a:t>
            </a:r>
            <a:r>
              <a:rPr lang="es-ES" sz="2000" dirty="0" err="1">
                <a:latin typeface="Calibri" panose="020F0502020204030204" pitchFamily="34" charset="0"/>
                <a:ea typeface="Calibri" panose="020F0502020204030204" pitchFamily="34" charset="0"/>
                <a:cs typeface="Times New Roman" panose="02020603050405020304" pitchFamily="18" charset="0"/>
              </a:rPr>
              <a:t>sobretratamiento</a:t>
            </a:r>
            <a:r>
              <a:rPr lang="es-ES" sz="2000" dirty="0">
                <a:latin typeface="Calibri" panose="020F0502020204030204" pitchFamily="34" charset="0"/>
                <a:ea typeface="Calibri" panose="020F0502020204030204" pitchFamily="34" charset="0"/>
                <a:cs typeface="Times New Roman" panose="02020603050405020304" pitchFamily="18" charset="0"/>
              </a:rPr>
              <a:t> fueron mencionados por 4 de estos grupos. Las 3 organizaciones de consumidores los mencionaron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 0,02). </a:t>
            </a: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Además, la información elegida fue a menudo engañosa o errónea. La selección de los ítems de información para los sitios web no reflejaba los hallazgos del momento, aparte de las webs de los consumidores, las cuales eran mucho más equilibrada y completas que las otras (mediana de ítems de información 9 frente a 3,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 0,03).</a:t>
            </a:r>
          </a:p>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CONCLUSIONES:</a:t>
            </a:r>
            <a:r>
              <a:rPr lang="es-ES" sz="2000" dirty="0">
                <a:latin typeface="Calibri" panose="020F0502020204030204" pitchFamily="34" charset="0"/>
                <a:ea typeface="Calibri" panose="020F0502020204030204" pitchFamily="34" charset="0"/>
                <a:cs typeface="Times New Roman" panose="02020603050405020304" pitchFamily="18" charset="0"/>
              </a:rPr>
              <a:t> El material de la información proporcionado por los grupos de defensa profesionales y organizaciones gubernamentales es la escasa y altamente sesgada en favor del screening. </a:t>
            </a:r>
            <a:r>
              <a:rPr lang="es-ES" sz="2000" dirty="0">
                <a:solidFill>
                  <a:srgbClr val="FF33CC"/>
                </a:solidFill>
                <a:latin typeface="Calibri" panose="020F0502020204030204" pitchFamily="34" charset="0"/>
                <a:ea typeface="Calibri" panose="020F0502020204030204" pitchFamily="34" charset="0"/>
                <a:cs typeface="Times New Roman" panose="02020603050405020304" pitchFamily="18" charset="0"/>
              </a:rPr>
              <a:t>Pocos sitios web están a la altura de los estándares aceptados para el consentimiento informado, tales como los indicados en las guías del Consejo Médico General</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627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10387" y="560229"/>
            <a:ext cx="10371225" cy="6297771"/>
          </a:xfrm>
        </p:spPr>
        <p:txBody>
          <a:bodyPr>
            <a:normAutofit lnSpcReduction="10000"/>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ESTUDIO TRANSVERSAL DEL CONTENIDO DE LAS INVITACIONES DE ORGANIZACIONES PÚBLICAS DE 7 PAÍSES PARA PARTICIPAR EN SCREENING CÁNCER DE MAMA: DE LOS 17 ELEMENTOS CONSIDERADOS PARA LA INFORMACIÓN, SÓLO CONTIENEN 2 (de 0 a 6) ELEMENTOS, TODOS DAN MORTALIDAD POR CÁNCER DE MAMA PERO EN RRR Y NO POR NNT (con lo que se sobreestima el beneficio). NINGUNA INFORMA DE EFECTOS ADVERSOS, NI DE MORTALIDAD TOTAL.</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20060304-Contenido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invitac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7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Org</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Públic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para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partic</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screen</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CaMama</a:t>
            </a: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Jorgensen </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Jørgensen</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KJ, </a:t>
            </a:r>
            <a:r>
              <a:rPr lang="en-US" sz="17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Gøtzsche</a:t>
            </a:r>
            <a:r>
              <a:rPr lang="en-U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PC. Content of invitations for publicly funded screening mammography. </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BMJ. 2006 Mar 4;332(7540):538-41.</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highlight>
                  <a:srgbClr val="00FFFF"/>
                </a:highlight>
                <a:latin typeface="Calibri" panose="020F0502020204030204" pitchFamily="34" charset="0"/>
                <a:ea typeface="Calibri" panose="020F0502020204030204" pitchFamily="34" charset="0"/>
                <a:cs typeface="Times New Roman" panose="02020603050405020304" pitchFamily="18" charset="0"/>
              </a:rPr>
              <a:t>¿Qué contienen las invitaciones de los siguientes países</a:t>
            </a:r>
            <a:r>
              <a:rPr lang="es-ES" sz="2000" b="1" dirty="0">
                <a:solidFill>
                  <a:srgbClr val="993300"/>
                </a:solidFill>
                <a:highlight>
                  <a:srgbClr val="00FFFF"/>
                </a:highlight>
                <a:latin typeface="Calibri" panose="020F0502020204030204" pitchFamily="34" charset="0"/>
                <a:ea typeface="Calibri" panose="020F0502020204030204" pitchFamily="34" charset="0"/>
                <a:cs typeface="Times New Roman" panose="02020603050405020304" pitchFamily="18" charset="0"/>
              </a:rPr>
              <a:t>: </a:t>
            </a: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Australia, Canadá, Dinamarca, Nueva Zelanda, Noruega, Suecia y Reino Unido</a:t>
            </a:r>
            <a:r>
              <a:rPr lang="es-ES" sz="2000" b="1" dirty="0">
                <a:latin typeface="Calibri" panose="020F0502020204030204" pitchFamily="34" charset="0"/>
                <a:ea typeface="Calibri" panose="020F0502020204030204" pitchFamily="34" charset="0"/>
                <a:cs typeface="Times New Roman" panose="02020603050405020304" pitchFamily="18"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Las invitaciones incluyen una mediana de 2 de los 17 posibles elementos de información en nuestra encuesta</a:t>
            </a:r>
            <a:r>
              <a:rPr lang="es-ES" sz="2000" dirty="0">
                <a:latin typeface="Calibri" panose="020F0502020204030204" pitchFamily="34" charset="0"/>
                <a:ea typeface="Calibri" panose="020F0502020204030204" pitchFamily="34" charset="0"/>
                <a:cs typeface="Times New Roman" panose="02020603050405020304" pitchFamily="18" charset="0"/>
              </a:rPr>
              <a:t>, que van desde ninguno en Suecia a las seis de Nueva Zelanda. </a:t>
            </a:r>
          </a:p>
          <a:p>
            <a:pPr indent="449580" algn="just">
              <a:lnSpc>
                <a:spcPct val="100000"/>
              </a:lnSpc>
              <a:spcAft>
                <a:spcPts val="0"/>
              </a:spcAft>
            </a:pPr>
            <a:r>
              <a:rPr lang="es-E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Treinta invitaciones (97%) señalan el principal beneficio del screening, una reducción en la mortalidad por cáncer de mama,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pero sólo siete (tres países) dieron el tamaño del beneficio y todos ellos lo describieron en RRR</a:t>
            </a:r>
            <a:r>
              <a:rPr lang="es-ES" sz="2000" dirty="0">
                <a:latin typeface="Calibri" panose="020F0502020204030204" pitchFamily="34" charset="0"/>
                <a:ea typeface="Calibri" panose="020F0502020204030204" pitchFamily="34" charset="0"/>
                <a:cs typeface="Times New Roman" panose="02020603050405020304" pitchFamily="18" charset="0"/>
              </a:rPr>
              <a:t>, en lugar de reducción absoluta del riesgo o el número necesario a participar en el screening.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Ninguno mencionó el efecto del screening en la mortalidad total</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Ninguna invitación menciona el principal daño de la detección: el sobrediagnóstico y consiguiente </a:t>
            </a:r>
            <a:r>
              <a:rPr lang="es-ES" sz="2000" dirty="0" err="1">
                <a:solidFill>
                  <a:srgbClr val="FF0066"/>
                </a:solidFill>
                <a:latin typeface="Calibri" panose="020F0502020204030204" pitchFamily="34" charset="0"/>
                <a:ea typeface="Calibri" panose="020F0502020204030204" pitchFamily="34" charset="0"/>
                <a:cs typeface="Times New Roman" panose="02020603050405020304" pitchFamily="18" charset="0"/>
              </a:rPr>
              <a:t>sobretramiento</a:t>
            </a:r>
            <a:r>
              <a:rPr lang="es-ES" sz="2000" dirty="0">
                <a:solidFill>
                  <a:srgbClr val="FF0066"/>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317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34097" y="264015"/>
            <a:ext cx="10251583" cy="6297771"/>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REVISIÓN SISTEMÁTICA 5 PAÍSES CON SCREENING ORGANIZADO PARA OFRECER A LA POBLACIÓN, con datos de 7 años antes y 7 después de la introducción del programa: UNO DE CADA TRES CÁNCERES DE MAMA ES SOBREDIAGNÓSTICO (sesgo de </a:t>
            </a:r>
            <a:r>
              <a:rPr lang="es-ES" sz="2000"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sobrediagnóstico</a:t>
            </a: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20090716-En 5 países organizan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screening</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CaMama</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33pc es </a:t>
            </a:r>
            <a:r>
              <a:rPr lang="es-ES" sz="1700" b="1" dirty="0" err="1">
                <a:solidFill>
                  <a:srgbClr val="0000FF"/>
                </a:solidFill>
                <a:latin typeface="Calibri" panose="020F0502020204030204" pitchFamily="34" charset="0"/>
                <a:ea typeface="Calibri" panose="020F0502020204030204" pitchFamily="34" charset="0"/>
                <a:cs typeface="Tahoma" panose="020B0604030504040204" pitchFamily="34" charset="0"/>
              </a:rPr>
              <a:t>SOBREdiag</a:t>
            </a:r>
            <a:r>
              <a:rPr lang="es-ES" sz="1700" b="1" dirty="0">
                <a:solidFill>
                  <a:srgbClr val="0000FF"/>
                </a:solidFill>
                <a:latin typeface="Calibri" panose="020F0502020204030204" pitchFamily="34" charset="0"/>
                <a:ea typeface="Calibri" panose="020F0502020204030204" pitchFamily="34" charset="0"/>
                <a:cs typeface="Tahoma" panose="020B0604030504040204" pitchFamily="34" charset="0"/>
              </a:rPr>
              <a:t>. </a:t>
            </a:r>
            <a:r>
              <a:rPr lang="en-US" sz="1700" b="1" dirty="0">
                <a:solidFill>
                  <a:srgbClr val="0000FF"/>
                </a:solidFill>
                <a:latin typeface="Calibri" panose="020F0502020204030204" pitchFamily="34" charset="0"/>
                <a:ea typeface="Calibri" panose="020F0502020204030204" pitchFamily="34" charset="0"/>
                <a:cs typeface="Tahoma" panose="020B0604030504040204" pitchFamily="34" charset="0"/>
              </a:rPr>
              <a:t>Jorgensen</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Jørgensen</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KJ,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Gøtzsche</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PC.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Overdiagnosis</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in publicly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organised</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mammography screening </a:t>
            </a:r>
            <a:r>
              <a:rPr lang="en-US" sz="1700" dirty="0" err="1">
                <a:solidFill>
                  <a:srgbClr val="0000FF"/>
                </a:solidFill>
                <a:latin typeface="Calibri" panose="020F0502020204030204" pitchFamily="34" charset="0"/>
                <a:ea typeface="Calibri" panose="020F0502020204030204" pitchFamily="34" charset="0"/>
                <a:cs typeface="Tahoma" panose="020B0604030504040204" pitchFamily="34" charset="0"/>
              </a:rPr>
              <a:t>programmes</a:t>
            </a:r>
            <a:r>
              <a:rPr lang="en-US" sz="1700" dirty="0">
                <a:solidFill>
                  <a:srgbClr val="0000FF"/>
                </a:solidFill>
                <a:latin typeface="Calibri" panose="020F0502020204030204" pitchFamily="34" charset="0"/>
                <a:ea typeface="Calibri" panose="020F0502020204030204" pitchFamily="34" charset="0"/>
                <a:cs typeface="Tahoma" panose="020B0604030504040204" pitchFamily="34" charset="0"/>
              </a:rPr>
              <a:t>: systematic review of incidence trends. </a:t>
            </a:r>
            <a:r>
              <a:rPr lang="es-ES" sz="1700" dirty="0">
                <a:solidFill>
                  <a:srgbClr val="0000FF"/>
                </a:solidFill>
                <a:latin typeface="Calibri" panose="020F0502020204030204" pitchFamily="34" charset="0"/>
                <a:ea typeface="Calibri" panose="020F0502020204030204" pitchFamily="34" charset="0"/>
                <a:cs typeface="Tahoma" panose="020B0604030504040204" pitchFamily="34" charset="0"/>
              </a:rPr>
              <a:t>BMJ. 2009 Jul 9;339:b2587. </a:t>
            </a:r>
            <a:endParaRPr lang="es-ES" sz="17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En Reino Unido, Manitoba (Canadá), Nueva Gales del Sur (Australia), Suecia y partes de Noruega hay una publicidad organizada para participar en el screening de cáncer de mama. Los investigadores dispusieron de los datos 7 años antes y 7 después de la introducción del programa. Su estudio muestra que el </a:t>
            </a:r>
            <a:r>
              <a:rPr lang="es-ES" sz="2000" dirty="0">
                <a:latin typeface="Calibri" panose="020F0502020204030204" pitchFamily="34" charset="0"/>
                <a:ea typeface="Times New Roman" panose="02020603050405020304" pitchFamily="18" charset="0"/>
              </a:rPr>
              <a:t>aumento de la incidencia de cáncer de mama estaba estrechamente relacionado con la introducción del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y sólo una pequeña parte de este aumento estaba compensado por la disminución en la incidencia de cáncer de mama en las mujeres que se habían sometido al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Uno de cada tres cánceres de mama detectados en el screening organizado para ofrecérselo a la población era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 (sesgo del </a:t>
            </a:r>
            <a:r>
              <a:rPr lang="es-ES" sz="2000" dirty="0" err="1">
                <a:latin typeface="Calibri" panose="020F0502020204030204" pitchFamily="34" charset="0"/>
                <a:ea typeface="Calibri" panose="020F0502020204030204" pitchFamily="34" charset="0"/>
                <a:cs typeface="Times New Roman" panose="02020603050405020304" pitchFamily="18" charset="0"/>
              </a:rPr>
              <a:t>sobrediagnóstico</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565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954397" y="930854"/>
            <a:ext cx="9205174" cy="2964165"/>
          </a:xfrm>
        </p:spPr>
        <p:txBody>
          <a:bodyPr>
            <a:normAutofit/>
          </a:bodyPr>
          <a:lstStyle/>
          <a:p>
            <a:pPr algn="just">
              <a:spcAft>
                <a:spcPts val="0"/>
              </a:spcAft>
            </a:pPr>
            <a:r>
              <a:rPr lang="es-ES" sz="5400" b="1" dirty="0">
                <a:latin typeface="Calibri" panose="020F0502020204030204" pitchFamily="34" charset="0"/>
                <a:cs typeface="Times New Roman" panose="02020603050405020304" pitchFamily="18" charset="0"/>
              </a:rPr>
              <a:t>RESUMEN</a:t>
            </a:r>
            <a:endParaRPr lang="es-ES" sz="5400" dirty="0"/>
          </a:p>
        </p:txBody>
      </p:sp>
      <p:sp>
        <p:nvSpPr>
          <p:cNvPr id="4" name="Rectángulo 3"/>
          <p:cNvSpPr/>
          <p:nvPr/>
        </p:nvSpPr>
        <p:spPr>
          <a:xfrm>
            <a:off x="2645581" y="662756"/>
            <a:ext cx="5911403" cy="1340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8748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85000" lnSpcReduction="10000"/>
          </a:bodyPr>
          <a:lstStyle/>
          <a:p>
            <a:pPr algn="just">
              <a:lnSpc>
                <a:spcPct val="110000"/>
              </a:lnSpc>
              <a:spcAft>
                <a:spcPts val="0"/>
              </a:spcAft>
            </a:pPr>
            <a:r>
              <a:rPr lang="es-ES"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SOBRE EXPECTATIVAS A USUARIOS DE ESTATINAS: SOBRESTIMAN EL EFECTO DE LAS ESTATINAS EN LA REDUCCIÓN DEL INFARTO.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20070731-Enc,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Expect</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user</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estat</a:t>
            </a: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-IAM 51 y 54pc 5y, real 1 y 5pc en PP y PS. </a:t>
            </a:r>
            <a:r>
              <a:rPr lang="en-US" sz="20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Lytsy</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n-U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Lytsy</a:t>
            </a: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P,Westerling</a:t>
            </a: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R. Patient expectations on lipid-lowering drugs.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Patient</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Educ</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Couns</a:t>
            </a:r>
            <a:r>
              <a:rPr lang="es-E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2007 Jul;67(1-2):143-150.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effectLst/>
                <a:latin typeface="Calibri" panose="020F0502020204030204" pitchFamily="34" charset="0"/>
                <a:ea typeface="Calibri" panose="020F0502020204030204" pitchFamily="34" charset="0"/>
                <a:cs typeface="Times New Roman" panose="02020603050405020304" pitchFamily="18" charset="0"/>
              </a:rPr>
              <a:t>En 2007 </a:t>
            </a:r>
            <a:r>
              <a:rPr lang="es-ES" dirty="0" err="1">
                <a:effectLst/>
                <a:latin typeface="Calibri" panose="020F0502020204030204" pitchFamily="34" charset="0"/>
                <a:ea typeface="Calibri" panose="020F0502020204030204" pitchFamily="34" charset="0"/>
                <a:cs typeface="Times New Roman" panose="02020603050405020304" pitchFamily="18" charset="0"/>
              </a:rPr>
              <a:t>Lytsy</a:t>
            </a:r>
            <a:r>
              <a:rPr lang="es-ES" dirty="0">
                <a:effectLst/>
                <a:latin typeface="Calibri" panose="020F0502020204030204" pitchFamily="34" charset="0"/>
                <a:ea typeface="Calibri" panose="020F0502020204030204" pitchFamily="34" charset="0"/>
                <a:cs typeface="Times New Roman" panose="02020603050405020304" pitchFamily="18" charset="0"/>
              </a:rPr>
              <a:t> y col llevaron a cabo en Suecia una encuesta sobre </a:t>
            </a:r>
            <a:r>
              <a:rPr lang="es-ES"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829 pacientes que acudían a oficinas de farmacia a retirar sus recetas de </a:t>
            </a:r>
            <a:r>
              <a:rPr lang="es-ES" dirty="0" err="1">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estatinas</a:t>
            </a:r>
            <a:r>
              <a:rPr lang="es-ES" dirty="0">
                <a:effectLst/>
                <a:latin typeface="Calibri" panose="020F0502020204030204" pitchFamily="34" charset="0"/>
                <a:ea typeface="Calibri" panose="020F0502020204030204" pitchFamily="34" charset="0"/>
                <a:cs typeface="Times New Roman" panose="02020603050405020304" pitchFamily="18" charset="0"/>
              </a:rPr>
              <a:t>. Contestaron sus características sociodemográficas, educativas, económicas, cinco condiciones de salud, satisfacción con las explicaciones de su médico, y </a:t>
            </a:r>
            <a:r>
              <a:rPr lang="es-ES"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las expectativas de beneficio sobre el ataque cardíaco de las estatinas en 5 años</a:t>
            </a:r>
            <a:r>
              <a:rPr lang="es-ES" dirty="0">
                <a:solidFill>
                  <a:srgbClr val="993300"/>
                </a:solidFill>
                <a:effectLst/>
                <a:latin typeface="Calibri" panose="020F0502020204030204" pitchFamily="34" charset="0"/>
                <a:ea typeface="Calibri" panose="020F0502020204030204" pitchFamily="34" charset="0"/>
                <a:cs typeface="Times New Roman" panose="02020603050405020304" pitchFamily="18" charset="0"/>
              </a:rPr>
              <a:t>.</a:t>
            </a:r>
            <a:r>
              <a:rPr lang="es-ES" dirty="0">
                <a:effectLst/>
                <a:latin typeface="Calibri" panose="020F0502020204030204" pitchFamily="34" charset="0"/>
                <a:ea typeface="Calibri" panose="020F0502020204030204" pitchFamily="34" charset="0"/>
                <a:cs typeface="Times New Roman" panose="02020603050405020304" pitchFamily="18" charset="0"/>
              </a:rPr>
              <a:t> </a:t>
            </a:r>
            <a:r>
              <a:rPr lang="es-ES"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Se preguntaba: ¿a cuántos de cada 1000 tratados beneficiaría en el ataque cardíaco el tratamiento con estatinas frente a no estar tratado?.</a:t>
            </a:r>
          </a:p>
          <a:p>
            <a:pPr algn="just">
              <a:lnSpc>
                <a:spcPct val="11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effectLst/>
                <a:latin typeface="Calibri" panose="020F0502020204030204" pitchFamily="34" charset="0"/>
                <a:ea typeface="Calibri" panose="020F0502020204030204" pitchFamily="34" charset="0"/>
                <a:cs typeface="Times New Roman" panose="02020603050405020304" pitchFamily="18" charset="0"/>
              </a:rPr>
              <a:t>El resultado mostró que las expectativas de los pacientes en el beneficio del tratamiento son muy elevadas. </a:t>
            </a:r>
            <a:r>
              <a:rPr lang="es-ES"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En 5 años, los individuos de bajo riesgo esperaban que si toman </a:t>
            </a:r>
            <a:r>
              <a:rPr lang="es-ES" dirty="0" err="1">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estatinas</a:t>
            </a:r>
            <a:r>
              <a:rPr lang="es-ES"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 se beneficiarían el 51%, así como el 54% de los de alto riesgo, respecto a si no las toman</a:t>
            </a:r>
            <a:r>
              <a:rPr lang="es-ES" dirty="0">
                <a:effectLst/>
                <a:latin typeface="Calibri" panose="020F0502020204030204" pitchFamily="34" charset="0"/>
                <a:ea typeface="Calibri" panose="020F0502020204030204" pitchFamily="34" charset="0"/>
                <a:cs typeface="Times New Roman" panose="02020603050405020304" pitchFamily="18" charset="0"/>
              </a:rPr>
              <a:t>. Sin embargo, para ese grupo de edad, </a:t>
            </a:r>
            <a:r>
              <a:rPr lang="es-ES"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las RAR realistas son menores del 1% para los de bajo riesgo y 5,12% para los de alto riesgo en 5 años.</a:t>
            </a:r>
          </a:p>
          <a:p>
            <a:endParaRPr lang="es-ES" dirty="0"/>
          </a:p>
        </p:txBody>
      </p:sp>
    </p:spTree>
    <p:extLst>
      <p:ext uri="{BB962C8B-B14F-4D97-AF65-F5344CB8AC3E}">
        <p14:creationId xmlns:p14="http://schemas.microsoft.com/office/powerpoint/2010/main" val="1251872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228758" y="928254"/>
            <a:ext cx="9410165" cy="333412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a) Reducir el pensamiento ilusorio</a:t>
            </a:r>
          </a:p>
          <a:p>
            <a:pPr>
              <a:lnSpc>
                <a:spcPct val="120000"/>
              </a:lnSpc>
            </a:pP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857819" y="647247"/>
            <a:ext cx="10476362" cy="1948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73824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C2F8C-4B85-4EB4-8F4B-37258975855A}"/>
              </a:ext>
            </a:extLst>
          </p:cNvPr>
          <p:cNvSpPr txBox="1">
            <a:spLocks/>
          </p:cNvSpPr>
          <p:nvPr/>
        </p:nvSpPr>
        <p:spPr>
          <a:xfrm>
            <a:off x="845346" y="583096"/>
            <a:ext cx="9531106" cy="178904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Bastardi</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 Uhlmann EL, Ross L. Wishful thinking: belief, desire, and the motivated evaluation of scientific evidence. </a:t>
            </a:r>
            <a:r>
              <a:rPr lang="en-US" sz="18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Psychol</a:t>
            </a:r>
            <a:r>
              <a:rPr lang="en-U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Sci. 2011 Jun;22(6):731-2. </a:t>
            </a:r>
            <a:br>
              <a:rPr lang="es-ES" sz="7200"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3CC23F65-21B7-494C-A6E0-A657BC24DB9E}"/>
              </a:ext>
            </a:extLst>
          </p:cNvPr>
          <p:cNvSpPr txBox="1">
            <a:spLocks/>
          </p:cNvSpPr>
          <p:nvPr/>
        </p:nvSpPr>
        <p:spPr>
          <a:xfrm>
            <a:off x="4876799" y="1624909"/>
            <a:ext cx="5499653" cy="30663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ES" sz="2000">
                <a:latin typeface="Calibri" panose="020F0502020204030204" pitchFamily="34" charset="0"/>
                <a:ea typeface="Calibri" panose="020F0502020204030204" pitchFamily="34" charset="0"/>
                <a:cs typeface="Times New Roman" panose="02020603050405020304" pitchFamily="18" charset="0"/>
              </a:rPr>
              <a:t>El </a:t>
            </a:r>
            <a:r>
              <a:rPr lang="es-ES" sz="2000" b="1">
                <a:latin typeface="Calibri" panose="020F0502020204030204" pitchFamily="34" charset="0"/>
                <a:ea typeface="Calibri" panose="020F0502020204030204" pitchFamily="34" charset="0"/>
                <a:cs typeface="Times New Roman" panose="02020603050405020304" pitchFamily="18" charset="0"/>
              </a:rPr>
              <a:t>pensamiento ilusorio </a:t>
            </a:r>
            <a:r>
              <a:rPr lang="es-ES" sz="2000">
                <a:solidFill>
                  <a:srgbClr val="00B0F0"/>
                </a:solidFill>
                <a:latin typeface="Calibri" panose="020F0502020204030204" pitchFamily="34" charset="0"/>
                <a:ea typeface="Calibri" panose="020F0502020204030204" pitchFamily="34" charset="0"/>
                <a:cs typeface="Times New Roman" panose="02020603050405020304" pitchFamily="18" charset="0"/>
              </a:rPr>
              <a:t>es la formación de creencias</a:t>
            </a:r>
            <a:r>
              <a:rPr lang="es-ES" sz="2000">
                <a:latin typeface="Calibri" panose="020F0502020204030204" pitchFamily="34" charset="0"/>
                <a:ea typeface="Calibri" panose="020F0502020204030204" pitchFamily="34" charset="0"/>
                <a:cs typeface="Times New Roman" panose="02020603050405020304" pitchFamily="18" charset="0"/>
              </a:rPr>
              <a:t> y la toma de decisiones de acuerdo </a:t>
            </a:r>
            <a:r>
              <a:rPr lang="es-ES" sz="2000">
                <a:solidFill>
                  <a:srgbClr val="FFC000"/>
                </a:solidFill>
                <a:latin typeface="Calibri" panose="020F0502020204030204" pitchFamily="34" charset="0"/>
                <a:ea typeface="Calibri" panose="020F0502020204030204" pitchFamily="34" charset="0"/>
                <a:cs typeface="Times New Roman" panose="02020603050405020304" pitchFamily="18" charset="0"/>
              </a:rPr>
              <a:t>con lo que podría ser agradable imaginar </a:t>
            </a:r>
            <a:r>
              <a:rPr lang="es-ES" sz="2000">
                <a:solidFill>
                  <a:srgbClr val="009900"/>
                </a:solidFill>
                <a:latin typeface="Calibri" panose="020F0502020204030204" pitchFamily="34" charset="0"/>
                <a:ea typeface="Calibri" panose="020F0502020204030204" pitchFamily="34" charset="0"/>
                <a:cs typeface="Times New Roman" panose="02020603050405020304" pitchFamily="18" charset="0"/>
              </a:rPr>
              <a:t>en lugar de apelar a la evidencia, la racionalidad, o la realidad</a:t>
            </a:r>
            <a:r>
              <a:rPr lang="es-ES" sz="2000">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pic>
        <p:nvPicPr>
          <p:cNvPr id="4" name="Imagen 3">
            <a:extLst>
              <a:ext uri="{FF2B5EF4-FFF2-40B4-BE49-F238E27FC236}">
                <a16:creationId xmlns:a16="http://schemas.microsoft.com/office/drawing/2014/main" id="{58624676-148C-494F-BB82-E58790B9A788}"/>
              </a:ext>
            </a:extLst>
          </p:cNvPr>
          <p:cNvPicPr>
            <a:picLocks noChangeAspect="1"/>
          </p:cNvPicPr>
          <p:nvPr/>
        </p:nvPicPr>
        <p:blipFill>
          <a:blip r:embed="rId2"/>
          <a:stretch>
            <a:fillRect/>
          </a:stretch>
        </p:blipFill>
        <p:spPr>
          <a:xfrm>
            <a:off x="858599" y="1624909"/>
            <a:ext cx="3232546" cy="4185132"/>
          </a:xfrm>
          <a:prstGeom prst="rect">
            <a:avLst/>
          </a:prstGeom>
        </p:spPr>
      </p:pic>
    </p:spTree>
    <p:extLst>
      <p:ext uri="{BB962C8B-B14F-4D97-AF65-F5344CB8AC3E}">
        <p14:creationId xmlns:p14="http://schemas.microsoft.com/office/powerpoint/2010/main" val="1558943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a:extLst>
              <a:ext uri="{FF2B5EF4-FFF2-40B4-BE49-F238E27FC236}">
                <a16:creationId xmlns:a16="http://schemas.microsoft.com/office/drawing/2014/main" id="{C35CEB1F-686C-4EE3-971C-1A3C90D14FA0}"/>
              </a:ext>
            </a:extLst>
          </p:cNvPr>
          <p:cNvSpPr txBox="1">
            <a:spLocks/>
          </p:cNvSpPr>
          <p:nvPr/>
        </p:nvSpPr>
        <p:spPr>
          <a:xfrm>
            <a:off x="643945" y="508713"/>
            <a:ext cx="10805374" cy="65939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MANIFESTACIONES DEL PENSAMIENTO ILUSORIO</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terapéutica”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de médicos y pacientes de que los tratamientos en medicina son más seguros y eficaces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de lo que demuestran las pruebas de la investigación independiente y de alta calidad.</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del control”</a:t>
            </a:r>
            <a:r>
              <a:rPr lang="es-ES" sz="2000" dirty="0">
                <a:latin typeface="Calibri" panose="020F0502020204030204" pitchFamily="34" charset="0"/>
                <a:ea typeface="Calibri" panose="020F0502020204030204" pitchFamily="34" charset="0"/>
                <a:cs typeface="Times New Roman" panose="02020603050405020304" pitchFamily="18" charset="0"/>
              </a:rPr>
              <a:t> es la creencia subjetiva de que una intervención actúa sobre la incidencia de un evento,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que en realidad es contingente.</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validez” </a:t>
            </a:r>
            <a:r>
              <a:rPr lang="es-ES" sz="2000" dirty="0">
                <a:latin typeface="Calibri" panose="020F0502020204030204" pitchFamily="34" charset="0"/>
                <a:ea typeface="Calibri" panose="020F0502020204030204" pitchFamily="34" charset="0"/>
                <a:cs typeface="Times New Roman" panose="02020603050405020304" pitchFamily="18" charset="0"/>
              </a:rPr>
              <a:t>es la creencia subjetiva de que una intervención diagnóstica o pronóstica tiene un alto valor para predecir un resultado favorable</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cuando éste en realidad puede explicarse por el azar.</a:t>
            </a:r>
          </a:p>
          <a:p>
            <a:pPr marL="342900" indent="-342900" algn="just">
              <a:lnSpc>
                <a:spcPct val="100000"/>
              </a:lnSpc>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La “ilusión de la verdad o verdad ilusoria” </a:t>
            </a:r>
            <a:r>
              <a:rPr lang="es-ES" sz="2000" dirty="0">
                <a:latin typeface="Calibri" panose="020F0502020204030204" pitchFamily="34" charset="0"/>
                <a:ea typeface="Calibri" panose="020F0502020204030204" pitchFamily="34" charset="0"/>
                <a:cs typeface="Times New Roman" panose="02020603050405020304" pitchFamily="18" charset="0"/>
              </a:rPr>
              <a:t>es la tendencia a creer que un juicio falso es verdadero o verosímil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en función de su repetición y facilidad para procesarlo mentalmente, como consecuencia de su familiaridad o apariencia de plausibilidad</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0000"/>
              </a:lnSpc>
              <a:buFont typeface="Symbol" panose="05050102010706020507" pitchFamily="18" charset="2"/>
              <a:buChar char=""/>
            </a:pPr>
            <a:r>
              <a:rPr lang="es-ES" sz="2000" b="1" dirty="0">
                <a:solidFill>
                  <a:srgbClr val="993300"/>
                </a:solidFill>
                <a:latin typeface="Calibri" panose="020F0502020204030204" pitchFamily="34" charset="0"/>
                <a:ea typeface="Calibri" panose="020F0502020204030204" pitchFamily="34" charset="0"/>
                <a:cs typeface="Times New Roman" panose="02020603050405020304" pitchFamily="18" charset="0"/>
              </a:rPr>
              <a:t>La “ilusión teleológica” </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es una forma de pensamiento ilusorio en la que se confunde el pronunciamiento o declaración de una intención para conseguir un </a:t>
            </a:r>
            <a:r>
              <a:rPr lang="es-ES" sz="2000" i="1" dirty="0">
                <a:solidFill>
                  <a:srgbClr val="9933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(fin último, misión), </a:t>
            </a:r>
            <a:r>
              <a:rPr lang="es-ES" sz="2000" dirty="0">
                <a:solidFill>
                  <a:srgbClr val="99CC00"/>
                </a:solidFill>
                <a:latin typeface="Calibri" panose="020F0502020204030204" pitchFamily="34" charset="0"/>
                <a:ea typeface="Calibri" panose="020F0502020204030204" pitchFamily="34" charset="0"/>
                <a:cs typeface="Helvetica" panose="020B0604020202020204" pitchFamily="34" charset="0"/>
              </a:rPr>
              <a:t>con el conocimiento de los medios que constituyen la acción que se ha de llevar a cabo para cumplir el </a:t>
            </a:r>
            <a:r>
              <a:rPr lang="es-ES" sz="2000" i="1" dirty="0">
                <a:solidFill>
                  <a:srgbClr val="99CC00"/>
                </a:solidFill>
                <a:latin typeface="Calibri" panose="020F0502020204030204" pitchFamily="34" charset="0"/>
                <a:ea typeface="Calibri" panose="020F0502020204030204" pitchFamily="34" charset="0"/>
                <a:cs typeface="Helvetica" panose="020B0604020202020204" pitchFamily="34" charset="0"/>
              </a:rPr>
              <a:t>telos,</a:t>
            </a:r>
            <a:r>
              <a:rPr lang="es-ES" sz="2000" dirty="0">
                <a:solidFill>
                  <a:srgbClr val="993300"/>
                </a:solidFill>
                <a:latin typeface="Calibri" panose="020F0502020204030204" pitchFamily="34" charset="0"/>
                <a:ea typeface="Calibri" panose="020F0502020204030204" pitchFamily="34" charset="0"/>
                <a:cs typeface="Helvetica" panose="020B0604020202020204" pitchFamily="34" charset="0"/>
              </a:rPr>
              <a:t> </a:t>
            </a:r>
            <a:r>
              <a:rPr lang="es-ES" sz="2000" dirty="0">
                <a:solidFill>
                  <a:srgbClr val="008000"/>
                </a:solidFill>
                <a:latin typeface="Calibri" panose="020F0502020204030204" pitchFamily="34" charset="0"/>
                <a:ea typeface="Calibri" panose="020F0502020204030204" pitchFamily="34" charset="0"/>
                <a:cs typeface="Helvetica" panose="020B0604020202020204" pitchFamily="34" charset="0"/>
              </a:rPr>
              <a:t>más la subsiguiente implementación de la acción intencional.</a:t>
            </a:r>
            <a:endPar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472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a:solidFill>
                  <a:srgbClr val="800080"/>
                </a:solidFill>
                <a:latin typeface="Calibri" panose="020F0502020204030204" pitchFamily="34" charset="0"/>
                <a:ea typeface="Calibri" panose="020F0502020204030204" pitchFamily="34" charset="0"/>
                <a:cs typeface="Times New Roman" panose="02020603050405020304" pitchFamily="18" charset="0"/>
              </a:rPr>
              <a:t>LOS USUARIOS SOBREESTIMAN LOS BENEFICIOS DE LAS INTERVENCIONES Y SUBESTIMAN LOS RIESGOS</a:t>
            </a:r>
            <a:endParaRPr lang="es-ES"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a:latin typeface="Calibri" panose="020F0502020204030204" pitchFamily="34" charset="0"/>
                <a:ea typeface="Calibri" panose="020F0502020204030204" pitchFamily="34" charset="0"/>
                <a:cs typeface="Times New Roman" panose="02020603050405020304" pitchFamily="18" charset="0"/>
              </a:rPr>
              <a:t>Encuesta </a:t>
            </a:r>
            <a:r>
              <a:rPr lang="es-ES" sz="2000" b="1" dirty="0">
                <a:latin typeface="Calibri" panose="020F0502020204030204" pitchFamily="34" charset="0"/>
                <a:ea typeface="Calibri" panose="020F0502020204030204" pitchFamily="34" charset="0"/>
                <a:cs typeface="Times New Roman" panose="02020603050405020304" pitchFamily="18" charset="0"/>
              </a:rPr>
              <a:t>sobre expectativas a usuarios de estatinas: </a:t>
            </a:r>
            <a:r>
              <a:rPr lang="es-ES" sz="2000" dirty="0">
                <a:latin typeface="Calibri" panose="020F0502020204030204" pitchFamily="34" charset="0"/>
                <a:ea typeface="Calibri" panose="020F0502020204030204" pitchFamily="34" charset="0"/>
                <a:cs typeface="Times New Roman" panose="02020603050405020304" pitchFamily="18" charset="0"/>
              </a:rPr>
              <a:t>Sobrestiman el efecto de las estatinas en la reducción del infarto.</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100.000 personas de 9 países</a:t>
            </a:r>
            <a:r>
              <a:rPr lang="es-ES" sz="2000" dirty="0">
                <a:latin typeface="Calibri" panose="020F0502020204030204" pitchFamily="34" charset="0"/>
                <a:ea typeface="Calibri" panose="020F0502020204030204" pitchFamily="34" charset="0"/>
                <a:cs typeface="Times New Roman" panose="02020603050405020304" pitchFamily="18" charset="0"/>
              </a:rPr>
              <a:t>: Sobrestiman los beneficios del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a:t>
            </a:r>
            <a:r>
              <a:rPr lang="es-ES" sz="2000" dirty="0">
                <a:latin typeface="Calibri" panose="020F0502020204030204" pitchFamily="34" charset="0"/>
                <a:ea typeface="Calibri" panose="020F0502020204030204" pitchFamily="34" charset="0"/>
                <a:cs typeface="Times New Roman" panose="02020603050405020304" pitchFamily="18" charset="0"/>
              </a:rPr>
              <a:t> cáncer de mama y de próstata.</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1200 pacientes con cáncer de pulmón o de colon </a:t>
            </a:r>
            <a:r>
              <a:rPr lang="es-ES" sz="2000" b="1" dirty="0" err="1">
                <a:latin typeface="Calibri" panose="020F0502020204030204" pitchFamily="34" charset="0"/>
                <a:ea typeface="Calibri" panose="020F0502020204030204" pitchFamily="34" charset="0"/>
                <a:cs typeface="Times New Roman" panose="02020603050405020304" pitchFamily="18" charset="0"/>
              </a:rPr>
              <a:t>metastásico</a:t>
            </a:r>
            <a:r>
              <a:rPr lang="es-ES" sz="2000" b="1" dirty="0">
                <a:latin typeface="Calibri" panose="020F0502020204030204" pitchFamily="34" charset="0"/>
                <a:ea typeface="Calibri" panose="020F0502020204030204" pitchFamily="34" charset="0"/>
                <a:cs typeface="Times New Roman" panose="02020603050405020304" pitchFamily="18" charset="0"/>
              </a:rPr>
              <a:t> (</a:t>
            </a:r>
            <a:r>
              <a:rPr lang="es-ES" sz="2000" b="1" dirty="0" err="1">
                <a:latin typeface="Calibri" panose="020F0502020204030204" pitchFamily="34" charset="0"/>
                <a:ea typeface="Calibri" panose="020F0502020204030204" pitchFamily="34" charset="0"/>
                <a:cs typeface="Times New Roman" panose="02020603050405020304" pitchFamily="18" charset="0"/>
              </a:rPr>
              <a:t>estadío</a:t>
            </a:r>
            <a:r>
              <a:rPr lang="es-ES" sz="2000" b="1" dirty="0">
                <a:latin typeface="Calibri" panose="020F0502020204030204" pitchFamily="34" charset="0"/>
                <a:ea typeface="Calibri" panose="020F0502020204030204" pitchFamily="34" charset="0"/>
                <a:cs typeface="Times New Roman" panose="02020603050405020304" pitchFamily="18" charset="0"/>
              </a:rPr>
              <a:t> IV): </a:t>
            </a:r>
            <a:r>
              <a:rPr lang="es-ES" sz="2000" dirty="0">
                <a:latin typeface="Calibri" panose="020F0502020204030204" pitchFamily="34" charset="0"/>
                <a:ea typeface="Calibri" panose="020F0502020204030204" pitchFamily="34" charset="0"/>
                <a:cs typeface="Times New Roman" panose="02020603050405020304" pitchFamily="18" charset="0"/>
              </a:rPr>
              <a:t>Sólo el 31% y el 19% contestó que no había probabilidad de cura con la quimioterapia.</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Encuesta a pacientes sobre 2 </a:t>
            </a:r>
            <a:r>
              <a:rPr lang="es-ES" sz="2000" b="1"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b="1" dirty="0">
                <a:latin typeface="Calibri" panose="020F0502020204030204" pitchFamily="34" charset="0"/>
                <a:ea typeface="Calibri" panose="020F0502020204030204" pitchFamily="34" charset="0"/>
                <a:cs typeface="Times New Roman" panose="02020603050405020304" pitchFamily="18" charset="0"/>
              </a:rPr>
              <a:t> y 2 medicamentos preventivos: </a:t>
            </a:r>
            <a:r>
              <a:rPr lang="es-ES" sz="2000" dirty="0">
                <a:latin typeface="Calibri" panose="020F0502020204030204" pitchFamily="34" charset="0"/>
                <a:ea typeface="Calibri" panose="020F0502020204030204" pitchFamily="34" charset="0"/>
                <a:cs typeface="Times New Roman" panose="02020603050405020304" pitchFamily="18" charset="0"/>
              </a:rPr>
              <a:t>Sobrestiman los efectos, y manifiestan cuál sería el mínimo beneficio que aceptarían (que es superior al real).</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Revisión sistemática de 32 estudios sobre las expectativas de los pacientes: </a:t>
            </a:r>
            <a:r>
              <a:rPr lang="es-ES" sz="2000" dirty="0">
                <a:latin typeface="Calibri" panose="020F0502020204030204" pitchFamily="34" charset="0"/>
                <a:ea typeface="Calibri" panose="020F0502020204030204" pitchFamily="34" charset="0"/>
                <a:cs typeface="Times New Roman" panose="02020603050405020304" pitchFamily="18" charset="0"/>
              </a:rPr>
              <a:t>Sobreestiman los beneficios y subestiman los daños en tratamientos y </a:t>
            </a:r>
            <a:r>
              <a:rPr lang="es-ES" sz="2000" dirty="0" err="1">
                <a:latin typeface="Calibri" panose="020F0502020204030204" pitchFamily="34" charset="0"/>
                <a:ea typeface="Calibri" panose="020F0502020204030204" pitchFamily="34" charset="0"/>
                <a:cs typeface="Times New Roman" panose="02020603050405020304" pitchFamily="18" charset="0"/>
              </a:rPr>
              <a:t>screenings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Revisión narrativa “el precio de las falsas creencias” en pacientes (y también en médicos): </a:t>
            </a:r>
            <a:r>
              <a:rPr lang="es-ES" sz="2000" dirty="0">
                <a:latin typeface="Calibri" panose="020F0502020204030204" pitchFamily="34" charset="0"/>
                <a:ea typeface="Calibri" panose="020F0502020204030204" pitchFamily="34" charset="0"/>
                <a:cs typeface="Times New Roman" panose="02020603050405020304" pitchFamily="18" charset="0"/>
              </a:rPr>
              <a:t>Ninguna actuación para reducir las expectativas no realistas funciona si no se entienden los pilares y fomentadores de la creencia.</a:t>
            </a: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581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Abramos un paréntesis para advertir que dos aspectos importantes en la relación con el paciente: la satisfacción del paciente y la aversión a la pérdida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Estudio cohortes prospectivo con encuesta representativa nacional 2000-07: </a:t>
            </a:r>
            <a:r>
              <a:rPr lang="es-ES" sz="2000" dirty="0">
                <a:latin typeface="Calibri" panose="020F0502020204030204" pitchFamily="34" charset="0"/>
                <a:ea typeface="Calibri" panose="020F0502020204030204" pitchFamily="34" charset="0"/>
                <a:cs typeface="Times New Roman" panose="02020603050405020304" pitchFamily="18" charset="0"/>
              </a:rPr>
              <a:t>La mayor satisfacción del paciente se asoció con menos visitas a departamentos de emergencias, aunque mayor hospitalización, más gastos en farmacia y demás gastos sanitarios, y con más mortalidad.</a:t>
            </a:r>
          </a:p>
          <a:p>
            <a:pPr marL="342900" lvl="0" indent="-342900" algn="just">
              <a:lnSpc>
                <a:spcPct val="100000"/>
              </a:lnSpc>
              <a:spcAft>
                <a:spcPts val="0"/>
              </a:spcAft>
              <a:buFont typeface="Symbol" panose="05050102010706020507" pitchFamily="18" charset="2"/>
              <a:buChar char=""/>
            </a:pPr>
            <a:r>
              <a:rPr lang="es-ES" sz="2000" b="1" dirty="0" err="1">
                <a:latin typeface="Calibri" panose="020F0502020204030204" pitchFamily="34" charset="0"/>
                <a:ea typeface="Times New Roman" panose="02020603050405020304" pitchFamily="18" charset="0"/>
              </a:rPr>
              <a:t>Metaanálisis</a:t>
            </a:r>
            <a:r>
              <a:rPr lang="es-ES" sz="2000" b="1" dirty="0">
                <a:latin typeface="Calibri" panose="020F0502020204030204" pitchFamily="34" charset="0"/>
                <a:ea typeface="Times New Roman" panose="02020603050405020304" pitchFamily="18" charset="0"/>
              </a:rPr>
              <a:t> de 12 estudios de GPC: </a:t>
            </a:r>
            <a:r>
              <a:rPr lang="es-ES" sz="2000" dirty="0">
                <a:latin typeface="Calibri" panose="020F0502020204030204" pitchFamily="34" charset="0"/>
                <a:ea typeface="Times New Roman" panose="02020603050405020304" pitchFamily="18" charset="0"/>
              </a:rPr>
              <a:t>Se siguen más las 7 que prescriben hacer que las 5 que prescriben NO hacer.</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1999-2008 en Estados Unidos sobre 22 indicadores de calidad ambulatoria: </a:t>
            </a:r>
            <a:r>
              <a:rPr lang="es-ES" sz="2000" dirty="0">
                <a:latin typeface="Calibri" panose="020F0502020204030204" pitchFamily="34" charset="0"/>
                <a:ea typeface="Times New Roman" panose="02020603050405020304" pitchFamily="18" charset="0"/>
              </a:rPr>
              <a:t>Mejoran significativamente los indicadores de infrautilización (es decir los indicadores de hacer más) y muy poco los de sobreutilización (los de dejar de hacer).</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Cerremos el paréntesis para continuar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dirty="0">
                <a:latin typeface="Calibri" panose="020F0502020204030204" pitchFamily="34" charset="0"/>
                <a:ea typeface="Calibri" panose="020F0502020204030204" pitchFamily="34" charset="0"/>
                <a:cs typeface="Times New Roman" panose="02020603050405020304" pitchFamily="18" charset="0"/>
              </a:rPr>
              <a:t>En la práctica médica de aseguramiento médico universal la movilización de recursos cognitivos para quitar es mucho mayor que para dar (aversión a la pérdida, efecto dotación). Por eso es más fácil evitar la infrautilización que evitar la sobreutilización.</a:t>
            </a: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843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spcAft>
                <a:spcPts val="0"/>
              </a:spcAft>
            </a:pPr>
            <a:r>
              <a:rPr lang="es-ES" sz="2000" b="1" dirty="0">
                <a:solidFill>
                  <a:srgbClr val="996600"/>
                </a:solidFill>
                <a:latin typeface="Calibri" panose="020F0502020204030204" pitchFamily="34" charset="0"/>
                <a:ea typeface="Calibri" panose="020F0502020204030204" pitchFamily="34" charset="0"/>
                <a:cs typeface="Times New Roman" panose="02020603050405020304" pitchFamily="18" charset="0"/>
              </a:rPr>
              <a:t>Hagamos un esquema 2x2 y su ampliación actual a un esquema 2x3 para ver ámbito de la Prevención Cuaternaria.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857545" y="1626010"/>
            <a:ext cx="10378174" cy="4662048"/>
          </a:xfrm>
          <a:prstGeom prst="rect">
            <a:avLst/>
          </a:prstGeom>
        </p:spPr>
      </p:pic>
    </p:spTree>
    <p:extLst>
      <p:ext uri="{BB962C8B-B14F-4D97-AF65-F5344CB8AC3E}">
        <p14:creationId xmlns:p14="http://schemas.microsoft.com/office/powerpoint/2010/main" val="1716274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78254" y="713178"/>
            <a:ext cx="11607447" cy="5249740"/>
          </a:xfrm>
          <a:prstGeom prst="rect">
            <a:avLst/>
          </a:prstGeom>
        </p:spPr>
      </p:pic>
    </p:spTree>
    <p:extLst>
      <p:ext uri="{BB962C8B-B14F-4D97-AF65-F5344CB8AC3E}">
        <p14:creationId xmlns:p14="http://schemas.microsoft.com/office/powerpoint/2010/main" val="2007704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9113" y="521965"/>
            <a:ext cx="10760206" cy="6037861"/>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TAMBIÉN HAY MÉDICOS QUE SUBREESTIMAN LOS BENEFICIOS Y SUBESTIMAN LOS DAÑOS AÑADIDOS.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Médicos generales proactivos y reactivos al PSA tenían un conocimiento limitado de la evidencia. La mitad de los reactivos estaban dispuestos a cambiar si se demostraba beneficio, pero la mitad de los proactivos no estaban dispuestos a cambiar si se demostraba beneficio cero.</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Tras 600 días de publicarse 21 evidencias de “Reversión Médica”, las respuestas de las especialidades médicas respectivas fueron 49% de acuerdo con dejar de hacerlas, 20% neutral y 31% en contra de dejar de hacerlas.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narrativa: </a:t>
            </a:r>
            <a:r>
              <a:rPr lang="es-ES" sz="2000" dirty="0">
                <a:latin typeface="Calibri" panose="020F0502020204030204" pitchFamily="34" charset="0"/>
                <a:ea typeface="Times New Roman" panose="02020603050405020304" pitchFamily="18" charset="0"/>
              </a:rPr>
              <a:t>Razones por las cuales los médicos utilizan tratamientos ineficaces o perjudiciales.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etológico: </a:t>
            </a:r>
            <a:r>
              <a:rPr lang="es-ES" sz="2000" dirty="0">
                <a:latin typeface="Calibri" panose="020F0502020204030204" pitchFamily="34" charset="0"/>
                <a:ea typeface="Times New Roman" panose="02020603050405020304" pitchFamily="18" charset="0"/>
              </a:rPr>
              <a:t>Encuestas muestran sobreestimación del efecto de las </a:t>
            </a:r>
            <a:r>
              <a:rPr lang="es-ES" sz="2000" dirty="0" err="1">
                <a:latin typeface="Calibri" panose="020F0502020204030204" pitchFamily="34" charset="0"/>
                <a:ea typeface="Times New Roman" panose="02020603050405020304" pitchFamily="18" charset="0"/>
              </a:rPr>
              <a:t>estatinas</a:t>
            </a:r>
            <a:r>
              <a:rPr lang="es-ES" sz="2000" dirty="0">
                <a:latin typeface="Calibri" panose="020F0502020204030204" pitchFamily="34" charset="0"/>
                <a:ea typeface="Times New Roman" panose="02020603050405020304" pitchFamily="18" charset="0"/>
              </a:rPr>
              <a:t> por médicos generales. Los cardiólogos aún más optimismo y menos preocupaciones por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Encuesta nacional médicos generales USA: </a:t>
            </a:r>
            <a:r>
              <a:rPr lang="es-ES" sz="2000" dirty="0">
                <a:latin typeface="Calibri" panose="020F0502020204030204" pitchFamily="34" charset="0"/>
                <a:ea typeface="Times New Roman" panose="02020603050405020304" pitchFamily="18" charset="0"/>
              </a:rPr>
              <a:t>Anclados en reducción de mortalidad específica del cáncer con screening, no percibían que el significado “salvar vidas” alude a mortalidad total. </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sistemática de 48 resultados: </a:t>
            </a:r>
            <a:r>
              <a:rPr lang="es-ES" sz="2000" dirty="0">
                <a:latin typeface="Calibri" panose="020F0502020204030204" pitchFamily="34" charset="0"/>
                <a:ea typeface="Times New Roman" panose="02020603050405020304" pitchFamily="18" charset="0"/>
              </a:rPr>
              <a:t>Los médicos (13.011) sobreestimaban los Beneficios y subestimaban los Daños añadidos de tratamientos, diagnósticos por imagen y </a:t>
            </a:r>
            <a:r>
              <a:rPr lang="es-ES" sz="2000" dirty="0" err="1">
                <a:latin typeface="Calibri" panose="020F0502020204030204" pitchFamily="34" charset="0"/>
                <a:ea typeface="Times New Roman" panose="02020603050405020304" pitchFamily="18" charset="0"/>
              </a:rPr>
              <a:t>screenings</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666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43339" y="928254"/>
            <a:ext cx="10827025" cy="333412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s-ES" sz="5500" b="1" dirty="0"/>
              <a:t>b) Reducir la interacción entre las buenas intenciones y los intereses creados</a:t>
            </a:r>
          </a:p>
          <a:p>
            <a:pPr>
              <a:lnSpc>
                <a:spcPct val="120000"/>
              </a:lnSpc>
            </a:pPr>
            <a:br>
              <a:rPr lang="es-ES" sz="3600" dirty="0"/>
            </a:br>
            <a:endParaRPr lang="es-ES" sz="1800" b="1" dirty="0"/>
          </a:p>
        </p:txBody>
      </p:sp>
      <p:sp>
        <p:nvSpPr>
          <p:cNvPr id="4" name="Rectángulo 3">
            <a:extLst>
              <a:ext uri="{FF2B5EF4-FFF2-40B4-BE49-F238E27FC236}">
                <a16:creationId xmlns:a16="http://schemas.microsoft.com/office/drawing/2014/main" id="{C5A110F0-75D3-4A62-B341-113F7122239B}"/>
              </a:ext>
            </a:extLst>
          </p:cNvPr>
          <p:cNvSpPr/>
          <p:nvPr/>
        </p:nvSpPr>
        <p:spPr>
          <a:xfrm>
            <a:off x="543340" y="673752"/>
            <a:ext cx="10919790" cy="2387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86513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MEDIOS DE COMUNICACIÓN DE MASAS.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secciones de sanidad de prensa generalista: </a:t>
            </a:r>
            <a:r>
              <a:rPr lang="es-ES" sz="2000" dirty="0">
                <a:latin typeface="Calibri" panose="020F0502020204030204" pitchFamily="34" charset="0"/>
                <a:ea typeface="Times New Roman" panose="02020603050405020304" pitchFamily="18" charset="0"/>
              </a:rPr>
              <a:t>Sobre una diana de 405 estudios biomédicos (231 inicialmente resultados positivos y 174 nulos), informaron de 53 de los inicialmente positivos y ninguno de los nulos. más tardíamente la prensa informó de 99 estudios que continuaban siendo positivos y de 14 que ya habían devenido en fallidos.</a:t>
            </a:r>
            <a:endParaRPr lang="es-ES" sz="2000" b="1" dirty="0">
              <a:latin typeface="Calibri" panose="020F0502020204030204" pitchFamily="34"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mass media (periódicos y TV), información 4 medicamentos de prevención: </a:t>
            </a:r>
            <a:r>
              <a:rPr lang="es-ES" sz="2000" dirty="0">
                <a:latin typeface="Calibri" panose="020F0502020204030204" pitchFamily="34" charset="0"/>
                <a:ea typeface="Times New Roman" panose="02020603050405020304" pitchFamily="18" charset="0"/>
              </a:rPr>
              <a:t>Incompleta o inadecuada en beneficios, daños y costes, así como en los conflictos de intereses de los expertos y estudios citados.</a:t>
            </a: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información de 5 medicamentos en 24 diarios de Canadá: </a:t>
            </a:r>
            <a:r>
              <a:rPr lang="es-ES" sz="2000" dirty="0">
                <a:latin typeface="Calibri" panose="020F0502020204030204" pitchFamily="34" charset="0"/>
                <a:ea typeface="Times New Roman" panose="02020603050405020304" pitchFamily="18" charset="0"/>
              </a:rPr>
              <a:t>El 62% no informó de beneficios ni daños, el 24% informa datos cuantitativos de beneficios y daños pero </a:t>
            </a:r>
            <a:r>
              <a:rPr lang="es-ES" sz="2000" dirty="0" err="1">
                <a:latin typeface="Calibri" panose="020F0502020204030204" pitchFamily="34" charset="0"/>
                <a:ea typeface="Times New Roman" panose="02020603050405020304" pitchFamily="18" charset="0"/>
              </a:rPr>
              <a:t>subóptimamente</a:t>
            </a:r>
            <a:r>
              <a:rPr lang="es-ES" sz="2000" dirty="0">
                <a:latin typeface="Calibri" panose="020F0502020204030204" pitchFamily="34" charset="0"/>
                <a:ea typeface="Times New Roman" panose="02020603050405020304" pitchFamily="18" charset="0"/>
              </a:rPr>
              <a:t>, y el 19% informa de beneficios, pero no de resultados en salud, sino de variables intermedias.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323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46975" y="5074275"/>
            <a:ext cx="10290219" cy="1522157"/>
          </a:xfrm>
        </p:spPr>
        <p:txBody>
          <a:bodyPr>
            <a:normAutofit/>
          </a:bodyPr>
          <a:lstStyle/>
          <a:p>
            <a:pPr indent="449580" algn="just">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Además, según las demás respuestas de las encuestas, aumentaron la expectativa en el tratamiento los siguientes factores: 1) mejor relación médico-paciente (referida a la explicación del tratamiento); 2) la mejor situación social del paciente; y 3) la mejor percepción subjetiva sobre su control de la salud.</a:t>
            </a:r>
          </a:p>
          <a:p>
            <a:endParaRPr lang="es-ES" dirty="0"/>
          </a:p>
        </p:txBody>
      </p:sp>
      <p:pic>
        <p:nvPicPr>
          <p:cNvPr id="2" name="Imagen 1"/>
          <p:cNvPicPr>
            <a:picLocks noChangeAspect="1"/>
          </p:cNvPicPr>
          <p:nvPr/>
        </p:nvPicPr>
        <p:blipFill>
          <a:blip r:embed="rId2"/>
          <a:stretch>
            <a:fillRect/>
          </a:stretch>
        </p:blipFill>
        <p:spPr>
          <a:xfrm>
            <a:off x="1723376" y="167221"/>
            <a:ext cx="8116084" cy="4726749"/>
          </a:xfrm>
          <a:prstGeom prst="rect">
            <a:avLst/>
          </a:prstGeom>
        </p:spPr>
      </p:pic>
    </p:spTree>
    <p:extLst>
      <p:ext uri="{BB962C8B-B14F-4D97-AF65-F5344CB8AC3E}">
        <p14:creationId xmlns:p14="http://schemas.microsoft.com/office/powerpoint/2010/main" val="25395632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LOS CENTROS CONTRA EL CÁNCER Y OTRAS ASOCIACIONES “BENÉFICAS” O DE “DEFENSA DE PACIENTES”.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a:t>
            </a:r>
            <a:r>
              <a:rPr lang="es-ES" sz="2000" dirty="0">
                <a:latin typeface="Calibri" panose="020F0502020204030204" pitchFamily="34" charset="0"/>
                <a:ea typeface="Times New Roman" panose="02020603050405020304" pitchFamily="18" charset="0"/>
              </a:rPr>
              <a:t>112 Centros Contra el Cáncer en 2012 publicitaron 409 anuncios clínicos (de tratamientos y </a:t>
            </a:r>
            <a:r>
              <a:rPr lang="es-ES" sz="2000" dirty="0" err="1">
                <a:latin typeface="Calibri" panose="020F0502020204030204" pitchFamily="34" charset="0"/>
                <a:ea typeface="Times New Roman" panose="02020603050405020304" pitchFamily="18" charset="0"/>
              </a:rPr>
              <a:t>screenings</a:t>
            </a:r>
            <a:r>
              <a:rPr lang="es-ES" sz="2000" dirty="0">
                <a:latin typeface="Calibri" panose="020F0502020204030204" pitchFamily="34" charset="0"/>
                <a:ea typeface="Times New Roman" panose="02020603050405020304" pitchFamily="18" charset="0"/>
              </a:rPr>
              <a:t>) en 269 revistas y 44 cadenas de TV de USA: Frecuentemente promocionan la terapia y 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además con apelaciones al temor y esperanza. Raramente proporcionan beneficios, daños, costes ni cobertura de seguro médico.</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Análisis sociológico </a:t>
            </a:r>
            <a:r>
              <a:rPr lang="es-ES" sz="2000" b="1" dirty="0" err="1">
                <a:latin typeface="Calibri" panose="020F0502020204030204" pitchFamily="34" charset="0"/>
                <a:ea typeface="Times New Roman" panose="02020603050405020304" pitchFamily="18" charset="0"/>
              </a:rPr>
              <a:t>COLESTEROLización</a:t>
            </a:r>
            <a:r>
              <a:rPr lang="es-ES" sz="2000" b="1" dirty="0">
                <a:latin typeface="Calibri" panose="020F0502020204030204" pitchFamily="34" charset="0"/>
                <a:ea typeface="Times New Roman" panose="02020603050405020304" pitchFamily="18" charset="0"/>
              </a:rPr>
              <a:t> en Canadá: </a:t>
            </a:r>
            <a:r>
              <a:rPr lang="es-ES" sz="2000" dirty="0">
                <a:latin typeface="Calibri" panose="020F0502020204030204" pitchFamily="34" charset="0"/>
                <a:ea typeface="Times New Roman" panose="02020603050405020304" pitchFamily="18" charset="0"/>
              </a:rPr>
              <a:t>Fundación del Corazón e Ictus (financiada por margarina </a:t>
            </a:r>
            <a:r>
              <a:rPr lang="es-ES" sz="2000" dirty="0" err="1">
                <a:latin typeface="Calibri" panose="020F0502020204030204" pitchFamily="34" charset="0"/>
                <a:ea typeface="Times New Roman" panose="02020603050405020304" pitchFamily="18" charset="0"/>
              </a:rPr>
              <a:t>Belcel</a:t>
            </a:r>
            <a:r>
              <a:rPr lang="es-ES" sz="2000" dirty="0">
                <a:latin typeface="Calibri" panose="020F0502020204030204" pitchFamily="34" charset="0"/>
                <a:ea typeface="Times New Roman" panose="02020603050405020304" pitchFamily="18" charset="0"/>
              </a:rPr>
              <a:t>), </a:t>
            </a:r>
            <a:r>
              <a:rPr lang="es-ES" sz="2000" dirty="0" err="1">
                <a:latin typeface="Calibri" panose="020F0502020204030204" pitchFamily="34" charset="0"/>
                <a:ea typeface="Times New Roman" panose="02020603050405020304" pitchFamily="18" charset="0"/>
              </a:rPr>
              <a:t>Belcel</a:t>
            </a:r>
            <a:r>
              <a:rPr lang="es-ES" sz="2000" dirty="0">
                <a:latin typeface="Calibri" panose="020F0502020204030204" pitchFamily="34" charset="0"/>
                <a:ea typeface="Times New Roman" panose="02020603050405020304" pitchFamily="18" charset="0"/>
              </a:rPr>
              <a:t> y la Industria farmacéutica son la </a:t>
            </a:r>
            <a:r>
              <a:rPr lang="es-ES" sz="2000" dirty="0" err="1">
                <a:latin typeface="Calibri" panose="020F0502020204030204" pitchFamily="34" charset="0"/>
                <a:ea typeface="Times New Roman" panose="02020603050405020304" pitchFamily="18" charset="0"/>
              </a:rPr>
              <a:t>trifecta</a:t>
            </a:r>
            <a:r>
              <a:rPr lang="es-ES" sz="2000" dirty="0">
                <a:latin typeface="Calibri" panose="020F0502020204030204" pitchFamily="34" charset="0"/>
                <a:ea typeface="Times New Roman" panose="02020603050405020304" pitchFamily="18" charset="0"/>
              </a:rPr>
              <a:t> que crea enfermedad colesterol alto, responsabilizando a la mujer para evitársela a ella y su familia, con la interesada “pasividad” de las autoridades sanitarias.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Editorial: </a:t>
            </a:r>
            <a:r>
              <a:rPr lang="es-ES" sz="2000" dirty="0">
                <a:latin typeface="Calibri" panose="020F0502020204030204" pitchFamily="34" charset="0"/>
                <a:ea typeface="Times New Roman" panose="02020603050405020304" pitchFamily="18" charset="0"/>
              </a:rPr>
              <a:t>Organizaciones benéficas USA (</a:t>
            </a:r>
            <a:r>
              <a:rPr lang="es-ES" sz="2000" i="1" dirty="0" err="1">
                <a:latin typeface="Calibri" panose="020F0502020204030204" pitchFamily="34" charset="0"/>
                <a:ea typeface="Times New Roman" panose="02020603050405020304" pitchFamily="18" charset="0"/>
              </a:rPr>
              <a:t>Susan</a:t>
            </a:r>
            <a:r>
              <a:rPr lang="es-ES" sz="2000" i="1" dirty="0">
                <a:latin typeface="Calibri" panose="020F0502020204030204" pitchFamily="34" charset="0"/>
                <a:ea typeface="Times New Roman" panose="02020603050405020304" pitchFamily="18" charset="0"/>
              </a:rPr>
              <a:t> G </a:t>
            </a:r>
            <a:r>
              <a:rPr lang="es-ES" sz="2000" i="1" dirty="0" err="1">
                <a:latin typeface="Calibri" panose="020F0502020204030204" pitchFamily="34" charset="0"/>
                <a:ea typeface="Times New Roman" panose="02020603050405020304" pitchFamily="18" charset="0"/>
              </a:rPr>
              <a:t>Komen</a:t>
            </a:r>
            <a:r>
              <a:rPr lang="es-ES" sz="2000" i="1" dirty="0">
                <a:latin typeface="Calibri" panose="020F0502020204030204" pitchFamily="34" charset="0"/>
                <a:ea typeface="Times New Roman" panose="02020603050405020304" pitchFamily="18" charset="0"/>
              </a:rPr>
              <a:t> </a:t>
            </a:r>
            <a:r>
              <a:rPr lang="es-ES" sz="2000" i="1" dirty="0" err="1">
                <a:latin typeface="Calibri" panose="020F0502020204030204" pitchFamily="34" charset="0"/>
                <a:ea typeface="Times New Roman" panose="02020603050405020304" pitchFamily="18" charset="0"/>
              </a:rPr>
              <a:t>for</a:t>
            </a:r>
            <a:r>
              <a:rPr lang="es-ES" sz="2000" i="1" dirty="0">
                <a:latin typeface="Calibri" panose="020F0502020204030204" pitchFamily="34" charset="0"/>
                <a:ea typeface="Times New Roman" panose="02020603050405020304" pitchFamily="18" charset="0"/>
              </a:rPr>
              <a:t> </a:t>
            </a:r>
            <a:r>
              <a:rPr lang="es-ES" sz="2000" i="1" dirty="0" err="1">
                <a:latin typeface="Calibri" panose="020F0502020204030204" pitchFamily="34" charset="0"/>
                <a:ea typeface="Times New Roman" panose="02020603050405020304" pitchFamily="18" charset="0"/>
              </a:rPr>
              <a:t>the</a:t>
            </a:r>
            <a:r>
              <a:rPr lang="es-ES" sz="2000" i="1" dirty="0">
                <a:latin typeface="Calibri" panose="020F0502020204030204" pitchFamily="34" charset="0"/>
                <a:ea typeface="Times New Roman" panose="02020603050405020304" pitchFamily="18" charset="0"/>
              </a:rPr>
              <a:t> Cure</a:t>
            </a:r>
            <a:r>
              <a:rPr lang="es-ES" sz="2000" dirty="0">
                <a:latin typeface="Calibri" panose="020F0502020204030204" pitchFamily="34" charset="0"/>
                <a:ea typeface="Times New Roman" panose="02020603050405020304" pitchFamily="18" charset="0"/>
              </a:rPr>
              <a:t>) sobre-venden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mamografía. Mediante el efecto marco logran sobreestimar los beneficios sin tener en cuenta el sesgo de adelanto diagnóstico ni el sesgo de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1892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3945" y="508713"/>
            <a:ext cx="10805374" cy="6593985"/>
          </a:xfrm>
        </p:spPr>
        <p:txBody>
          <a:bodyPr>
            <a:normAutofit/>
          </a:bodyPr>
          <a:lstStyle/>
          <a:p>
            <a:pPr algn="just">
              <a:lnSpc>
                <a:spcPct val="100000"/>
              </a:lnSpc>
              <a:spcAft>
                <a:spcPts val="0"/>
              </a:spcAft>
            </a:pPr>
            <a:r>
              <a:rPr lang="es-ES" sz="20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LAS ADMINISTRACIONES SANITARIAS Y ORGANIZACIONES CON FONDOS PÚBLICOS.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webs informando </a:t>
            </a:r>
            <a:r>
              <a:rPr lang="es-ES" sz="2000" b="1" dirty="0" err="1">
                <a:latin typeface="Calibri" panose="020F0502020204030204" pitchFamily="34" charset="0"/>
                <a:ea typeface="Times New Roman" panose="02020603050405020304" pitchFamily="18" charset="0"/>
              </a:rPr>
              <a:t>screening</a:t>
            </a:r>
            <a:r>
              <a:rPr lang="es-ES" sz="2000" b="1" dirty="0">
                <a:latin typeface="Calibri" panose="020F0502020204030204" pitchFamily="34" charset="0"/>
                <a:ea typeface="Times New Roman" panose="02020603050405020304" pitchFamily="18" charset="0"/>
              </a:rPr>
              <a:t> cáncer mama: </a:t>
            </a:r>
            <a:r>
              <a:rPr lang="es-ES" sz="2000" dirty="0">
                <a:latin typeface="Calibri" panose="020F0502020204030204" pitchFamily="34" charset="0"/>
                <a:ea typeface="Times New Roman" panose="02020603050405020304" pitchFamily="18" charset="0"/>
              </a:rPr>
              <a:t>Las 11 de instituciones gubernamentales y las 13 de grupos de defensa informan favorablemente y lo recomiendan, con sólo 4 menciones de los efectos adversos de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 y </a:t>
            </a:r>
            <a:r>
              <a:rPr lang="es-ES" sz="2000" dirty="0" err="1">
                <a:latin typeface="Calibri" panose="020F0502020204030204" pitchFamily="34" charset="0"/>
                <a:ea typeface="Times New Roman" panose="02020603050405020304" pitchFamily="18" charset="0"/>
              </a:rPr>
              <a:t>sobretratamiento</a:t>
            </a:r>
            <a:r>
              <a:rPr lang="es-ES" sz="2000" dirty="0">
                <a:latin typeface="Calibri" panose="020F0502020204030204" pitchFamily="34" charset="0"/>
                <a:ea typeface="Times New Roman" panose="02020603050405020304" pitchFamily="18" charset="0"/>
              </a:rPr>
              <a:t>. Las 3 de organizaciones consumidores cuestionan el </a:t>
            </a:r>
            <a:r>
              <a:rPr lang="es-ES" sz="2000" dirty="0" err="1">
                <a:latin typeface="Calibri" panose="020F0502020204030204" pitchFamily="34" charset="0"/>
                <a:ea typeface="Times New Roman" panose="02020603050405020304" pitchFamily="18" charset="0"/>
              </a:rPr>
              <a:t>screening</a:t>
            </a:r>
            <a:r>
              <a:rPr lang="es-ES" sz="2000" dirty="0">
                <a:latin typeface="Calibri" panose="020F0502020204030204" pitchFamily="34" charset="0"/>
                <a:ea typeface="Times New Roman" panose="02020603050405020304" pitchFamily="18" charset="0"/>
              </a:rPr>
              <a:t> y mencionan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Estudio transversal del contenido de las invitaciones de organizaciones públicas de 7 países para participar en screening cáncer de mama: </a:t>
            </a:r>
            <a:r>
              <a:rPr lang="es-ES" sz="2000" dirty="0">
                <a:latin typeface="Calibri" panose="020F0502020204030204" pitchFamily="34" charset="0"/>
                <a:ea typeface="Times New Roman" panose="02020603050405020304" pitchFamily="18" charset="0"/>
              </a:rPr>
              <a:t>Sólo contienen una mediana de 2 de los 17 elementos de información, todos dan mortalidad por </a:t>
            </a:r>
            <a:r>
              <a:rPr lang="es-ES" sz="2000">
                <a:latin typeface="Calibri" panose="020F0502020204030204" pitchFamily="34" charset="0"/>
                <a:ea typeface="Times New Roman" panose="02020603050405020304" pitchFamily="18" charset="0"/>
              </a:rPr>
              <a:t>cáncer de mama </a:t>
            </a:r>
            <a:r>
              <a:rPr lang="es-ES" sz="2000" dirty="0">
                <a:latin typeface="Calibri" panose="020F0502020204030204" pitchFamily="34" charset="0"/>
                <a:ea typeface="Times New Roman" panose="02020603050405020304" pitchFamily="18" charset="0"/>
              </a:rPr>
              <a:t>pero por RRR y no por NNT (con lo que se sobreestima el beneficio), ninguna informa mortalidad total ni de los efectos adversos.</a:t>
            </a:r>
            <a:endParaRPr lang="es-ES" sz="2000" dirty="0">
              <a:latin typeface="Times New Roman" panose="02020603050405020304" pitchFamily="18" charset="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Revisión sistemática 5 países con </a:t>
            </a:r>
            <a:r>
              <a:rPr lang="es-ES" sz="2000" b="1" dirty="0" err="1">
                <a:latin typeface="Calibri" panose="020F0502020204030204" pitchFamily="34" charset="0"/>
                <a:ea typeface="Times New Roman" panose="02020603050405020304" pitchFamily="18" charset="0"/>
              </a:rPr>
              <a:t>screening</a:t>
            </a:r>
            <a:r>
              <a:rPr lang="es-ES" sz="2000" b="1" dirty="0">
                <a:latin typeface="Calibri" panose="020F0502020204030204" pitchFamily="34" charset="0"/>
                <a:ea typeface="Times New Roman" panose="02020603050405020304" pitchFamily="18" charset="0"/>
              </a:rPr>
              <a:t> organizado para ofrecer a la población, con datos 7 años antes y 7 después de la introducción del programa: </a:t>
            </a:r>
            <a:r>
              <a:rPr lang="es-ES" sz="2000" dirty="0">
                <a:latin typeface="Calibri" panose="020F0502020204030204" pitchFamily="34" charset="0"/>
                <a:ea typeface="Times New Roman" panose="02020603050405020304" pitchFamily="18" charset="0"/>
              </a:rPr>
              <a:t>Uno de cada tres cánceres de mama es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 (sesgo de </a:t>
            </a:r>
            <a:r>
              <a:rPr lang="es-ES" sz="2000" dirty="0" err="1">
                <a:latin typeface="Calibri" panose="020F0502020204030204" pitchFamily="34" charset="0"/>
                <a:ea typeface="Times New Roman" panose="02020603050405020304" pitchFamily="18" charset="0"/>
              </a:rPr>
              <a:t>sobrediagnóstico</a:t>
            </a:r>
            <a:r>
              <a:rPr lang="es-ES" sz="2000" dirty="0">
                <a:latin typeface="Calibri" panose="020F0502020204030204" pitchFamily="34" charset="0"/>
                <a:ea typeface="Times New Roman" panose="02020603050405020304" pitchFamily="18" charset="0"/>
              </a:rPr>
              <a:t>).</a:t>
            </a:r>
          </a:p>
          <a:p>
            <a:pPr marL="342900" lvl="0" indent="-342900" algn="just">
              <a:spcAft>
                <a:spcPts val="0"/>
              </a:spcAft>
              <a:buFont typeface="Symbol" panose="05050102010706020507" pitchFamily="18" charset="2"/>
              <a:buChar char=""/>
            </a:pPr>
            <a:r>
              <a:rPr lang="es-ES" sz="2000" b="1" dirty="0">
                <a:latin typeface="Calibri" panose="020F0502020204030204" pitchFamily="34" charset="0"/>
                <a:ea typeface="Times New Roman" panose="02020603050405020304" pitchFamily="18" charset="0"/>
              </a:rPr>
              <a:t>Paradojas pragmáticas (teoría de la comunicación humana): </a:t>
            </a:r>
            <a:r>
              <a:rPr lang="es-ES" sz="2000" dirty="0">
                <a:latin typeface="Calibri" panose="020F0502020204030204" pitchFamily="34" charset="0"/>
                <a:ea typeface="Times New Roman" panose="02020603050405020304" pitchFamily="18" charset="0"/>
              </a:rPr>
              <a:t>El funcionario debe cumplir la Ley Sanitaria XXX, que establece que las intervenciones sanitarias han de estar basadas en la evidencia (o principio de precaución), pero recibe una orden de su superior para una actuación no basada en la evidencia ni en el uso racional del principio de precaución.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02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fontScale="92500" lnSpcReduction="10000"/>
          </a:bodyPr>
          <a:lstStyle/>
          <a:p>
            <a:pPr algn="just">
              <a:lnSpc>
                <a:spcPct val="110000"/>
              </a:lnSpc>
              <a:spcAft>
                <a:spcPts val="0"/>
              </a:spcAft>
            </a:pPr>
            <a:r>
              <a:rPr lang="es-E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10.000 PERSONAS DE 9 PAÍSES: SOBRESTIMAN LOS BENEFICIOS DEL SCREENING CÁNCER DE MAMA Y DE PRÓSTATA.</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20090902-Enc, 10Mil 9País,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SOBREest</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benef</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Scren</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CaMama</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y </a:t>
            </a:r>
            <a:r>
              <a:rPr lang="es-E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CaPróst</a:t>
            </a:r>
            <a:r>
              <a:rPr lang="es-E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Gigerenzer</a:t>
            </a:r>
            <a:endParaRPr lang="es-ES" sz="28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n-U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Gigerenzer</a:t>
            </a: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G, Mata J, Frank R. Public knowledge of benefits of breast and prostate cancer screening in Europe. </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J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Natl</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Cancer</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Inst. 2009 </a:t>
            </a:r>
            <a:r>
              <a:rPr lang="es-ES" sz="18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Sep</a:t>
            </a:r>
            <a:r>
              <a:rPr lang="es-E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2;101(17):1216-20. </a:t>
            </a:r>
            <a:endParaRPr lang="es-ES" sz="2800" dirty="0">
              <a:effectLst/>
              <a:latin typeface="Times New Roman" panose="02020603050405020304" pitchFamily="18" charset="0"/>
              <a:ea typeface="Times New Roman" panose="02020603050405020304" pitchFamily="18" charset="0"/>
            </a:endParaRPr>
          </a:p>
          <a:p>
            <a:pPr indent="449580" algn="just">
              <a:lnSpc>
                <a:spcPct val="110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	Se realizaron entrevistas personales cara a cara asistidas por ordenador a </a:t>
            </a:r>
            <a:r>
              <a:rPr lang="es-ES" sz="22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10.228 personas seleccionadas mediante un método de cuotas de representación en nueve países europeos</a:t>
            </a:r>
            <a:r>
              <a:rPr lang="es-ES" sz="2200" dirty="0">
                <a:effectLst/>
                <a:latin typeface="Calibri" panose="020F0502020204030204" pitchFamily="34" charset="0"/>
                <a:ea typeface="Calibri" panose="020F0502020204030204" pitchFamily="34" charset="0"/>
                <a:cs typeface="Times New Roman" panose="02020603050405020304" pitchFamily="18" charset="0"/>
              </a:rPr>
              <a:t> (Austria, Francia, Alemania, Italia, Países Bajos, Polonia, Rusia, España y el Reino Unido), </a:t>
            </a:r>
            <a:r>
              <a:rPr lang="es-ES" sz="2200"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para evaluar sus percepciones en la reducción de la mortalidad por cáncer de mama y de próstata asociada con la participación en los </a:t>
            </a:r>
            <a:r>
              <a:rPr lang="es-ES" sz="2200" dirty="0" err="1">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screenings</a:t>
            </a:r>
            <a:r>
              <a:rPr lang="es-ES" sz="2200"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 </a:t>
            </a:r>
            <a:r>
              <a:rPr lang="es-ES" sz="2200" dirty="0">
                <a:effectLst/>
                <a:latin typeface="Calibri" panose="020F0502020204030204" pitchFamily="34" charset="0"/>
                <a:ea typeface="Calibri" panose="020F0502020204030204" pitchFamily="34" charset="0"/>
                <a:cs typeface="Times New Roman" panose="02020603050405020304" pitchFamily="18" charset="0"/>
              </a:rPr>
              <a:t>de mamografía y de antígeno específico prostático (PSA). </a:t>
            </a:r>
            <a:endParaRPr lang="es-ES" sz="2200" dirty="0">
              <a:effectLst/>
              <a:latin typeface="Times New Roman" panose="02020603050405020304" pitchFamily="18" charset="0"/>
              <a:ea typeface="Times New Roman" panose="02020603050405020304" pitchFamily="18" charset="0"/>
            </a:endParaRPr>
          </a:p>
          <a:p>
            <a:pPr algn="just">
              <a:lnSpc>
                <a:spcPct val="110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La inmensa mayoría de los ciudadanos de los 9 países europeos sobreestimó sistemáticamente los beneficios de los </a:t>
            </a:r>
            <a:r>
              <a:rPr lang="es-ES" sz="2200" dirty="0" err="1">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screenings</a:t>
            </a:r>
            <a:r>
              <a:rPr lang="es-ES" sz="2200" dirty="0">
                <a:solidFill>
                  <a:srgbClr val="FF33CC"/>
                </a:solidFill>
                <a:effectLst/>
                <a:latin typeface="Calibri" panose="020F0502020204030204" pitchFamily="34" charset="0"/>
                <a:ea typeface="Calibri" panose="020F0502020204030204" pitchFamily="34" charset="0"/>
                <a:cs typeface="Times New Roman" panose="02020603050405020304" pitchFamily="18" charset="0"/>
              </a:rPr>
              <a:t> de mamografía y de PSA</a:t>
            </a:r>
            <a:r>
              <a:rPr lang="es-ES"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FF5050"/>
                </a:solidFill>
                <a:effectLst/>
                <a:latin typeface="Calibri" panose="020F0502020204030204" pitchFamily="34" charset="0"/>
                <a:ea typeface="Calibri" panose="020F0502020204030204" pitchFamily="34" charset="0"/>
                <a:cs typeface="Times New Roman" panose="02020603050405020304" pitchFamily="18" charset="0"/>
              </a:rPr>
              <a:t>En los 9 países investigados, los médicos y otras fuentes de información</a:t>
            </a:r>
            <a:r>
              <a:rPr lang="es-ES" sz="2200" dirty="0">
                <a:solidFill>
                  <a:srgbClr val="FF5050"/>
                </a:solidFill>
                <a:effectLst/>
                <a:latin typeface="Times New Roman" panose="02020603050405020304" pitchFamily="18" charset="0"/>
                <a:ea typeface="Times New Roman" panose="02020603050405020304" pitchFamily="18" charset="0"/>
              </a:rPr>
              <a:t> </a:t>
            </a:r>
            <a:r>
              <a:rPr lang="es-ES" sz="2200" dirty="0">
                <a:solidFill>
                  <a:srgbClr val="FF5050"/>
                </a:solidFill>
                <a:effectLst/>
                <a:latin typeface="Calibri" panose="020F0502020204030204" pitchFamily="34" charset="0"/>
                <a:ea typeface="Calibri" panose="020F0502020204030204" pitchFamily="34" charset="0"/>
                <a:cs typeface="Times New Roman" panose="02020603050405020304" pitchFamily="18" charset="0"/>
              </a:rPr>
              <a:t>tendieron a aumentar la sobreestimación </a:t>
            </a:r>
            <a:r>
              <a:rPr lang="es-ES" sz="22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en vez de reducirla</a:t>
            </a:r>
            <a:r>
              <a:rPr lang="es-ES" sz="2200" dirty="0">
                <a:effectLst/>
                <a:latin typeface="Calibri" panose="020F0502020204030204" pitchFamily="34" charset="0"/>
                <a:ea typeface="Calibri" panose="020F0502020204030204" pitchFamily="34" charset="0"/>
                <a:cs typeface="Times New Roman" panose="02020603050405020304" pitchFamily="18" charset="0"/>
              </a:rPr>
              <a:t>.</a:t>
            </a:r>
            <a:endParaRPr lang="es-ES" sz="2200" dirty="0">
              <a:effectLst/>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16682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78793" y="695459"/>
            <a:ext cx="10251583" cy="5422006"/>
          </a:xfrm>
        </p:spPr>
        <p:txBody>
          <a:bodyPr>
            <a:normAutofit/>
          </a:bodyPr>
          <a:lstStyle/>
          <a:p>
            <a:pPr algn="just">
              <a:lnSpc>
                <a:spcPct val="100000"/>
              </a:lnSpc>
              <a:spcAft>
                <a:spcPts val="0"/>
              </a:spcAft>
            </a:pPr>
            <a:r>
              <a:rPr lang="es-E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ENCUESTA A 1200 PACIENTES CON CÁNCER DE PULMÓN O DE COLON METASTÁSICO EN ESTADÍO IV: SÓLO EL 31% Y EL 19% CONTESTÓ QUE NO HABÍA PROBABILIDAD DE CURA CON LA QUIMIOTERAPIA.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20121025-Enc, 1200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pac</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CaPulm</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ó</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Col, no saben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incurabl</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o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SOBREest</a:t>
            </a:r>
            <a:r>
              <a:rPr lang="es-ES" sz="17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B. </a:t>
            </a:r>
            <a:r>
              <a:rPr lang="es-ES" sz="1700" b="1"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Weeks</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Weeks JC, Catalano PJ, Cronin A,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Finkelman</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MD, Mack JW, Keating NL, </a:t>
            </a:r>
            <a:r>
              <a:rPr lang="en-U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Schrag</a:t>
            </a:r>
            <a:r>
              <a:rPr lang="en-U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D. Patients' expectations about effects of chemotherapy for advanced cancer. </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Engl</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J </a:t>
            </a:r>
            <a:r>
              <a:rPr lang="es-ES" sz="17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Med</a:t>
            </a:r>
            <a:r>
              <a:rPr lang="es-ES" sz="17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2012 Oct 25;367(17):1616-25</a:t>
            </a:r>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t>
            </a:r>
            <a:r>
              <a:rPr lang="es-ES" sz="2000" dirty="0">
                <a:effectLst/>
                <a:latin typeface="Calibri" panose="020F0502020204030204" pitchFamily="34" charset="0"/>
                <a:ea typeface="Calibri" panose="020F0502020204030204" pitchFamily="34" charset="0"/>
                <a:cs typeface="Times New Roman" panose="02020603050405020304" pitchFamily="18" charset="0"/>
              </a:rPr>
              <a:t>La quimioterapia de cáncer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metastásico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de pulmón 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colorrectal</a:t>
            </a:r>
            <a:r>
              <a:rPr lang="es-ES" sz="2000" dirty="0">
                <a:effectLst/>
                <a:latin typeface="Calibri" panose="020F0502020204030204" pitchFamily="34" charset="0"/>
                <a:ea typeface="Calibri" panose="020F0502020204030204" pitchFamily="34" charset="0"/>
                <a:cs typeface="Times New Roman" panose="02020603050405020304" pitchFamily="18" charset="0"/>
              </a:rPr>
              <a:t> no es curativa, aunque puede prolongar la vida por semanas o meses y puede ser paliativa, asociándose frecuentemente con efectos tóxicos sustanciales relacionados con el tratamiento.</a:t>
            </a:r>
          </a:p>
          <a:p>
            <a:pPr algn="just">
              <a:lnSpc>
                <a:spcPct val="100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MÉTODOS:</a:t>
            </a:r>
            <a:r>
              <a:rPr lang="es-ES" sz="2000" dirty="0">
                <a:effectLst/>
                <a:latin typeface="Calibri" panose="020F0502020204030204" pitchFamily="34" charset="0"/>
                <a:ea typeface="Calibri" panose="020F0502020204030204" pitchFamily="34" charset="0"/>
                <a:cs typeface="Times New Roman" panose="02020603050405020304" pitchFamily="18" charset="0"/>
              </a:rPr>
              <a:t> Se estudiaron 1193 pacientes que estaban vivos 4 meses después del diagnóstico y que recibían quimioterapia para reciente diagnóstico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metastásico</a:t>
            </a:r>
            <a:r>
              <a:rPr lang="es-ES" sz="2000" dirty="0">
                <a:effectLst/>
                <a:latin typeface="Calibri" panose="020F0502020204030204" pitchFamily="34" charset="0"/>
                <a:ea typeface="Calibri" panose="020F0502020204030204" pitchFamily="34" charset="0"/>
                <a:cs typeface="Times New Roman" panose="02020603050405020304" pitchFamily="18" charset="0"/>
              </a:rPr>
              <a:t> (estadio IV) de cáncer de pulmón o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colorrectal</a:t>
            </a:r>
            <a:r>
              <a:rPr lang="es-ES"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s-ES" dirty="0"/>
          </a:p>
        </p:txBody>
      </p:sp>
    </p:spTree>
    <p:extLst>
      <p:ext uri="{BB962C8B-B14F-4D97-AF65-F5344CB8AC3E}">
        <p14:creationId xmlns:p14="http://schemas.microsoft.com/office/powerpoint/2010/main" val="9846067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3841</TotalTime>
  <Words>7946</Words>
  <Application>Microsoft Office PowerPoint</Application>
  <PresentationFormat>Panorámica</PresentationFormat>
  <Paragraphs>272</Paragraphs>
  <Slides>71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71</vt:i4>
      </vt:variant>
    </vt:vector>
  </HeadingPairs>
  <TitlesOfParts>
    <vt:vector size="79" baseType="lpstr">
      <vt:lpstr>Arial</vt:lpstr>
      <vt:lpstr>Calibri</vt:lpstr>
      <vt:lpstr>Calibri Light</vt:lpstr>
      <vt:lpstr>Helvetica</vt:lpstr>
      <vt:lpstr>Symbol</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Galo</dc:creator>
  <cp:lastModifiedBy>Galo</cp:lastModifiedBy>
  <cp:revision>277</cp:revision>
  <dcterms:created xsi:type="dcterms:W3CDTF">2016-04-03T14:02:53Z</dcterms:created>
  <dcterms:modified xsi:type="dcterms:W3CDTF">2018-03-22T09:39:46Z</dcterms:modified>
</cp:coreProperties>
</file>