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6" r:id="rId4"/>
    <p:sldId id="265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8080"/>
    <a:srgbClr val="CC3300"/>
    <a:srgbClr val="0000FF"/>
    <a:srgbClr val="CC9900"/>
    <a:srgbClr val="669900"/>
    <a:srgbClr val="000000"/>
    <a:srgbClr val="CC0099"/>
    <a:srgbClr val="FF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5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07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19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19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13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08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6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83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31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4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12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90D0-233C-4116-9A61-1357175EA3E7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4F0C-4398-4279-AB2C-F199F8DA26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29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valmedicamento.weebly.com/superando-la-intuicioacuten/sesgos-cognitivos-tendentes-al-conflicto-de-entre-intereses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valmedicamento.weebly.com/formacioacuten/utilizacion-racional-del-principio-de-precaucion-en-clinica-y-en-salud-publica-luis-palomo-cobo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524000" y="1948537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b="1" dirty="0" smtClean="0">
                <a:solidFill>
                  <a:srgbClr val="990099"/>
                </a:solidFill>
              </a:rPr>
              <a:t>Apuntes </a:t>
            </a:r>
            <a:r>
              <a:rPr lang="es-ES" b="1" dirty="0">
                <a:solidFill>
                  <a:srgbClr val="990099"/>
                </a:solidFill>
              </a:rPr>
              <a:t>de </a:t>
            </a:r>
            <a:r>
              <a:rPr lang="es-ES" b="1" dirty="0">
                <a:solidFill>
                  <a:srgbClr val="008000"/>
                </a:solidFill>
              </a:rPr>
              <a:t>ética</a:t>
            </a:r>
            <a:r>
              <a:rPr lang="es-ES" b="1" dirty="0">
                <a:solidFill>
                  <a:srgbClr val="990099"/>
                </a:solidFill>
              </a:rPr>
              <a:t> para navegantes </a:t>
            </a:r>
            <a:r>
              <a:rPr lang="es-ES" b="1" dirty="0" smtClean="0">
                <a:solidFill>
                  <a:srgbClr val="990099"/>
                </a:solidFill>
              </a:rPr>
              <a:t>sanitarios</a:t>
            </a:r>
          </a:p>
          <a:p>
            <a:pPr algn="just"/>
            <a:r>
              <a:rPr lang="es-ES" sz="1800" b="1" dirty="0" smtClean="0">
                <a:solidFill>
                  <a:srgbClr val="990099"/>
                </a:solidFill>
              </a:rPr>
              <a:t>(Versión reducida)</a:t>
            </a:r>
          </a:p>
          <a:p>
            <a:pPr algn="just"/>
            <a:endParaRPr lang="es-ES" b="1" dirty="0">
              <a:solidFill>
                <a:srgbClr val="990099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81201" y="4479174"/>
            <a:ext cx="9026698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600" dirty="0" smtClean="0">
                <a:solidFill>
                  <a:srgbClr val="000000"/>
                </a:solidFill>
              </a:rPr>
              <a:t>Grupo </a:t>
            </a:r>
            <a:r>
              <a:rPr lang="es-ES" sz="1600" dirty="0" err="1" smtClean="0">
                <a:solidFill>
                  <a:srgbClr val="000000"/>
                </a:solidFill>
              </a:rPr>
              <a:t>evalmed</a:t>
            </a:r>
            <a:r>
              <a:rPr lang="es-ES" sz="1600" dirty="0" smtClean="0">
                <a:solidFill>
                  <a:srgbClr val="000000"/>
                </a:solidFill>
              </a:rPr>
              <a:t>-GRADE (</a:t>
            </a:r>
            <a:r>
              <a:rPr lang="es-ES" sz="1600" u="sng" dirty="0" smtClean="0">
                <a:solidFill>
                  <a:srgbClr val="0000FF"/>
                </a:solidFill>
              </a:rPr>
              <a:t>evalmed.es</a:t>
            </a:r>
            <a:r>
              <a:rPr lang="es-ES" sz="1600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r>
              <a:rPr lang="es-ES" sz="1600" dirty="0" smtClean="0">
                <a:solidFill>
                  <a:srgbClr val="000000"/>
                </a:solidFill>
              </a:rPr>
              <a:t>Octubre-2014</a:t>
            </a:r>
          </a:p>
          <a:p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650" y="5307055"/>
            <a:ext cx="1136338" cy="64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6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Testamos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autonomía, integralidad y justicia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</a:t>
            </a:r>
            <a:r>
              <a:rPr lang="es-ES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imperativo categórico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cuyo enunciado es: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“Actúa de modo que al mismo tiempo desees que la regla según la que actúas pueda convertirse en una ley general (para que todos actúen como tú incluso respecto a ti). Y obra de tal modo que trates a la humanidad, tanto en tu persona como en la de cualquier otro, siempre como un fin y nunca solamente como un medio”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trámites necesarios e innecesarios los computamos como inconvenientes y costes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Sabiendo que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moral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conjunto de comportamientos y normas que tú, yo y algunos de quienes nos rodean solemos aceptar como válidos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que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ética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66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reflexión sobre por qué los consideramos válidos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 despliegue de los elementos de nuestra definición facilita la reflexión y la actuación ética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3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000" b="1" dirty="0" smtClean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LIMITACIONES</a:t>
            </a:r>
            <a:r>
              <a:rPr 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sz="2000" b="1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 </a:t>
            </a:r>
            <a:r>
              <a:rPr lang="es-ES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NUESTRA </a:t>
            </a:r>
            <a:r>
              <a:rPr lang="es-E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FORMULACIÓN</a:t>
            </a: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En </a:t>
            </a:r>
            <a:r>
              <a:rPr lang="es-ES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cuanto a su extensión, la formulación es deliberadamente sencilla para alcanzar una alta concordancia entre los agentes en el recuerdo e implementación.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bien, como toda definición sencilla por medio de atributos, aun manteniendo una alta especificidad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 no tener una alta sensibilidad en algunos tipos de sufrimiento no estrictamente físicos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(como el psíquico o la finitud de la vida) 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en el respeto al medio ambiente. </a:t>
            </a:r>
            <a:endParaRPr lang="es-ES" sz="2000" dirty="0" smtClean="0">
              <a:solidFill>
                <a:srgbClr val="FF99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99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Pero </a:t>
            </a:r>
            <a:r>
              <a:rPr lang="es-ES" sz="2000" dirty="0">
                <a:solidFill>
                  <a:srgbClr val="99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aumentamos los atributos para aumentar la sensibilidad, </a:t>
            </a:r>
            <a:r>
              <a:rPr lang="es-ES" sz="2000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perderemos concordancia entre los agentes y facilidad para su recuerdo e implementación. </a:t>
            </a:r>
            <a:endParaRPr lang="es-ES" sz="2000" dirty="0" smtClean="0">
              <a:solidFill>
                <a:srgbClr val="99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ES" sz="2000" dirty="0" smtClean="0">
              <a:solidFill>
                <a:srgbClr val="9900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caso sería bienvenida cualquier mejora en la redacción y en el contenido, pasando a sustituir la nuestra actual</a:t>
            </a: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000" b="1" i="1" dirty="0" smtClean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ES" sz="2000" b="1" i="1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HIPÓCRATES LA MISIÓN ESTABA CENTRADA EN EL PACIENTE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Hipócrates toda intervención médica parte de las </a:t>
            </a:r>
            <a:r>
              <a:rPr lang="es-ES" sz="2000" dirty="0" smtClean="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necesidades que </a:t>
            </a:r>
            <a:r>
              <a:rPr lang="es-ES" sz="2000" dirty="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emite el individuo enfermo (</a:t>
            </a:r>
            <a:r>
              <a:rPr lang="es-ES" sz="2000" b="1" i="1" dirty="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r>
              <a:rPr lang="es-ES" sz="2000" dirty="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médico es el que debe absorber esas necesidades (</a:t>
            </a:r>
            <a:r>
              <a:rPr lang="es-ES" sz="20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Nuestra formulación de la misión también está centrada en el individuo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sano o enfermo.</a:t>
            </a:r>
          </a:p>
          <a:p>
            <a:pPr indent="449580" algn="just"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principios éticos reflexionados y aplicados con la mejor precisión posible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(ciencia biomédica o principio de precaución), </a:t>
            </a:r>
            <a:r>
              <a:rPr lang="es-ES" sz="2000" dirty="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individuo sano o enfermo en el centro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sitúa de la única forma universalmente posible las obligaciones y derechos de los profesionales sanitarios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Cualquier otra no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podría dar lugar a una única forma universalmente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posible. No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podría ser una </a:t>
            </a:r>
            <a:r>
              <a:rPr lang="es-ES" sz="20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franca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sería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es una torre de Babel.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ESTAS PREMISAS, LA </a:t>
            </a:r>
            <a:r>
              <a:rPr lang="es-ES_tradnl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LIBERTAD </a:t>
            </a:r>
            <a:r>
              <a:rPr lang="es-ES_tradn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es-ES_tradnl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PRESCRIPCIÓN…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800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Precisemos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que la frase debe completarse 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así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“Libertad de prescripción </a:t>
            </a:r>
            <a:r>
              <a:rPr lang="es-ES_tradnl" sz="2000" b="1" i="1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para el bien último del enfermo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”, que es equivalente a “libertad de prescripción para cumplir con la misión de los profesionales clínicos”. 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Así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entendida, </a:t>
            </a:r>
            <a:r>
              <a:rPr lang="es-ES_tradnl" sz="2000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libertad de prescripción se constituye en un derecho del paciente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y, </a:t>
            </a:r>
            <a:r>
              <a:rPr lang="es-ES_tradnl" sz="2000" dirty="0">
                <a:solidFill>
                  <a:srgbClr val="98480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como consecuencia, en una obligación del médico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s-ES_tradnl" sz="2000" dirty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el paciente el que exige al médico que esté libre de barreras internas y externas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para conocer con precisión la mejor evidencia disponible en forma de </a:t>
            </a:r>
            <a:r>
              <a:rPr lang="es-ES_tradnl" sz="2000" i="1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ES_tradnl" sz="2000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s-ES_tradnl" sz="2000" i="1" dirty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s-ES_tradnl" sz="2000" i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y traducirla en acción.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600" i="1" dirty="0" smtClean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ES_tradnl" sz="16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s-ES_tradnl" sz="1600" i="1" dirty="0" smtClean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s-ES_tradnl" sz="1600" i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s-ES_tradnl" sz="1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es-ES_tradnl" sz="1600" i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1600" i="1" dirty="0" smtClean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Beneficios</a:t>
            </a:r>
            <a:r>
              <a:rPr lang="es-ES_tradnl" sz="1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16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Riesgos añadidos</a:t>
            </a:r>
            <a:r>
              <a:rPr lang="es-ES_tradnl" sz="1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1600" i="1" dirty="0" smtClean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Inconvenientes</a:t>
            </a:r>
            <a:r>
              <a:rPr lang="es-ES_tradnl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s-ES_tradnl" sz="1600" i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Costes</a:t>
            </a:r>
            <a:r>
              <a:rPr lang="es-ES_tradnl" sz="1600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es-ES_tradnl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ES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480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, POR EXTENSIÓN, 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LAS INTERVENCIONES DE TODOS </a:t>
            </a:r>
            <a:r>
              <a:rPr lang="es-E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LOS PROFESIONALES SANITARIOS</a:t>
            </a:r>
            <a:r>
              <a:rPr lang="es-ES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endParaRPr lang="es-ES" sz="2000" dirty="0">
              <a:solidFill>
                <a:srgbClr val="008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Las intervenciones sanitarias deben responder a los derechos de los individuos sanos y enfermos</a:t>
            </a: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y </a:t>
            </a:r>
            <a:r>
              <a:rPr lang="es-ES" sz="2000" dirty="0" smtClean="0">
                <a:solidFill>
                  <a:srgbClr val="98480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como consecuencia, se constituyen como una obligación de los profesionales sanitarios</a:t>
            </a: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solidFill>
                  <a:srgbClr val="66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el individuo sano o enfermo el que exige al profesional sanitario que está libre de barreras internas y externas</a:t>
            </a: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para conocer con precisión la mejor evidencia disponible en forma de </a:t>
            </a:r>
            <a:r>
              <a:rPr lang="es-ES" sz="2000" i="1" dirty="0" smtClean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es-ES" sz="2000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s-ES" sz="2000" i="1" dirty="0" smtClean="0">
                <a:solidFill>
                  <a:srgbClr val="FF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es-ES" sz="2000" i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traducirla en acción. </a:t>
            </a:r>
            <a:endParaRPr lang="es-E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20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CUÁLES SON LAS BARRERAS INTERNAS Y EXTERNAS A LAS QUE SE REFIERE.</a:t>
            </a:r>
          </a:p>
          <a:p>
            <a:pPr algn="just">
              <a:spcAft>
                <a:spcPts val="0"/>
              </a:spcAft>
            </a:pPr>
            <a:endParaRPr lang="es-E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8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20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Las barreras internas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se refieren: </a:t>
            </a:r>
            <a:endParaRPr lang="es-ES_tradnl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_tradnl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1) </a:t>
            </a:r>
            <a:r>
              <a:rPr lang="es-ES_tradnl" sz="20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por la parte del desconocimiento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a la </a:t>
            </a:r>
            <a:r>
              <a:rPr lang="es-ES_tradnl" sz="2000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metaignorancia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s-ES_tradnl" sz="20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ignorancia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; y </a:t>
            </a:r>
            <a:endParaRPr lang="es-ES_tradnl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_tradnl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2) </a:t>
            </a:r>
            <a:r>
              <a:rPr lang="es-ES_tradnl" sz="2000" b="1" u="sng" dirty="0" smtClean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por la parte del conocimiento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a las </a:t>
            </a:r>
            <a:r>
              <a:rPr lang="es-ES_tradnl" sz="2000" dirty="0" smtClean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limitaciones de la cognición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las </a:t>
            </a:r>
            <a:r>
              <a:rPr lang="es-ES_tradnl" sz="2000" dirty="0" smtClean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falacias de la inducción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los </a:t>
            </a:r>
            <a:r>
              <a:rPr lang="es-ES_tradnl" sz="2000" dirty="0" smtClean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sesgos cognitivos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la mente humana. </a:t>
            </a:r>
          </a:p>
          <a:p>
            <a:pPr algn="just">
              <a:spcAft>
                <a:spcPts val="0"/>
              </a:spcAft>
            </a:pPr>
            <a:endParaRPr lang="es-ES_tradnl" sz="2000" dirty="0">
              <a:solidFill>
                <a:srgbClr val="FF99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solidFill>
                  <a:srgbClr val="FF99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Todas estas barreras internas son espontáneas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 smtClean="0">
                <a:solidFill>
                  <a:srgbClr val="FF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pero pueden ser también </a:t>
            </a:r>
            <a:r>
              <a:rPr lang="es-ES_tradnl" sz="20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deliberada</a:t>
            </a:r>
            <a:r>
              <a:rPr lang="es-ES_tradnl" sz="2000" dirty="0" smtClean="0">
                <a:solidFill>
                  <a:srgbClr val="FF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>
                <a:solidFill>
                  <a:srgbClr val="FF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es-ES_tradnl" sz="2000" dirty="0" smtClean="0">
                <a:solidFill>
                  <a:srgbClr val="CC33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indeliberadamente</a:t>
            </a:r>
            <a:r>
              <a:rPr lang="es-ES_tradnl" sz="2000" dirty="0" smtClean="0">
                <a:solidFill>
                  <a:srgbClr val="FF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inducidas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_tradnl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20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Las </a:t>
            </a:r>
            <a:r>
              <a:rPr lang="es-ES_tradnl" sz="20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barreras </a:t>
            </a:r>
            <a:r>
              <a:rPr lang="es-ES_tradnl" sz="20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externas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son las que, </a:t>
            </a:r>
            <a:r>
              <a:rPr lang="es-ES_tradnl" sz="20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expresa o tácitamente, lo constriñen desde fuera quebrando la lealtad con </a:t>
            </a:r>
            <a:r>
              <a:rPr lang="es-ES_tradnl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individuo sano o enfermo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s-ES_tradnl" sz="2000" dirty="0">
                <a:solidFill>
                  <a:srgbClr val="6633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conformidad con el </a:t>
            </a:r>
            <a:r>
              <a:rPr lang="es-ES_tradnl" sz="2000" dirty="0" smtClean="0">
                <a:solidFill>
                  <a:srgbClr val="6633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grupo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obediencia a la </a:t>
            </a:r>
            <a:r>
              <a:rPr lang="es-ES_tradnl" sz="2000" dirty="0" smtClean="0">
                <a:solidFill>
                  <a:srgbClr val="0066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autoridad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FF006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contumacia en la defensa de un posicionamiento y/o del ego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intereses económicos contrapuestos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6633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inadvertida lealtad a la industria farmacéutica, otro grupo u otro lobby de presión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_tradnl" sz="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Una barrera externa de otro orden </a:t>
            </a:r>
            <a:r>
              <a:rPr lang="es-ES_tradnl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influye sobre las internas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es el </a:t>
            </a:r>
            <a:r>
              <a:rPr lang="es-ES_tradnl" sz="2000" dirty="0">
                <a:solidFill>
                  <a:srgbClr val="CC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secuestro de la información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1200" baseline="30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2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60520" y="1071334"/>
            <a:ext cx="96119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2000" b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CONFLICTOS </a:t>
            </a:r>
            <a:r>
              <a:rPr lang="es-ES_tradnl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 EL INTERÉS PRIMARIO.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s-ES" sz="2000" dirty="0" smtClean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Dado </a:t>
            </a:r>
            <a:r>
              <a:rPr lang="es-ES" sz="2000" dirty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</a:t>
            </a:r>
            <a:r>
              <a:rPr lang="es-ES_tradnl" sz="2000" dirty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interés primario del </a:t>
            </a:r>
            <a:r>
              <a:rPr lang="es-ES_tradnl" sz="2000" dirty="0" smtClean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profesional sanitario </a:t>
            </a:r>
            <a:r>
              <a:rPr lang="es-ES_tradnl" sz="2000" dirty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</a:t>
            </a:r>
            <a:r>
              <a:rPr lang="es-ES_tradnl" sz="2000" i="1" dirty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 bien último </a:t>
            </a:r>
            <a:r>
              <a:rPr lang="es-ES_tradnl" sz="2000" i="1" dirty="0" smtClean="0">
                <a:solidFill>
                  <a:srgbClr val="33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individuo sano o enfermo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CC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supondrá </a:t>
            </a:r>
            <a:r>
              <a:rPr lang="es-ES_tradnl" sz="2000" b="1" u="sng" dirty="0">
                <a:solidFill>
                  <a:srgbClr val="CC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conflicto con este interés</a:t>
            </a:r>
            <a:r>
              <a:rPr lang="es-ES_tradnl" sz="2000" dirty="0">
                <a:solidFill>
                  <a:srgbClr val="CC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cualquier otro interés o lealtad que quiebre o se sobreponga al primario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Se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considera </a:t>
            </a:r>
            <a:r>
              <a:rPr lang="es-ES_tradnl" sz="2000" b="1" u="sng" dirty="0">
                <a:solidFill>
                  <a:srgbClr val="FF99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desinterés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el abandono total o parcial del interés primario</a:t>
            </a: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_tradnl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__________________________________________________________________________</a:t>
            </a:r>
          </a:p>
          <a:p>
            <a:pPr algn="just">
              <a:spcAft>
                <a:spcPts val="0"/>
              </a:spcAft>
            </a:pPr>
            <a:endParaRPr lang="es-ES_tradnl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PARA PROFUNDIZAR MÁS SOBRE LOS CONFLICTOS DE INTERESES, puede consultarse el artículo </a:t>
            </a:r>
            <a:r>
              <a:rPr lang="es-ES" sz="2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“Sesgos </a:t>
            </a:r>
            <a:r>
              <a:rPr lang="es-E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cognitivos tendentes al conflicto de [entre] intereses”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disponible en: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http://evalmedicamento.weebly.com/superando-la-intuicioacuten/sesgos-cognitivos-tendentes-al-conflicto-de-entre-intereses</a:t>
            </a:r>
            <a:endParaRPr lang="es-E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5764" y="878151"/>
            <a:ext cx="102387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s-ES" sz="2000" b="1" i="1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EJEMPLOS QUE NO OCUPAN UN SITIO ALTO EN LA ESCALA ÉTICA.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ocupan un sitio alto en la escala ética 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trámite innecesario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(entendiéndose por innecesario desde el punto en que no contribuye más a la misión de las intervenciones sanitarias), 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otros tipos de actividades </a:t>
            </a:r>
            <a:r>
              <a:rPr lang="es-ES" sz="2000" dirty="0" smtClean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adiabáticas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Tampoco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ocupa un sitio alto en la escala ética </a:t>
            </a:r>
            <a:r>
              <a:rPr lang="es-ES" sz="2000" dirty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propaganda con o sin </a:t>
            </a:r>
            <a:r>
              <a:rPr lang="es-ES" sz="2000" dirty="0" err="1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pseudociencia</a:t>
            </a:r>
            <a:r>
              <a:rPr lang="es-ES" sz="2000" dirty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CC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(tabla 1) </a:t>
            </a:r>
            <a:r>
              <a:rPr lang="es-E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 su interés primario no es “el bien último del individuo sano o enfermo”, </a:t>
            </a:r>
            <a:r>
              <a:rPr lang="es-ES" sz="2000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 que lo utiliza como un medio para la consecución de su oculto y verdadero interés primario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como es el beneficio económico, el ascenso en la carrera profesional, el mantenimiento del estatus o el posicionamiento en su cualidad de experto, o el mantenimiento de una sociedad profesional, empresa, órgano, puesto o jerarquía.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5764" y="1058456"/>
            <a:ext cx="10238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Asimismo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están arriba en la escala las 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intervenciones sobre variables intermedias que no han demostrado resultados en salud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sustituyen a otras que sí lo han hecho, y tampoco están arriba </a:t>
            </a:r>
            <a:r>
              <a:rPr lang="es-ES" sz="2000" dirty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otras formas de utilización </a:t>
            </a:r>
            <a:r>
              <a:rPr lang="es-ES" sz="2000" dirty="0" smtClean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ES" sz="2000" dirty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racional del principio de </a:t>
            </a:r>
            <a:r>
              <a:rPr lang="es-ES" sz="2000" dirty="0" smtClean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precaución</a:t>
            </a:r>
            <a:r>
              <a:rPr lang="es-ES" sz="2000" b="1" baseline="30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ES" sz="1600" b="1" baseline="30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s-E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 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Palomo Cobos. La utilización racional del principio de precaución en clínica y en salud pública. 2014 </a:t>
            </a:r>
            <a:r>
              <a:rPr lang="es-E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18. Disponible en:  </a:t>
            </a:r>
            <a:r>
              <a:rPr lang="es-ES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s-ES" sz="16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evalmedicamento.weebly.com/formacioacuten/utilizacion-racional-del-principio-de-precaucion-en-clinica-y-en-salud-publica-luis-palomo-cobos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ES" sz="1600" dirty="0">
              <a:solidFill>
                <a:srgbClr val="99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538363" y="1378976"/>
            <a:ext cx="9056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2000" b="1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¿</a:t>
            </a:r>
            <a:r>
              <a:rPr lang="es-ES_tradnl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QUÉ SURGE </a:t>
            </a:r>
            <a:r>
              <a:rPr lang="es-ES_tradnl" sz="2000" b="1" dirty="0">
                <a:solidFill>
                  <a:srgbClr val="0000FF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EL INTERÉS</a:t>
            </a:r>
            <a:r>
              <a:rPr lang="es-ES_tradnl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DEL MÉDICO POR EL ENFERMO Y </a:t>
            </a:r>
            <a:r>
              <a:rPr lang="es-ES_tradnl" sz="2000" b="1" dirty="0">
                <a:solidFill>
                  <a:srgbClr val="0000FF"/>
                </a:solidFill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EN QUÉ CONSISTE ESTE INTERÉS</a:t>
            </a:r>
            <a:r>
              <a:rPr lang="es-ES_tradnl" sz="20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_tradnl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Aunque 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hay diferentes enfoques sobre si la base de la bioética es un construcción de los hombres en función de sus circunstancias, </a:t>
            </a:r>
            <a:r>
              <a:rPr lang="es-ES_tradnl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Pellegrino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dice que </a:t>
            </a:r>
            <a:r>
              <a:rPr lang="es-ES_tradnl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hay un inicio en la relación médico-enfermo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 surge de un hombre que sufre por una enfermedad y que busca ayuda para curarse y/o aliviarse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s-ES_tradnl" sz="2000" dirty="0">
                <a:solidFill>
                  <a:srgbClr val="98480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 de otro hombre que profesa (declara en alto) que sabe y puede curar o aliviar.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s-ES_tradnl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Esta relación es anterior a la historia, y por tanto a toda creación cultural histórica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s-ES_tradnl" sz="2000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misión (ética, deontológica) es ayudar al paciente a que obtenga el </a:t>
            </a:r>
            <a:r>
              <a:rPr lang="es-ES_tradnl" sz="2000" i="1" dirty="0">
                <a:solidFill>
                  <a:srgbClr val="008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bien último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 Y caben en este camino los 4 principios enunciados en 1979 por </a:t>
            </a:r>
            <a:r>
              <a:rPr lang="es-ES_tradnl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Beauchamp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s-ES_tradnl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Childress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beneficencia, no maleficencia, autonomía y justica, e incluso el de integralidad que también añade </a:t>
            </a:r>
            <a:r>
              <a:rPr lang="es-ES_tradnl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Pellegrino</a:t>
            </a:r>
            <a:r>
              <a:rPr lang="es-ES_tradn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730" y="602131"/>
            <a:ext cx="10608012" cy="51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454" y="885467"/>
            <a:ext cx="10065949" cy="484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030" y="885467"/>
            <a:ext cx="9504978" cy="524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733" y="1024041"/>
            <a:ext cx="9482428" cy="503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538363" y="1427266"/>
            <a:ext cx="9056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Y refiriéndonos, no sólo a los médicos, sino a todos los profesionales sanitarios, </a:t>
            </a:r>
            <a:r>
              <a:rPr lang="es-ES" sz="2000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¿actuamos 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acuerdo a la misión de las intervenciones sanitarias? </a:t>
            </a:r>
            <a:r>
              <a:rPr lang="es-ES" sz="2000" dirty="0">
                <a:solidFill>
                  <a:srgbClr val="99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¿Hemos olvidado cómo </a:t>
            </a:r>
            <a:r>
              <a:rPr lang="es-ES" sz="2000" dirty="0" smtClean="0">
                <a:solidFill>
                  <a:srgbClr val="9966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formularla para la práctica?</a:t>
            </a:r>
          </a:p>
          <a:p>
            <a:pPr indent="449580" algn="just">
              <a:spcAft>
                <a:spcPts val="0"/>
              </a:spcAft>
            </a:pP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Con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objetivo de mejorar nuestra capacidad </a:t>
            </a:r>
            <a:r>
              <a:rPr lang="es-ES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no confundir la misión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intervenciones sanitarias con el culto al trámite, las actividades adiabáticas y la </a:t>
            </a:r>
            <a:r>
              <a:rPr lang="es-E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pseudociencia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proponemos </a:t>
            </a:r>
            <a:r>
              <a:rPr lang="es-ES" sz="2000" dirty="0" smtClean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unos apuntes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ética para navegantes sanitarios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964704"/>
            <a:ext cx="961193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400" b="1" i="1" dirty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ES EL GRADO DE CUMPLIMIENTO DE LA MISIÓN.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empresa, proyecto, ley, gestión tiene tácita o explícitamente un objetivo final [</a:t>
            </a:r>
            <a:r>
              <a:rPr lang="es-ES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griego], que viene llamándose “misión”. </a:t>
            </a: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Tal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misión, para ser ética, debe formularse como un resultado en términos de “mayor posibilidad de </a:t>
            </a:r>
            <a:r>
              <a:rPr lang="es-ES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individuos autónomos (libres y responsables)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puedan aspirar al mayor bien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dignidad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>
                <a:solidFill>
                  <a:srgbClr val="99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mayor justicia</a:t>
            </a:r>
            <a:r>
              <a:rPr lang="es-ES" sz="2000" b="1" baseline="30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al </a:t>
            </a:r>
            <a:r>
              <a:rPr lang="es-ES" sz="2000" dirty="0">
                <a:solidFill>
                  <a:srgbClr val="8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menor coste disponible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Sólo </a:t>
            </a:r>
            <a:r>
              <a:rPr lang="es-ES" sz="200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después de </a:t>
            </a:r>
            <a:r>
              <a:rPr lang="es-ES" sz="2000" dirty="0" smtClean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todas las actuaciones pueden ser </a:t>
            </a:r>
            <a:r>
              <a:rPr lang="es-ES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evaluadas concreta y transparentemente respecto a la misión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modo que además puedan ser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auto-corregidas. 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ES" sz="1600" b="1" baseline="30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s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es lo mismo justicia como virtud que justicia como norma reguladora de las relaciones entre los individuos de la sociedad. </a:t>
            </a:r>
            <a:r>
              <a:rPr lang="es-ES" sz="16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ley es justa si no es incompatible con la justicia como virtud. </a:t>
            </a:r>
          </a:p>
          <a:p>
            <a:pPr indent="449580" algn="just">
              <a:spcAft>
                <a:spcPts val="0"/>
              </a:spcAft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2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127773"/>
            <a:ext cx="96119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s-ES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 </a:t>
            </a:r>
            <a:r>
              <a:rPr lang="es-E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 </a:t>
            </a:r>
            <a:r>
              <a:rPr lang="es-ES" sz="2000" dirty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pueden darse por “correctos” tanto unas actuaciones y trámites intermedios como sus contrarios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</a:t>
            </a:r>
            <a:r>
              <a:rPr lang="es-E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 </a:t>
            </a:r>
            <a:r>
              <a:rPr lang="es-ES" sz="2000" dirty="0">
                <a:solidFill>
                  <a:srgbClr val="CC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hay en realidad tal empresa, proyecto, ley ni gestión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sino una apariencia, cuyo contenido es una inadvertida impostura: el mantenimiento del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 quo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la jerarquía.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las actividades sin misión y a las no conectadas realmente con la misión las denominamos “</a:t>
            </a:r>
            <a:r>
              <a:rPr lang="es-ES" sz="2000" dirty="0">
                <a:solidFill>
                  <a:srgbClr val="FF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adiabáticas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s-ES" sz="2000" dirty="0">
                <a:solidFill>
                  <a:srgbClr val="66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competencia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es un concepto absoluto, </a:t>
            </a:r>
            <a:r>
              <a:rPr lang="es-ES" sz="2000" dirty="0">
                <a:solidFill>
                  <a:srgbClr val="66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sino que es una escala de “máximo cumplimiento de la misión” por unidad de tiempo y de coste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127185" y="419298"/>
            <a:ext cx="9611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57382" y="232438"/>
            <a:ext cx="10646722" cy="4228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i="1" smtClean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 </a:t>
            </a:r>
            <a:r>
              <a:rPr lang="es-ES" sz="2000" b="1" i="1" dirty="0" smtClean="0">
                <a:solidFill>
                  <a:srgbClr val="99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(telos) DE LAS INTERVENCIONES SANITARIAS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misión de toda intervención sanitaria es</a:t>
            </a:r>
            <a:r>
              <a:rPr lang="es-ES" sz="2000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disminuir en una magnitud relevante los riesgos </a:t>
            </a:r>
            <a:r>
              <a:rPr lang="es-ES" sz="1600" b="1" dirty="0" smtClean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[1,2]</a:t>
            </a:r>
            <a:r>
              <a:rPr lang="es-ES" sz="18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basales graves y moderados de un individuo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forma parte de una comunidad de individuos interdependientes que interaccionan con el ambiente </a:t>
            </a:r>
            <a:r>
              <a:rPr lang="es-ES" sz="1800" b="1" dirty="0" smtClean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[3]</a:t>
            </a:r>
            <a:r>
              <a:rPr lang="es-ES" sz="2000" dirty="0" smtClean="0">
                <a:solidFill>
                  <a:srgbClr val="99CC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000" dirty="0" smtClean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que tal intervención añada riesgos que igualen o superen los de la situación inicial</a:t>
            </a:r>
            <a:r>
              <a:rPr lang="es-ES" sz="2000" dirty="0" smtClean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resultado del balance entre los </a:t>
            </a:r>
            <a:r>
              <a:rPr lang="es-ES" sz="2000" b="1" i="1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eneficios (riesgos evitados) y los </a:t>
            </a:r>
            <a:r>
              <a:rPr lang="es-ES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iesgos añadidos además debe justificar los </a:t>
            </a:r>
            <a:r>
              <a:rPr lang="es-ES" sz="2000" b="1" i="1" dirty="0" smtClean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nconvenientes y los </a:t>
            </a:r>
            <a:r>
              <a:rPr lang="es-ES" sz="2000" b="1" i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ostes (</a:t>
            </a:r>
            <a:r>
              <a:rPr lang="es-ES" sz="2000" b="1" i="1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ES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ES" sz="2000" b="1" i="1" dirty="0" smtClean="0">
                <a:solidFill>
                  <a:srgbClr val="FF00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ES" sz="2000" b="1" i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en el marco de los valores y preferencias del individuo autónomo, e informado hasta garantizar su comprensión, de modo que como razonador práctico pueda tomar la mejor decisión para la “vida buena” de sí mismo y su comunidad. El interés primario de toda intervención sanitaria es “el bien último de este individuo en riesgo grave o moderado, y su comunidad” </a:t>
            </a:r>
            <a:r>
              <a:rPr lang="es-ES" sz="1800" b="1" dirty="0" smtClean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[4]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Los clínicos, además de tener como misión la general de todas las intervenciones sanitarias, también deben acompañar al enfermo grave o moderado, especialmente cuando la mejor intervención tiene un beneficio cero o no compensa los riesgos añadidos.</a:t>
            </a:r>
          </a:p>
          <a:p>
            <a:pPr marL="0" indent="0" algn="just">
              <a:buNone/>
            </a:pPr>
            <a:r>
              <a:rPr lang="es-ES" sz="1400" b="1" dirty="0" smtClean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[1] 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término “riesgo” nos referimos a la probabilidad de incidencia de un evento en un tiempo determinado. No debe confundirse por tanto “riesgo” con “factores de riesgo”. Efectivamente, los factores de riesgo son asociaciones estadísticas y no las causas, por lo cual la intervención artificial sobre ellos no significa que disminuirá el riesgo con el que está asociado estadísticamente.</a:t>
            </a:r>
          </a:p>
          <a:p>
            <a:pPr marL="0" indent="0" algn="just">
              <a:buNone/>
            </a:pPr>
            <a:r>
              <a:rPr lang="es-ES" sz="1400" b="1" dirty="0" smtClean="0">
                <a:solidFill>
                  <a:srgbClr val="00808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[2] </a:t>
            </a:r>
            <a:r>
              <a:rPr lang="es-ES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 una misma percepción de un riesgo, como por ejemplo “hay una probabilidad de que 1 individuo de cada 100 con la condición AAA tenga un ictus en 1 año”, las personas con y sin la condición AAA tienen distinta sensación subjetiva, influida por la cultura, valores y preferencias, todo ello mediatizado por los heurísticos y sesgos cognitivos de la mente humana.</a:t>
            </a:r>
            <a:endParaRPr lang="es-E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sz="1400" b="1" dirty="0" smtClean="0">
                <a:solidFill>
                  <a:srgbClr val="00808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[3] 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poblaciones no son entidades impersonales cosificadas sino que están formadas por individuos y todas las intervenciones sanitarias se hacen sobre cada uno de éstos, con sus respectivas biografías.</a:t>
            </a:r>
          </a:p>
          <a:p>
            <a:pPr marL="0" indent="0" algn="just">
              <a:buNone/>
            </a:pPr>
            <a:r>
              <a:rPr lang="es-ES" sz="1400" b="1" dirty="0" smtClean="0">
                <a:solidFill>
                  <a:srgbClr val="00808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[4] 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Inevitablemente toda intervención sanitaria parte de las necesidades (no deseos) que emite el individuo sano o enfermo (</a:t>
            </a:r>
            <a:r>
              <a:rPr lang="es-E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Y es el profesional el que posteriormente absorbe esas necesidades (</a:t>
            </a:r>
            <a:r>
              <a:rPr lang="es-ES" sz="1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es-E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166390" y="1316032"/>
            <a:ext cx="9611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clínicos, además de tener como misión la general de todas las intervenciones sanitarias, también deben acompañar al enfermo grave o moderado, especialmente cuando la mejor intervención tiene un beneficio cero o no compensa los riesgos añadidos.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609" y="3011253"/>
            <a:ext cx="3816427" cy="28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b="1" dirty="0" smtClean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es-ES" sz="2000" b="1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estimar la cualidad y cantidad de aversión humana al riesgo, apoyándonos en la ciencia biomédica, graduamos riesgos así: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b="1" dirty="0" smtClean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b="1" dirty="0" smtClean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ES" sz="2000" dirty="0" smtClean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sz="2000" b="1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Graves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que son los que ocasionan muertes, incapacidad o amenaza de la vida, y son críticos para la toma de decisiones clínicas. La metodología GRADE les asigna una puntuación ordinal de 9, 8 </a:t>
            </a:r>
            <a:r>
              <a:rPr lang="es-ES" sz="2000" dirty="0" err="1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7. Esta puntuación es un número ordinal de “importancia para el paciente”, término relacionado inversamente con la “utilidad”.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b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sz="2000" b="1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Moderados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 los que causan deterioro importante de la calidad de vida o son susceptibles de convertirse en graves, y son importantes pero no críticos para la toma de decisiones clínicas. GRADE les asigna una puntuación ordinal de 6, 5 </a:t>
            </a:r>
            <a:r>
              <a:rPr lang="es-ES" sz="2000" dirty="0" err="1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2000" dirty="0" smtClean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ES" sz="2000" b="1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Leves, 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los que causan deterioro no importante en la calidad de vida y no son susceptibles de convertirse en graves. No son importantes para la toma de decisiones clínicas y GRADE les asigna una puntuación ordinal de 3, 2 </a:t>
            </a:r>
            <a:r>
              <a:rPr lang="es-ES" sz="2000" dirty="0" err="1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lang="es-ES" sz="2000" dirty="0">
                <a:solidFill>
                  <a:srgbClr val="0066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48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4110" y="2348472"/>
            <a:ext cx="10224752" cy="1325563"/>
          </a:xfrm>
        </p:spPr>
        <p:txBody>
          <a:bodyPr>
            <a:normAutofit/>
          </a:bodyPr>
          <a:lstStyle/>
          <a:p>
            <a:pPr indent="449580">
              <a:spcAft>
                <a:spcPts val="0"/>
              </a:spcAft>
            </a:pP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260520" y="1071334"/>
            <a:ext cx="9611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Esta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formulación persigue el </a:t>
            </a:r>
            <a:r>
              <a:rPr lang="es-ES" sz="2000" dirty="0">
                <a:solidFill>
                  <a:srgbClr val="00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imperativo categórico de Kant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además </a:t>
            </a:r>
            <a:r>
              <a:rPr lang="es-ES" sz="2000" dirty="0">
                <a:solidFill>
                  <a:srgbClr val="6699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contiene los valores éticos para situar en una escala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cuantificación o estimación del máximo bienestar (no maleficencia y beneficencia) para el máximo de individuos libres y autónomos (autonomía e integralidad) por unidad de tiempo y de coste (justicia).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prevención y curación medimos científicamente la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beneficencia o beneficio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el porcentaje de riesgo basal que evitamos por unidad de tiempo, y la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maleficencia </a:t>
            </a:r>
            <a:r>
              <a:rPr lang="es-ES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no añadir daño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porcentaje de riesgo añadido.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0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ausencia de datos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000" dirty="0">
                <a:solidFill>
                  <a:srgbClr val="CC33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incertidumbre científica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cualquiera de sus tres fuentes (de probabilidad, de ambigüedad o de 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complejidad),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utilizamos racionalmente el </a:t>
            </a:r>
            <a:r>
              <a:rPr lang="es-ES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principio de precaución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ES" sz="2000" b="1" dirty="0" smtClean="0">
              <a:solidFill>
                <a:srgbClr val="00666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1273</Words>
  <Application>Microsoft Office PowerPoint</Application>
  <PresentationFormat>Panorámica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Galo</dc:creator>
  <cp:lastModifiedBy>Galo</cp:lastModifiedBy>
  <cp:revision>56</cp:revision>
  <dcterms:created xsi:type="dcterms:W3CDTF">2014-10-09T10:45:12Z</dcterms:created>
  <dcterms:modified xsi:type="dcterms:W3CDTF">2019-09-04T09:37:13Z</dcterms:modified>
</cp:coreProperties>
</file>