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6" r:id="rId3"/>
    <p:sldId id="371" r:id="rId4"/>
    <p:sldId id="372" r:id="rId5"/>
    <p:sldId id="385" r:id="rId6"/>
    <p:sldId id="373" r:id="rId7"/>
    <p:sldId id="374" r:id="rId8"/>
    <p:sldId id="375" r:id="rId9"/>
    <p:sldId id="376" r:id="rId10"/>
    <p:sldId id="401" r:id="rId11"/>
    <p:sldId id="404" r:id="rId12"/>
    <p:sldId id="378" r:id="rId13"/>
    <p:sldId id="387" r:id="rId14"/>
    <p:sldId id="379" r:id="rId15"/>
    <p:sldId id="386" r:id="rId16"/>
    <p:sldId id="403" r:id="rId17"/>
    <p:sldId id="381" r:id="rId18"/>
    <p:sldId id="399" r:id="rId19"/>
    <p:sldId id="400" r:id="rId20"/>
    <p:sldId id="405" r:id="rId21"/>
    <p:sldId id="382" r:id="rId22"/>
    <p:sldId id="383" r:id="rId23"/>
    <p:sldId id="390" r:id="rId24"/>
    <p:sldId id="384" r:id="rId25"/>
    <p:sldId id="350" r:id="rId26"/>
    <p:sldId id="352" r:id="rId27"/>
    <p:sldId id="354" r:id="rId28"/>
    <p:sldId id="388" r:id="rId29"/>
    <p:sldId id="392" r:id="rId30"/>
    <p:sldId id="398" r:id="rId31"/>
    <p:sldId id="397" r:id="rId32"/>
    <p:sldId id="406" r:id="rId33"/>
    <p:sldId id="407" r:id="rId3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9900FF"/>
    <a:srgbClr val="008000"/>
    <a:srgbClr val="663300"/>
    <a:srgbClr val="99CC00"/>
    <a:srgbClr val="00FF00"/>
    <a:srgbClr val="008080"/>
    <a:srgbClr val="FF6600"/>
    <a:srgbClr val="FF99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3" d="100"/>
          <a:sy n="73"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BF88C374-E139-4186-BD28-38026B7B368A}" type="datetimeFigureOut">
              <a:rPr lang="es-ES" smtClean="0"/>
              <a:t>09/09/2019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64166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09/09/2019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55854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09/09/2019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386959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09/09/2019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276531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F88C374-E139-4186-BD28-38026B7B368A}" type="datetimeFigureOut">
              <a:rPr lang="es-ES" smtClean="0"/>
              <a:t>09/09/2019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96164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BF88C374-E139-4186-BD28-38026B7B368A}" type="datetimeFigureOut">
              <a:rPr lang="es-ES" smtClean="0"/>
              <a:t>09/09/2019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69107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BF88C374-E139-4186-BD28-38026B7B368A}" type="datetimeFigureOut">
              <a:rPr lang="es-ES" smtClean="0"/>
              <a:t>09/09/2019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01334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BF88C374-E139-4186-BD28-38026B7B368A}" type="datetimeFigureOut">
              <a:rPr lang="es-ES" smtClean="0"/>
              <a:t>09/09/2019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26860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88C374-E139-4186-BD28-38026B7B368A}" type="datetimeFigureOut">
              <a:rPr lang="es-ES" smtClean="0"/>
              <a:t>09/09/2019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298213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88C374-E139-4186-BD28-38026B7B368A}" type="datetimeFigureOut">
              <a:rPr lang="es-ES" smtClean="0"/>
              <a:t>09/09/2019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413605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88C374-E139-4186-BD28-38026B7B368A}" type="datetimeFigureOut">
              <a:rPr lang="es-ES" smtClean="0"/>
              <a:t>09/09/2019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303355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8C374-E139-4186-BD28-38026B7B368A}" type="datetimeFigureOut">
              <a:rPr lang="es-ES" smtClean="0"/>
              <a:t>09/09/2019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168A6-BF1B-4C8C-83C1-A3CDB677F333}" type="slidenum">
              <a:rPr lang="es-ES" smtClean="0"/>
              <a:t>‹Nº›</a:t>
            </a:fld>
            <a:endParaRPr lang="es-ES"/>
          </a:p>
        </p:txBody>
      </p:sp>
    </p:spTree>
    <p:extLst>
      <p:ext uri="{BB962C8B-B14F-4D97-AF65-F5344CB8AC3E}">
        <p14:creationId xmlns:p14="http://schemas.microsoft.com/office/powerpoint/2010/main" val="17350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524000" y="1670240"/>
            <a:ext cx="9144000" cy="241843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b="1" dirty="0">
                <a:solidFill>
                  <a:srgbClr val="9900FF"/>
                </a:solidFill>
              </a:rPr>
              <a:t>Apuntes sobre el </a:t>
            </a:r>
            <a:r>
              <a:rPr lang="es-ES" b="1" dirty="0">
                <a:solidFill>
                  <a:srgbClr val="008000"/>
                </a:solidFill>
              </a:rPr>
              <a:t>Razonamiento Práctico</a:t>
            </a:r>
          </a:p>
          <a:p>
            <a:pPr algn="just"/>
            <a:r>
              <a:rPr lang="es-ES" b="1" dirty="0" smtClean="0">
                <a:solidFill>
                  <a:srgbClr val="9900FF"/>
                </a:solidFill>
              </a:rPr>
              <a:t>para navegantes </a:t>
            </a:r>
            <a:r>
              <a:rPr lang="es-ES" b="1" dirty="0" smtClean="0">
                <a:solidFill>
                  <a:srgbClr val="9900FF"/>
                </a:solidFill>
              </a:rPr>
              <a:t>sanitarios</a:t>
            </a:r>
            <a:endParaRPr lang="es-ES" sz="1800" b="1" dirty="0">
              <a:solidFill>
                <a:srgbClr val="9900FF"/>
              </a:solidFill>
            </a:endParaRPr>
          </a:p>
          <a:p>
            <a:pPr algn="just"/>
            <a:endParaRPr lang="es-ES" sz="1800" b="1" dirty="0" smtClean="0"/>
          </a:p>
          <a:p>
            <a:pPr algn="just"/>
            <a:r>
              <a:rPr lang="es-ES" sz="1800" b="1" dirty="0" smtClean="0"/>
              <a:t>(</a:t>
            </a:r>
            <a:r>
              <a:rPr lang="es-ES" sz="1800" b="1" dirty="0"/>
              <a:t>Versión para seminario)</a:t>
            </a:r>
          </a:p>
          <a:p>
            <a:pPr algn="just"/>
            <a:endParaRPr lang="es-ES" b="1" dirty="0" smtClean="0">
              <a:solidFill>
                <a:srgbClr val="990099"/>
              </a:solidFill>
            </a:endParaRPr>
          </a:p>
          <a:p>
            <a:pPr algn="just"/>
            <a:endParaRPr lang="es-ES" b="1" dirty="0">
              <a:solidFill>
                <a:srgbClr val="990099"/>
              </a:solidFill>
            </a:endParaRPr>
          </a:p>
          <a:p>
            <a:pPr algn="just"/>
            <a:endParaRPr lang="es-ES" b="1" dirty="0" smtClean="0">
              <a:solidFill>
                <a:srgbClr val="990099"/>
              </a:solidFill>
            </a:endParaRPr>
          </a:p>
          <a:p>
            <a:pPr algn="just"/>
            <a:endParaRPr lang="es-ES" b="1" dirty="0">
              <a:solidFill>
                <a:srgbClr val="990099"/>
              </a:solidFill>
            </a:endParaRPr>
          </a:p>
        </p:txBody>
      </p:sp>
      <p:sp>
        <p:nvSpPr>
          <p:cNvPr id="5" name="Subtítulo 2"/>
          <p:cNvSpPr txBox="1">
            <a:spLocks/>
          </p:cNvSpPr>
          <p:nvPr/>
        </p:nvSpPr>
        <p:spPr>
          <a:xfrm>
            <a:off x="1524000" y="4088673"/>
            <a:ext cx="9026698"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1800" dirty="0">
                <a:solidFill>
                  <a:srgbClr val="000000"/>
                </a:solidFill>
              </a:rPr>
              <a:t>Galo A Sánchez Robles, Antonio Montaño Barrientos</a:t>
            </a:r>
          </a:p>
          <a:p>
            <a:pPr marL="0" indent="0">
              <a:buNone/>
            </a:pPr>
            <a:r>
              <a:rPr lang="es-ES" sz="1600" dirty="0">
                <a:solidFill>
                  <a:srgbClr val="000000"/>
                </a:solidFill>
              </a:rPr>
              <a:t>Marzo 2017, actualizado en Mayo-2018</a:t>
            </a:r>
          </a:p>
          <a:p>
            <a:endParaRPr lang="es-ES" dirty="0"/>
          </a:p>
        </p:txBody>
      </p:sp>
    </p:spTree>
    <p:extLst>
      <p:ext uri="{BB962C8B-B14F-4D97-AF65-F5344CB8AC3E}">
        <p14:creationId xmlns:p14="http://schemas.microsoft.com/office/powerpoint/2010/main" val="594902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7881" y="523420"/>
            <a:ext cx="9936238" cy="6062910"/>
          </a:xfrm>
        </p:spPr>
        <p:txBody>
          <a:bodyPr>
            <a:normAutofit lnSpcReduction="10000"/>
          </a:bodyPr>
          <a:lstStyle/>
          <a:p>
            <a:pPr lvl="0" algn="just">
              <a:lnSpc>
                <a:spcPct val="110000"/>
              </a:lnSpc>
            </a:pPr>
            <a:r>
              <a:rPr lang="es-ES" sz="20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ESTRUCTURA DE UN RAZONAMIENTO </a:t>
            </a:r>
            <a:r>
              <a:rPr lang="es-ES" sz="2000" b="1" dirty="0"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rPr>
              <a:t>PRÁCTICO (ético y técnico)</a:t>
            </a:r>
          </a:p>
          <a:p>
            <a:pPr lvl="0" algn="just">
              <a:lnSpc>
                <a:spcPct val="110000"/>
              </a:lnSpc>
            </a:pPr>
            <a:endParaRPr lang="es-ES" sz="2000" b="1" dirty="0"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0000"/>
              </a:lnSpc>
            </a:pPr>
            <a:r>
              <a:rPr lang="es-ES" sz="2000" b="1" u="sng"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Premisa mayor</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Intención, Telos, Fin, Propósito, Máxima, Norma de comportamiento.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Responde a la pregunta ¿Para qué? </a:t>
            </a:r>
            <a:endPar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2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Para que este enfermo alcance la buena vida (que persigue como bien) busca ser tratado  </a:t>
            </a: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2000" b="1" u="sng" dirty="0">
                <a:solidFill>
                  <a:srgbClr val="663300"/>
                </a:solidFill>
                <a:latin typeface="Calibri" panose="020F0502020204030204" pitchFamily="34" charset="0"/>
                <a:ea typeface="Calibri" panose="020F0502020204030204" pitchFamily="34" charset="0"/>
                <a:cs typeface="Times New Roman" panose="02020603050405020304" pitchFamily="18" charset="0"/>
              </a:rPr>
              <a:t>Premisa menor</a:t>
            </a:r>
            <a:r>
              <a:rPr lang="es-ES" sz="20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Agente moral</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que se encuentra en un caso particular (singular) de la premisa mayor, que delibera sobre los varios medios que conoce (</a:t>
            </a:r>
            <a:r>
              <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ciencia</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para alcanzar el telos.</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Responde a la pregunta ¿Por qué tú has elegido este medio? </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200" b="1" i="1"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Yo soy médico y estoy ante este enfermo, </a:t>
            </a:r>
            <a:r>
              <a:rPr lang="es-ES" sz="22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y sé que esta medicación </a:t>
            </a:r>
            <a:r>
              <a:rPr lang="es-ES" sz="22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 el mejor modo de tratarlo</a:t>
            </a: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500" dirty="0">
                <a:solidFill>
                  <a:prstClr val="black"/>
                </a:solidFill>
                <a:highlight>
                  <a:srgbClr val="00FFFF"/>
                </a:highlight>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2000" b="1" u="sng"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Conclusión o acción</a:t>
            </a:r>
            <a:r>
              <a:rPr lang="es-ES" sz="2000" b="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Acción intencional, llevando a cabo el medio elegido para alcanzar el telos.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Responde a la pregunta ¿Qué estás haciendo? </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200" b="1" i="1" dirty="0">
                <a:solidFill>
                  <a:srgbClr val="00B0F0"/>
                </a:solidFill>
                <a:latin typeface="Calibri" panose="020F0502020204030204" pitchFamily="34" charset="0"/>
                <a:ea typeface="Calibri" panose="020F0502020204030204" pitchFamily="34" charset="0"/>
                <a:cs typeface="Times New Roman" panose="02020603050405020304" pitchFamily="18" charset="0"/>
              </a:rPr>
              <a:t>Por tanto, debo darle esta medicación, y se la doy</a:t>
            </a:r>
            <a:endParaRPr lang="es-ES"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sz="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589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7881" y="523420"/>
            <a:ext cx="9936238" cy="6062910"/>
          </a:xfrm>
        </p:spPr>
        <p:txBody>
          <a:bodyPr>
            <a:normAutofit/>
          </a:bodyPr>
          <a:lstStyle/>
          <a:p>
            <a:pPr lvl="0" algn="just">
              <a:lnSpc>
                <a:spcPct val="100000"/>
              </a:lnSpc>
            </a:pP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Para extraer la principal utilidad del razonamiento práctico, que es la deliberación privada o colectiva, hagamos las preguntas desde la conclusión o acción intencional </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búsqueda de la premisa mayor o intención, misión, telos, norma de </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comportamiento</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Y, sólo si la premisa mayor está expresamente contestada, pasamos a preguntar por la premisa menor o medio elegido por el agente.</a:t>
            </a:r>
          </a:p>
          <a:p>
            <a:pPr lvl="0" algn="just"/>
            <a:r>
              <a:rPr lang="es-ES" sz="800" b="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r>
              <a:rPr lang="es-ES" sz="20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¿Qué estás haciendo?: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Le estoy dando esta medicación (Acción intencional) =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Conclusión</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r>
              <a:rPr lang="es-ES" sz="8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r>
              <a:rPr lang="es-ES" sz="20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¿Para qué?: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Para que alcance la buena vida (que persigue como bien) (Intención = Fin) =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Premisa mayor</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r>
              <a:rPr lang="es-ES" sz="800" b="1" i="1"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r>
              <a:rPr lang="es-ES" sz="2000" b="1" i="1" dirty="0">
                <a:solidFill>
                  <a:srgbClr val="663300"/>
                </a:solidFill>
                <a:latin typeface="Calibri" panose="020F0502020204030204" pitchFamily="34" charset="0"/>
                <a:ea typeface="Calibri" panose="020F0502020204030204" pitchFamily="34" charset="0"/>
                <a:cs typeface="Times New Roman" panose="02020603050405020304" pitchFamily="18" charset="0"/>
              </a:rPr>
              <a:t>¿Por qué has elegido este medio?:</a:t>
            </a:r>
            <a:r>
              <a:rPr lang="es-ES" sz="20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Porque estoy ante él y, tras una deliberación con mis conocimientos teóricos y técnicos sobre las medicaciones que conozco (ciencia), sé qué medicación es el mejor medio para tratarlo (Deliberación al encontrarme moralmente concernido ante un caso particular) =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Premisa menor</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sz="2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s-ES" sz="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7173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899"/>
            <a:ext cx="9800824" cy="5956935"/>
          </a:xfrm>
        </p:spPr>
        <p:txBody>
          <a:bodyPr>
            <a:normAutofit/>
          </a:bodyPr>
          <a:lstStyle/>
          <a:p>
            <a:pPr algn="just">
              <a:spcAft>
                <a:spcPts val="0"/>
              </a:spcAft>
            </a:pPr>
            <a:r>
              <a:rPr lang="es-ES" sz="20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Para explicar mejor qué es “intención” y “acción intencional”, acudamos al ejemplo que </a:t>
            </a:r>
            <a:r>
              <a:rPr lang="es-ES" sz="2000" b="1" dirty="0" err="1">
                <a:solidFill>
                  <a:srgbClr val="663300"/>
                </a:solidFill>
                <a:latin typeface="Calibri" panose="020F0502020204030204" pitchFamily="34" charset="0"/>
                <a:ea typeface="Calibri" panose="020F0502020204030204" pitchFamily="34" charset="0"/>
                <a:cs typeface="Times New Roman" panose="02020603050405020304" pitchFamily="18" charset="0"/>
              </a:rPr>
              <a:t>Anscombe</a:t>
            </a:r>
            <a:r>
              <a:rPr lang="es-ES" sz="20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 propone para explicar esta “teoría de la descripción de la acción”:</a:t>
            </a:r>
          </a:p>
          <a:p>
            <a:pPr algn="just">
              <a:spcAft>
                <a:spcPts val="0"/>
              </a:spcAft>
            </a:pPr>
            <a:r>
              <a:rPr lang="es-ES" sz="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Un hombre está bombeando agua potable a la cisterna de un edificio. Alguien ha encontrado una manera de contaminar sistemáticamente el manantial con un veneno acumulativo mortal, cuyos efectos pasan inadvertidos hasta que resultan intratables. El edificio está habitado por un pequeño grupo de dirigentes políticos y sus familias. Este grupo de políticos, que controla una gran nación, está involucrado en la exterminación de los judíos. Y posiblemente planean una guerra mundial. El hombre que ha contaminado el manantial supone que si se acaba con la vida de estas personas, otros individuos honestos asumirán el poder. (…) Esta persona ha confesado sus suposiciones, además del asunto del veneno, al otro hombre que está bombeando el agua. Desde luego, la muerte de los habitantes del edificio, acarreará muchos otros efectos; entre ellos, que cierto número de personas, desconocidas para estos hombres, recibirán herencias de las que no saben nada.</a:t>
            </a: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509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	El brazo de este hombre que bombea el agua sube y baja, sube y baja. Algunos músculos, cuyos nombres en latín conocen los médicos, se contraen y se relajan. Ciertas sustancias se generan en algunas fibras nerviosas, sustancias cuya secreción durante un movimiento voluntario interesa a los fisiólogos. El brazo en movimiento proyecta una sombra entre las rocas, donde, en un punto y desde cierta posición, produce un efecto curioso, como si un rostro se asomara entre las piedras. Además, la bomba emite una serie de ruidos chirriantes que siguen un ritmo definido.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Una vez propuesto el ejemplo, la pregunta decisiva para la teoría de la acción es la siguiente: “¿Qué está haciendo el hombre que bombea el agua?”. Esta pregunta tiene contestaciones muy variadas, pero sólo será correcta aquélla (o aquéllas) que describa lo que el hombre hace bajo el aspecto de la intencionalidad, de manera que la respuesta sea descripción de una acción intencional.</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160563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 entrada, las descripciones intencionales de la acción excluyen las descripciones en las que el hombre sólo sabe lo que hace por observación, como serían, por ejemplo, “mover los músculos del brazo”, “dibujar una imagen en las rocas” o “segregar determinadas sustancias con el sudor”. Ninguna de estas respuestas es válida para la pregunta: “¿Qué está haciendo?”, porque lo él que hace no es sólo lo que </a:t>
            </a:r>
            <a:r>
              <a:rPr lang="es-ES" sz="2000" i="1" dirty="0">
                <a:latin typeface="Calibri" panose="020F0502020204030204" pitchFamily="34" charset="0"/>
                <a:ea typeface="Calibri" panose="020F0502020204030204" pitchFamily="34" charset="0"/>
                <a:cs typeface="Times New Roman" panose="02020603050405020304" pitchFamily="18" charset="0"/>
              </a:rPr>
              <a:t>sucede</a:t>
            </a:r>
            <a:r>
              <a:rPr lang="es-ES" sz="2000" dirty="0">
                <a:latin typeface="Calibri" panose="020F0502020204030204" pitchFamily="34" charset="0"/>
                <a:ea typeface="Calibri" panose="020F0502020204030204" pitchFamily="34" charset="0"/>
                <a:cs typeface="Times New Roman" panose="02020603050405020304" pitchFamily="18" charset="0"/>
              </a:rPr>
              <a:t> o lo que </a:t>
            </a:r>
            <a:r>
              <a:rPr lang="es-ES" sz="2000" i="1" dirty="0">
                <a:latin typeface="Calibri" panose="020F0502020204030204" pitchFamily="34" charset="0"/>
                <a:ea typeface="Calibri" panose="020F0502020204030204" pitchFamily="34" charset="0"/>
                <a:cs typeface="Times New Roman" panose="02020603050405020304" pitchFamily="18" charset="0"/>
              </a:rPr>
              <a:t>le pasa</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el ejemplo propuesto, </a:t>
            </a:r>
            <a:r>
              <a:rPr lang="es-ES" sz="2000" dirty="0" err="1">
                <a:latin typeface="Calibri" panose="020F0502020204030204" pitchFamily="34" charset="0"/>
                <a:ea typeface="Calibri" panose="020F0502020204030204" pitchFamily="34" charset="0"/>
                <a:cs typeface="Times New Roman" panose="02020603050405020304" pitchFamily="18" charset="0"/>
              </a:rPr>
              <a:t>Anscombe</a:t>
            </a:r>
            <a:r>
              <a:rPr lang="es-ES" sz="2000" dirty="0">
                <a:latin typeface="Calibri" panose="020F0502020204030204" pitchFamily="34" charset="0"/>
                <a:ea typeface="Calibri" panose="020F0502020204030204" pitchFamily="34" charset="0"/>
                <a:cs typeface="Times New Roman" panose="02020603050405020304" pitchFamily="18" charset="0"/>
              </a:rPr>
              <a:t> ofrece cuatro descripciones distintas que podrían describir la acción intencional, pero sólo la última es la acción intencional. Las tres primeras son acciones, pero no describen la acción última que conecta directamente con la intención:</a:t>
            </a:r>
          </a:p>
          <a:p>
            <a:pPr indent="449580" algn="just">
              <a:lnSpc>
                <a:spcPct val="100000"/>
              </a:lnSpc>
              <a:spcAft>
                <a:spcPts val="0"/>
              </a:spcAft>
            </a:pP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A) “Mover el brazo de arriba abajo”</a:t>
            </a:r>
          </a:p>
          <a:p>
            <a:pPr indent="449580" algn="just">
              <a:lnSpc>
                <a:spcPct val="100000"/>
              </a:lnSpc>
              <a:spcAft>
                <a:spcPts val="0"/>
              </a:spcAft>
            </a:pP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B) “Accionar la bomba”</a:t>
            </a:r>
          </a:p>
          <a:p>
            <a:pPr indent="449580" algn="just">
              <a:lnSpc>
                <a:spcPct val="100000"/>
              </a:lnSpc>
              <a:spcAft>
                <a:spcPts val="0"/>
              </a:spcAft>
            </a:pP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C) “Reabastecer el suministro de agua”</a:t>
            </a:r>
          </a:p>
          <a:p>
            <a:pPr indent="449580" algn="just">
              <a:lnSpc>
                <a:spcPct val="100000"/>
              </a:lnSpc>
              <a:spcAft>
                <a:spcPts val="0"/>
              </a:spcAft>
            </a:pP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D) “Envenenar a los ocupantes del edificio”</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Si el hombre que bombea el agua sabe que está envenenando a los ocupantes del edificio responde con la C, miente y/o se está mintiendo.</a:t>
            </a:r>
          </a:p>
          <a:p>
            <a:pPr algn="just">
              <a:lnSpc>
                <a:spcPct val="10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70303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Para no equivocar la verdadera intención, sabemos que a la pregunta “Por qué, para qué”, podría contestarse que la intención es “para dar el gobierno a hombres honestos”, pero en verdad la intención no es estrictamente ésta, pues ésa está más allá de nuestra intención, que es “envenenar a los hombres”.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Ello no obsta para que esta acción intencional se haya hecho a su vez con otra nueva intención, que es “para dar el gobierno a hombres honestos”. Pero la respuesta “para dar el poder a hombres honestos” no es válida como descripción de la acción intencional, sino sólo como formulación de la intención con la que ésta se hace, porque no hay una CONEXIÓN DIRECTA entre bombear el agua y dar el poder a hombres honestos.</a:t>
            </a: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9676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7881" y="523420"/>
            <a:ext cx="9936238" cy="6062910"/>
          </a:xfrm>
        </p:spPr>
        <p:txBody>
          <a:bodyPr>
            <a:normAutofit fontScale="62500" lnSpcReduction="20000"/>
          </a:bodyPr>
          <a:lstStyle/>
          <a:p>
            <a:pPr algn="just">
              <a:lnSpc>
                <a:spcPct val="120000"/>
              </a:lnSpc>
              <a:spcAft>
                <a:spcPts val="0"/>
              </a:spcAft>
            </a:pPr>
            <a:r>
              <a:rPr lang="es-ES" sz="3200" b="1" dirty="0">
                <a:latin typeface="Calibri" panose="020F0502020204030204" pitchFamily="34" charset="0"/>
                <a:ea typeface="Calibri" panose="020F0502020204030204" pitchFamily="34" charset="0"/>
                <a:cs typeface="Times New Roman" panose="02020603050405020304" pitchFamily="18" charset="0"/>
              </a:rPr>
              <a:t>Utilicemos ahora de nuevo el razonamiento práctico anterior para aprender a diferencia entre el silogismo técnico (por ejemplo, de la tecno-medicina) y el silogismo ético (por ejemplo, del médico</a:t>
            </a:r>
            <a:r>
              <a:rPr lang="es-ES" sz="3200" b="1"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20000"/>
              </a:lnSpc>
              <a:spcAft>
                <a:spcPts val="0"/>
              </a:spcAft>
            </a:pPr>
            <a:endParaRPr lang="es-ES" sz="800"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900" b="1"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Premisa mayor</a:t>
            </a:r>
            <a:r>
              <a:rPr lang="es-ES" sz="29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900" dirty="0">
                <a:latin typeface="Calibri" panose="020F0502020204030204" pitchFamily="34" charset="0"/>
                <a:ea typeface="Calibri" panose="020F0502020204030204" pitchFamily="34" charset="0"/>
                <a:cs typeface="Times New Roman" panose="02020603050405020304" pitchFamily="18" charset="0"/>
              </a:rPr>
              <a:t>Intención, Fin, Telos, Máxima, Norma de comportamiento. </a:t>
            </a:r>
            <a:r>
              <a:rPr lang="es-ES" sz="2900" dirty="0">
                <a:solidFill>
                  <a:srgbClr val="0000FF"/>
                </a:solidFill>
                <a:latin typeface="Calibri" panose="020F0502020204030204" pitchFamily="34" charset="0"/>
                <a:ea typeface="Calibri" panose="020F0502020204030204" pitchFamily="34" charset="0"/>
                <a:cs typeface="Times New Roman" panose="02020603050405020304" pitchFamily="18" charset="0"/>
              </a:rPr>
              <a:t>Responde a la pregunta ¿Para qué? </a:t>
            </a:r>
            <a:endParaRPr lang="es-ES"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s-ES" sz="3200" b="1"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Para </a:t>
            </a:r>
            <a:r>
              <a:rPr lang="es-ES" sz="32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que este enfermo alcance la buena vida (que persigue como bien) busca ser tratado  </a:t>
            </a:r>
            <a:endParaRPr lang="es-ES"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800" dirty="0">
                <a:highlight>
                  <a:srgbClr val="00FFFF"/>
                </a:highlight>
                <a:latin typeface="Calibri" panose="020F0502020204030204" pitchFamily="34" charset="0"/>
                <a:ea typeface="Calibri" panose="020F0502020204030204" pitchFamily="34" charset="0"/>
                <a:cs typeface="Times New Roman" panose="02020603050405020304" pitchFamily="18" charset="0"/>
              </a:rPr>
              <a:t> </a:t>
            </a:r>
            <a:endParaRPr lang="es-ES"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900" b="1" u="sng" dirty="0">
                <a:solidFill>
                  <a:srgbClr val="663300"/>
                </a:solidFill>
                <a:latin typeface="Calibri" panose="020F0502020204030204" pitchFamily="34" charset="0"/>
                <a:ea typeface="Calibri" panose="020F0502020204030204" pitchFamily="34" charset="0"/>
                <a:cs typeface="Times New Roman" panose="02020603050405020304" pitchFamily="18" charset="0"/>
              </a:rPr>
              <a:t>Premisa menor</a:t>
            </a:r>
            <a:r>
              <a:rPr lang="es-ES" sz="29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2900" b="1" dirty="0">
                <a:latin typeface="Calibri" panose="020F0502020204030204" pitchFamily="34" charset="0"/>
                <a:ea typeface="Calibri" panose="020F0502020204030204" pitchFamily="34" charset="0"/>
                <a:cs typeface="Times New Roman" panose="02020603050405020304" pitchFamily="18" charset="0"/>
              </a:rPr>
              <a:t>Agente moral</a:t>
            </a:r>
            <a:r>
              <a:rPr lang="es-ES" sz="2900" dirty="0">
                <a:latin typeface="Calibri" panose="020F0502020204030204" pitchFamily="34" charset="0"/>
                <a:ea typeface="Calibri" panose="020F0502020204030204" pitchFamily="34" charset="0"/>
                <a:cs typeface="Times New Roman" panose="02020603050405020304" pitchFamily="18" charset="0"/>
              </a:rPr>
              <a:t> que se encuentra en un caso particular (singular) de la premisa mayor, que delibera sobre los varios medios que conoce (</a:t>
            </a:r>
            <a:r>
              <a:rPr lang="es-ES" sz="2900" b="1" dirty="0">
                <a:latin typeface="Calibri" panose="020F0502020204030204" pitchFamily="34" charset="0"/>
                <a:ea typeface="Calibri" panose="020F0502020204030204" pitchFamily="34" charset="0"/>
                <a:cs typeface="Times New Roman" panose="02020603050405020304" pitchFamily="18" charset="0"/>
              </a:rPr>
              <a:t>ciencia</a:t>
            </a:r>
            <a:r>
              <a:rPr lang="es-ES" sz="2900" dirty="0">
                <a:latin typeface="Calibri" panose="020F0502020204030204" pitchFamily="34" charset="0"/>
                <a:ea typeface="Calibri" panose="020F0502020204030204" pitchFamily="34" charset="0"/>
                <a:cs typeface="Times New Roman" panose="02020603050405020304" pitchFamily="18" charset="0"/>
              </a:rPr>
              <a:t>) para alcanzar el telos.</a:t>
            </a:r>
            <a:r>
              <a:rPr lang="es-ES" sz="29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900" dirty="0">
                <a:solidFill>
                  <a:srgbClr val="993300"/>
                </a:solidFill>
                <a:latin typeface="Calibri" panose="020F0502020204030204" pitchFamily="34" charset="0"/>
                <a:ea typeface="Calibri" panose="020F0502020204030204" pitchFamily="34" charset="0"/>
                <a:cs typeface="Times New Roman" panose="02020603050405020304" pitchFamily="18" charset="0"/>
              </a:rPr>
              <a:t>Responde a la pregunta ¿Por qué </a:t>
            </a:r>
            <a:r>
              <a:rPr lang="es-ES" sz="29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tú has  elegido </a:t>
            </a:r>
            <a:r>
              <a:rPr lang="es-ES" sz="2900" dirty="0">
                <a:solidFill>
                  <a:srgbClr val="993300"/>
                </a:solidFill>
                <a:latin typeface="Calibri" panose="020F0502020204030204" pitchFamily="34" charset="0"/>
                <a:ea typeface="Calibri" panose="020F0502020204030204" pitchFamily="34" charset="0"/>
                <a:cs typeface="Times New Roman" panose="02020603050405020304" pitchFamily="18" charset="0"/>
              </a:rPr>
              <a:t>este medio?</a:t>
            </a:r>
            <a:endParaRPr lang="es-ES"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s-ES" sz="3200" b="1" i="1" dirty="0" smtClean="0">
                <a:solidFill>
                  <a:srgbClr val="009900"/>
                </a:solidFill>
                <a:latin typeface="Calibri" panose="020F0502020204030204" pitchFamily="34" charset="0"/>
                <a:ea typeface="Times New Roman" panose="02020603050405020304" pitchFamily="18" charset="0"/>
                <a:cs typeface="Times New Roman" panose="02020603050405020304" pitchFamily="18" charset="0"/>
              </a:rPr>
              <a:t>Yo </a:t>
            </a:r>
            <a:r>
              <a:rPr lang="es-ES" sz="3200" b="1" i="1"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soy médico y estoy ante este enfermo, </a:t>
            </a:r>
            <a:r>
              <a:rPr lang="es-ES" sz="32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y sé que esta medicación </a:t>
            </a:r>
            <a:r>
              <a:rPr lang="es-ES" sz="32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 el mejor modo de tratarlo</a:t>
            </a:r>
            <a:endParaRPr lang="es-ES"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800" dirty="0">
                <a:highlight>
                  <a:srgbClr val="00FFFF"/>
                </a:highlight>
                <a:latin typeface="Calibri" panose="020F0502020204030204" pitchFamily="34" charset="0"/>
                <a:ea typeface="Times New Roman" panose="02020603050405020304" pitchFamily="18" charset="0"/>
                <a:cs typeface="Times New Roman" panose="02020603050405020304" pitchFamily="18" charset="0"/>
              </a:rPr>
              <a:t> </a:t>
            </a:r>
            <a:endParaRPr lang="es-ES"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900" b="1" u="sng"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Conclusión o acción</a:t>
            </a:r>
            <a:r>
              <a:rPr lang="es-ES" sz="2900" b="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r>
              <a:rPr lang="es-ES" sz="2900" dirty="0">
                <a:latin typeface="Calibri" panose="020F0502020204030204" pitchFamily="34" charset="0"/>
                <a:ea typeface="Times New Roman" panose="02020603050405020304" pitchFamily="18" charset="0"/>
                <a:cs typeface="Times New Roman" panose="02020603050405020304" pitchFamily="18" charset="0"/>
              </a:rPr>
              <a:t>Acción intencional, </a:t>
            </a:r>
            <a:r>
              <a:rPr lang="es-ES" sz="2900" dirty="0" smtClean="0">
                <a:latin typeface="Calibri" panose="020F0502020204030204" pitchFamily="34" charset="0"/>
                <a:ea typeface="Times New Roman" panose="02020603050405020304" pitchFamily="18" charset="0"/>
                <a:cs typeface="Times New Roman" panose="02020603050405020304" pitchFamily="18" charset="0"/>
              </a:rPr>
              <a:t>llevando a cabo los medios </a:t>
            </a:r>
            <a:r>
              <a:rPr lang="es-ES" sz="2900" dirty="0">
                <a:latin typeface="Calibri" panose="020F0502020204030204" pitchFamily="34" charset="0"/>
                <a:ea typeface="Times New Roman" panose="02020603050405020304" pitchFamily="18" charset="0"/>
                <a:cs typeface="Times New Roman" panose="02020603050405020304" pitchFamily="18" charset="0"/>
              </a:rPr>
              <a:t>elegidos para alcanzar el telos. </a:t>
            </a:r>
            <a:r>
              <a:rPr lang="es-ES" sz="29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Responde a la pregunta ¿Qué estás haciendo? </a:t>
            </a:r>
            <a:endParaRPr lang="es-ES"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s-ES" sz="3200" b="1" i="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Por </a:t>
            </a:r>
            <a:r>
              <a:rPr lang="es-ES" sz="3200" b="1" i="1" dirty="0">
                <a:solidFill>
                  <a:srgbClr val="00B0F0"/>
                </a:solidFill>
                <a:latin typeface="Calibri" panose="020F0502020204030204" pitchFamily="34" charset="0"/>
                <a:ea typeface="Calibri" panose="020F0502020204030204" pitchFamily="34" charset="0"/>
                <a:cs typeface="Times New Roman" panose="02020603050405020304" pitchFamily="18" charset="0"/>
              </a:rPr>
              <a:t>tanto, debo darle esta medicación, y se la doy</a:t>
            </a:r>
            <a:endParaRPr lang="es-E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sz="2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s-ES" sz="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788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7" y="655900"/>
            <a:ext cx="9975995" cy="5811160"/>
          </a:xfrm>
        </p:spPr>
        <p:txBody>
          <a:bodyPr>
            <a:normAutofit/>
          </a:bodyPr>
          <a:lstStyle/>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En el </a:t>
            </a:r>
            <a:r>
              <a:rPr lang="es-ES" sz="2000" b="1" u="sng" dirty="0">
                <a:solidFill>
                  <a:srgbClr val="00B0F0"/>
                </a:solidFill>
                <a:latin typeface="Calibri" panose="020F0502020204030204" pitchFamily="34" charset="0"/>
                <a:ea typeface="Calibri" panose="020F0502020204030204" pitchFamily="34" charset="0"/>
                <a:cs typeface="Times New Roman" panose="02020603050405020304" pitchFamily="18" charset="0"/>
              </a:rPr>
              <a:t>silogismo técnico</a:t>
            </a:r>
            <a:r>
              <a:rPr lang="es-ES" sz="2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la especificación del fin proviene del tipo de saber técnico que está operando (es el fin de la profesión medicina, que puede decirse “tratar enfermos”, como una estrategia que busca la victoria),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y es independiente del agente médico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No está en el poder del agente médico decidir acerca de la relación con los medios y el fin de la tecno-medicina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sino precisamente aprender cuál es esa relación: “en tales circunstancias esta medicación producirá tales efectos en una población de pacientes”.</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CC00"/>
                </a:solidFill>
                <a:latin typeface="Calibri" panose="020F0502020204030204" pitchFamily="34" charset="0"/>
                <a:ea typeface="Calibri" panose="020F0502020204030204" pitchFamily="34" charset="0"/>
                <a:cs typeface="Times New Roman" panose="02020603050405020304" pitchFamily="18" charset="0"/>
              </a:rPr>
              <a:t>EN CAMBIO, cuando el médico desarrolla el </a:t>
            </a:r>
            <a:r>
              <a:rPr lang="es-ES" sz="2000" b="1" u="sng" dirty="0">
                <a:solidFill>
                  <a:srgbClr val="00CC00"/>
                </a:solidFill>
                <a:latin typeface="Calibri" panose="020F0502020204030204" pitchFamily="34" charset="0"/>
                <a:ea typeface="Calibri" panose="020F0502020204030204" pitchFamily="34" charset="0"/>
                <a:cs typeface="Times New Roman" panose="02020603050405020304" pitchFamily="18" charset="0"/>
              </a:rPr>
              <a:t>silogismo ético</a:t>
            </a:r>
            <a:r>
              <a:rPr lang="es-ES" sz="2000" dirty="0">
                <a:solidFill>
                  <a:srgbClr val="00CC00"/>
                </a:solidFill>
                <a:latin typeface="Calibri" panose="020F0502020204030204" pitchFamily="34" charset="0"/>
                <a:ea typeface="Calibri" panose="020F0502020204030204" pitchFamily="34" charset="0"/>
                <a:cs typeface="Times New Roman" panose="02020603050405020304" pitchFamily="18" charset="0"/>
              </a:rPr>
              <a:t>, la intención “tratar a ESTE enfermo” es algo que le pertenece a él, que, con sus acciones, es su propia intención (fin). </a:t>
            </a:r>
            <a:r>
              <a:rPr lang="es-E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Obsérvese, sin embargo, que el silogismo técnico está formando parte del ético, pues para tratar a este enfermo debe conocer a nivel de aplicación cómo se trata a una categoría de enfermos, de los que este enfermo es un miembro, o que sea lo más cercana posible a este enfermo.</a:t>
            </a:r>
          </a:p>
          <a:p>
            <a:pPr algn="just">
              <a:lnSpc>
                <a:spcPct val="100000"/>
              </a:lnSpc>
              <a:spcAft>
                <a:spcPts val="0"/>
              </a:spcAft>
            </a:pPr>
            <a:r>
              <a:rPr lang="es-ES" sz="18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NOTA: Recuérdese que genéricamente el telos de la medicina es tratar A LOS enfermos (reducir los riesgos basales de los enfermos), y el telos del médico es tratar A ESTE enfermo (reducir los riesgos basales de este enfermo).</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a:extLst>
              <a:ext uri="{FF2B5EF4-FFF2-40B4-BE49-F238E27FC236}">
                <a16:creationId xmlns:a16="http://schemas.microsoft.com/office/drawing/2014/main" id="{0980DEA6-784E-4CCE-BFDB-4C047C8C278F}"/>
              </a:ext>
            </a:extLst>
          </p:cNvPr>
          <p:cNvSpPr/>
          <p:nvPr/>
        </p:nvSpPr>
        <p:spPr>
          <a:xfrm>
            <a:off x="980661" y="4918365"/>
            <a:ext cx="10349948" cy="1007165"/>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9655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8002" y="523420"/>
            <a:ext cx="9975995" cy="5811160"/>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VEAMOS UN EJEMPLO MÁS EXTENSAMENTE</a:t>
            </a:r>
            <a:endParaRPr lang="es-ES" sz="1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000" b="1" dirty="0">
                <a:latin typeface="Calibri" panose="020F0502020204030204" pitchFamily="34" charset="0"/>
                <a:ea typeface="Calibri" panose="020F0502020204030204" pitchFamily="34" charset="0"/>
                <a:cs typeface="Times New Roman" panose="02020603050405020304" pitchFamily="18" charset="0"/>
              </a:rPr>
              <a:t> </a:t>
            </a:r>
            <a:endParaRPr lang="es-ES" sz="1000" dirty="0">
              <a:latin typeface="Calibri" panose="020F0502020204030204" pitchFamily="34" charset="0"/>
              <a:ea typeface="Calibri" panose="020F0502020204030204" pitchFamily="34" charset="0"/>
              <a:cs typeface="Times New Roman" panose="02020603050405020304" pitchFamily="18" charset="0"/>
            </a:endParaRPr>
          </a:p>
          <a:p>
            <a:pPr algn="just"/>
            <a:r>
              <a:rPr lang="es-ES" sz="20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Premisa mayor: </a:t>
            </a:r>
            <a:r>
              <a:rPr lang="es-ES" sz="2000" dirty="0">
                <a:latin typeface="Calibri" panose="020F0502020204030204" pitchFamily="34" charset="0"/>
                <a:ea typeface="Calibri" panose="020F0502020204030204" pitchFamily="34" charset="0"/>
                <a:cs typeface="Times New Roman" panose="02020603050405020304" pitchFamily="18" charset="0"/>
              </a:rPr>
              <a:t>Intención, Fin, Telos, Máxima, Norma de comportamiento.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Responde a la pregunta ¿Para qué?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Las personas persiguen alcanzar la vida buena (florecimiento, eudaemonia).</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pPr>
            <a:r>
              <a:rPr lang="es-ES" sz="20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Premisa menor:</a:t>
            </a:r>
            <a:r>
              <a:rPr lang="es-E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Sujeto moral que se encuentra en un caso particular (singular) de la premisa mayor, que delibera sobre los (varios) medios que conoce para alcanzar el </a:t>
            </a:r>
            <a:r>
              <a:rPr lang="es-ES" sz="2000" dirty="0" smtClean="0">
                <a:latin typeface="Calibri" panose="020F0502020204030204" pitchFamily="34" charset="0"/>
                <a:ea typeface="Calibri" panose="020F0502020204030204" pitchFamily="34" charset="0"/>
                <a:cs typeface="Times New Roman" panose="02020603050405020304" pitchFamily="18" charset="0"/>
              </a:rPr>
              <a:t>telos. </a:t>
            </a:r>
            <a:r>
              <a:rPr lang="es-ES" sz="20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Responde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a la </a:t>
            </a:r>
            <a:r>
              <a:rPr lang="es-ES" sz="20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pregunta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¿Por qué </a:t>
            </a:r>
            <a:r>
              <a:rPr lang="es-ES" sz="20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has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elegido este medio?</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ética de las virtudes intelectuales y morales (</a:t>
            </a:r>
            <a:r>
              <a:rPr lang="es-ES" sz="2000" i="1" dirty="0">
                <a:latin typeface="Calibri" panose="020F0502020204030204" pitchFamily="34" charset="0"/>
                <a:ea typeface="Calibri" panose="020F0502020204030204" pitchFamily="34" charset="0"/>
                <a:cs typeface="Times New Roman" panose="02020603050405020304" pitchFamily="18" charset="0"/>
              </a:rPr>
              <a:t>eudaemonia</a:t>
            </a:r>
            <a:r>
              <a:rPr lang="es-ES" sz="2000" dirty="0">
                <a:latin typeface="Calibri" panose="020F0502020204030204" pitchFamily="34" charset="0"/>
                <a:ea typeface="Calibri" panose="020F0502020204030204" pitchFamily="34" charset="0"/>
                <a:cs typeface="Times New Roman" panose="02020603050405020304" pitchFamily="18" charset="0"/>
              </a:rPr>
              <a:t>) constituye el sistema más explicativo (por ser el que más respuestas puede dar a las preguntas) de la vida buena.</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autopercepción de la salud es un medio más para la adquisición, práctica y el mantenimiento de las virtudes intelectuales y morales; y, aunque la autopercepción de la salud constituye un sistema homeostático individual, las autopercepciones relativamente más altas se asocian con menos dificultades para </a:t>
            </a:r>
            <a:r>
              <a:rPr lang="es-ES" sz="2000" dirty="0" smtClean="0">
                <a:latin typeface="Calibri" panose="020F0502020204030204" pitchFamily="34" charset="0"/>
                <a:ea typeface="Calibri" panose="020F0502020204030204" pitchFamily="34" charset="0"/>
                <a:cs typeface="Times New Roman" panose="02020603050405020304" pitchFamily="18" charset="0"/>
              </a:rPr>
              <a:t>adquirir, practicar </a:t>
            </a:r>
            <a:r>
              <a:rPr lang="es-ES" sz="2000" dirty="0">
                <a:latin typeface="Calibri" panose="020F0502020204030204" pitchFamily="34" charset="0"/>
                <a:ea typeface="Calibri" panose="020F0502020204030204" pitchFamily="34" charset="0"/>
                <a:cs typeface="Times New Roman" panose="02020603050405020304" pitchFamily="18" charset="0"/>
              </a:rPr>
              <a:t>y </a:t>
            </a:r>
            <a:r>
              <a:rPr lang="es-ES" sz="2000" dirty="0" smtClean="0">
                <a:latin typeface="Calibri" panose="020F0502020204030204" pitchFamily="34" charset="0"/>
                <a:ea typeface="Calibri" panose="020F0502020204030204" pitchFamily="34" charset="0"/>
                <a:cs typeface="Times New Roman" panose="02020603050405020304" pitchFamily="18" charset="0"/>
              </a:rPr>
              <a:t>mantener las virtudes intelectuales y morales.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492602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20417" y="742081"/>
            <a:ext cx="10349947" cy="5930430"/>
          </a:xfrm>
        </p:spPr>
        <p:txBody>
          <a:bodyPr>
            <a:normAutofit/>
          </a:bodyPr>
          <a:lstStyle/>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La autopercepción de la salud es multicausal; algunas de las causas pueden ser tratadas en el ámbito de la medicina, y otras no son del ámbito de la medicina y pueden ser tratadas mediante una reinterpretación narrativa en el ámbito de la filosofía, religión u otros.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Dentro de las causas que pueden ser tratadas en el ámbito de la medicina, ésta puede ayudar a algunas personas a retrasar su muerte y su pérdida de la salud </a:t>
            </a:r>
            <a:r>
              <a:rPr lang="es-ES" sz="2000" dirty="0" err="1">
                <a:latin typeface="Calibri" panose="020F0502020204030204" pitchFamily="34" charset="0"/>
                <a:ea typeface="Calibri" panose="020F0502020204030204" pitchFamily="34" charset="0"/>
                <a:cs typeface="Times New Roman" panose="02020603050405020304" pitchFamily="18" charset="0"/>
              </a:rPr>
              <a:t>autopercibida</a:t>
            </a:r>
            <a:r>
              <a:rPr lang="es-ES" sz="2000" dirty="0">
                <a:latin typeface="Calibri" panose="020F0502020204030204" pitchFamily="34" charset="0"/>
                <a:ea typeface="Calibri" panose="020F0502020204030204" pitchFamily="34" charset="0"/>
                <a:cs typeface="Times New Roman" panose="02020603050405020304" pitchFamily="18" charset="0"/>
              </a:rPr>
              <a:t> hasta un momento en que no puede; a otras personas no puede ayudarlas.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Juan Paciente, de 63 años, debuta con una fibrilación auricular no valvular, con AAA características clínicas y BBB sociodemográficas, interaccionadas por una narrativa interpretativa con CCC miedos y DDD ilusiones terapéuticas; con un marco de EEE preferencias (intereses) y valores; con una combinación FFF de virtudes intelectuales y morales.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10468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82968" y="2340898"/>
            <a:ext cx="7720885" cy="5103089"/>
          </a:xfrm>
        </p:spPr>
        <p:txBody>
          <a:bodyPr>
            <a:normAutofit/>
          </a:bodyPr>
          <a:lstStyle/>
          <a:p>
            <a:pPr>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Un resumen de Elizabeth </a:t>
            </a:r>
            <a:r>
              <a:rPr lang="es-ES" sz="2800" b="1" dirty="0" err="1">
                <a:latin typeface="Calibri" panose="020F0502020204030204" pitchFamily="34" charset="0"/>
                <a:ea typeface="Calibri" panose="020F0502020204030204" pitchFamily="34" charset="0"/>
                <a:cs typeface="Times New Roman" panose="02020603050405020304" pitchFamily="18" charset="0"/>
              </a:rPr>
              <a:t>Anscombe</a:t>
            </a:r>
            <a:r>
              <a:rPr lang="es-ES" sz="2800" b="1" dirty="0">
                <a:latin typeface="Calibri" panose="020F0502020204030204" pitchFamily="34" charset="0"/>
                <a:ea typeface="Calibri" panose="020F0502020204030204" pitchFamily="34" charset="0"/>
                <a:cs typeface="Times New Roman" panose="02020603050405020304" pitchFamily="18" charset="0"/>
              </a:rPr>
              <a:t> (1919-2001) sobre el RAZONAMIENTO PRÁCTICO</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2182968" y="2079472"/>
            <a:ext cx="7907629" cy="1464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26741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7" y="655900"/>
            <a:ext cx="9975995" cy="5811160"/>
          </a:xfrm>
        </p:spPr>
        <p:txBody>
          <a:bodyPr>
            <a:normAutofit/>
          </a:bodyPr>
          <a:lstStyle/>
          <a:p>
            <a:pPr algn="just">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María Médico, </a:t>
            </a:r>
            <a:r>
              <a:rPr lang="es-ES" sz="2000" dirty="0">
                <a:solidFill>
                  <a:srgbClr val="808000"/>
                </a:solidFill>
                <a:latin typeface="Calibri" panose="020F0502020204030204" pitchFamily="34" charset="0"/>
                <a:ea typeface="Calibri" panose="020F0502020204030204" pitchFamily="34" charset="0"/>
                <a:cs typeface="Times New Roman" panose="02020603050405020304" pitchFamily="18" charset="0"/>
              </a:rPr>
              <a:t>que asume el fin técnico de la medicina (tratar a las personas), </a:t>
            </a:r>
            <a:r>
              <a:rPr lang="es-ES" sz="2000" dirty="0">
                <a:latin typeface="Calibri" panose="020F0502020204030204" pitchFamily="34" charset="0"/>
                <a:ea typeface="Calibri" panose="020F0502020204030204" pitchFamily="34" charset="0"/>
                <a:cs typeface="Times New Roman" panose="02020603050405020304" pitchFamily="18" charset="0"/>
              </a:rPr>
              <a:t>y, además, su fin propio “tratar a esta persona concreta”, se encuentra con la situación de Juan Paciente, y enuncia interiormente su intención “yo debo tratar a Juan Paciente”. Sus conocimientos </a:t>
            </a:r>
            <a:r>
              <a:rPr lang="es-ES" sz="2000" dirty="0">
                <a:solidFill>
                  <a:srgbClr val="00FF00"/>
                </a:solidFill>
                <a:latin typeface="Calibri" panose="020F0502020204030204" pitchFamily="34" charset="0"/>
                <a:ea typeface="Calibri" panose="020F0502020204030204" pitchFamily="34" charset="0"/>
                <a:cs typeface="Times New Roman" panose="02020603050405020304" pitchFamily="18" charset="0"/>
              </a:rPr>
              <a:t>de ciencia a nivel de aplicación de las tecnologías médicas </a:t>
            </a:r>
            <a:r>
              <a:rPr lang="es-ES" sz="2000" dirty="0">
                <a:latin typeface="Calibri" panose="020F0502020204030204" pitchFamily="34" charset="0"/>
                <a:ea typeface="Calibri" panose="020F0502020204030204" pitchFamily="34" charset="0"/>
                <a:cs typeface="Times New Roman" panose="02020603050405020304" pitchFamily="18" charset="0"/>
              </a:rPr>
              <a:t>y de un mínimo de Filosofía hermenéutica (virtudes intelectuales), y su dotación de las virtudes morales, son el medio para lograr el fin de Juan (previa toma de decisiones compartidas) y su fin propio dentro de su propio marco de preferencias y valores.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endParaRPr lang="es-ES" sz="2000" b="1" dirty="0">
              <a:highlight>
                <a:srgbClr val="00FFFF"/>
              </a:highlight>
              <a:latin typeface="Calibri" panose="020F0502020204030204" pitchFamily="34" charset="0"/>
              <a:cs typeface="Times New Roman" panose="02020603050405020304" pitchFamily="18" charset="0"/>
            </a:endParaRPr>
          </a:p>
          <a:p>
            <a:pPr algn="just">
              <a:lnSpc>
                <a:spcPct val="100000"/>
              </a:lnSpc>
            </a:pPr>
            <a:r>
              <a:rPr lang="es-ES" sz="2000" b="1" dirty="0">
                <a:highlight>
                  <a:srgbClr val="00FFFF"/>
                </a:highlight>
                <a:latin typeface="Calibri" panose="020F0502020204030204" pitchFamily="34" charset="0"/>
                <a:cs typeface="Times New Roman" panose="02020603050405020304" pitchFamily="18" charset="0"/>
              </a:rPr>
              <a:t>Conclusión o acción:</a:t>
            </a:r>
            <a:r>
              <a:rPr lang="es-ES" sz="2000" dirty="0">
                <a:highlight>
                  <a:srgbClr val="00FFFF"/>
                </a:highlight>
                <a:latin typeface="Calibri" panose="020F0502020204030204" pitchFamily="34" charset="0"/>
                <a:cs typeface="Times New Roman" panose="02020603050405020304" pitchFamily="18" charset="0"/>
              </a:rPr>
              <a:t> </a:t>
            </a:r>
            <a:r>
              <a:rPr lang="es-ES" sz="2000" dirty="0">
                <a:latin typeface="Calibri" panose="020F0502020204030204" pitchFamily="34" charset="0"/>
                <a:cs typeface="Times New Roman" panose="02020603050405020304" pitchFamily="18" charset="0"/>
              </a:rPr>
              <a:t>Acción intencional, </a:t>
            </a:r>
            <a:r>
              <a:rPr lang="es-ES" sz="2000" dirty="0" smtClean="0">
                <a:latin typeface="Calibri" panose="020F0502020204030204" pitchFamily="34" charset="0"/>
                <a:cs typeface="Times New Roman" panose="02020603050405020304" pitchFamily="18" charset="0"/>
              </a:rPr>
              <a:t>llevando a cabo el medio </a:t>
            </a:r>
            <a:r>
              <a:rPr lang="es-ES" sz="2000" dirty="0">
                <a:latin typeface="Calibri" panose="020F0502020204030204" pitchFamily="34" charset="0"/>
                <a:cs typeface="Times New Roman" panose="02020603050405020304" pitchFamily="18" charset="0"/>
              </a:rPr>
              <a:t>elegidos para alcanzar el telos. </a:t>
            </a:r>
            <a:r>
              <a:rPr lang="es-ES" sz="2000" dirty="0">
                <a:solidFill>
                  <a:srgbClr val="00B0F0"/>
                </a:solidFill>
                <a:latin typeface="Calibri" panose="020F0502020204030204" pitchFamily="34" charset="0"/>
                <a:cs typeface="Times New Roman" panose="02020603050405020304" pitchFamily="18" charset="0"/>
              </a:rPr>
              <a:t>Responde a la pregunta ¿Qué estás haciendo?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Por lo tanto, María debe tratar así a Juan, y lo trata así.</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249991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LA VERDAD DEL SILOGISMO PRÁCTICO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Todo conocer es preguntarse por la </a:t>
            </a: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verdad de lo conocido</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 </a:t>
            </a:r>
            <a:r>
              <a:rPr lang="es-ES" sz="2000" b="1" u="sng" dirty="0">
                <a:latin typeface="Calibri" panose="020F0502020204030204" pitchFamily="34" charset="0"/>
                <a:ea typeface="Calibri" panose="020F0502020204030204" pitchFamily="34" charset="0"/>
                <a:cs typeface="Times New Roman" panose="02020603050405020304" pitchFamily="18" charset="0"/>
              </a:rPr>
              <a:t>conocimiento teórico</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descubre la verdad en el juicio, que predica algo de una realidad. En este caso, el criterio de verdad está en lo conocido, es decir, </a:t>
            </a:r>
            <a:r>
              <a:rPr lang="es-ES" sz="2000" dirty="0">
                <a:solidFill>
                  <a:srgbClr val="00CC00"/>
                </a:solidFill>
                <a:latin typeface="Calibri" panose="020F0502020204030204" pitchFamily="34" charset="0"/>
                <a:cs typeface="Times New Roman" panose="02020603050405020304" pitchFamily="18" charset="0"/>
              </a:rPr>
              <a:t>el juicio será verdadero si lo que se predica corresponde a la realidad conocida.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 </a:t>
            </a:r>
            <a:r>
              <a:rPr lang="es-ES" sz="2000" b="1" u="sng" dirty="0">
                <a:latin typeface="Calibri" panose="020F0502020204030204" pitchFamily="34" charset="0"/>
                <a:ea typeface="Calibri" panose="020F0502020204030204" pitchFamily="34" charset="0"/>
                <a:cs typeface="Times New Roman" panose="02020603050405020304" pitchFamily="18" charset="0"/>
              </a:rPr>
              <a:t>conocimiento práctico</a:t>
            </a:r>
            <a:r>
              <a:rPr lang="es-ES" sz="2000" dirty="0">
                <a:latin typeface="Calibri" panose="020F0502020204030204" pitchFamily="34" charset="0"/>
                <a:ea typeface="Calibri" panose="020F0502020204030204" pitchFamily="34" charset="0"/>
                <a:cs typeface="Times New Roman" panose="02020603050405020304" pitchFamily="18" charset="0"/>
              </a:rPr>
              <a:t>, por su parte,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también busca la verdad de aquello que conoce, es decir, de la acción</a:t>
            </a:r>
            <a:r>
              <a:rPr lang="es-ES" sz="2000" dirty="0">
                <a:latin typeface="Calibri" panose="020F0502020204030204" pitchFamily="34" charset="0"/>
                <a:ea typeface="Calibri" panose="020F0502020204030204" pitchFamily="34" charset="0"/>
                <a:cs typeface="Times New Roman" panose="02020603050405020304" pitchFamily="18" charset="0"/>
              </a:rPr>
              <a:t>. Por consiguiente, </a:t>
            </a:r>
            <a:r>
              <a:rPr lang="es-ES" sz="2000" dirty="0">
                <a:solidFill>
                  <a:srgbClr val="339933"/>
                </a:solidFill>
                <a:latin typeface="Calibri" panose="020F0502020204030204" pitchFamily="34" charset="0"/>
                <a:ea typeface="Calibri" panose="020F0502020204030204" pitchFamily="34" charset="0"/>
                <a:cs typeface="Times New Roman" panose="02020603050405020304" pitchFamily="18" charset="0"/>
              </a:rPr>
              <a:t>se ha de buscar la verdad de la acción en el juicio que se formula como conclusión del silogismo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práctico</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Sin embargo, </a:t>
            </a:r>
            <a:r>
              <a:rPr lang="es-ES" sz="2000" dirty="0">
                <a:solidFill>
                  <a:srgbClr val="FF3300"/>
                </a:solidFill>
                <a:latin typeface="Calibri" panose="020F0502020204030204" pitchFamily="34" charset="0"/>
                <a:ea typeface="Calibri" panose="020F0502020204030204" pitchFamily="34" charset="0"/>
                <a:cs typeface="Times New Roman" panose="02020603050405020304" pitchFamily="18" charset="0"/>
              </a:rPr>
              <a:t>hay una diferencia fundamental entre ambos juicios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CC00"/>
                </a:solidFill>
                <a:latin typeface="Calibri" panose="020F0502020204030204" pitchFamily="34" charset="0"/>
                <a:ea typeface="Calibri" panose="020F0502020204030204" pitchFamily="34" charset="0"/>
                <a:cs typeface="Times New Roman" panose="02020603050405020304" pitchFamily="18" charset="0"/>
              </a:rPr>
              <a:t>el criterio de </a:t>
            </a:r>
            <a:r>
              <a:rPr lang="es-ES" sz="2000" b="1" dirty="0">
                <a:solidFill>
                  <a:srgbClr val="00CC00"/>
                </a:solidFill>
                <a:latin typeface="Calibri" panose="020F0502020204030204" pitchFamily="34" charset="0"/>
                <a:ea typeface="Calibri" panose="020F0502020204030204" pitchFamily="34" charset="0"/>
                <a:cs typeface="Times New Roman" panose="02020603050405020304" pitchFamily="18" charset="0"/>
              </a:rPr>
              <a:t>verdad del juicio práctico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no puede establecerse sobre el proyecto de acción (porque ésta aún no se ha llevado a cabo)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CC00"/>
                </a:solidFill>
                <a:latin typeface="Calibri" panose="020F0502020204030204" pitchFamily="34" charset="0"/>
                <a:ea typeface="Calibri" panose="020F0502020204030204" pitchFamily="34" charset="0"/>
                <a:cs typeface="Times New Roman" panose="02020603050405020304" pitchFamily="18" charset="0"/>
              </a:rPr>
              <a:t>sino sobre la acción hecha</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969154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788421"/>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verdad practica del razonamiento ético depende, al igual que en el técnico, de la verdad del silogismo, es decir, de la verdad de sus premisas y de la corrección formal del razonamiento.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La verdad de la premisa menor </a:t>
            </a:r>
            <a:r>
              <a:rPr lang="es-ES" sz="2000" dirty="0">
                <a:solidFill>
                  <a:srgbClr val="0000FF"/>
                </a:solidFill>
                <a:latin typeface="Calibri" panose="020F0502020204030204" pitchFamily="34" charset="0"/>
                <a:cs typeface="Times New Roman" panose="02020603050405020304" pitchFamily="18" charset="0"/>
              </a:rPr>
              <a:t>depende de que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la premisa menor delibere sobre los medios y proponga el medio M para conseguir el fin.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Y sólo si el medio M elegido lo es, entonces la premisa menor es verdadera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El criterio de verdad aquí es la eficacia.</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Ahora bien, y en esto reside la diferencia entre el silogismo técnico y el ético</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339933"/>
                </a:solidFill>
                <a:latin typeface="Calibri" panose="020F0502020204030204" pitchFamily="34" charset="0"/>
                <a:ea typeface="Calibri" panose="020F0502020204030204" pitchFamily="34" charset="0"/>
                <a:cs typeface="Times New Roman" panose="02020603050405020304" pitchFamily="18" charset="0"/>
              </a:rPr>
              <a:t>la premisa mayor (fin) sólo será verdadera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339933"/>
                </a:solidFill>
                <a:latin typeface="Calibri" panose="020F0502020204030204" pitchFamily="34" charset="0"/>
                <a:ea typeface="Calibri" panose="020F0502020204030204" pitchFamily="34" charset="0"/>
                <a:cs typeface="Times New Roman" panose="02020603050405020304" pitchFamily="18" charset="0"/>
              </a:rPr>
              <a:t>si acierta al decir que</a:t>
            </a:r>
            <a:r>
              <a:rPr lang="es-ES" sz="2000" dirty="0">
                <a:solidFill>
                  <a:srgbClr val="92D050"/>
                </a:solidFill>
                <a:latin typeface="Calibri" panose="020F0502020204030204" pitchFamily="34" charset="0"/>
                <a:ea typeface="Calibri" panose="020F0502020204030204" pitchFamily="34" charset="0"/>
                <a:cs typeface="Times New Roman" panose="02020603050405020304" pitchFamily="18" charset="0"/>
              </a:rPr>
              <a:t> “éste es el medio que debe utilizar el agente con el que llevar a cabo la acción”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y esto depende de que el fin (tratar a este enfermo) corresponda al bien propio del agente</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996633"/>
                </a:solidFill>
                <a:latin typeface="Calibri" panose="020F0502020204030204" pitchFamily="34" charset="0"/>
                <a:ea typeface="Calibri" panose="020F0502020204030204" pitchFamily="34" charset="0"/>
                <a:cs typeface="Times New Roman" panose="02020603050405020304" pitchFamily="18" charset="0"/>
              </a:rPr>
              <a:t>Para que el silogismo práctico alcance la verdad práctica</a:t>
            </a:r>
            <a:r>
              <a:rPr lang="es-ES" sz="2000" dirty="0">
                <a:solidFill>
                  <a:srgbClr val="996633"/>
                </a:solidFill>
                <a:latin typeface="Calibri" panose="020F0502020204030204" pitchFamily="34" charset="0"/>
                <a:ea typeface="Calibri" panose="020F0502020204030204" pitchFamily="34" charset="0"/>
                <a:cs typeface="Times New Roman" panose="02020603050405020304" pitchFamily="18" charset="0"/>
              </a:rPr>
              <a:t>, por tanto, será necesario que</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2D050"/>
                </a:solidFill>
                <a:latin typeface="Calibri" panose="020F0502020204030204" pitchFamily="34" charset="0"/>
                <a:cs typeface="Times New Roman" panose="02020603050405020304" pitchFamily="18" charset="0"/>
              </a:rPr>
              <a:t>el agente (el médico) </a:t>
            </a:r>
            <a:r>
              <a:rPr lang="es-ES" sz="2000" b="1" dirty="0">
                <a:solidFill>
                  <a:srgbClr val="92D050"/>
                </a:solidFill>
                <a:latin typeface="Calibri" panose="020F0502020204030204" pitchFamily="34" charset="0"/>
                <a:cs typeface="Times New Roman" panose="02020603050405020304" pitchFamily="18" charset="0"/>
              </a:rPr>
              <a:t>conozca -correctamente- cuál es su fin propio </a:t>
            </a:r>
            <a:r>
              <a:rPr lang="es-ES" sz="2000" dirty="0">
                <a:solidFill>
                  <a:srgbClr val="92D050"/>
                </a:solidFill>
                <a:latin typeface="Calibri" panose="020F0502020204030204" pitchFamily="34" charset="0"/>
                <a:cs typeface="Times New Roman" panose="02020603050405020304" pitchFamily="18" charset="0"/>
              </a:rPr>
              <a:t>(tratar a este enfermo) </a:t>
            </a:r>
            <a:r>
              <a:rPr lang="es-ES" sz="2000" dirty="0">
                <a:solidFill>
                  <a:srgbClr val="0000FF"/>
                </a:solidFill>
                <a:latin typeface="Calibri" panose="020F0502020204030204" pitchFamily="34" charset="0"/>
                <a:cs typeface="Times New Roman" panose="02020603050405020304" pitchFamily="18" charset="0"/>
              </a:rPr>
              <a:t>y </a:t>
            </a:r>
            <a:r>
              <a:rPr lang="es-ES" sz="2000" b="1" dirty="0">
                <a:solidFill>
                  <a:srgbClr val="0000FF"/>
                </a:solidFill>
                <a:latin typeface="Calibri" panose="020F0502020204030204" pitchFamily="34" charset="0"/>
                <a:cs typeface="Times New Roman" panose="02020603050405020304" pitchFamily="18" charset="0"/>
              </a:rPr>
              <a:t>conozca correctamente cuáles son los medios para alcanzarlo </a:t>
            </a:r>
            <a:r>
              <a:rPr lang="es-ES" sz="2000" dirty="0">
                <a:solidFill>
                  <a:srgbClr val="0000FF"/>
                </a:solidFill>
                <a:latin typeface="Calibri" panose="020F0502020204030204" pitchFamily="34" charset="0"/>
                <a:cs typeface="Times New Roman" panose="02020603050405020304" pitchFamily="18" charset="0"/>
              </a:rPr>
              <a:t>(mejor evidencia, y si es incierta o no la hay, la utilización racional del principio de precaución).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168507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29394"/>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Un conocimiento así está esencialmente involucrado en lo que Aristóteles entiende por prudencia (phronesis), que se define como “disposición racional verdadera y práctica de lo que es bueno para el hombre”.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diferencia fundamental entre el conocimiento de la prudencia y el de la técnica reside en el tipo de relación que hay entre los medios y el fin. En el caso de la técnica, el fin que se desea alcanzar es un producto (una </a:t>
            </a:r>
            <a:r>
              <a:rPr lang="es-ES" sz="2000" dirty="0" err="1">
                <a:latin typeface="Calibri" panose="020F0502020204030204" pitchFamily="34" charset="0"/>
                <a:ea typeface="Calibri" panose="020F0502020204030204" pitchFamily="34" charset="0"/>
                <a:cs typeface="Times New Roman" panose="02020603050405020304" pitchFamily="18" charset="0"/>
              </a:rPr>
              <a:t>poíesis</a:t>
            </a:r>
            <a:r>
              <a:rPr lang="es-ES" sz="2000" dirty="0">
                <a:latin typeface="Calibri" panose="020F0502020204030204" pitchFamily="34" charset="0"/>
                <a:ea typeface="Calibri" panose="020F0502020204030204" pitchFamily="34" charset="0"/>
                <a:cs typeface="Times New Roman" panose="02020603050405020304" pitchFamily="18" charset="0"/>
              </a:rPr>
              <a:t>) sean cuales sean los medios para lograrlo, porque, por ejemplo, el constructor no puede decir que tiene la casa hasta que ha terminado de construirla.</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el caso de la prudencia, sin embargo, se habla de acción (</a:t>
            </a:r>
            <a:r>
              <a:rPr lang="es-ES" sz="2000" dirty="0" err="1">
                <a:latin typeface="Calibri" panose="020F0502020204030204" pitchFamily="34" charset="0"/>
                <a:ea typeface="Calibri" panose="020F0502020204030204" pitchFamily="34" charset="0"/>
                <a:cs typeface="Times New Roman" panose="02020603050405020304" pitchFamily="18" charset="0"/>
              </a:rPr>
              <a:t>práxis</a:t>
            </a:r>
            <a:r>
              <a:rPr lang="es-ES" sz="2000" dirty="0">
                <a:latin typeface="Calibri" panose="020F0502020204030204" pitchFamily="34" charset="0"/>
                <a:ea typeface="Calibri" panose="020F0502020204030204" pitchFamily="34" charset="0"/>
                <a:cs typeface="Times New Roman" panose="02020603050405020304" pitchFamily="18" charset="0"/>
              </a:rPr>
              <a:t>) y no de producción (</a:t>
            </a:r>
            <a:r>
              <a:rPr lang="es-ES" sz="2000" dirty="0" err="1">
                <a:latin typeface="Calibri" panose="020F0502020204030204" pitchFamily="34" charset="0"/>
                <a:ea typeface="Calibri" panose="020F0502020204030204" pitchFamily="34" charset="0"/>
                <a:cs typeface="Times New Roman" panose="02020603050405020304" pitchFamily="18" charset="0"/>
              </a:rPr>
              <a:t>poíesis</a:t>
            </a:r>
            <a:r>
              <a:rPr lang="es-ES" sz="2000" dirty="0">
                <a:latin typeface="Calibri" panose="020F0502020204030204" pitchFamily="34" charset="0"/>
                <a:ea typeface="Calibri" panose="020F0502020204030204" pitchFamily="34" charset="0"/>
                <a:cs typeface="Times New Roman" panose="02020603050405020304" pitchFamily="18" charset="0"/>
              </a:rPr>
              <a:t>) porque los medios están intrínsecamente relacionados con el fin que se desea alcanzar, en el sentido de que la elección de los medios se encuentra ya en el deseo del fin. De este modo, por ejemplo, el constructor que plantea el fraude de emplear materiales de calidad inferior a la contratada, está cometiendo ese fraude desde el primer ladrillo que pone. El silogismo práctico ético termina en una acción intencional, y la verdad de esa acción depende de que: 1) la relación que se establezca entre el fin y el medio sea adecuada; y 2) de que el fin sea recto, o lo que es lo mismo, bueno (la vida buena).</a:t>
            </a:r>
          </a:p>
          <a:p>
            <a:pPr algn="just">
              <a:lnSpc>
                <a:spcPct val="10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66024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Acción verdaderamente intencional</a:t>
            </a:r>
            <a:r>
              <a:rPr lang="es-ES" sz="2000" b="1"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acción intencional verdadera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La conclusión del silogismo práctico es una </a:t>
            </a:r>
            <a:r>
              <a:rPr lang="es-ES" sz="2000" b="1" dirty="0">
                <a:solidFill>
                  <a:srgbClr val="FFC000"/>
                </a:solidFill>
                <a:latin typeface="Calibri" panose="020F0502020204030204" pitchFamily="34" charset="0"/>
                <a:cs typeface="Times New Roman" panose="02020603050405020304" pitchFamily="18" charset="0"/>
              </a:rPr>
              <a:t>acción verdaderamente intencional</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si el razonamiento es válido formalmente</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C9900"/>
                </a:solidFill>
                <a:latin typeface="Calibri" panose="020F0502020204030204" pitchFamily="34" charset="0"/>
                <a:ea typeface="Calibri" panose="020F0502020204030204" pitchFamily="34" charset="0"/>
                <a:cs typeface="Times New Roman" panose="02020603050405020304" pitchFamily="18" charset="0"/>
              </a:rPr>
              <a:t>aunque tan intencional sea una acción buena como mala.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cambio, </a:t>
            </a:r>
            <a:r>
              <a:rPr lang="es-ES" sz="2000" dirty="0">
                <a:solidFill>
                  <a:srgbClr val="990033"/>
                </a:solidFill>
                <a:latin typeface="Calibri" panose="020F0502020204030204" pitchFamily="34" charset="0"/>
                <a:ea typeface="Calibri" panose="020F0502020204030204" pitchFamily="34" charset="0"/>
                <a:cs typeface="Times New Roman" panose="02020603050405020304" pitchFamily="18" charset="0"/>
              </a:rPr>
              <a:t>si se pregunta por la </a:t>
            </a:r>
            <a:r>
              <a:rPr lang="es-ES" sz="2000" b="1" dirty="0">
                <a:solidFill>
                  <a:srgbClr val="009900"/>
                </a:solidFill>
                <a:latin typeface="Calibri" panose="020F0502020204030204" pitchFamily="34" charset="0"/>
                <a:cs typeface="Times New Roman" panose="02020603050405020304" pitchFamily="18" charset="0"/>
              </a:rPr>
              <a:t>verdad de la acción intencional</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FF00"/>
                </a:solidFill>
                <a:latin typeface="Calibri" panose="020F0502020204030204" pitchFamily="34" charset="0"/>
                <a:ea typeface="Calibri" panose="020F0502020204030204" pitchFamily="34" charset="0"/>
                <a:cs typeface="Times New Roman" panose="02020603050405020304" pitchFamily="18" charset="0"/>
              </a:rPr>
              <a:t>es decir, por su bondad,</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es preciso examinar la relación que hay entre la acción intencional (conclusión)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y el fin (premisa mayor o intención).</a:t>
            </a:r>
            <a:r>
              <a:rPr lang="es-ES" sz="2000" dirty="0">
                <a:latin typeface="Calibri" panose="020F0502020204030204" pitchFamily="34" charset="0"/>
                <a:ea typeface="Calibri" panose="020F0502020204030204" pitchFamily="34" charset="0"/>
                <a:cs typeface="Times New Roman" panose="02020603050405020304" pitchFamily="18" charset="0"/>
              </a:rPr>
              <a:t> El motivo es que (según </a:t>
            </a:r>
            <a:r>
              <a:rPr lang="es-ES" sz="2000" dirty="0" err="1">
                <a:latin typeface="Calibri" panose="020F0502020204030204" pitchFamily="34" charset="0"/>
                <a:ea typeface="Calibri" panose="020F0502020204030204" pitchFamily="34" charset="0"/>
                <a:cs typeface="Times New Roman" panose="02020603050405020304" pitchFamily="18" charset="0"/>
              </a:rPr>
              <a:t>Ansconbe</a:t>
            </a:r>
            <a:r>
              <a:rPr lang="es-ES" sz="2000" dirty="0">
                <a:latin typeface="Calibri" panose="020F0502020204030204" pitchFamily="34" charset="0"/>
                <a:ea typeface="Calibri" panose="020F0502020204030204" pitchFamily="34" charset="0"/>
                <a:cs typeface="Times New Roman" panose="02020603050405020304" pitchFamily="18" charset="0"/>
              </a:rPr>
              <a:t>) sólo a la luz de criterios extrínsecos al propio razonamiento se puede juzgar la verdad de la conclusión.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 este modo, supuesta la relación que es la </a:t>
            </a:r>
            <a:r>
              <a:rPr lang="es-ES" sz="2000" dirty="0" err="1">
                <a:latin typeface="Calibri" panose="020F0502020204030204" pitchFamily="34" charset="0"/>
                <a:ea typeface="Calibri" panose="020F0502020204030204" pitchFamily="34" charset="0"/>
                <a:cs typeface="Times New Roman" panose="02020603050405020304" pitchFamily="18" charset="0"/>
              </a:rPr>
              <a:t>práxis</a:t>
            </a:r>
            <a:r>
              <a:rPr lang="es-ES" sz="2000" dirty="0">
                <a:latin typeface="Calibri" panose="020F0502020204030204" pitchFamily="34" charset="0"/>
                <a:ea typeface="Calibri" panose="020F0502020204030204" pitchFamily="34" charset="0"/>
                <a:cs typeface="Times New Roman" panose="02020603050405020304" pitchFamily="18" charset="0"/>
              </a:rPr>
              <a:t> entre los medios y los fines, </a:t>
            </a:r>
            <a:r>
              <a:rPr lang="es-ES" sz="2000" dirty="0">
                <a:solidFill>
                  <a:srgbClr val="008080"/>
                </a:solidFill>
                <a:latin typeface="Calibri" panose="020F0502020204030204" pitchFamily="34" charset="0"/>
                <a:cs typeface="Times New Roman" panose="02020603050405020304" pitchFamily="18" charset="0"/>
              </a:rPr>
              <a:t>si el silogismo es formalmente correcto, </a:t>
            </a:r>
            <a:r>
              <a:rPr lang="es-ES" sz="2000" dirty="0">
                <a:solidFill>
                  <a:srgbClr val="0000FF"/>
                </a:solidFill>
                <a:latin typeface="Calibri" panose="020F0502020204030204" pitchFamily="34" charset="0"/>
                <a:cs typeface="Times New Roman" panose="02020603050405020304" pitchFamily="18" charset="0"/>
              </a:rPr>
              <a:t>y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el fin es bueno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u="sng" dirty="0">
                <a:solidFill>
                  <a:srgbClr val="339933"/>
                </a:solidFill>
                <a:latin typeface="Calibri" panose="020F0502020204030204" pitchFamily="34" charset="0"/>
                <a:ea typeface="Calibri" panose="020F0502020204030204" pitchFamily="34" charset="0"/>
                <a:cs typeface="Times New Roman" panose="02020603050405020304" pitchFamily="18" charset="0"/>
              </a:rPr>
              <a:t>la conclusión</a:t>
            </a:r>
            <a:r>
              <a:rPr lang="es-ES" sz="2000" dirty="0">
                <a:solidFill>
                  <a:srgbClr val="339933"/>
                </a:solidFill>
                <a:latin typeface="Calibri" panose="020F0502020204030204" pitchFamily="34" charset="0"/>
                <a:ea typeface="Calibri" panose="020F0502020204030204" pitchFamily="34" charset="0"/>
                <a:cs typeface="Times New Roman" panose="02020603050405020304" pitchFamily="18" charset="0"/>
              </a:rPr>
              <a:t> será la </a:t>
            </a:r>
            <a:r>
              <a:rPr lang="es-ES" sz="2000" b="1" dirty="0">
                <a:solidFill>
                  <a:srgbClr val="009900"/>
                </a:solidFill>
                <a:latin typeface="Calibri" panose="020F0502020204030204" pitchFamily="34" charset="0"/>
                <a:cs typeface="Times New Roman" panose="02020603050405020304" pitchFamily="18" charset="0"/>
              </a:rPr>
              <a:t>verdad práctica</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cambio, </a:t>
            </a:r>
            <a:r>
              <a:rPr lang="es-ES" sz="2000" dirty="0">
                <a:solidFill>
                  <a:srgbClr val="008080"/>
                </a:solidFill>
                <a:latin typeface="Calibri" panose="020F0502020204030204" pitchFamily="34" charset="0"/>
                <a:cs typeface="Times New Roman" panose="02020603050405020304" pitchFamily="18" charset="0"/>
              </a:rPr>
              <a:t>si el silogismo es formalmente correcto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pero es fin es malo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conclusión</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será la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falsedad práctica</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206414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59606" y="1863390"/>
            <a:ext cx="9144000" cy="1655762"/>
          </a:xfrm>
        </p:spPr>
        <p:txBody>
          <a:bodyPr/>
          <a:lstStyle/>
          <a:p>
            <a:r>
              <a:rPr lang="es-ES" b="1" dirty="0"/>
              <a:t>Ejemplos de </a:t>
            </a:r>
            <a:r>
              <a:rPr lang="es-ES" b="1" dirty="0" err="1"/>
              <a:t>akrasia</a:t>
            </a:r>
            <a:r>
              <a:rPr lang="es-ES" b="1" dirty="0"/>
              <a:t> y razonamiento práctico</a:t>
            </a:r>
          </a:p>
        </p:txBody>
      </p:sp>
      <p:sp>
        <p:nvSpPr>
          <p:cNvPr id="4" name="Rectángulo 3"/>
          <p:cNvSpPr/>
          <p:nvPr/>
        </p:nvSpPr>
        <p:spPr>
          <a:xfrm>
            <a:off x="2163651" y="1223888"/>
            <a:ext cx="7868991" cy="18670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56002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68946" y="640886"/>
            <a:ext cx="9800824" cy="5785671"/>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ESTRUCTURA DEL RAZONAMIENTO PRÁCTICO VIRTUOSO</a:t>
            </a:r>
          </a:p>
          <a:p>
            <a:pPr algn="just">
              <a:lnSpc>
                <a:spcPct val="100000"/>
              </a:lnSpc>
              <a:spcAft>
                <a:spcPts val="0"/>
              </a:spcAft>
            </a:pPr>
            <a:endParaRPr lang="es-ES"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a:t>
            </a:r>
            <a:r>
              <a:rPr lang="es-ES" sz="2000" b="1" dirty="0" err="1">
                <a:latin typeface="Calibri" panose="020F0502020204030204" pitchFamily="34" charset="0"/>
                <a:ea typeface="Calibri" panose="020F0502020204030204" pitchFamily="34" charset="0"/>
                <a:cs typeface="Times New Roman" panose="02020603050405020304" pitchFamily="18" charset="0"/>
              </a:rPr>
              <a:t>princ</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1ª: Yo deseo conseguir Y sean cuales sean las dificultades que deba asumir</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a:t>
            </a:r>
            <a:r>
              <a:rPr lang="es-ES" sz="2000" b="1" dirty="0" err="1">
                <a:latin typeface="Calibri" panose="020F0502020204030204" pitchFamily="34" charset="0"/>
                <a:ea typeface="Calibri" panose="020F0502020204030204" pitchFamily="34" charset="0"/>
                <a:cs typeface="Times New Roman" panose="02020603050405020304" pitchFamily="18" charset="0"/>
              </a:rPr>
              <a:t>sec</a:t>
            </a:r>
            <a:r>
              <a:rPr lang="es-ES" sz="2000" dirty="0">
                <a:latin typeface="Calibri" panose="020F0502020204030204" pitchFamily="34" charset="0"/>
                <a:ea typeface="Calibri" panose="020F0502020204030204" pitchFamily="34" charset="0"/>
                <a:cs typeface="Times New Roman" panose="02020603050405020304" pitchFamily="18" charset="0"/>
              </a:rPr>
              <a:t>	2ª: Creo que X es la única acción adecuada para conseguir Y, y encuentro en esta situación particular en la que puedo hacer X aquí y ahora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C	</a:t>
            </a:r>
            <a:r>
              <a:rPr lang="es-ES" sz="2000" dirty="0">
                <a:latin typeface="Calibri" panose="020F0502020204030204" pitchFamily="34" charset="0"/>
                <a:ea typeface="Calibri" panose="020F0502020204030204" pitchFamily="34" charset="0"/>
                <a:cs typeface="Times New Roman" panose="02020603050405020304" pitchFamily="18" charset="0"/>
              </a:rPr>
              <a:t>Debo hacer X, y lo hago</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solidFill>
                  <a:srgbClr val="669900"/>
                </a:solidFill>
                <a:latin typeface="Calibri" panose="020F0502020204030204" pitchFamily="34" charset="0"/>
                <a:ea typeface="Calibri" panose="020F0502020204030204" pitchFamily="34" charset="0"/>
                <a:cs typeface="Times New Roman" panose="02020603050405020304" pitchFamily="18" charset="0"/>
              </a:rPr>
              <a:t>Recuérdese que la conclusión </a:t>
            </a:r>
            <a:r>
              <a:rPr lang="es-ES" sz="2000" u="sng" dirty="0">
                <a:solidFill>
                  <a:srgbClr val="669900"/>
                </a:solidFill>
                <a:latin typeface="Calibri" panose="020F0502020204030204" pitchFamily="34" charset="0"/>
                <a:ea typeface="Calibri" panose="020F0502020204030204" pitchFamily="34" charset="0"/>
                <a:cs typeface="Times New Roman" panose="02020603050405020304" pitchFamily="18" charset="0"/>
              </a:rPr>
              <a:t>no es descriptiva</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como en el razonamiento teórico (</a:t>
            </a:r>
            <a:r>
              <a:rPr lang="es-ES" sz="2000" i="1" dirty="0">
                <a:solidFill>
                  <a:srgbClr val="669900"/>
                </a:solidFill>
                <a:latin typeface="Calibri" panose="020F0502020204030204" pitchFamily="34" charset="0"/>
                <a:ea typeface="Calibri" panose="020F0502020204030204" pitchFamily="34" charset="0"/>
                <a:cs typeface="Times New Roman" panose="02020603050405020304" pitchFamily="18" charset="0"/>
              </a:rPr>
              <a:t>juicios de hecho</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que predican afirmando o negando algo en indicativo), </a:t>
            </a: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sino prescriptiva</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con verbos de "</a:t>
            </a:r>
            <a:r>
              <a:rPr lang="es-ES" sz="20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deber</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o de "</a:t>
            </a:r>
            <a:r>
              <a:rPr lang="es-ES" sz="20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querer</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o con </a:t>
            </a:r>
            <a:r>
              <a:rPr lang="es-ES" sz="20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juicios de valor</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(imperativo u optativo), reducibles, a su vez, a un deber.</a:t>
            </a:r>
          </a:p>
        </p:txBody>
      </p:sp>
    </p:spTree>
    <p:extLst>
      <p:ext uri="{BB962C8B-B14F-4D97-AF65-F5344CB8AC3E}">
        <p14:creationId xmlns:p14="http://schemas.microsoft.com/office/powerpoint/2010/main" val="152837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lnSpc>
                <a:spcPct val="120000"/>
              </a:lnSpc>
              <a:spcAft>
                <a:spcPts val="0"/>
              </a:spcAft>
            </a:pPr>
            <a:r>
              <a:rPr lang="es-ES" sz="2000" b="1" dirty="0" err="1">
                <a:latin typeface="Calibri" panose="020F0502020204030204" pitchFamily="34" charset="0"/>
                <a:ea typeface="Calibri" panose="020F0502020204030204" pitchFamily="34" charset="0"/>
                <a:cs typeface="Times New Roman" panose="02020603050405020304" pitchFamily="18" charset="0"/>
              </a:rPr>
              <a:t>Akrasia</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Literalmente, "mala mezcla".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Una falla en el carácter que se muestra como incontinencia emocional o voluntad muy débil</a:t>
            </a:r>
            <a:r>
              <a:rPr lang="es-ES" sz="2000" dirty="0">
                <a:latin typeface="Calibri" panose="020F0502020204030204" pitchFamily="34" charset="0"/>
                <a:ea typeface="Calibri" panose="020F0502020204030204" pitchFamily="34" charset="0"/>
                <a:cs typeface="Times New Roman" panose="02020603050405020304" pitchFamily="18" charset="0"/>
              </a:rPr>
              <a:t>. Se distingue cuando alguien actúa inconsistentemente o contra su mejor juicio aunque conozca lo correcto. Para Aristóteles existían dos clases de personas </a:t>
            </a:r>
            <a:r>
              <a:rPr lang="es-ES" sz="2000" dirty="0" err="1">
                <a:latin typeface="Calibri" panose="020F0502020204030204" pitchFamily="34" charset="0"/>
                <a:ea typeface="Calibri" panose="020F0502020204030204" pitchFamily="34" charset="0"/>
                <a:cs typeface="Times New Roman" panose="02020603050405020304" pitchFamily="18" charset="0"/>
              </a:rPr>
              <a:t>akráticas</a:t>
            </a:r>
            <a:r>
              <a:rPr lang="es-ES" sz="2000" dirty="0">
                <a:latin typeface="Calibri" panose="020F0502020204030204" pitchFamily="34" charset="0"/>
                <a:ea typeface="Calibri" panose="020F0502020204030204" pitchFamily="34" charset="0"/>
                <a:cs typeface="Times New Roman" panose="02020603050405020304" pitchFamily="18" charset="0"/>
              </a:rPr>
              <a:t>: las impetuosas y las débiles. </a:t>
            </a:r>
          </a:p>
          <a:p>
            <a:pPr algn="just">
              <a:lnSpc>
                <a:spcPct val="12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Las personas </a:t>
            </a:r>
            <a:r>
              <a:rPr lang="es-ES" sz="2000" b="1" dirty="0" err="1">
                <a:latin typeface="Calibri" panose="020F0502020204030204" pitchFamily="34" charset="0"/>
                <a:ea typeface="Calibri" panose="020F0502020204030204" pitchFamily="34" charset="0"/>
                <a:cs typeface="Times New Roman" panose="02020603050405020304" pitchFamily="18" charset="0"/>
              </a:rPr>
              <a:t>akráticas</a:t>
            </a:r>
            <a:r>
              <a:rPr lang="es-ES" sz="2000" b="1" dirty="0">
                <a:latin typeface="Calibri" panose="020F0502020204030204" pitchFamily="34" charset="0"/>
                <a:ea typeface="Calibri" panose="020F0502020204030204" pitchFamily="34" charset="0"/>
                <a:cs typeface="Times New Roman" panose="02020603050405020304" pitchFamily="18" charset="0"/>
              </a:rPr>
              <a:t> impetuosas</a:t>
            </a:r>
            <a:r>
              <a:rPr lang="es-ES" sz="2000" dirty="0">
                <a:latin typeface="Calibri" panose="020F0502020204030204" pitchFamily="34" charset="0"/>
                <a:ea typeface="Calibri" panose="020F0502020204030204" pitchFamily="34" charset="0"/>
                <a:cs typeface="Times New Roman" panose="02020603050405020304" pitchFamily="18" charset="0"/>
              </a:rPr>
              <a:t>, según Aristóteles,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llevan a cabo un proceso de deliberación racional</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00"/>
                </a:solidFill>
                <a:latin typeface="Calibri" panose="020F0502020204030204" pitchFamily="34" charset="0"/>
                <a:cs typeface="Times New Roman" panose="02020603050405020304" pitchFamily="18" charset="0"/>
              </a:rPr>
              <a:t>para realizar un determinado curso de acción</a:t>
            </a:r>
            <a:r>
              <a:rPr lang="es-ES" sz="2000" dirty="0">
                <a:latin typeface="Calibri" panose="020F0502020204030204" pitchFamily="34" charset="0"/>
                <a:ea typeface="Calibri" panose="020F0502020204030204" pitchFamily="34" charset="0"/>
                <a:cs typeface="Times New Roman" panose="02020603050405020304" pitchFamily="18" charset="0"/>
              </a:rPr>
              <a:t>, sino que </a:t>
            </a:r>
            <a:r>
              <a:rPr lang="es-ES" sz="2000" u="sng" dirty="0">
                <a:solidFill>
                  <a:srgbClr val="FF00FF"/>
                </a:solidFill>
                <a:latin typeface="Calibri" panose="020F0502020204030204" pitchFamily="34" charset="0"/>
                <a:ea typeface="Calibri" panose="020F0502020204030204" pitchFamily="34" charset="0"/>
                <a:cs typeface="Times New Roman" panose="02020603050405020304" pitchFamily="18" charset="0"/>
              </a:rPr>
              <a:t>se dejan llevar</a:t>
            </a:r>
            <a:r>
              <a:rPr lang="es-ES" sz="2000" dirty="0">
                <a:solidFill>
                  <a:srgbClr val="FF00FF"/>
                </a:solidFill>
                <a:latin typeface="Calibri" panose="020F0502020204030204" pitchFamily="34" charset="0"/>
                <a:ea typeface="Calibri" panose="020F0502020204030204" pitchFamily="34" charset="0"/>
                <a:cs typeface="Times New Roman" panose="02020603050405020304" pitchFamily="18" charset="0"/>
              </a:rPr>
              <a:t> directamente por alguna pasión o algún sentimiento.</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2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Por otra parte, </a:t>
            </a:r>
            <a:r>
              <a:rPr lang="es-ES" sz="2000" b="1" dirty="0">
                <a:latin typeface="Calibri" panose="020F0502020204030204" pitchFamily="34" charset="0"/>
                <a:ea typeface="Calibri" panose="020F0502020204030204" pitchFamily="34" charset="0"/>
                <a:cs typeface="Times New Roman" panose="02020603050405020304" pitchFamily="18" charset="0"/>
              </a:rPr>
              <a:t>las </a:t>
            </a:r>
            <a:r>
              <a:rPr lang="es-ES" sz="2000" b="1" dirty="0" err="1">
                <a:latin typeface="Calibri" panose="020F0502020204030204" pitchFamily="34" charset="0"/>
                <a:ea typeface="Calibri" panose="020F0502020204030204" pitchFamily="34" charset="0"/>
                <a:cs typeface="Times New Roman" panose="02020603050405020304" pitchFamily="18" charset="0"/>
              </a:rPr>
              <a:t>akráticas</a:t>
            </a:r>
            <a:r>
              <a:rPr lang="es-ES" sz="2000" b="1" dirty="0">
                <a:latin typeface="Calibri" panose="020F0502020204030204" pitchFamily="34" charset="0"/>
                <a:ea typeface="Calibri" panose="020F0502020204030204" pitchFamily="34" charset="0"/>
                <a:cs typeface="Times New Roman" panose="02020603050405020304" pitchFamily="18" charset="0"/>
              </a:rPr>
              <a:t> débiles </a:t>
            </a:r>
            <a:r>
              <a:rPr lang="es-ES" sz="2000" dirty="0">
                <a:latin typeface="Calibri" panose="020F0502020204030204" pitchFamily="34" charset="0"/>
                <a:ea typeface="Calibri" panose="020F0502020204030204" pitchFamily="34" charset="0"/>
                <a:cs typeface="Times New Roman" panose="02020603050405020304" pitchFamily="18" charset="0"/>
              </a:rPr>
              <a:t>serían aquellas personas que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a pesar de llevar a cabo una deliberación racional</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latin typeface="Calibri" panose="020F0502020204030204" pitchFamily="34" charset="0"/>
                <a:cs typeface="Times New Roman" panose="02020603050405020304" pitchFamily="18" charset="0"/>
              </a:rPr>
              <a:t>sobre qué curso de acción tomar</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u="sng" dirty="0">
                <a:solidFill>
                  <a:srgbClr val="CC0099"/>
                </a:solidFill>
                <a:latin typeface="Calibri" panose="020F0502020204030204" pitchFamily="34" charset="0"/>
                <a:ea typeface="Calibri" panose="020F0502020204030204" pitchFamily="34" charset="0"/>
                <a:cs typeface="Times New Roman" panose="02020603050405020304" pitchFamily="18" charset="0"/>
              </a:rPr>
              <a:t>eligen</a:t>
            </a:r>
            <a:r>
              <a:rPr lang="es-ES" sz="2000" dirty="0">
                <a:solidFill>
                  <a:srgbClr val="CC0099"/>
                </a:solidFill>
                <a:latin typeface="Calibri" panose="020F0502020204030204" pitchFamily="34" charset="0"/>
                <a:ea typeface="Calibri" panose="020F0502020204030204" pitchFamily="34" charset="0"/>
                <a:cs typeface="Times New Roman" panose="02020603050405020304" pitchFamily="18" charset="0"/>
              </a:rPr>
              <a:t> dejarse llevar por la pasión y los sentimientos.</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850975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lvl="0" algn="l">
              <a:lnSpc>
                <a:spcPct val="100000"/>
              </a:lnSpc>
            </a:pPr>
            <a:r>
              <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Dos ejemplos de </a:t>
            </a:r>
            <a:r>
              <a:rPr lang="es-ES" sz="2000" b="1"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akrasia</a:t>
            </a:r>
            <a:endPar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l">
              <a:lnSpc>
                <a:spcPct val="100000"/>
              </a:lnSpc>
            </a:pPr>
            <a:r>
              <a:rPr lang="es-ES" sz="2000" b="1" dirty="0">
                <a:latin typeface="Calibri" panose="020F0502020204030204" pitchFamily="34" charset="0"/>
                <a:ea typeface="Calibri" panose="020F0502020204030204" pitchFamily="34" charset="0"/>
                <a:cs typeface="Times New Roman" panose="02020603050405020304" pitchFamily="18" charset="0"/>
              </a:rPr>
              <a:t>1) En un razonamiento práctico ético</a:t>
            </a:r>
          </a:p>
          <a:p>
            <a:pPr lvl="0" algn="l">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Deseo conseguir la felicidad</a:t>
            </a:r>
          </a:p>
          <a:p>
            <a:pPr lvl="0" algn="l">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Para conseguir la felicidad sé que debo hacer X</a:t>
            </a:r>
          </a:p>
          <a:p>
            <a:pPr lvl="0" algn="l">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Debo hacer X,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pero no hago X</a:t>
            </a:r>
          </a:p>
          <a:p>
            <a:pPr lvl="0" algn="l">
              <a:lnSpc>
                <a:spcPct val="100000"/>
              </a:lnSpc>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lvl="0" algn="l">
              <a:lnSpc>
                <a:spcPct val="100000"/>
              </a:lnSpc>
            </a:pPr>
            <a:r>
              <a:rPr lang="es-ES" sz="2000" b="1" dirty="0">
                <a:latin typeface="Calibri" panose="020F0502020204030204" pitchFamily="34" charset="0"/>
                <a:ea typeface="Calibri" panose="020F0502020204030204" pitchFamily="34" charset="0"/>
                <a:cs typeface="Times New Roman" panose="02020603050405020304" pitchFamily="18" charset="0"/>
              </a:rPr>
              <a:t>2) En un razonamiento práctico técnico</a:t>
            </a:r>
          </a:p>
          <a:p>
            <a:pPr lvl="0" algn="l">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Deseo ganar la partida</a:t>
            </a:r>
          </a:p>
          <a:p>
            <a:pPr lvl="0" algn="l">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Para conseguir ganar la partida sé que debo mover Peón-7-Rey</a:t>
            </a:r>
          </a:p>
          <a:p>
            <a:pPr lvl="0" algn="l">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Debo mover Peón-7-Rey,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pero no muevo Peón-7-Rey</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276762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88394" y="2932336"/>
            <a:ext cx="9144000" cy="1655762"/>
          </a:xfrm>
        </p:spPr>
        <p:txBody>
          <a:bodyPr/>
          <a:lstStyle/>
          <a:p>
            <a:r>
              <a:rPr lang="es-ES" dirty="0"/>
              <a:t>A través de las acciones podemos comprobar </a:t>
            </a:r>
          </a:p>
          <a:p>
            <a:r>
              <a:rPr lang="es-ES" dirty="0"/>
              <a:t>si hay contradicción con las premisas </a:t>
            </a:r>
          </a:p>
        </p:txBody>
      </p:sp>
      <p:sp>
        <p:nvSpPr>
          <p:cNvPr id="4" name="Rectángulo 3"/>
          <p:cNvSpPr/>
          <p:nvPr/>
        </p:nvSpPr>
        <p:spPr>
          <a:xfrm>
            <a:off x="3070257" y="2507566"/>
            <a:ext cx="6051485" cy="1842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04445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lnSpcReduction="10000"/>
          </a:bodyPr>
          <a:lstStyle/>
          <a:p>
            <a:pPr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Silogismo teórico y práctico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RAZONAR </a:t>
            </a:r>
            <a:r>
              <a:rPr lang="es-ES" sz="2000" dirty="0">
                <a:latin typeface="Calibri" panose="020F0502020204030204" pitchFamily="34" charset="0"/>
                <a:ea typeface="Calibri" panose="020F0502020204030204" pitchFamily="34" charset="0"/>
                <a:cs typeface="Times New Roman" panose="02020603050405020304" pitchFamily="18" charset="0"/>
              </a:rPr>
              <a:t>(proporcionarse la razón de…)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es establecer la relación entre ideas o conceptos distintos para formar un juicio u obtener conclusiones.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Un silogismo consiste en la “formalización" del razonamiento.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Se puede distinguir entre el </a:t>
            </a:r>
            <a:r>
              <a:rPr lang="es-ES" sz="2000" b="1" dirty="0">
                <a:solidFill>
                  <a:srgbClr val="669900"/>
                </a:solidFill>
                <a:latin typeface="Calibri" panose="020F0502020204030204" pitchFamily="34" charset="0"/>
                <a:ea typeface="Calibri" panose="020F0502020204030204" pitchFamily="34" charset="0"/>
                <a:cs typeface="Times New Roman" panose="02020603050405020304" pitchFamily="18" charset="0"/>
              </a:rPr>
              <a:t>“razonamiento científico” o “teórico”</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que se ocupa de aquello que no puede ser de otra manera.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CC00"/>
                </a:solidFill>
                <a:latin typeface="Calibri" panose="020F0502020204030204" pitchFamily="34" charset="0"/>
                <a:ea typeface="Calibri" panose="020F0502020204030204" pitchFamily="34" charset="0"/>
                <a:cs typeface="Times New Roman" panose="02020603050405020304" pitchFamily="18" charset="0"/>
              </a:rPr>
              <a:t>Y el </a:t>
            </a:r>
            <a:r>
              <a:rPr lang="es-ES" sz="2000" b="1" dirty="0">
                <a:solidFill>
                  <a:srgbClr val="00CC00"/>
                </a:solidFill>
                <a:latin typeface="Calibri" panose="020F0502020204030204" pitchFamily="34" charset="0"/>
                <a:ea typeface="Calibri" panose="020F0502020204030204" pitchFamily="34" charset="0"/>
                <a:cs typeface="Times New Roman" panose="02020603050405020304" pitchFamily="18" charset="0"/>
              </a:rPr>
              <a:t>“razonamiento práctico”</a:t>
            </a:r>
            <a:r>
              <a:rPr lang="es-ES" sz="2000" dirty="0">
                <a:solidFill>
                  <a:srgbClr val="00CC00"/>
                </a:solidFill>
                <a:latin typeface="Calibri" panose="020F0502020204030204" pitchFamily="34" charset="0"/>
                <a:ea typeface="Calibri" panose="020F0502020204030204" pitchFamily="34" charset="0"/>
                <a:cs typeface="Times New Roman" panose="02020603050405020304" pitchFamily="18" charset="0"/>
              </a:rPr>
              <a:t> que tiene por objeto lo que sí puede ser de otra manera. </a:t>
            </a:r>
          </a:p>
          <a:p>
            <a:pPr algn="just">
              <a:lnSpc>
                <a:spcPct val="110000"/>
              </a:lnSpc>
              <a:spcAft>
                <a:spcPts val="0"/>
              </a:spcAft>
            </a:pP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El silogismo se convierte en propiamente práctico, sólo cuando se construye en el contexto de la </a:t>
            </a:r>
            <a:r>
              <a:rPr lang="es-ES" sz="2000" u="sng"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toma de decisión</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s-ES" sz="2000" u="sng" dirty="0">
                <a:solidFill>
                  <a:srgbClr val="660033"/>
                </a:solidFill>
                <a:latin typeface="Calibri" panose="020F0502020204030204" pitchFamily="34" charset="0"/>
                <a:ea typeface="Calibri" panose="020F0502020204030204" pitchFamily="34" charset="0"/>
                <a:cs typeface="Times New Roman" panose="02020603050405020304" pitchFamily="18" charset="0"/>
              </a:rPr>
              <a:t>para la acción</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 su vez, dentro del silogismo propiamente práctico cabe distinguir otras dos formas: </a:t>
            </a:r>
            <a:r>
              <a:rPr lang="es-ES" sz="2000" b="1" dirty="0">
                <a:latin typeface="Calibri" panose="020F0502020204030204" pitchFamily="34" charset="0"/>
                <a:ea typeface="Calibri" panose="020F0502020204030204" pitchFamily="34" charset="0"/>
                <a:cs typeface="Times New Roman" panose="02020603050405020304" pitchFamily="18" charset="0"/>
              </a:rPr>
              <a:t>1</a:t>
            </a:r>
            <a:r>
              <a:rPr lang="es-ES" sz="2000" b="1" dirty="0">
                <a:latin typeface="Calibri" panose="020F0502020204030204" pitchFamily="34" charset="0"/>
                <a:cs typeface="Times New Roman" panose="02020603050405020304" pitchFamily="18" charset="0"/>
              </a:rPr>
              <a:t>) </a:t>
            </a:r>
            <a:r>
              <a:rPr lang="es-ES" sz="2000" b="1" dirty="0">
                <a:solidFill>
                  <a:srgbClr val="0000FF"/>
                </a:solidFill>
                <a:latin typeface="Calibri" panose="020F0502020204030204" pitchFamily="34" charset="0"/>
                <a:cs typeface="Times New Roman" panose="02020603050405020304" pitchFamily="18" charset="0"/>
              </a:rPr>
              <a:t>silogismo técnico</a:t>
            </a:r>
            <a:r>
              <a:rPr lang="es-ES" sz="2000" dirty="0">
                <a:solidFill>
                  <a:srgbClr val="0000FF"/>
                </a:solidFill>
                <a:latin typeface="Calibri" panose="020F0502020204030204" pitchFamily="34" charset="0"/>
                <a:cs typeface="Times New Roman" panose="02020603050405020304" pitchFamily="18" charset="0"/>
              </a:rPr>
              <a:t>, porque se corresponden con los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razonamientos propios de la </a:t>
            </a:r>
            <a:r>
              <a:rPr lang="es-ES" sz="20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techné</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 arte, oficio, técnica]</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latin typeface="Calibri" panose="020F0502020204030204" pitchFamily="34" charset="0"/>
                <a:ea typeface="Calibri" panose="020F0502020204030204" pitchFamily="34" charset="0"/>
                <a:cs typeface="Times New Roman" panose="02020603050405020304" pitchFamily="18" charset="0"/>
              </a:rPr>
              <a:t>2) </a:t>
            </a:r>
            <a:r>
              <a:rPr lang="es-ES" sz="2000" b="1" dirty="0">
                <a:solidFill>
                  <a:srgbClr val="00B0F0"/>
                </a:solidFill>
                <a:latin typeface="Calibri" panose="020F0502020204030204" pitchFamily="34" charset="0"/>
                <a:cs typeface="Times New Roman" panose="02020603050405020304" pitchFamily="18" charset="0"/>
              </a:rPr>
              <a:t>silogismo ético</a:t>
            </a:r>
            <a:r>
              <a:rPr lang="es-ES" sz="2000" dirty="0">
                <a:solidFill>
                  <a:srgbClr val="00B0F0"/>
                </a:solidFill>
                <a:latin typeface="Calibri" panose="020F0502020204030204" pitchFamily="34" charset="0"/>
                <a:cs typeface="Times New Roman" panose="02020603050405020304" pitchFamily="18" charset="0"/>
              </a:rPr>
              <a:t>, que trata de los razonamientos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de la </a:t>
            </a:r>
            <a:r>
              <a:rPr lang="es-ES" sz="2000" dirty="0" err="1">
                <a:solidFill>
                  <a:srgbClr val="00B0F0"/>
                </a:solidFill>
                <a:latin typeface="Calibri" panose="020F0502020204030204" pitchFamily="34" charset="0"/>
                <a:ea typeface="Calibri" panose="020F0502020204030204" pitchFamily="34" charset="0"/>
                <a:cs typeface="Times New Roman" panose="02020603050405020304" pitchFamily="18" charset="0"/>
              </a:rPr>
              <a:t>phrónesis</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 prudencia ≈ sabiduría práctica ≈ utilizar el conocimiento general teórico o técnico para aplicarlo a un caso particular]. </a:t>
            </a:r>
          </a:p>
          <a:p>
            <a:pPr algn="just">
              <a:lnSpc>
                <a:spcPct val="110000"/>
              </a:lnSpc>
              <a:spcAft>
                <a:spcPts val="0"/>
              </a:spcAft>
            </a:pP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cs typeface="Times New Roman" panose="02020603050405020304" pitchFamily="18" charset="0"/>
              </a:rPr>
              <a:t>En rigor, todo silogismo propiamente práctico es un </a:t>
            </a:r>
            <a:r>
              <a:rPr lang="es-ES" sz="2000" b="1" dirty="0">
                <a:solidFill>
                  <a:srgbClr val="00B0F0"/>
                </a:solidFill>
                <a:latin typeface="Calibri" panose="020F0502020204030204" pitchFamily="34" charset="0"/>
                <a:cs typeface="Times New Roman" panose="02020603050405020304" pitchFamily="18" charset="0"/>
              </a:rPr>
              <a:t>silogismo ético</a:t>
            </a:r>
            <a:r>
              <a:rPr lang="es-ES" sz="2000" dirty="0">
                <a:solidFill>
                  <a:srgbClr val="00B0F0"/>
                </a:solidFill>
                <a:latin typeface="Calibri" panose="020F0502020204030204" pitchFamily="34" charset="0"/>
                <a:cs typeface="Times New Roman" panose="02020603050405020304" pitchFamily="18" charset="0"/>
              </a:rPr>
              <a:t>, porque la acción humana siempre se orienta (de modo más o menos remoto) al fin último (o felicidad). </a:t>
            </a:r>
            <a:r>
              <a:rPr lang="es-ES" sz="2000" dirty="0">
                <a:solidFill>
                  <a:srgbClr val="0000FF"/>
                </a:solidFill>
                <a:latin typeface="Calibri" panose="020F0502020204030204" pitchFamily="34" charset="0"/>
                <a:cs typeface="Times New Roman" panose="02020603050405020304" pitchFamily="18" charset="0"/>
              </a:rPr>
              <a:t>El </a:t>
            </a:r>
            <a:r>
              <a:rPr lang="es-ES" sz="2000" b="1" dirty="0">
                <a:solidFill>
                  <a:srgbClr val="0000FF"/>
                </a:solidFill>
                <a:latin typeface="Calibri" panose="020F0502020204030204" pitchFamily="34" charset="0"/>
                <a:cs typeface="Times New Roman" panose="02020603050405020304" pitchFamily="18" charset="0"/>
              </a:rPr>
              <a:t>silogismo técnico </a:t>
            </a:r>
            <a:r>
              <a:rPr lang="es-ES" sz="2000" dirty="0">
                <a:solidFill>
                  <a:srgbClr val="0000FF"/>
                </a:solidFill>
                <a:latin typeface="Calibri" panose="020F0502020204030204" pitchFamily="34" charset="0"/>
                <a:cs typeface="Times New Roman" panose="02020603050405020304" pitchFamily="18" charset="0"/>
              </a:rPr>
              <a:t>debe estar, por tanto, subordinado al ético y constituir uno de los pasos de un silogismo ético mayor. </a:t>
            </a:r>
          </a:p>
        </p:txBody>
      </p:sp>
    </p:spTree>
    <p:extLst>
      <p:ext uri="{BB962C8B-B14F-4D97-AF65-F5344CB8AC3E}">
        <p14:creationId xmlns:p14="http://schemas.microsoft.com/office/powerpoint/2010/main" val="3398369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lvl="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Como es cierto que la conclusión de un silogismo práctico es una clase concreta de acción</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33CC"/>
                </a:solidFill>
                <a:latin typeface="Calibri" panose="020F0502020204030204" pitchFamily="34" charset="0"/>
                <a:ea typeface="Calibri" panose="020F0502020204030204" pitchFamily="34" charset="0"/>
                <a:cs typeface="Times New Roman" panose="02020603050405020304" pitchFamily="18" charset="0"/>
              </a:rPr>
              <a:t>las acciones nos van a permitir verificar la consistencia de las creencias que hemos enunciado en la premisa principal y/o secundaria.</a:t>
            </a:r>
          </a:p>
          <a:p>
            <a:pPr lvl="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En efecto, las acciones también pueden, por supuesto, expresar creencias, aunque no siempre tan clara o poco ambiguamente como un juicio verbal. Por esto y sólo por esto, puede confundirnos la contradicción entre las acciones de un agente dado (lo que hace) y sus afirmaciones (lo que dice).</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lvl="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Nos confundiría, por ejemplo, alguien del que supiéramos tres cosas: </a:t>
            </a: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742447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lvl="0" indent="449580" algn="just">
              <a:lnSpc>
                <a:spcPct val="100000"/>
              </a:lnSpc>
            </a:pPr>
            <a:r>
              <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Primera: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Que quiere mantenerse sano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(fin, telos, querer) </a:t>
            </a:r>
          </a:p>
          <a:p>
            <a:pPr lvl="0" indent="449580" algn="just">
              <a:lnSpc>
                <a:spcPct val="100000"/>
              </a:lnSpc>
            </a:pPr>
            <a:r>
              <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Segunda: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Que ha afirmado sinceramente que enfriarse y mojarse es malo para su salud, diciendo al mismo tiempo que la única forma de mantenerse caliente y seco en invierno es ponerse el abrigo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(deliberación de los varios medios para alcanzar el fin)</a:t>
            </a:r>
          </a:p>
          <a:p>
            <a:pPr lvl="0" indent="449580" algn="just">
              <a:lnSpc>
                <a:spcPct val="100000"/>
              </a:lnSpc>
            </a:pPr>
            <a:r>
              <a:rPr lang="es-E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Tercera:</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9900"/>
                </a:solidFill>
                <a:latin typeface="Calibri" panose="020F0502020204030204" pitchFamily="34" charset="0"/>
                <a:ea typeface="Calibri" panose="020F0502020204030204" pitchFamily="34" charset="0"/>
                <a:cs typeface="Times New Roman" panose="02020603050405020304" pitchFamily="18" charset="0"/>
              </a:rPr>
              <a:t>Que habitualmente en invierno sale sin abrigo</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(acción hecha o medio elegido) </a:t>
            </a: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indent="449580" algn="just">
              <a:lnSpc>
                <a:spcPct val="100000"/>
              </a:lnSpc>
            </a:pP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indent="449580" algn="just">
              <a:lnSpc>
                <a:spcPct val="100000"/>
              </a:lnSpc>
            </a:pPr>
            <a:endParaRPr lang="es-ES" sz="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indent="449580" algn="just">
              <a:lnSpc>
                <a:spcPct val="100000"/>
              </a:lnSpc>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Al hacer el esfuerzo de construir el razonamiento práctico</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9900"/>
                </a:solidFill>
                <a:latin typeface="Calibri" panose="020F0502020204030204" pitchFamily="34" charset="0"/>
                <a:ea typeface="Calibri" panose="020F0502020204030204" pitchFamily="34" charset="0"/>
                <a:cs typeface="Times New Roman" panose="02020603050405020304" pitchFamily="18" charset="0"/>
              </a:rPr>
              <a:t>tal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acción</a:t>
            </a:r>
            <a:r>
              <a:rPr lang="es-ES" sz="2000" dirty="0">
                <a:solidFill>
                  <a:srgbClr val="FF9900"/>
                </a:solidFill>
                <a:latin typeface="Calibri" panose="020F0502020204030204" pitchFamily="34" charset="0"/>
                <a:ea typeface="Calibri" panose="020F0502020204030204" pitchFamily="34" charset="0"/>
                <a:cs typeface="Times New Roman" panose="02020603050405020304" pitchFamily="18" charset="0"/>
              </a:rPr>
              <a:t> parece expresar una creencia inconsistente con las demás creencias que ha expresado.</a:t>
            </a:r>
          </a:p>
          <a:p>
            <a:pPr lvl="0" indent="449580" algn="just">
              <a:lnSpc>
                <a:spcPct val="100000"/>
              </a:lnSpc>
            </a:pPr>
            <a:endParaRPr lang="es-ES" sz="2000" dirty="0">
              <a:solidFill>
                <a:srgbClr val="FF9900"/>
              </a:solidFill>
              <a:latin typeface="Calibri" panose="020F0502020204030204" pitchFamily="34" charset="0"/>
              <a:ea typeface="Calibri" panose="020F0502020204030204" pitchFamily="34" charset="0"/>
              <a:cs typeface="Times New Roman" panose="02020603050405020304" pitchFamily="18" charset="0"/>
            </a:endParaRPr>
          </a:p>
          <a:p>
            <a:pPr lvl="0" indent="44958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Así, la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descripción del silogismo práctico de Aristóteles puede servir para declarar las condiciones necesarias de la acción humana inteligible</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y hacerlo de modo tal que valga reconocidamente para cualquier cultura humana.</a:t>
            </a:r>
          </a:p>
          <a:p>
            <a:pPr lvl="0" indent="449580" algn="just">
              <a:lnSpc>
                <a:spcPct val="100000"/>
              </a:lnSpc>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616864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88394" y="2932336"/>
            <a:ext cx="9144000" cy="1655762"/>
          </a:xfrm>
        </p:spPr>
        <p:txBody>
          <a:bodyPr>
            <a:normAutofit/>
          </a:bodyPr>
          <a:lstStyle/>
          <a:p>
            <a:r>
              <a:rPr lang="es-ES" sz="3200" b="1" dirty="0"/>
              <a:t>COROLARIO PRÁCTICO </a:t>
            </a:r>
          </a:p>
        </p:txBody>
      </p:sp>
      <p:sp>
        <p:nvSpPr>
          <p:cNvPr id="4" name="Rectángulo 3"/>
          <p:cNvSpPr/>
          <p:nvPr/>
        </p:nvSpPr>
        <p:spPr>
          <a:xfrm>
            <a:off x="3070257" y="2295531"/>
            <a:ext cx="6051485" cy="1842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25341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lvl="0"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Conocer la estructura formal del razonamiento práctico es útil para reflexionar sobre las faltas, carencias, sesgos, ilusiones, falacias, imprecisiones de los razonamientos prácticos que, voluntaria o involuntariamente, se hacen (o hacemos) en forma de: </a:t>
            </a:r>
          </a:p>
          <a:p>
            <a:pPr lvl="0"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Toma de decisiones individuales o compartidas</a:t>
            </a:r>
          </a:p>
          <a:p>
            <a:pPr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Recomendaciones, Guías de Práctica</a:t>
            </a:r>
          </a:p>
          <a:p>
            <a:pPr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Prescripciones</a:t>
            </a:r>
          </a:p>
          <a:p>
            <a:pPr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Órdenes de servicio, Obligaciones, Reglamentos</a:t>
            </a:r>
          </a:p>
          <a:p>
            <a:pPr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Contratos de gestión</a:t>
            </a:r>
          </a:p>
          <a:p>
            <a:pPr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Imposición de obligaciones implícitamente, en el momento que se otorgan derechos explícitamente a los usuarios a los que se tienen que atender </a:t>
            </a:r>
          </a:p>
          <a:p>
            <a:pPr algn="l">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Otras muchas similares…</a:t>
            </a:r>
          </a:p>
        </p:txBody>
      </p:sp>
    </p:spTree>
    <p:extLst>
      <p:ext uri="{BB962C8B-B14F-4D97-AF65-F5344CB8AC3E}">
        <p14:creationId xmlns:p14="http://schemas.microsoft.com/office/powerpoint/2010/main" val="243220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Así, por ejemplo, cuando el zapatero repara unos zapatos, razona acerca del modo más eficaz de hacerlo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silogismo técnico</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y para eso emplea el conocimiento propio de la </a:t>
            </a:r>
            <a:r>
              <a:rPr lang="es-ES" sz="20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techné</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pero al realizar esos movimientos también está llevando a cabo una acción (práctica, </a:t>
            </a:r>
            <a:r>
              <a:rPr lang="es-ES" sz="2000" dirty="0" err="1">
                <a:solidFill>
                  <a:srgbClr val="00B0F0"/>
                </a:solidFill>
                <a:latin typeface="Calibri" panose="020F0502020204030204" pitchFamily="34" charset="0"/>
                <a:ea typeface="Calibri" panose="020F0502020204030204" pitchFamily="34" charset="0"/>
                <a:cs typeface="Times New Roman" panose="02020603050405020304" pitchFamily="18" charset="0"/>
              </a:rPr>
              <a:t>práxis</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que pertenece al </a:t>
            </a:r>
            <a:r>
              <a:rPr lang="es-ES" sz="2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silogismo ético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9900"/>
                </a:solidFill>
                <a:latin typeface="Calibri" panose="020F0502020204030204" pitchFamily="34" charset="0"/>
                <a:ea typeface="Calibri" panose="020F0502020204030204" pitchFamily="34" charset="0"/>
                <a:cs typeface="Times New Roman" panose="02020603050405020304" pitchFamily="18" charset="0"/>
              </a:rPr>
              <a:t>porque de las varias formas técnicas de hacerlo,</a:t>
            </a:r>
            <a:r>
              <a:rPr lang="es-ES" sz="2000" dirty="0">
                <a:solidFill>
                  <a:srgbClr val="339933"/>
                </a:solidFill>
                <a:latin typeface="Calibri" panose="020F0502020204030204" pitchFamily="34" charset="0"/>
                <a:ea typeface="Calibri" panose="020F0502020204030204" pitchFamily="34" charset="0"/>
                <a:cs typeface="Times New Roman" panose="02020603050405020304" pitchFamily="18" charset="0"/>
              </a:rPr>
              <a:t> elige hacer la que persigue alcanzar un fin (excelencia, bien ajeno).</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Gran parte de los ejemplos que Aristóteles pone del silogismo práctico son silogismos técnicos, y no se preocupa en distinguir éstos de los éticos.</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Veamos uno de los ejemplos que propone Aristóteles parece dar pie a entender el silogismo práctico.</a:t>
            </a:r>
          </a:p>
          <a:p>
            <a:pPr indent="449580" algn="just">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i="1" dirty="0">
                <a:latin typeface="Calibri" panose="020F0502020204030204" pitchFamily="34" charset="0"/>
                <a:ea typeface="Calibri" panose="020F0502020204030204" pitchFamily="34" charset="0"/>
                <a:cs typeface="Times New Roman" panose="02020603050405020304" pitchFamily="18" charset="0"/>
              </a:rPr>
              <a:t>Los alimentos secos convienen a todos los seres humanos</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i="1" dirty="0">
                <a:latin typeface="Calibri" panose="020F0502020204030204" pitchFamily="34" charset="0"/>
                <a:ea typeface="Calibri" panose="020F0502020204030204" pitchFamily="34" charset="0"/>
                <a:cs typeface="Times New Roman" panose="02020603050405020304" pitchFamily="18" charset="0"/>
              </a:rPr>
              <a:t>Este alimento es seco</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Lo que tendría como conclusión [aunque Aristóteles no la formule]: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i="1" dirty="0">
                <a:latin typeface="Calibri" panose="020F0502020204030204" pitchFamily="34" charset="0"/>
                <a:ea typeface="Calibri" panose="020F0502020204030204" pitchFamily="34" charset="0"/>
                <a:cs typeface="Times New Roman" panose="02020603050405020304" pitchFamily="18" charset="0"/>
              </a:rPr>
              <a:t>Este alimento me conviene</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578253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este caso, la conclusión se deduce necesariamente de las premisas, pero no se sigue nada acerca de hacer algo, que es precisamente la finalidad de razonamiento práctico. El hecho de que el contenido de la conclusión expresa algo que es “bueno para mí” no es motivo suficiente para hacerlo. </a:t>
            </a:r>
          </a:p>
          <a:p>
            <a:pPr algn="just">
              <a:lnSpc>
                <a:spcPct val="100000"/>
              </a:lnSpc>
              <a:spcAft>
                <a:spcPts val="0"/>
              </a:spcAft>
            </a:pPr>
            <a:endParaRPr lang="es-ES" sz="1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Por lo tanto, en el silogismo práctico, a diferencia del teórico, la llamada “premisa mayor” no puede ser una norma positiva del tipo “Haz siempre X, o hacer X siempre es bueno, necesario, conveniente, útil, apropiado, </a:t>
            </a:r>
            <a:r>
              <a:rPr lang="es-ES" sz="2000" dirty="0" err="1">
                <a:latin typeface="Calibri" panose="020F0502020204030204" pitchFamily="34" charset="0"/>
                <a:ea typeface="Calibri" panose="020F0502020204030204" pitchFamily="34" charset="0"/>
                <a:cs typeface="Times New Roman" panose="02020603050405020304" pitchFamily="18" charset="0"/>
              </a:rPr>
              <a:t>etc</a:t>
            </a:r>
            <a:r>
              <a:rPr lang="es-ES" sz="2000" dirty="0">
                <a:latin typeface="Calibri" panose="020F0502020204030204" pitchFamily="34" charset="0"/>
                <a:ea typeface="Calibri" panose="020F0502020204030204" pitchFamily="34" charset="0"/>
                <a:cs typeface="Times New Roman" panose="02020603050405020304" pitchFamily="18" charset="0"/>
              </a:rPr>
              <a:t>” (donde X describe una acción específica). Y nadie partiría de algo semejante cuando trata de decidir qué hacer en un momento concreto, porque ese tipo de premisas siempre describen casos absurdos, como por ejemplo, “Hay que comer todos los alimentos secos”.</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 silogismo propiamente práctico tiene lugar sólo cuando de entrada se trata de obtener algo, es decir, cuando apetece el deseo (fin) y consiste en el razonamiento que el agente hace (medios) para alcanzar lo que desea (fin).</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a:extLst>
              <a:ext uri="{FF2B5EF4-FFF2-40B4-BE49-F238E27FC236}">
                <a16:creationId xmlns:a16="http://schemas.microsoft.com/office/drawing/2014/main" id="{B0B48CBB-53A3-4B61-AF68-EA54FDC755D6}"/>
              </a:ext>
            </a:extLst>
          </p:cNvPr>
          <p:cNvSpPr/>
          <p:nvPr/>
        </p:nvSpPr>
        <p:spPr>
          <a:xfrm>
            <a:off x="1001985" y="2221244"/>
            <a:ext cx="10188029" cy="20275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6479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Lo deseado y el silogismo práctico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Anscombe</a:t>
            </a:r>
            <a:r>
              <a:rPr lang="es-ES" sz="2000" dirty="0">
                <a:latin typeface="Calibri" panose="020F0502020204030204" pitchFamily="34" charset="0"/>
                <a:ea typeface="Calibri" panose="020F0502020204030204" pitchFamily="34" charset="0"/>
                <a:cs typeface="Times New Roman" panose="02020603050405020304" pitchFamily="18" charset="0"/>
              </a:rPr>
              <a:t> distingue entre</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“mero deseo (</a:t>
            </a:r>
            <a:r>
              <a:rPr lang="es-ES" sz="2000" i="1" dirty="0">
                <a:solidFill>
                  <a:srgbClr val="FFC000"/>
                </a:solidFill>
                <a:latin typeface="Calibri" panose="020F0502020204030204" pitchFamily="34" charset="0"/>
                <a:ea typeface="Calibri" panose="020F0502020204030204" pitchFamily="34" charset="0"/>
                <a:cs typeface="Times New Roman" panose="02020603050405020304" pitchFamily="18" charset="0"/>
              </a:rPr>
              <a:t>idle </a:t>
            </a:r>
            <a:r>
              <a:rPr lang="es-ES" sz="2000" i="1" dirty="0" err="1">
                <a:solidFill>
                  <a:srgbClr val="FFC000"/>
                </a:solidFill>
                <a:latin typeface="Calibri" panose="020F0502020204030204" pitchFamily="34" charset="0"/>
                <a:ea typeface="Calibri" panose="020F0502020204030204" pitchFamily="34" charset="0"/>
                <a:cs typeface="Times New Roman" panose="02020603050405020304" pitchFamily="18" charset="0"/>
              </a:rPr>
              <a:t>wishing</a:t>
            </a:r>
            <a:r>
              <a:rPr lang="es-ES" sz="2000" i="1"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deseo ocioso)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“esperanza” (</a:t>
            </a:r>
            <a:r>
              <a:rPr lang="es-ES" sz="2000" i="1" dirty="0">
                <a:solidFill>
                  <a:srgbClr val="008080"/>
                </a:solidFill>
                <a:latin typeface="Calibri" panose="020F0502020204030204" pitchFamily="34" charset="0"/>
                <a:ea typeface="Calibri" panose="020F0502020204030204" pitchFamily="34" charset="0"/>
                <a:cs typeface="Times New Roman" panose="02020603050405020304" pitchFamily="18" charset="0"/>
              </a:rPr>
              <a:t>hope</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y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“querer” en sentido propio (</a:t>
            </a:r>
            <a:r>
              <a:rPr lang="es-ES" sz="2000" i="1" dirty="0" err="1">
                <a:solidFill>
                  <a:srgbClr val="008000"/>
                </a:solidFill>
                <a:latin typeface="Calibri" panose="020F0502020204030204" pitchFamily="34" charset="0"/>
                <a:ea typeface="Calibri" panose="020F0502020204030204" pitchFamily="34" charset="0"/>
                <a:cs typeface="Times New Roman" panose="02020603050405020304" pitchFamily="18" charset="0"/>
              </a:rPr>
              <a:t>wanting</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Cuando meramente se trata de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desear (deseo ocioso)</a:t>
            </a:r>
            <a:r>
              <a:rPr lang="es-ES" sz="2000" dirty="0">
                <a:latin typeface="Calibri" panose="020F0502020204030204" pitchFamily="34" charset="0"/>
                <a:ea typeface="Calibri" panose="020F0502020204030204" pitchFamily="34" charset="0"/>
                <a:cs typeface="Times New Roman" panose="02020603050405020304" pitchFamily="18" charset="0"/>
              </a:rPr>
              <a:t>, es decir, </a:t>
            </a:r>
            <a:r>
              <a:rPr lang="es-ES" sz="2000" b="1" dirty="0">
                <a:latin typeface="Calibri" panose="020F0502020204030204" pitchFamily="34" charset="0"/>
                <a:ea typeface="Calibri" panose="020F0502020204030204" pitchFamily="34" charset="0"/>
                <a:cs typeface="Times New Roman" panose="02020603050405020304" pitchFamily="18" charset="0"/>
              </a:rPr>
              <a:t>sin intención de obtener lo deseado, </a:t>
            </a:r>
            <a:r>
              <a:rPr lang="es-ES" sz="2000" dirty="0">
                <a:solidFill>
                  <a:srgbClr val="FF9900"/>
                </a:solidFill>
                <a:latin typeface="Calibri" panose="020F0502020204030204" pitchFamily="34" charset="0"/>
                <a:ea typeface="Calibri" panose="020F0502020204030204" pitchFamily="34" charset="0"/>
                <a:cs typeface="Times New Roman" panose="02020603050405020304" pitchFamily="18" charset="0"/>
              </a:rPr>
              <a:t>se puede desear cualquier cosa, posible o imposible.</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“Que</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rer”</a:t>
            </a:r>
            <a:r>
              <a:rPr lang="es-ES" sz="2000" dirty="0">
                <a:latin typeface="Calibri" panose="020F0502020204030204" pitchFamily="34" charset="0"/>
                <a:ea typeface="Calibri" panose="020F0502020204030204" pitchFamily="34" charset="0"/>
                <a:cs typeface="Times New Roman" panose="02020603050405020304" pitchFamily="18" charset="0"/>
              </a:rPr>
              <a:t>, por su parte, puede tener dos sentidos. </a:t>
            </a:r>
          </a:p>
          <a:p>
            <a:pPr algn="just">
              <a:lnSpc>
                <a:spcPct val="100000"/>
              </a:lnSpc>
              <a:spcAft>
                <a:spcPts val="0"/>
              </a:spcAft>
            </a:pP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En primer lugar, puede aplicarse al aguijón del deseo que surge ante el pensamiento o la vista de un objeto, aun cuando no se haga nada para obtenerlo.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En un caso así, se tiene sólo la </a:t>
            </a:r>
            <a:r>
              <a:rPr lang="es-ES" sz="2000" b="1" dirty="0">
                <a:solidFill>
                  <a:srgbClr val="008080"/>
                </a:solidFill>
                <a:latin typeface="Calibri" panose="020F0502020204030204" pitchFamily="34" charset="0"/>
                <a:ea typeface="Calibri" panose="020F0502020204030204" pitchFamily="34" charset="0"/>
                <a:cs typeface="Times New Roman" panose="02020603050405020304" pitchFamily="18" charset="0"/>
              </a:rPr>
              <a:t>“esperanza”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de que algo suceda, </a:t>
            </a:r>
            <a:r>
              <a:rPr lang="es-ES" sz="2000" b="1" dirty="0">
                <a:solidFill>
                  <a:srgbClr val="008080"/>
                </a:solidFill>
                <a:latin typeface="Calibri" panose="020F0502020204030204" pitchFamily="34" charset="0"/>
                <a:ea typeface="Calibri" panose="020F0502020204030204" pitchFamily="34" charset="0"/>
                <a:cs typeface="Times New Roman" panose="02020603050405020304" pitchFamily="18" charset="0"/>
              </a:rPr>
              <a:t>pero sin hacer nada por conseguirlo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No hay una verdadera intención en el inicio</a:t>
            </a:r>
            <a:r>
              <a:rPr lang="es-ES" sz="2000" dirty="0">
                <a:latin typeface="Calibri" panose="020F0502020204030204" pitchFamily="34" charset="0"/>
                <a:ea typeface="Calibri" panose="020F0502020204030204" pitchFamily="34" charset="0"/>
                <a:cs typeface="Times New Roman" panose="02020603050405020304" pitchFamily="18" charset="0"/>
              </a:rPr>
              <a:t>, pues la esperanza no contiene la voluntad de un proyecto de transformarse en acción intencional.]</a:t>
            </a:r>
          </a:p>
          <a:p>
            <a:pPr algn="just">
              <a:lnSpc>
                <a:spcPct val="100000"/>
              </a:lnSpc>
              <a:spcAft>
                <a:spcPts val="0"/>
              </a:spcAft>
            </a:pP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	En cambio, </a:t>
            </a:r>
            <a:r>
              <a:rPr lang="es-ES" sz="20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“querer”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algo en sentido propio </a:t>
            </a:r>
            <a:r>
              <a:rPr lang="es-ES" sz="20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requiere siempre “tratar de obtenerlo”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a:t>
            </a:r>
            <a:r>
              <a:rPr lang="es-ES" sz="2000" i="1" dirty="0" err="1">
                <a:solidFill>
                  <a:srgbClr val="008000"/>
                </a:solidFill>
                <a:latin typeface="Calibri" panose="020F0502020204030204" pitchFamily="34" charset="0"/>
                <a:ea typeface="Calibri" panose="020F0502020204030204" pitchFamily="34" charset="0"/>
                <a:cs typeface="Times New Roman" panose="02020603050405020304" pitchFamily="18" charset="0"/>
              </a:rPr>
              <a:t>trying</a:t>
            </a:r>
            <a:r>
              <a:rPr lang="es-ES" sz="2000" i="1" dirty="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es-ES" sz="2000" i="1" dirty="0" err="1">
                <a:solidFill>
                  <a:srgbClr val="008000"/>
                </a:solidFill>
                <a:latin typeface="Calibri" panose="020F0502020204030204" pitchFamily="34" charset="0"/>
                <a:ea typeface="Calibri" panose="020F0502020204030204" pitchFamily="34" charset="0"/>
                <a:cs typeface="Times New Roman" panose="02020603050405020304" pitchFamily="18" charset="0"/>
              </a:rPr>
              <a:t>to</a:t>
            </a:r>
            <a:r>
              <a:rPr lang="es-ES" sz="2000" i="1" dirty="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es-ES" sz="2000" i="1" dirty="0" err="1">
                <a:solidFill>
                  <a:srgbClr val="008000"/>
                </a:solidFill>
                <a:latin typeface="Calibri" panose="020F0502020204030204" pitchFamily="34" charset="0"/>
                <a:ea typeface="Calibri" panose="020F0502020204030204" pitchFamily="34" charset="0"/>
                <a:cs typeface="Times New Roman" panose="02020603050405020304" pitchFamily="18" charset="0"/>
              </a:rPr>
              <a:t>get</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Este último “querer” es privativo de los seres dotados de sensación y, por eso, es el que interesa para comprender la acción humana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La intención en el inicio contiene la voluntad de un proyecto</a:t>
            </a:r>
            <a:r>
              <a:rPr lang="es-ES" sz="2000" dirty="0">
                <a:latin typeface="Calibri" panose="020F0502020204030204" pitchFamily="34" charset="0"/>
                <a:ea typeface="Calibri" panose="020F0502020204030204" pitchFamily="34" charset="0"/>
                <a:cs typeface="Times New Roman" panose="02020603050405020304" pitchFamily="18" charset="0"/>
              </a:rPr>
              <a:t> de transformarse en acción intencional.]</a:t>
            </a:r>
          </a:p>
        </p:txBody>
      </p:sp>
    </p:spTree>
    <p:extLst>
      <p:ext uri="{BB962C8B-B14F-4D97-AF65-F5344CB8AC3E}">
        <p14:creationId xmlns:p14="http://schemas.microsoft.com/office/powerpoint/2010/main" val="158298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el querer hay dos rasgos presentes: el movimiento hacia un objeto y el conocimiento (o por lo menos la opinión) de que el objeto se encuentra ahí, o en el caso de que se desee algo que todavía no existe (una situación futura), debemos hablar de una idea, en lugar de un conocimiento u opinión. Y nuestras dos características se transforman en: cierta clase de acción o movimiento que (por lo menos así lo supone el agente) sirve para llegar a un objeto y la idea de ese objeto. Por consiguiente, se comprueba aquí también que uno de los rasgos fundamentales de la acción intencional es la distancia entre el agente y aquello que se propone.</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Los animales, como muestra Aristóteles en </a:t>
            </a:r>
            <a:r>
              <a:rPr lang="es-ES" sz="2000" i="1" dirty="0">
                <a:latin typeface="Calibri" panose="020F0502020204030204" pitchFamily="34" charset="0"/>
                <a:ea typeface="Calibri" panose="020F0502020204030204" pitchFamily="34" charset="0"/>
                <a:cs typeface="Times New Roman" panose="02020603050405020304" pitchFamily="18" charset="0"/>
              </a:rPr>
              <a:t>De motu </a:t>
            </a:r>
            <a:r>
              <a:rPr lang="es-ES" sz="2000" i="1" dirty="0" err="1">
                <a:latin typeface="Calibri" panose="020F0502020204030204" pitchFamily="34" charset="0"/>
                <a:ea typeface="Calibri" panose="020F0502020204030204" pitchFamily="34" charset="0"/>
                <a:cs typeface="Times New Roman" panose="02020603050405020304" pitchFamily="18" charset="0"/>
              </a:rPr>
              <a:t>animalium</a:t>
            </a:r>
            <a:r>
              <a:rPr lang="es-ES" sz="2000" dirty="0">
                <a:latin typeface="Calibri" panose="020F0502020204030204" pitchFamily="34" charset="0"/>
                <a:ea typeface="Calibri" panose="020F0502020204030204" pitchFamily="34" charset="0"/>
                <a:cs typeface="Times New Roman" panose="02020603050405020304" pitchFamily="18" charset="0"/>
              </a:rPr>
              <a:t>, no tienen esta distancia respecto de sus deseos y, por tanto, carecen de motivos prospectivos. Es un rasgo propio del carácter racional del ser humano la capacidad de distanciarse de sus tendencias y tener más de una única elección posible. Esta distancia es la que permite al agente tomar una decisión con fundamento y buscar las razones que lo llevan a actuar.</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78591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900"/>
            <a:ext cx="9800824" cy="581116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 silogismo práctico es, por tanto, un tipo de razonamiento que se hace para llevar a cabo una acción intencional. En cambio, las acciones que se explican por motivos retrospectivos o interpretativos no precisan del silogismo, porque en ellas no hay cálculo, es decir, no hay necesidad de buscar los medios para el fin, porque éste se obtiene inmediatamente. Es el caso, por ejemplo, de las acciones producidas por el apetito, según muestra el siguiente ejemplo: “Esta persona se mostró muy agradable la última vez que nos encontramos, por lo tanto iré a visitarla”. Sin embargo, la acción no siempre se produce porque una de las premisas exprese algo agradable. Si se produce ese cálculo, entonces se puede hablar de silogismo práctico, por ejemplo: “Él se mostró agradable (…) ¿Cómo puedo corresponderle? (…) Le voy a hacer una visita”, y así este caso asume la forma de un cálculo. Aquí, bajo esta descripción, “corresponder la visita” es un objeto de un deseo.</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definitiva, la acción intencional es la acción descrita en la conclusión del silogismo práctico, cuyo principio es el deseo en el sentido de “querer”, y en que hay cierta distancia entre el objeto querido y la acción.</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73583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655899"/>
            <a:ext cx="9800824" cy="6021991"/>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Intención, Agente y Acción intencional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La</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 intención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(premisa principal) se descubre al emplear la pregunta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Para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qué” (= telos), </a:t>
            </a:r>
            <a:r>
              <a:rPr lang="es-ES" sz="2000" dirty="0">
                <a:solidFill>
                  <a:srgbClr val="00B0F0"/>
                </a:solidFill>
                <a:latin typeface="Calibri" panose="020F0502020204030204" pitchFamily="34" charset="0"/>
                <a:cs typeface="Times New Roman" panose="02020603050405020304" pitchFamily="18" charset="0"/>
              </a:rPr>
              <a:t>para cuya obtención se elige un medio, que es precisamente la </a:t>
            </a:r>
            <a:r>
              <a:rPr lang="es-ES" sz="2000" b="1" dirty="0">
                <a:solidFill>
                  <a:srgbClr val="00B0F0"/>
                </a:solidFill>
                <a:latin typeface="Calibri" panose="020F0502020204030204" pitchFamily="34" charset="0"/>
                <a:cs typeface="Times New Roman" panose="02020603050405020304" pitchFamily="18" charset="0"/>
              </a:rPr>
              <a:t>acción intencional</a:t>
            </a:r>
            <a:r>
              <a:rPr lang="es-ES" sz="2000" dirty="0">
                <a:solidFill>
                  <a:srgbClr val="00B0F0"/>
                </a:solidFill>
                <a:latin typeface="Calibri" panose="020F0502020204030204" pitchFamily="34" charset="0"/>
                <a:cs typeface="Times New Roman" panose="02020603050405020304" pitchFamily="18" charset="0"/>
              </a:rPr>
              <a:t>, la cual responde a la pregunta “Qué estás haciendo”. </a:t>
            </a:r>
            <a:r>
              <a:rPr lang="es-ES" sz="2000" dirty="0">
                <a:latin typeface="Calibri" panose="020F0502020204030204" pitchFamily="34" charset="0"/>
                <a:ea typeface="Calibri" panose="020F0502020204030204" pitchFamily="34" charset="0"/>
                <a:cs typeface="Times New Roman" panose="02020603050405020304" pitchFamily="18" charset="0"/>
              </a:rPr>
              <a:t>Estas preguntas muestran que la acción posee una estructura teleológica, es decir un proyecto de orden de los medios para un fin.</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En la filosofía moral la premisa principal o telos es un enunciado universal, una regla de conducta o norma de actuación dentro de una teoría o tradición moral.</a:t>
            </a:r>
          </a:p>
          <a:p>
            <a:pPr algn="just">
              <a:lnSpc>
                <a:spcPct val="110000"/>
              </a:lnSpc>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4" name="Rectángulo: esquinas redondeadas 3">
            <a:extLst>
              <a:ext uri="{FF2B5EF4-FFF2-40B4-BE49-F238E27FC236}">
                <a16:creationId xmlns:a16="http://schemas.microsoft.com/office/drawing/2014/main" id="{9E1A667E-7240-410C-B676-65B686C6A5F5}"/>
              </a:ext>
            </a:extLst>
          </p:cNvPr>
          <p:cNvSpPr/>
          <p:nvPr/>
        </p:nvSpPr>
        <p:spPr>
          <a:xfrm>
            <a:off x="1032163" y="2780202"/>
            <a:ext cx="10127673" cy="8866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782228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9627</TotalTime>
  <Words>813</Words>
  <Application>Microsoft Office PowerPoint</Application>
  <PresentationFormat>Panorámica</PresentationFormat>
  <Paragraphs>179</Paragraphs>
  <Slides>33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33</vt:i4>
      </vt:variant>
    </vt:vector>
  </HeadingPairs>
  <TitlesOfParts>
    <vt:vector size="39" baseType="lpstr">
      <vt:lpstr>Arial</vt:lpstr>
      <vt:lpstr>Calibri</vt:lpstr>
      <vt:lpstr>Calibri Light</vt:lpstr>
      <vt:lpstr>FreeSans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454</cp:revision>
  <dcterms:created xsi:type="dcterms:W3CDTF">2016-03-03T06:14:56Z</dcterms:created>
  <dcterms:modified xsi:type="dcterms:W3CDTF">2019-09-09T10:44:17Z</dcterms:modified>
</cp:coreProperties>
</file>