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382" r:id="rId3"/>
    <p:sldId id="395" r:id="rId4"/>
    <p:sldId id="394" r:id="rId5"/>
    <p:sldId id="385" r:id="rId6"/>
    <p:sldId id="381" r:id="rId7"/>
    <p:sldId id="363" r:id="rId8"/>
    <p:sldId id="396" r:id="rId9"/>
    <p:sldId id="384" r:id="rId10"/>
    <p:sldId id="383" r:id="rId11"/>
    <p:sldId id="387" r:id="rId12"/>
    <p:sldId id="386" r:id="rId13"/>
    <p:sldId id="369" r:id="rId14"/>
    <p:sldId id="397" r:id="rId15"/>
    <p:sldId id="347" r:id="rId16"/>
    <p:sldId id="370" r:id="rId17"/>
    <p:sldId id="371" r:id="rId18"/>
    <p:sldId id="372" r:id="rId19"/>
    <p:sldId id="390" r:id="rId20"/>
    <p:sldId id="393" r:id="rId21"/>
    <p:sldId id="389" r:id="rId22"/>
    <p:sldId id="348" r:id="rId23"/>
    <p:sldId id="373" r:id="rId24"/>
    <p:sldId id="391" r:id="rId25"/>
    <p:sldId id="388" r:id="rId26"/>
    <p:sldId id="392" r:id="rId27"/>
    <p:sldId id="354" r:id="rId28"/>
    <p:sldId id="374" r:id="rId29"/>
    <p:sldId id="375" r:id="rId30"/>
    <p:sldId id="376" r:id="rId31"/>
    <p:sldId id="377" r:id="rId32"/>
    <p:sldId id="378" r:id="rId33"/>
    <p:sldId id="366" r:id="rId34"/>
    <p:sldId id="379" r:id="rId35"/>
    <p:sldId id="368" r:id="rId36"/>
    <p:sldId id="380" r:id="rId3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669900"/>
    <a:srgbClr val="FF6600"/>
    <a:srgbClr val="0000FF"/>
    <a:srgbClr val="00CC00"/>
    <a:srgbClr val="808000"/>
    <a:srgbClr val="008000"/>
    <a:srgbClr val="FF0000"/>
    <a:srgbClr val="9933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2" autoAdjust="0"/>
    <p:restoredTop sz="94660"/>
  </p:normalViewPr>
  <p:slideViewPr>
    <p:cSldViewPr snapToGrid="0">
      <p:cViewPr varScale="1">
        <p:scale>
          <a:sx n="72" d="100"/>
          <a:sy n="72" d="100"/>
        </p:scale>
        <p:origin x="73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06/11/2018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033072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06/11/2018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33364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06/11/2018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54812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06/11/2018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8827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06/11/2018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5513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532B486A-094D-4D57-948C-353F78C80F68}" type="datetimeFigureOut">
              <a:rPr lang="es-ES" smtClean="0"/>
              <a:t>06/11/2018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28851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532B486A-094D-4D57-948C-353F78C80F68}" type="datetimeFigureOut">
              <a:rPr lang="es-ES" smtClean="0"/>
              <a:t>06/11/2018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186427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532B486A-094D-4D57-948C-353F78C80F68}" type="datetimeFigureOut">
              <a:rPr lang="es-ES" smtClean="0"/>
              <a:t>06/11/2018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95852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32B486A-094D-4D57-948C-353F78C80F68}" type="datetimeFigureOut">
              <a:rPr lang="es-ES" smtClean="0"/>
              <a:t>06/11/2018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372303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06/11/2018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78878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06/11/2018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29510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B486A-094D-4D57-948C-353F78C80F68}" type="datetimeFigureOut">
              <a:rPr lang="es-ES" smtClean="0"/>
              <a:t>06/11/2018</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5AA0A-6A21-44C7-BE26-6C79A6836C73}" type="slidenum">
              <a:rPr lang="es-ES" smtClean="0"/>
              <a:t>‹Nº›</a:t>
            </a:fld>
            <a:endParaRPr lang="es-ES"/>
          </a:p>
        </p:txBody>
      </p:sp>
    </p:spTree>
    <p:extLst>
      <p:ext uri="{BB962C8B-B14F-4D97-AF65-F5344CB8AC3E}">
        <p14:creationId xmlns:p14="http://schemas.microsoft.com/office/powerpoint/2010/main" val="1528600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929963"/>
            <a:ext cx="9144000" cy="2387600"/>
          </a:xfrm>
        </p:spPr>
        <p:txBody>
          <a:bodyPr>
            <a:normAutofit/>
          </a:bodyPr>
          <a:lstStyle/>
          <a:p>
            <a:pPr algn="l"/>
            <a:r>
              <a:rPr lang="es-ES" sz="3600" dirty="0">
                <a:solidFill>
                  <a:srgbClr val="990099"/>
                </a:solidFill>
                <a:latin typeface="+mn-lt"/>
              </a:rPr>
              <a:t>Resumen de la Evaluación GRADE del ECA:</a:t>
            </a:r>
            <a:br>
              <a:rPr lang="es-ES" sz="400" dirty="0">
                <a:solidFill>
                  <a:srgbClr val="990099"/>
                </a:solidFill>
                <a:latin typeface="+mn-lt"/>
              </a:rPr>
            </a:br>
            <a:br>
              <a:rPr lang="es-ES" sz="400" dirty="0">
                <a:solidFill>
                  <a:srgbClr val="990099"/>
                </a:solidFill>
                <a:latin typeface="+mn-lt"/>
              </a:rPr>
            </a:br>
            <a:r>
              <a:rPr lang="es-ES" sz="2500" b="1" dirty="0">
                <a:solidFill>
                  <a:srgbClr val="0000FF"/>
                </a:solidFill>
                <a:latin typeface="+mn-lt"/>
              </a:rPr>
              <a:t>Prevención secundaria de eventos </a:t>
            </a:r>
            <a:r>
              <a:rPr lang="es-ES" sz="2500" b="1" dirty="0" err="1">
                <a:solidFill>
                  <a:srgbClr val="0000FF"/>
                </a:solidFill>
                <a:latin typeface="+mn-lt"/>
              </a:rPr>
              <a:t>macrovasculares</a:t>
            </a:r>
            <a:r>
              <a:rPr lang="es-ES" sz="2500" b="1" dirty="0">
                <a:solidFill>
                  <a:srgbClr val="0000FF"/>
                </a:solidFill>
                <a:latin typeface="+mn-lt"/>
              </a:rPr>
              <a:t> en pacientes con diabetes tipo 2 en el ensayo clínico </a:t>
            </a:r>
            <a:r>
              <a:rPr lang="es-ES" sz="2500" b="1" dirty="0" err="1">
                <a:solidFill>
                  <a:srgbClr val="0000FF"/>
                </a:solidFill>
                <a:latin typeface="+mn-lt"/>
              </a:rPr>
              <a:t>PROactive</a:t>
            </a:r>
            <a:br>
              <a:rPr lang="es-ES" sz="800" dirty="0">
                <a:solidFill>
                  <a:srgbClr val="000000"/>
                </a:solidFill>
                <a:latin typeface="+mn-lt"/>
              </a:rPr>
            </a:br>
            <a:endParaRPr lang="es-ES" sz="2500" dirty="0">
              <a:solidFill>
                <a:srgbClr val="0000FF"/>
              </a:solidFill>
              <a:latin typeface="+mn-lt"/>
            </a:endParaRPr>
          </a:p>
        </p:txBody>
      </p:sp>
      <p:sp>
        <p:nvSpPr>
          <p:cNvPr id="3" name="Subtítulo 2"/>
          <p:cNvSpPr>
            <a:spLocks noGrp="1"/>
          </p:cNvSpPr>
          <p:nvPr>
            <p:ph type="subTitle" idx="1"/>
          </p:nvPr>
        </p:nvSpPr>
        <p:spPr>
          <a:xfrm>
            <a:off x="1524000" y="3323231"/>
            <a:ext cx="9144000" cy="1655762"/>
          </a:xfrm>
        </p:spPr>
        <p:txBody>
          <a:bodyPr>
            <a:noAutofit/>
          </a:bodyPr>
          <a:lstStyle/>
          <a:p>
            <a:pPr algn="l"/>
            <a:r>
              <a:rPr lang="es-ES" sz="1600" dirty="0">
                <a:solidFill>
                  <a:srgbClr val="000000"/>
                </a:solidFill>
                <a:latin typeface="Calibri Light" panose="020F0302020204030204"/>
                <a:ea typeface="+mj-ea"/>
                <a:cs typeface="+mj-cs"/>
              </a:rPr>
              <a:t>2-oct-2018</a:t>
            </a:r>
          </a:p>
          <a:p>
            <a:pPr algn="l"/>
            <a:r>
              <a:rPr lang="es-ES" sz="1600" b="1" dirty="0">
                <a:solidFill>
                  <a:srgbClr val="000000"/>
                </a:solidFill>
                <a:latin typeface="Calibri Light" panose="020F0302020204030204"/>
                <a:ea typeface="+mj-ea"/>
                <a:cs typeface="+mj-cs"/>
              </a:rPr>
              <a:t>Autores:</a:t>
            </a:r>
            <a:r>
              <a:rPr lang="es-ES" sz="1600" dirty="0">
                <a:solidFill>
                  <a:srgbClr val="000000"/>
                </a:solidFill>
                <a:latin typeface="Calibri Light" panose="020F0302020204030204"/>
                <a:ea typeface="+mj-ea"/>
                <a:cs typeface="+mj-cs"/>
              </a:rPr>
              <a:t> Grupo evalmed</a:t>
            </a:r>
          </a:p>
          <a:p>
            <a:pPr algn="l"/>
            <a:r>
              <a:rPr lang="es-ES" sz="1600" b="1" dirty="0">
                <a:solidFill>
                  <a:srgbClr val="000000"/>
                </a:solidFill>
                <a:latin typeface="Calibri Light" panose="020F0302020204030204"/>
                <a:ea typeface="+mj-ea"/>
                <a:cs typeface="+mj-cs"/>
              </a:rPr>
              <a:t>Coordinación y Edición: </a:t>
            </a:r>
            <a:r>
              <a:rPr lang="es-ES" sz="1600" dirty="0">
                <a:solidFill>
                  <a:srgbClr val="000000"/>
                </a:solidFill>
                <a:latin typeface="Calibri Light" panose="020F0302020204030204"/>
                <a:ea typeface="+mj-ea"/>
                <a:cs typeface="+mj-cs"/>
              </a:rPr>
              <a:t>Oficina de Evaluación de Medicamentos del SES</a:t>
            </a:r>
          </a:p>
        </p:txBody>
      </p:sp>
      <p:pic>
        <p:nvPicPr>
          <p:cNvPr id="5" name="Imagen 4"/>
          <p:cNvPicPr>
            <a:picLocks noChangeAspect="1"/>
          </p:cNvPicPr>
          <p:nvPr/>
        </p:nvPicPr>
        <p:blipFill>
          <a:blip r:embed="rId2"/>
          <a:stretch>
            <a:fillRect/>
          </a:stretch>
        </p:blipFill>
        <p:spPr>
          <a:xfrm>
            <a:off x="1639604" y="5281805"/>
            <a:ext cx="1133954" cy="646232"/>
          </a:xfrm>
          <a:prstGeom prst="rect">
            <a:avLst/>
          </a:prstGeom>
        </p:spPr>
      </p:pic>
    </p:spTree>
    <p:extLst>
      <p:ext uri="{BB962C8B-B14F-4D97-AF65-F5344CB8AC3E}">
        <p14:creationId xmlns:p14="http://schemas.microsoft.com/office/powerpoint/2010/main" val="768488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E178FF9-B1BF-4448-8652-0DAC01AEE34A}"/>
              </a:ext>
            </a:extLst>
          </p:cNvPr>
          <p:cNvSpPr>
            <a:spLocks noGrp="1"/>
          </p:cNvSpPr>
          <p:nvPr>
            <p:ph type="subTitle" idx="1"/>
          </p:nvPr>
        </p:nvSpPr>
        <p:spPr>
          <a:xfrm>
            <a:off x="689113" y="662609"/>
            <a:ext cx="10933043" cy="5221356"/>
          </a:xfrm>
        </p:spPr>
        <p:txBody>
          <a:bodyPr>
            <a:norm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EL ERROR ALFA QUE ESTAMOS DISPUESTOS A ASUMIR </a:t>
            </a:r>
            <a:r>
              <a:rPr lang="es-ES" sz="2000" dirty="0">
                <a:latin typeface="Calibri" panose="020F0502020204030204" pitchFamily="34" charset="0"/>
                <a:ea typeface="Calibri" panose="020F0502020204030204" pitchFamily="34" charset="0"/>
                <a:cs typeface="Times New Roman" panose="02020603050405020304" pitchFamily="18" charset="0"/>
              </a:rPr>
              <a:t> (de donde se colige qué significa la </a:t>
            </a:r>
            <a:r>
              <a:rPr lang="es-ES" sz="2000" i="1" dirty="0">
                <a:latin typeface="Calibri" panose="020F0502020204030204" pitchFamily="34" charset="0"/>
                <a:ea typeface="Calibri" panose="020F0502020204030204" pitchFamily="34" charset="0"/>
                <a:cs typeface="Times New Roman" panose="02020603050405020304" pitchFamily="18" charset="0"/>
              </a:rPr>
              <a:t>p</a:t>
            </a:r>
            <a:r>
              <a:rPr lang="es-ES" sz="2000" dirty="0">
                <a:latin typeface="Calibri" panose="020F0502020204030204" pitchFamily="34" charset="0"/>
                <a:ea typeface="Calibri" panose="020F0502020204030204" pitchFamily="34" charset="0"/>
                <a:cs typeface="Times New Roman" panose="02020603050405020304" pitchFamily="18" charset="0"/>
              </a:rPr>
              <a:t>)</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Si se asume un nivel de error del 5% (que es igual a un nivel de confianza del 95%), solemos decir que aceptamos un nivel de significación estadística o error alfa del 5%. </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Esto implica que si obtenemos una </a:t>
            </a:r>
            <a:r>
              <a:rPr lang="es-ES" sz="2000" i="1" dirty="0">
                <a:latin typeface="Calibri" panose="020F0502020204030204" pitchFamily="34" charset="0"/>
                <a:ea typeface="Calibri" panose="020F0502020204030204" pitchFamily="34" charset="0"/>
                <a:cs typeface="Times New Roman" panose="02020603050405020304" pitchFamily="18" charset="0"/>
              </a:rPr>
              <a:t>p</a:t>
            </a:r>
            <a:r>
              <a:rPr lang="es-ES" sz="2000" dirty="0">
                <a:latin typeface="Calibri" panose="020F0502020204030204" pitchFamily="34" charset="0"/>
                <a:ea typeface="Calibri" panose="020F0502020204030204" pitchFamily="34" charset="0"/>
                <a:cs typeface="Times New Roman" panose="02020603050405020304" pitchFamily="18" charset="0"/>
              </a:rPr>
              <a:t> &lt; 0,05 , entonces podemos pensar que es muy difícil que la diferencia observada (entre dos medias) sea debida al azar. Lo correcto es decir que la </a:t>
            </a:r>
            <a:r>
              <a:rPr lang="es-ES" sz="2000" i="1" dirty="0">
                <a:latin typeface="Calibri" panose="020F0502020204030204" pitchFamily="34" charset="0"/>
                <a:ea typeface="Calibri" panose="020F0502020204030204" pitchFamily="34" charset="0"/>
                <a:cs typeface="Times New Roman" panose="02020603050405020304" pitchFamily="18" charset="0"/>
              </a:rPr>
              <a:t>p</a:t>
            </a:r>
            <a:r>
              <a:rPr lang="es-ES" sz="2000" dirty="0">
                <a:latin typeface="Calibri" panose="020F0502020204030204" pitchFamily="34" charset="0"/>
                <a:ea typeface="Calibri" panose="020F0502020204030204" pitchFamily="34" charset="0"/>
                <a:cs typeface="Times New Roman" panose="02020603050405020304" pitchFamily="18" charset="0"/>
              </a:rPr>
              <a:t> es la probabilidad de que la diferencia (entre dos medias) se deba al azar, y que tengo razones para formular la hipótesis alternativa H</a:t>
            </a:r>
            <a:r>
              <a:rPr lang="es-ES" sz="2000" baseline="-25000" dirty="0">
                <a:latin typeface="Calibri" panose="020F0502020204030204" pitchFamily="34" charset="0"/>
                <a:ea typeface="Calibri" panose="020F0502020204030204" pitchFamily="34" charset="0"/>
                <a:cs typeface="Times New Roman" panose="02020603050405020304" pitchFamily="18" charset="0"/>
              </a:rPr>
              <a:t>1</a:t>
            </a:r>
            <a:r>
              <a:rPr lang="es-ES" sz="2000" dirty="0">
                <a:latin typeface="Calibri" panose="020F0502020204030204" pitchFamily="34" charset="0"/>
                <a:ea typeface="Calibri" panose="020F0502020204030204" pitchFamily="34" charset="0"/>
                <a:cs typeface="Times New Roman" panose="02020603050405020304" pitchFamily="18" charset="0"/>
              </a:rPr>
              <a:t>; porque asumo que, no debiéndose al azar, podría deberse a la hipótesis alternativa.</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Si nos dan el valor de </a:t>
            </a:r>
            <a:r>
              <a:rPr lang="es-ES" sz="2000" i="1" dirty="0">
                <a:latin typeface="Calibri" panose="020F0502020204030204" pitchFamily="34" charset="0"/>
                <a:ea typeface="Calibri" panose="020F0502020204030204" pitchFamily="34" charset="0"/>
                <a:cs typeface="Times New Roman" panose="02020603050405020304" pitchFamily="18" charset="0"/>
              </a:rPr>
              <a:t>p</a:t>
            </a:r>
            <a:r>
              <a:rPr lang="es-ES" sz="2000" dirty="0">
                <a:latin typeface="Calibri" panose="020F0502020204030204" pitchFamily="34" charset="0"/>
                <a:ea typeface="Calibri" panose="020F0502020204030204" pitchFamily="34" charset="0"/>
                <a:cs typeface="Times New Roman" panose="02020603050405020304" pitchFamily="18" charset="0"/>
              </a:rPr>
              <a:t>, nos ayuda a saber a qué distancia está el promedio de comparador (H</a:t>
            </a:r>
            <a:r>
              <a:rPr lang="es-ES" sz="2000" baseline="-25000" dirty="0">
                <a:latin typeface="Calibri" panose="020F0502020204030204" pitchFamily="34" charset="0"/>
                <a:ea typeface="Calibri" panose="020F0502020204030204" pitchFamily="34" charset="0"/>
                <a:cs typeface="Times New Roman" panose="02020603050405020304" pitchFamily="18" charset="0"/>
              </a:rPr>
              <a:t>1</a:t>
            </a:r>
            <a:r>
              <a:rPr lang="es-ES" sz="2000" dirty="0">
                <a:latin typeface="Calibri" panose="020F0502020204030204" pitchFamily="34" charset="0"/>
                <a:ea typeface="Calibri" panose="020F0502020204030204" pitchFamily="34" charset="0"/>
                <a:cs typeface="Times New Roman" panose="02020603050405020304" pitchFamily="18" charset="0"/>
              </a:rPr>
              <a:t>). respecto al promedio del placebo (que es la hipótesis nula H</a:t>
            </a:r>
            <a:r>
              <a:rPr lang="es-ES" sz="2000" baseline="-25000" dirty="0">
                <a:latin typeface="Calibri" panose="020F0502020204030204" pitchFamily="34" charset="0"/>
                <a:ea typeface="Calibri" panose="020F0502020204030204" pitchFamily="34" charset="0"/>
                <a:cs typeface="Times New Roman" panose="02020603050405020304" pitchFamily="18" charset="0"/>
              </a:rPr>
              <a:t>0</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r>
              <a:rPr lang="es-ES" sz="2000" u="sng" dirty="0">
                <a:latin typeface="Calibri" panose="020F0502020204030204" pitchFamily="34" charset="0"/>
                <a:ea typeface="Calibri" panose="020F0502020204030204" pitchFamily="34" charset="0"/>
                <a:cs typeface="Times New Roman" panose="02020603050405020304" pitchFamily="18" charset="0"/>
              </a:rPr>
              <a:t>Definición de </a:t>
            </a:r>
            <a:r>
              <a:rPr lang="es-ES" sz="2000" i="1" u="sng" dirty="0">
                <a:latin typeface="Calibri" panose="020F0502020204030204" pitchFamily="34" charset="0"/>
                <a:ea typeface="Calibri" panose="020F0502020204030204" pitchFamily="34" charset="0"/>
                <a:cs typeface="Times New Roman" panose="02020603050405020304" pitchFamily="18" charset="0"/>
              </a:rPr>
              <a:t>p</a:t>
            </a:r>
            <a:r>
              <a:rPr lang="es-ES" sz="2000" dirty="0">
                <a:latin typeface="Calibri" panose="020F0502020204030204" pitchFamily="34" charset="0"/>
                <a:ea typeface="Calibri" panose="020F0502020204030204" pitchFamily="34" charset="0"/>
                <a:cs typeface="Times New Roman" panose="02020603050405020304" pitchFamily="18" charset="0"/>
              </a:rPr>
              <a:t>:  Probabilidad de encontrar una diferencia como la observada (o aún mayor) en el caso de que dicha diferencia no exista realmente (= </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en el caso de que la hipótesis nula H</a:t>
            </a:r>
            <a:r>
              <a:rPr lang="es-ES" sz="2000" baseline="-25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o</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 sea verdadera</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4656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E178FF9-B1BF-4448-8652-0DAC01AEE34A}"/>
              </a:ext>
            </a:extLst>
          </p:cNvPr>
          <p:cNvSpPr>
            <a:spLocks noGrp="1"/>
          </p:cNvSpPr>
          <p:nvPr>
            <p:ph type="subTitle" idx="1"/>
          </p:nvPr>
        </p:nvSpPr>
        <p:spPr>
          <a:xfrm>
            <a:off x="980661" y="675862"/>
            <a:ext cx="10575236" cy="5221356"/>
          </a:xfrm>
        </p:spPr>
        <p:txBody>
          <a:bodyPr/>
          <a:lstStyle/>
          <a:p>
            <a:pPr algn="just">
              <a:lnSpc>
                <a:spcPct val="100000"/>
              </a:lnSpc>
            </a:pPr>
            <a:r>
              <a:rPr lang="es-ES" sz="2000" b="1" dirty="0">
                <a:latin typeface="Calibri" panose="020F0502020204030204" pitchFamily="34" charset="0"/>
                <a:ea typeface="Calibri" panose="020F0502020204030204" pitchFamily="34" charset="0"/>
                <a:cs typeface="Times New Roman" panose="02020603050405020304" pitchFamily="18" charset="0"/>
              </a:rPr>
              <a:t>EL ERROR BETA QUE ESTAMOS DISPUESTOS A ASUMIR </a:t>
            </a:r>
          </a:p>
          <a:p>
            <a:pPr algn="just">
              <a:lnSpc>
                <a:spcPct val="100000"/>
              </a:lnSpc>
              <a:spcBef>
                <a:spcPts val="1200"/>
              </a:spcBef>
            </a:pPr>
            <a:r>
              <a:rPr lang="es-ES" sz="2000" dirty="0"/>
              <a:t>A condición de cumplir los requisitos del error alfa asumido, convencionalmente se asume un error beta ≤  del 20%. </a:t>
            </a:r>
          </a:p>
          <a:p>
            <a:pPr algn="just">
              <a:lnSpc>
                <a:spcPct val="100000"/>
              </a:lnSpc>
              <a:spcBef>
                <a:spcPts val="1200"/>
              </a:spcBef>
            </a:pPr>
            <a:r>
              <a:rPr lang="es-ES" sz="2000" dirty="0"/>
              <a:t>Cuando, además de la primera, se cumple esta segunda condición, tenemos razones para apostar por la hipótesis alternativa H</a:t>
            </a:r>
            <a:r>
              <a:rPr lang="es-ES" sz="2000" baseline="-25000" dirty="0"/>
              <a:t>1</a:t>
            </a:r>
            <a:r>
              <a:rPr lang="es-ES" sz="2000" dirty="0"/>
              <a:t>.</a:t>
            </a:r>
          </a:p>
          <a:p>
            <a:pPr algn="just">
              <a:lnSpc>
                <a:spcPct val="100000"/>
              </a:lnSpc>
              <a:spcBef>
                <a:spcPts val="1200"/>
              </a:spcBef>
            </a:pPr>
            <a:r>
              <a:rPr lang="es-ES" sz="2000" dirty="0"/>
              <a:t>La </a:t>
            </a:r>
            <a:r>
              <a:rPr lang="es-ES" sz="2000" b="1" u="sng" dirty="0"/>
              <a:t>potencia estadística de contraste</a:t>
            </a:r>
            <a:r>
              <a:rPr lang="es-ES" sz="2000" b="1" dirty="0"/>
              <a:t> </a:t>
            </a:r>
            <a:r>
              <a:rPr lang="es-ES" sz="2000" dirty="0"/>
              <a:t>es el complementario del error beta, de modo que convencionalmente se asume una potencia 1-beta ≥ 80%.</a:t>
            </a:r>
          </a:p>
          <a:p>
            <a:pPr algn="just">
              <a:lnSpc>
                <a:spcPct val="100000"/>
              </a:lnSpc>
              <a:spcBef>
                <a:spcPts val="1200"/>
              </a:spcBef>
            </a:pPr>
            <a:r>
              <a:rPr lang="es-ES" sz="2000" u="sng" dirty="0"/>
              <a:t>Definición de potencia de contraste</a:t>
            </a:r>
            <a:r>
              <a:rPr lang="es-ES" sz="2000" dirty="0"/>
              <a:t>: Capacidad o Probabilidad de detectar una diferencia entre medias en el caso de que dicha diferencia exista realmente (= </a:t>
            </a:r>
            <a:r>
              <a:rPr lang="es-ES" sz="2000" dirty="0">
                <a:solidFill>
                  <a:srgbClr val="FF6600"/>
                </a:solidFill>
              </a:rPr>
              <a:t>en el caso de que la hipótesis nula H</a:t>
            </a:r>
            <a:r>
              <a:rPr lang="es-ES" sz="2000" baseline="-25000" dirty="0">
                <a:solidFill>
                  <a:srgbClr val="FF6600"/>
                </a:solidFill>
              </a:rPr>
              <a:t>o</a:t>
            </a:r>
            <a:r>
              <a:rPr lang="es-ES" sz="2000" dirty="0">
                <a:solidFill>
                  <a:srgbClr val="FF6600"/>
                </a:solidFill>
              </a:rPr>
              <a:t> sea falsa</a:t>
            </a:r>
            <a:r>
              <a:rPr lang="es-ES" sz="2000" dirty="0"/>
              <a:t>).</a:t>
            </a:r>
          </a:p>
          <a:p>
            <a:pPr algn="just"/>
            <a:endParaRPr lang="es-ES" dirty="0"/>
          </a:p>
        </p:txBody>
      </p:sp>
    </p:spTree>
    <p:extLst>
      <p:ext uri="{BB962C8B-B14F-4D97-AF65-F5344CB8AC3E}">
        <p14:creationId xmlns:p14="http://schemas.microsoft.com/office/powerpoint/2010/main" val="2053454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576A1A-60DF-4B55-B0E3-10AAED3C8A64}"/>
              </a:ext>
            </a:extLst>
          </p:cNvPr>
          <p:cNvSpPr>
            <a:spLocks noGrp="1"/>
          </p:cNvSpPr>
          <p:nvPr>
            <p:ph type="title"/>
          </p:nvPr>
        </p:nvSpPr>
        <p:spPr>
          <a:xfrm>
            <a:off x="758685" y="491158"/>
            <a:ext cx="10465905" cy="960092"/>
          </a:xfrm>
        </p:spPr>
        <p:txBody>
          <a:bodyPr>
            <a:no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Recordemos cómo se interpreta la distancia entre las medias muestrales de una campana H</a:t>
            </a:r>
            <a:r>
              <a:rPr lang="es-ES" sz="2000" b="1" baseline="-25000" dirty="0">
                <a:latin typeface="Calibri" panose="020F0502020204030204" pitchFamily="34" charset="0"/>
                <a:ea typeface="Calibri" panose="020F0502020204030204" pitchFamily="34" charset="0"/>
                <a:cs typeface="Times New Roman" panose="02020603050405020304" pitchFamily="18" charset="0"/>
              </a:rPr>
              <a:t>o</a:t>
            </a:r>
            <a:r>
              <a:rPr lang="es-ES" sz="2000" b="1" dirty="0">
                <a:latin typeface="Calibri" panose="020F0502020204030204" pitchFamily="34" charset="0"/>
                <a:ea typeface="Calibri" panose="020F0502020204030204" pitchFamily="34" charset="0"/>
                <a:cs typeface="Times New Roman" panose="02020603050405020304" pitchFamily="18" charset="0"/>
              </a:rPr>
              <a:t> (cuya media es el grupo control) y una campana H</a:t>
            </a:r>
            <a:r>
              <a:rPr lang="es-ES" sz="2000" b="1" baseline="-25000" dirty="0">
                <a:latin typeface="Calibri" panose="020F0502020204030204" pitchFamily="34" charset="0"/>
                <a:ea typeface="Calibri" panose="020F0502020204030204" pitchFamily="34" charset="0"/>
                <a:cs typeface="Times New Roman" panose="02020603050405020304" pitchFamily="18" charset="0"/>
              </a:rPr>
              <a:t>1</a:t>
            </a:r>
            <a:r>
              <a:rPr lang="es-ES" sz="2000" b="1" dirty="0">
                <a:latin typeface="Calibri" panose="020F0502020204030204" pitchFamily="34" charset="0"/>
                <a:ea typeface="Calibri" panose="020F0502020204030204" pitchFamily="34" charset="0"/>
                <a:cs typeface="Times New Roman" panose="02020603050405020304" pitchFamily="18" charset="0"/>
              </a:rPr>
              <a:t> (cuya media es el grupo de intervención).</a:t>
            </a:r>
            <a:br>
              <a:rPr lang="es-ES" sz="2000" dirty="0">
                <a:latin typeface="Calibri" panose="020F0502020204030204" pitchFamily="34" charset="0"/>
                <a:ea typeface="Calibri" panose="020F0502020204030204" pitchFamily="34" charset="0"/>
                <a:cs typeface="Times New Roman" panose="02020603050405020304" pitchFamily="18" charset="0"/>
              </a:rPr>
            </a:br>
            <a:r>
              <a:rPr lang="es-ES" sz="20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¿Cuándo asumimos que la diferencia es estadísticamente significativa? </a:t>
            </a:r>
            <a:r>
              <a:rPr lang="es-ES" sz="2000" b="1" dirty="0">
                <a:latin typeface="Calibri" panose="020F0502020204030204" pitchFamily="34" charset="0"/>
                <a:ea typeface="Calibri" panose="020F0502020204030204" pitchFamily="34" charset="0"/>
                <a:cs typeface="Times New Roman" panose="02020603050405020304" pitchFamily="18" charset="0"/>
              </a:rPr>
              <a:t>Cuando la distancia tipificada entre ambas medias es ≥ </a:t>
            </a:r>
            <a:r>
              <a:rPr lang="es-ES" sz="20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Z </a:t>
            </a:r>
            <a:r>
              <a:rPr lang="es-ES" sz="2000" b="1" baseline="-25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alfa 2 colas </a:t>
            </a:r>
            <a:r>
              <a:rPr lang="es-ES" sz="2000" b="1" dirty="0">
                <a:solidFill>
                  <a:srgbClr val="669900"/>
                </a:solidFill>
                <a:latin typeface="Calibri" panose="020F0502020204030204" pitchFamily="34" charset="0"/>
                <a:ea typeface="Calibri" panose="020F0502020204030204" pitchFamily="34" charset="0"/>
                <a:cs typeface="Times New Roman" panose="02020603050405020304" pitchFamily="18" charset="0"/>
              </a:rPr>
              <a:t>+ </a:t>
            </a:r>
            <a:r>
              <a:rPr lang="es-ES" sz="20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Z </a:t>
            </a:r>
            <a:r>
              <a:rPr lang="es-ES" sz="2000" b="1" baseline="-25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beta 1 cola</a:t>
            </a:r>
            <a:endParaRPr lang="es-ES" sz="2000" dirty="0">
              <a:solidFill>
                <a:srgbClr val="00CC00"/>
              </a:solidFill>
            </a:endParaRPr>
          </a:p>
        </p:txBody>
      </p:sp>
      <p:pic>
        <p:nvPicPr>
          <p:cNvPr id="6" name="Marcador de contenido 5">
            <a:extLst>
              <a:ext uri="{FF2B5EF4-FFF2-40B4-BE49-F238E27FC236}">
                <a16:creationId xmlns:a16="http://schemas.microsoft.com/office/drawing/2014/main" id="{019FD42D-95C2-4466-BB99-313D37C02FC3}"/>
              </a:ext>
            </a:extLst>
          </p:cNvPr>
          <p:cNvPicPr>
            <a:picLocks noGrp="1" noChangeAspect="1"/>
          </p:cNvPicPr>
          <p:nvPr>
            <p:ph idx="1"/>
          </p:nvPr>
        </p:nvPicPr>
        <p:blipFill>
          <a:blip r:embed="rId2"/>
          <a:stretch>
            <a:fillRect/>
          </a:stretch>
        </p:blipFill>
        <p:spPr>
          <a:xfrm>
            <a:off x="2266121" y="2076399"/>
            <a:ext cx="6745356" cy="4568739"/>
          </a:xfrm>
          <a:prstGeom prst="rect">
            <a:avLst/>
          </a:prstGeom>
        </p:spPr>
      </p:pic>
    </p:spTree>
    <p:extLst>
      <p:ext uri="{BB962C8B-B14F-4D97-AF65-F5344CB8AC3E}">
        <p14:creationId xmlns:p14="http://schemas.microsoft.com/office/powerpoint/2010/main" val="2352498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A2B7452B-6B62-4C4D-8B00-76CAF2A77F32}"/>
              </a:ext>
            </a:extLst>
          </p:cNvPr>
          <p:cNvPicPr>
            <a:picLocks noGrp="1" noChangeAspect="1"/>
          </p:cNvPicPr>
          <p:nvPr>
            <p:ph idx="1"/>
          </p:nvPr>
        </p:nvPicPr>
        <p:blipFill>
          <a:blip r:embed="rId2"/>
          <a:stretch>
            <a:fillRect/>
          </a:stretch>
        </p:blipFill>
        <p:spPr>
          <a:xfrm>
            <a:off x="941859" y="1629919"/>
            <a:ext cx="9438368" cy="4876898"/>
          </a:xfrm>
          <a:prstGeom prst="rect">
            <a:avLst/>
          </a:prstGeom>
        </p:spPr>
      </p:pic>
      <p:sp>
        <p:nvSpPr>
          <p:cNvPr id="3" name="Título 1">
            <a:extLst>
              <a:ext uri="{FF2B5EF4-FFF2-40B4-BE49-F238E27FC236}">
                <a16:creationId xmlns:a16="http://schemas.microsoft.com/office/drawing/2014/main" id="{8353F04F-D6D2-46BE-B06E-87FBA4A1353C}"/>
              </a:ext>
            </a:extLst>
          </p:cNvPr>
          <p:cNvSpPr>
            <a:spLocks noGrp="1"/>
          </p:cNvSpPr>
          <p:nvPr>
            <p:ph type="title"/>
          </p:nvPr>
        </p:nvSpPr>
        <p:spPr>
          <a:xfrm>
            <a:off x="758686" y="491158"/>
            <a:ext cx="10320130" cy="960092"/>
          </a:xfrm>
        </p:spPr>
        <p:txBody>
          <a:bodyPr>
            <a:no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Esta es la razón de que, para calcular el tamaño de una muestra, debamos tener una hipótesis de la diferencia mínima esperada entre las medias de ambos grupos, y los errores alfa y beta que estamos dispuestos a asumir.</a:t>
            </a:r>
            <a:endParaRPr lang="es-ES" sz="2000" dirty="0">
              <a:solidFill>
                <a:srgbClr val="00CC00"/>
              </a:solidFill>
            </a:endParaRPr>
          </a:p>
        </p:txBody>
      </p:sp>
    </p:spTree>
    <p:extLst>
      <p:ext uri="{BB962C8B-B14F-4D97-AF65-F5344CB8AC3E}">
        <p14:creationId xmlns:p14="http://schemas.microsoft.com/office/powerpoint/2010/main" val="440188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E178FF9-B1BF-4448-8652-0DAC01AEE34A}"/>
              </a:ext>
            </a:extLst>
          </p:cNvPr>
          <p:cNvSpPr>
            <a:spLocks noGrp="1"/>
          </p:cNvSpPr>
          <p:nvPr>
            <p:ph type="subTitle" idx="1"/>
          </p:nvPr>
        </p:nvSpPr>
        <p:spPr>
          <a:xfrm>
            <a:off x="2869095" y="5046524"/>
            <a:ext cx="7832035" cy="1655762"/>
          </a:xfrm>
        </p:spPr>
        <p:txBody>
          <a:bodyPr/>
          <a:lstStyle/>
          <a:p>
            <a:pPr algn="l">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 y cerramos el paréntesis</a:t>
            </a:r>
            <a:r>
              <a:rPr lang="es-ES" sz="5400" dirty="0">
                <a:latin typeface="Calibri" panose="020F0502020204030204" pitchFamily="34" charset="0"/>
                <a:ea typeface="Calibri" panose="020F0502020204030204" pitchFamily="34" charset="0"/>
                <a:cs typeface="Times New Roman" panose="02020603050405020304" pitchFamily="18" charset="0"/>
              </a:rPr>
              <a:t>) </a:t>
            </a:r>
            <a:r>
              <a:rPr lang="es-ES" dirty="0">
                <a:latin typeface="Calibri" panose="020F0502020204030204" pitchFamily="34" charset="0"/>
                <a:ea typeface="Calibri" panose="020F0502020204030204" pitchFamily="34" charset="0"/>
                <a:cs typeface="Times New Roman" panose="02020603050405020304" pitchFamily="18" charset="0"/>
              </a:rPr>
              <a:t>para continuar.</a:t>
            </a:r>
          </a:p>
          <a:p>
            <a:pPr algn="l"/>
            <a:endParaRPr lang="es-ES" dirty="0"/>
          </a:p>
        </p:txBody>
      </p:sp>
    </p:spTree>
    <p:extLst>
      <p:ext uri="{BB962C8B-B14F-4D97-AF65-F5344CB8AC3E}">
        <p14:creationId xmlns:p14="http://schemas.microsoft.com/office/powerpoint/2010/main" val="4293722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pPr>
            <a:r>
              <a:rPr lang="es-ES" sz="2000" b="1" dirty="0">
                <a:solidFill>
                  <a:srgbClr val="0000FF"/>
                </a:solidFill>
              </a:rPr>
              <a:t>C) POBLACIÓN ESTUDIADA Y CRITERIOS DE INCLUSIÓN Y EXCLUSIÓN.</a:t>
            </a:r>
          </a:p>
          <a:p>
            <a:pPr algn="just">
              <a:lnSpc>
                <a:spcPct val="100000"/>
              </a:lnSpc>
            </a:pPr>
            <a:endParaRPr lang="es-ES" sz="2000" dirty="0"/>
          </a:p>
          <a:p>
            <a:pPr algn="just">
              <a:lnSpc>
                <a:spcPct val="100000"/>
              </a:lnSpc>
            </a:pPr>
            <a:r>
              <a:rPr lang="es-ES" sz="2000" b="1" dirty="0">
                <a:solidFill>
                  <a:srgbClr val="0000FF"/>
                </a:solidFill>
              </a:rPr>
              <a:t>1º Elegibles: </a:t>
            </a:r>
            <a:r>
              <a:rPr lang="es-ES" sz="2000" dirty="0"/>
              <a:t>Pacientes DM2 con edad 35-75 años y Hb1Ac &gt; 6,5%.</a:t>
            </a:r>
          </a:p>
          <a:p>
            <a:pPr algn="just">
              <a:lnSpc>
                <a:spcPct val="100000"/>
              </a:lnSpc>
            </a:pPr>
            <a:endParaRPr lang="es-ES" sz="2000" dirty="0"/>
          </a:p>
          <a:p>
            <a:pPr algn="just">
              <a:lnSpc>
                <a:spcPct val="100000"/>
              </a:lnSpc>
            </a:pPr>
            <a:r>
              <a:rPr lang="es-ES" sz="2000" b="1" dirty="0">
                <a:solidFill>
                  <a:srgbClr val="0000FF"/>
                </a:solidFill>
              </a:rPr>
              <a:t>2º Criterios de inclusión: </a:t>
            </a:r>
            <a:r>
              <a:rPr lang="es-ES" sz="2000" dirty="0"/>
              <a:t>Pacientes con evidencia de enfermedad </a:t>
            </a:r>
            <a:r>
              <a:rPr lang="es-ES" sz="2000" dirty="0" err="1"/>
              <a:t>macrovascular</a:t>
            </a:r>
            <a:r>
              <a:rPr lang="es-ES" sz="2000" dirty="0"/>
              <a:t> antes del reclutamiento, definida por uno o más de los siguientes criterios: a) IAM o ACV en los 6 meses previos; b) intervención coronaria percutánea o cirugía de bypass de la arteria coronaria en los 6 meses previos; c) síndrome agudo coronario en los 3 meses previos; d) evidencia objetiva de enfermedad coronaria  o enfermedad obstructiva de la arteria de la pierna. </a:t>
            </a:r>
          </a:p>
          <a:p>
            <a:pPr algn="just">
              <a:lnSpc>
                <a:spcPct val="100000"/>
              </a:lnSpc>
            </a:pPr>
            <a:endParaRPr lang="es-ES" sz="2000" dirty="0"/>
          </a:p>
          <a:p>
            <a:pPr algn="just">
              <a:lnSpc>
                <a:spcPct val="100000"/>
              </a:lnSpc>
            </a:pPr>
            <a:r>
              <a:rPr lang="es-ES" sz="2000" b="1" dirty="0">
                <a:solidFill>
                  <a:srgbClr val="0000FF"/>
                </a:solidFill>
              </a:rPr>
              <a:t>3º Criterios de exclusión: </a:t>
            </a:r>
            <a:r>
              <a:rPr lang="es-ES" sz="2000" dirty="0"/>
              <a:t>Pacientes con: a) DM1; b) sólo insulina; c) planificada revascularización coronaria o periférica; d) insuficiencia cardíaca de Clase II o más de la escala New York Heart </a:t>
            </a:r>
            <a:r>
              <a:rPr lang="es-ES" sz="2000" dirty="0" err="1"/>
              <a:t>Association</a:t>
            </a:r>
            <a:r>
              <a:rPr lang="es-ES" sz="2000" dirty="0"/>
              <a:t>; e) úlceras isquémicas; f) gangrena o dolor de la pierna en reposo; g) previa hemodiálisis; h) GPT dos veces por encima del nivel normal.</a:t>
            </a:r>
          </a:p>
          <a:p>
            <a:pPr algn="just"/>
            <a:endParaRPr lang="es-ES" dirty="0"/>
          </a:p>
        </p:txBody>
      </p:sp>
    </p:spTree>
    <p:extLst>
      <p:ext uri="{BB962C8B-B14F-4D97-AF65-F5344CB8AC3E}">
        <p14:creationId xmlns:p14="http://schemas.microsoft.com/office/powerpoint/2010/main" val="3627173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777949"/>
          </a:xfrm>
        </p:spPr>
        <p:txBody>
          <a:bodyPr>
            <a:normAutofit fontScale="92500" lnSpcReduction="20000"/>
          </a:bodyPr>
          <a:lstStyle/>
          <a:p>
            <a:pPr algn="just">
              <a:lnSpc>
                <a:spcPct val="110000"/>
              </a:lnSpc>
              <a:spcAft>
                <a:spcPts val="0"/>
              </a:spcAft>
            </a:pPr>
            <a:r>
              <a:rPr lang="es-ES" sz="22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D) VARIABLES DE MEDIDA.</a:t>
            </a:r>
            <a:endParaRPr lang="es-ES" sz="6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6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 </a:t>
            </a:r>
            <a:endParaRPr lang="es-ES" sz="6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22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1º Variables primarias:</a:t>
            </a:r>
            <a:r>
              <a:rPr lang="es-ES" sz="2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Tiempo hasta el primer evento de la variable compuesta por 7 variables individuales</a:t>
            </a:r>
            <a:r>
              <a:rPr lang="es-ES" sz="2200"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 </a:t>
            </a:r>
            <a:r>
              <a:rPr lang="es-ES" sz="2200" b="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[Mortalidad por todas las causas, IAM no fatal (incluyendo IM silente), ACV, Síndrome agudo coronario, Intervención endovascular o quirúrgica en las coronarias o arterias de la pierna, o Amputación por encima del tobillo]</a:t>
            </a:r>
            <a:r>
              <a:rPr lang="es-ES" sz="2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a:t>
            </a:r>
            <a:endParaRPr lang="es-ES" sz="6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6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Variables secundarias:</a:t>
            </a:r>
            <a:r>
              <a:rPr lang="es-ES" sz="2200" dirty="0">
                <a:latin typeface="Calibri" panose="020F0502020204030204" pitchFamily="34" charset="0"/>
                <a:ea typeface="Times New Roman" panose="02020603050405020304" pitchFamily="18" charset="0"/>
                <a:cs typeface="Times New Roman" panose="02020603050405020304" pitchFamily="18" charset="0"/>
              </a:rPr>
              <a:t> </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r>
              <a:rPr lang="es-ES" sz="2200" b="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1. </a:t>
            </a:r>
            <a:r>
              <a:rPr lang="es-ES" sz="2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Tiempo hasta el primer evento de la variable secundaria compuesta</a:t>
            </a:r>
            <a:r>
              <a:rPr lang="es-ES" sz="22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 </a:t>
            </a:r>
            <a:r>
              <a:rPr lang="es-ES" sz="2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por</a:t>
            </a:r>
            <a:r>
              <a:rPr lang="es-ES" sz="2200"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 </a:t>
            </a:r>
            <a:r>
              <a:rPr lang="es-ES" sz="2200" b="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[Mortalidad por todas las causas, IAM no fatal (incluyendo IM silente) o ACV] </a:t>
            </a:r>
            <a:r>
              <a:rPr lang="es-ES" sz="2200" b="1" dirty="0">
                <a:solidFill>
                  <a:srgbClr val="FF0066"/>
                </a:solidFill>
                <a:latin typeface="Calibri" panose="020F0502020204030204" pitchFamily="34" charset="0"/>
                <a:ea typeface="Times New Roman" panose="02020603050405020304" pitchFamily="18" charset="0"/>
                <a:cs typeface="Eras Medium ITC" panose="020B0602030504020804" pitchFamily="34" charset="0"/>
              </a:rPr>
              <a:t>(*)</a:t>
            </a:r>
            <a:r>
              <a:rPr lang="es-ES" sz="2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a:t>
            </a:r>
            <a:endParaRPr lang="es-ES" sz="2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2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r>
              <a:rPr lang="es-ES" sz="2200" b="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2. </a:t>
            </a:r>
            <a:r>
              <a:rPr lang="es-ES" sz="2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Tiempo hasta el primer evento de </a:t>
            </a:r>
            <a:r>
              <a:rPr lang="es-ES" sz="2200" b="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[Mortalidad por causa cardiovascular]</a:t>
            </a:r>
            <a:r>
              <a:rPr lang="es-ES" sz="2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a:t>
            </a:r>
            <a:endParaRPr lang="es-ES" sz="2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2200" dirty="0">
                <a:latin typeface="Calibri" panose="020F0502020204030204" pitchFamily="34" charset="0"/>
                <a:ea typeface="Times New Roman" panose="02020603050405020304" pitchFamily="18" charset="0"/>
                <a:cs typeface="Times New Roman" panose="02020603050405020304" pitchFamily="18" charset="0"/>
              </a:rPr>
              <a:t>	</a:t>
            </a:r>
            <a:r>
              <a:rPr lang="es-ES" sz="2200" b="1" dirty="0">
                <a:latin typeface="Calibri" panose="020F0502020204030204" pitchFamily="34" charset="0"/>
                <a:ea typeface="Times New Roman" panose="02020603050405020304" pitchFamily="18" charset="0"/>
                <a:cs typeface="Times New Roman" panose="02020603050405020304" pitchFamily="18" charset="0"/>
              </a:rPr>
              <a:t>3. </a:t>
            </a:r>
            <a:r>
              <a:rPr lang="es-ES" sz="2200" dirty="0">
                <a:latin typeface="Calibri" panose="020F0502020204030204" pitchFamily="34" charset="0"/>
                <a:ea typeface="Times New Roman" panose="02020603050405020304" pitchFamily="18" charset="0"/>
                <a:cs typeface="Times New Roman" panose="02020603050405020304" pitchFamily="18" charset="0"/>
              </a:rPr>
              <a:t>Tiempo hasta el primer evento de las 7 variables individuales que componen la variable primaria.</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1800" b="1" dirty="0">
                <a:solidFill>
                  <a:srgbClr val="FF0066"/>
                </a:solidFill>
                <a:latin typeface="Calibri" panose="020F0502020204030204" pitchFamily="34" charset="0"/>
                <a:ea typeface="Times New Roman" panose="02020603050405020304" pitchFamily="18" charset="0"/>
                <a:cs typeface="Times New Roman" panose="02020603050405020304" pitchFamily="18" charset="0"/>
              </a:rPr>
              <a:t>(*)</a:t>
            </a:r>
            <a:r>
              <a:rPr lang="es-ES" sz="1800" b="1"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 </a:t>
            </a:r>
            <a:r>
              <a:rPr lang="es-ES" sz="1800" dirty="0">
                <a:latin typeface="Calibri" panose="020F0502020204030204" pitchFamily="34" charset="0"/>
                <a:ea typeface="Times New Roman" panose="02020603050405020304" pitchFamily="18" charset="0"/>
                <a:cs typeface="Times New Roman" panose="02020603050405020304" pitchFamily="18" charset="0"/>
              </a:rPr>
              <a:t>Esta variable secundaria compuesta no existía en el protocolo [Carbonell et al. </a:t>
            </a:r>
            <a:r>
              <a:rPr lang="en-GB" sz="1800" dirty="0">
                <a:latin typeface="Calibri" panose="020F0502020204030204" pitchFamily="34" charset="0"/>
                <a:ea typeface="Times New Roman" panose="02020603050405020304" pitchFamily="18" charset="0"/>
                <a:cs typeface="Times New Roman" panose="02020603050405020304" pitchFamily="18" charset="0"/>
              </a:rPr>
              <a:t>The Prospective Pioglitazone Clinical Trial in Macrovascular Events (</a:t>
            </a:r>
            <a:r>
              <a:rPr lang="en-GB" sz="1800" dirty="0" err="1">
                <a:latin typeface="Calibri" panose="020F0502020204030204" pitchFamily="34" charset="0"/>
                <a:ea typeface="Times New Roman" panose="02020603050405020304" pitchFamily="18" charset="0"/>
                <a:cs typeface="Times New Roman" panose="02020603050405020304" pitchFamily="18" charset="0"/>
              </a:rPr>
              <a:t>PROactive</a:t>
            </a:r>
            <a:r>
              <a:rPr lang="en-GB" sz="1800" dirty="0">
                <a:latin typeface="Calibri" panose="020F0502020204030204" pitchFamily="34" charset="0"/>
                <a:ea typeface="Times New Roman" panose="02020603050405020304" pitchFamily="18" charset="0"/>
                <a:cs typeface="Times New Roman" panose="02020603050405020304" pitchFamily="18" charset="0"/>
              </a:rPr>
              <a:t>). </a:t>
            </a:r>
            <a:r>
              <a:rPr lang="es-ES" sz="1800" dirty="0">
                <a:latin typeface="Calibri" panose="020F0502020204030204" pitchFamily="34" charset="0"/>
                <a:ea typeface="Times New Roman" panose="02020603050405020304" pitchFamily="18" charset="0"/>
                <a:cs typeface="Times New Roman" panose="02020603050405020304" pitchFamily="18" charset="0"/>
              </a:rPr>
              <a:t>Diabetes </a:t>
            </a:r>
            <a:r>
              <a:rPr lang="es-ES" sz="1800" dirty="0" err="1">
                <a:latin typeface="Calibri" panose="020F0502020204030204" pitchFamily="34" charset="0"/>
                <a:ea typeface="Times New Roman" panose="02020603050405020304" pitchFamily="18" charset="0"/>
                <a:cs typeface="Times New Roman" panose="02020603050405020304" pitchFamily="18" charset="0"/>
              </a:rPr>
              <a:t>Care</a:t>
            </a:r>
            <a:r>
              <a:rPr lang="es-ES" sz="1800" dirty="0">
                <a:latin typeface="Calibri" panose="020F0502020204030204" pitchFamily="34" charset="0"/>
                <a:ea typeface="Times New Roman" panose="02020603050405020304" pitchFamily="18" charset="0"/>
                <a:cs typeface="Times New Roman" panose="02020603050405020304" pitchFamily="18" charset="0"/>
              </a:rPr>
              <a:t> 27:1647–1653, 2004]. En el protocolo la variable secundaria incluía los componentes individuales de la variable primaria y la mortalidad cardiovascular.</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s-ES" sz="1800" dirty="0">
                <a:latin typeface="Times New Roman" panose="02020603050405020304" pitchFamily="18" charset="0"/>
                <a:ea typeface="Times New Roman" panose="02020603050405020304" pitchFamily="18" charset="0"/>
                <a:cs typeface="Times New Roman" panose="02020603050405020304" pitchFamily="18" charset="0"/>
              </a:rPr>
              <a:t> </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850353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777949"/>
          </a:xfrm>
        </p:spPr>
        <p:txBody>
          <a:bodyPr>
            <a:normAutofit/>
          </a:bodyPr>
          <a:lstStyle/>
          <a:p>
            <a:pPr algn="just">
              <a:lnSpc>
                <a:spcPct val="100000"/>
              </a:lnSpc>
              <a:spcAft>
                <a:spcPts val="0"/>
              </a:spcAft>
            </a:pPr>
            <a:r>
              <a:rPr lang="es-ES" sz="2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r>
              <a:rPr lang="es-ES"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III. LO CONSEGUIDO.</a:t>
            </a:r>
            <a:endParaRPr lang="es-ES"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 </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A) ASIGNACIÓN DE LOS SUJETOS A LOS GRUPOS.</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5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1º ¿Se efectuó la aleatorización?:</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Sí. Se hizo por bloques permutados en una Central de Nottingham.</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5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¿Se mantuvo oculta la asignación de los grupos para los reclutadores?:</a:t>
            </a:r>
            <a:r>
              <a:rPr lang="es-ES" sz="2000" dirty="0">
                <a:latin typeface="Calibri" panose="020F0502020204030204" pitchFamily="34" charset="0"/>
                <a:ea typeface="Times New Roman" panose="02020603050405020304" pitchFamily="18" charset="0"/>
                <a:cs typeface="Times New Roman" panose="02020603050405020304" pitchFamily="18" charset="0"/>
              </a:rPr>
              <a:t> Sí, mediante un sistema de respuesta de voz. </a:t>
            </a:r>
            <a:endParaRPr lang="es-ES" sz="500" dirty="0">
              <a:solidFill>
                <a:srgbClr val="000000"/>
              </a:solidFill>
              <a:latin typeface="Eras Medium ITC" panose="020B0602030504020804" pitchFamily="34" charset="0"/>
            </a:endParaRPr>
          </a:p>
          <a:p>
            <a:pPr algn="just">
              <a:lnSpc>
                <a:spcPct val="100000"/>
              </a:lnSpc>
            </a:pPr>
            <a:r>
              <a:rPr lang="es-ES" sz="500" dirty="0">
                <a:solidFill>
                  <a:srgbClr val="000000"/>
                </a:solidFill>
                <a:latin typeface="Eras Medium ITC" panose="020B0602030504020804" pitchFamily="34" charset="0"/>
              </a:rPr>
              <a:t> </a:t>
            </a: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3º Pacientes que fueron al grupo de intervención y de control.</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Grupo de intervención:</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Pioglitazona</a:t>
            </a:r>
            <a:r>
              <a:rPr lang="es-ES" sz="2000" dirty="0">
                <a:latin typeface="Calibri" panose="020F0502020204030204" pitchFamily="34" charset="0"/>
                <a:ea typeface="Times New Roman" panose="02020603050405020304" pitchFamily="18" charset="0"/>
                <a:cs typeface="Times New Roman" panose="02020603050405020304" pitchFamily="18" charset="0"/>
              </a:rPr>
              <a:t>, 2.605 pacientes.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Grupo de control:</a:t>
            </a:r>
            <a:r>
              <a:rPr lang="es-ES" sz="2000" dirty="0">
                <a:latin typeface="Calibri" panose="020F0502020204030204" pitchFamily="34" charset="0"/>
                <a:ea typeface="Times New Roman" panose="02020603050405020304" pitchFamily="18" charset="0"/>
                <a:cs typeface="Times New Roman" panose="02020603050405020304" pitchFamily="18" charset="0"/>
              </a:rPr>
              <a:t> Placebo, 2.633 pacientes.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s-ES" sz="1800" dirty="0">
                <a:latin typeface="Times New Roman" panose="02020603050405020304" pitchFamily="18" charset="0"/>
                <a:ea typeface="Times New Roman" panose="02020603050405020304" pitchFamily="18" charset="0"/>
                <a:cs typeface="Times New Roman" panose="02020603050405020304" pitchFamily="18" charset="0"/>
              </a:rPr>
              <a:t> </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358803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777949"/>
          </a:xfrm>
        </p:spPr>
        <p:txBody>
          <a:bodyPr>
            <a:normAutofit/>
          </a:bodyPr>
          <a:lstStyle/>
          <a:p>
            <a:pPr algn="just">
              <a:lnSpc>
                <a:spcPct val="100000"/>
              </a:lnSpc>
              <a:spcBef>
                <a:spcPts val="1200"/>
              </a:spcBef>
              <a:spcAft>
                <a:spcPts val="0"/>
              </a:spcAft>
              <a:tabLst>
                <a:tab pos="4635500" algn="l"/>
              </a:tabLst>
            </a:pP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4º ¿Resultaron similares en el inicio los grupos de intervención y control con respecto a los factores pronósticos conocidos?:</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Sí. Resumidamente fue así: Edad 61 años (DE 7,7); Varones 67%; Media de duración de la diabetes 8 años; Presión sanguínea 144/83 mm Hg; IMC 30 Kg/m</a:t>
            </a:r>
            <a:r>
              <a:rPr lang="es-ES" sz="2000" baseline="30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2</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Historia de HTA 75%, Enfermedad microvascular (retinopatía, nefropatía o neuropatía) 42%, </a:t>
            </a:r>
            <a:r>
              <a:rPr lang="es-ES" sz="2000" dirty="0" err="1">
                <a:solidFill>
                  <a:srgbClr val="000000"/>
                </a:solidFill>
                <a:latin typeface="Calibri" panose="020F0502020204030204" pitchFamily="34" charset="0"/>
                <a:ea typeface="Times New Roman" panose="02020603050405020304" pitchFamily="18" charset="0"/>
                <a:cs typeface="Eras Medium ITC" panose="020B0602030504020804" pitchFamily="34" charset="0"/>
              </a:rPr>
              <a:t>Mtos</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hipoglucemiantes (</a:t>
            </a:r>
            <a:r>
              <a:rPr lang="es-ES" sz="2000" dirty="0" err="1">
                <a:solidFill>
                  <a:srgbClr val="000000"/>
                </a:solidFill>
                <a:latin typeface="Calibri" panose="020F0502020204030204" pitchFamily="34" charset="0"/>
                <a:ea typeface="Times New Roman" panose="02020603050405020304" pitchFamily="18" charset="0"/>
                <a:cs typeface="Eras Medium ITC" panose="020B0602030504020804" pitchFamily="34" charset="0"/>
              </a:rPr>
              <a:t>Met</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10%, SU 20%, </a:t>
            </a:r>
            <a:r>
              <a:rPr lang="es-ES" sz="2000" dirty="0" err="1">
                <a:solidFill>
                  <a:srgbClr val="000000"/>
                </a:solidFill>
                <a:latin typeface="Calibri" panose="020F0502020204030204" pitchFamily="34" charset="0"/>
                <a:ea typeface="Times New Roman" panose="02020603050405020304" pitchFamily="18" charset="0"/>
                <a:cs typeface="Eras Medium ITC" panose="020B0602030504020804" pitchFamily="34" charset="0"/>
              </a:rPr>
              <a:t>Met+SU</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25%; </a:t>
            </a:r>
            <a:r>
              <a:rPr lang="es-ES" sz="2000" dirty="0" err="1">
                <a:solidFill>
                  <a:srgbClr val="000000"/>
                </a:solidFill>
                <a:latin typeface="Calibri" panose="020F0502020204030204" pitchFamily="34" charset="0"/>
                <a:ea typeface="Times New Roman" panose="02020603050405020304" pitchFamily="18" charset="0"/>
                <a:cs typeface="Eras Medium ITC" panose="020B0602030504020804" pitchFamily="34" charset="0"/>
              </a:rPr>
              <a:t>Ins</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0,1%; </a:t>
            </a:r>
            <a:r>
              <a:rPr lang="es-ES" sz="2000" dirty="0" err="1">
                <a:solidFill>
                  <a:srgbClr val="000000"/>
                </a:solidFill>
                <a:latin typeface="Calibri" panose="020F0502020204030204" pitchFamily="34" charset="0"/>
                <a:ea typeface="Times New Roman" panose="02020603050405020304" pitchFamily="18" charset="0"/>
                <a:cs typeface="Eras Medium ITC" panose="020B0602030504020804" pitchFamily="34" charset="0"/>
              </a:rPr>
              <a:t>Ins+Met</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18%; </a:t>
            </a:r>
            <a:r>
              <a:rPr lang="es-ES" sz="2000" dirty="0" err="1">
                <a:solidFill>
                  <a:srgbClr val="000000"/>
                </a:solidFill>
                <a:latin typeface="Calibri" panose="020F0502020204030204" pitchFamily="34" charset="0"/>
                <a:ea typeface="Times New Roman" panose="02020603050405020304" pitchFamily="18" charset="0"/>
                <a:cs typeface="Eras Medium ITC" panose="020B0602030504020804" pitchFamily="34" charset="0"/>
              </a:rPr>
              <a:t>Ins+SU</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4%, </a:t>
            </a:r>
            <a:r>
              <a:rPr lang="es-ES" sz="2000" dirty="0" err="1">
                <a:solidFill>
                  <a:srgbClr val="000000"/>
                </a:solidFill>
                <a:latin typeface="Calibri" panose="020F0502020204030204" pitchFamily="34" charset="0"/>
                <a:ea typeface="Times New Roman" panose="02020603050405020304" pitchFamily="18" charset="0"/>
                <a:cs typeface="Eras Medium ITC" panose="020B0602030504020804" pitchFamily="34" charset="0"/>
              </a:rPr>
              <a:t>Ins+Met+SU</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4%); Fumadores actuales 13%; Exfumadores 45%, Hb1Ac 7,9% (IQR 7-8,9); Col LDL /HDL 112 /43 mg/dl; TG 70 mg/dl; Creatinina 0,89 mg/dl.</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Bef>
                <a:spcPts val="1200"/>
              </a:spcBef>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Bef>
                <a:spcPts val="1200"/>
              </a:spcBef>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5º ¿Se mantuvo oculta la asignación de los grupos para los pacientes y los médicos que hacen el seguimiento?:</a:t>
            </a:r>
            <a:r>
              <a:rPr lang="es-ES" sz="2000" dirty="0">
                <a:latin typeface="Calibri" panose="020F0502020204030204" pitchFamily="34" charset="0"/>
                <a:ea typeface="Times New Roman" panose="02020603050405020304" pitchFamily="18" charset="0"/>
                <a:cs typeface="Times New Roman" panose="02020603050405020304" pitchFamily="18" charset="0"/>
              </a:rPr>
              <a:t> Sí y Sí.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¿Y para los investigadores que asignan los eventos?:</a:t>
            </a:r>
            <a:r>
              <a:rPr lang="es-ES" sz="2000" dirty="0">
                <a:latin typeface="Calibri" panose="020F0502020204030204" pitchFamily="34" charset="0"/>
                <a:ea typeface="Times New Roman" panose="02020603050405020304" pitchFamily="18" charset="0"/>
                <a:cs typeface="Times New Roman" panose="02020603050405020304" pitchFamily="18" charset="0"/>
              </a:rPr>
              <a:t> Sí, existiendo incluso un comité de adjudicación de eventos con dos revisores independientes para los ECG de infarto de miocardio silente. </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743570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E178FF9-B1BF-4448-8652-0DAC01AEE34A}"/>
              </a:ext>
            </a:extLst>
          </p:cNvPr>
          <p:cNvSpPr>
            <a:spLocks noGrp="1"/>
          </p:cNvSpPr>
          <p:nvPr>
            <p:ph type="subTitle" idx="1"/>
          </p:nvPr>
        </p:nvSpPr>
        <p:spPr>
          <a:xfrm>
            <a:off x="1358347" y="353220"/>
            <a:ext cx="7825409" cy="3448118"/>
          </a:xfrm>
        </p:spPr>
        <p:txBody>
          <a:bodyPr>
            <a:normAutofit/>
          </a:bodyPr>
          <a:lstStyle/>
          <a:p>
            <a:pPr algn="just">
              <a:spcBef>
                <a:spcPts val="1800"/>
              </a:spcBef>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Abrimos un paréntesis para hablar de:</a:t>
            </a:r>
          </a:p>
          <a:p>
            <a:pPr algn="just">
              <a:spcBef>
                <a:spcPts val="1800"/>
              </a:spcBef>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1º Los factores pronósticos que van en la dirección del evento en el comienzo del estudio (</a:t>
            </a:r>
            <a:r>
              <a:rPr lang="es-ES" dirty="0" err="1">
                <a:latin typeface="Calibri" panose="020F0502020204030204" pitchFamily="34" charset="0"/>
                <a:ea typeface="Calibri" panose="020F0502020204030204" pitchFamily="34" charset="0"/>
                <a:cs typeface="Times New Roman" panose="02020603050405020304" pitchFamily="18" charset="0"/>
              </a:rPr>
              <a:t>baseline</a:t>
            </a:r>
            <a:r>
              <a:rPr lang="es-ES" dirty="0">
                <a:latin typeface="Calibri" panose="020F0502020204030204" pitchFamily="34" charset="0"/>
                <a:ea typeface="Calibri" panose="020F0502020204030204" pitchFamily="34" charset="0"/>
                <a:cs typeface="Times New Roman" panose="02020603050405020304" pitchFamily="18" charset="0"/>
              </a:rPr>
              <a:t>); y </a:t>
            </a:r>
          </a:p>
          <a:p>
            <a:pPr algn="just">
              <a:spcBef>
                <a:spcPts val="1800"/>
              </a:spcBef>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2º El efecto expectativa (efecto placebo y efecto Hawthorne)</a:t>
            </a:r>
          </a:p>
          <a:p>
            <a:pPr algn="just">
              <a:spcBef>
                <a:spcPts val="1800"/>
              </a:spcBef>
              <a:spcAft>
                <a:spcPts val="0"/>
              </a:spcAft>
            </a:pPr>
            <a:r>
              <a:rPr lang="es-ES" sz="4800" dirty="0">
                <a:latin typeface="Calibri" panose="020F0502020204030204" pitchFamily="34" charset="0"/>
                <a:ea typeface="Calibri" panose="020F0502020204030204" pitchFamily="34" charset="0"/>
                <a:cs typeface="Times New Roman" panose="02020603050405020304" pitchFamily="18" charset="0"/>
              </a:rPr>
              <a:t>(…</a:t>
            </a:r>
          </a:p>
          <a:p>
            <a:pPr algn="l"/>
            <a:endParaRPr lang="es-ES" dirty="0"/>
          </a:p>
        </p:txBody>
      </p:sp>
    </p:spTree>
    <p:extLst>
      <p:ext uri="{BB962C8B-B14F-4D97-AF65-F5344CB8AC3E}">
        <p14:creationId xmlns:p14="http://schemas.microsoft.com/office/powerpoint/2010/main" val="1326957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E178FF9-B1BF-4448-8652-0DAC01AEE34A}"/>
              </a:ext>
            </a:extLst>
          </p:cNvPr>
          <p:cNvSpPr>
            <a:spLocks noGrp="1"/>
          </p:cNvSpPr>
          <p:nvPr>
            <p:ph type="subTitle" idx="1"/>
          </p:nvPr>
        </p:nvSpPr>
        <p:spPr>
          <a:xfrm>
            <a:off x="2073965" y="1375673"/>
            <a:ext cx="7832035" cy="3448118"/>
          </a:xfrm>
        </p:spPr>
        <p:txBody>
          <a:bodyPr>
            <a:normAutofit/>
          </a:bodyPr>
          <a:lstStyle/>
          <a:p>
            <a:pPr algn="just">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Antes de comenzar abrimos un paréntesis para recordar la estructura de un Resumen de una Evaluación GRADE de un Ensayo Clínico </a:t>
            </a:r>
            <a:r>
              <a:rPr lang="es-ES" sz="4800" dirty="0">
                <a:latin typeface="Calibri" panose="020F0502020204030204" pitchFamily="34" charset="0"/>
                <a:ea typeface="Calibri" panose="020F0502020204030204" pitchFamily="34" charset="0"/>
                <a:cs typeface="Times New Roman" panose="02020603050405020304" pitchFamily="18" charset="0"/>
              </a:rPr>
              <a:t>(…</a:t>
            </a:r>
          </a:p>
          <a:p>
            <a:pPr algn="l"/>
            <a:endParaRPr lang="es-ES" dirty="0"/>
          </a:p>
        </p:txBody>
      </p:sp>
    </p:spTree>
    <p:extLst>
      <p:ext uri="{BB962C8B-B14F-4D97-AF65-F5344CB8AC3E}">
        <p14:creationId xmlns:p14="http://schemas.microsoft.com/office/powerpoint/2010/main" val="299881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AD6B0A6-CA5D-4A37-B240-CC8CA38A373F}"/>
              </a:ext>
            </a:extLst>
          </p:cNvPr>
          <p:cNvSpPr txBox="1">
            <a:spLocks noChangeArrowheads="1"/>
          </p:cNvSpPr>
          <p:nvPr/>
        </p:nvSpPr>
        <p:spPr>
          <a:xfrm>
            <a:off x="1042988" y="347627"/>
            <a:ext cx="9770786" cy="9461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altLang="es-ES" sz="2000" b="1" dirty="0">
                <a:latin typeface="+mn-lt"/>
              </a:rPr>
              <a:t>Características de los pacientes en el inicio (</a:t>
            </a:r>
            <a:r>
              <a:rPr lang="es-ES" altLang="es-ES" sz="2000" b="1" dirty="0" err="1">
                <a:latin typeface="+mn-lt"/>
              </a:rPr>
              <a:t>baseline</a:t>
            </a:r>
            <a:r>
              <a:rPr lang="es-ES" altLang="es-ES" sz="2000" b="1" dirty="0">
                <a:latin typeface="+mn-lt"/>
              </a:rPr>
              <a:t>). </a:t>
            </a:r>
            <a:br>
              <a:rPr lang="es-ES" altLang="es-ES" sz="2400" dirty="0">
                <a:latin typeface="Trebuchet MS" panose="020B0603020202020204" pitchFamily="34" charset="0"/>
              </a:rPr>
            </a:br>
            <a:endParaRPr lang="es-ES" altLang="es-ES" sz="1800" dirty="0">
              <a:solidFill>
                <a:srgbClr val="3333FF"/>
              </a:solidFill>
              <a:latin typeface="Trebuchet MS" panose="020B0603020202020204" pitchFamily="34" charset="0"/>
            </a:endParaRPr>
          </a:p>
        </p:txBody>
      </p:sp>
      <p:sp>
        <p:nvSpPr>
          <p:cNvPr id="4" name="Rectangle 10">
            <a:extLst>
              <a:ext uri="{FF2B5EF4-FFF2-40B4-BE49-F238E27FC236}">
                <a16:creationId xmlns:a16="http://schemas.microsoft.com/office/drawing/2014/main" id="{93BADBA1-F97C-4A1A-AD2A-B7F81773AB2C}"/>
              </a:ext>
            </a:extLst>
          </p:cNvPr>
          <p:cNvSpPr>
            <a:spLocks noChangeArrowheads="1"/>
          </p:cNvSpPr>
          <p:nvPr/>
        </p:nvSpPr>
        <p:spPr bwMode="auto">
          <a:xfrm>
            <a:off x="5424487" y="1062831"/>
            <a:ext cx="5724525" cy="6477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spcAft>
                <a:spcPct val="20000"/>
              </a:spcAft>
              <a:buChar char="•"/>
              <a:defRPr sz="2800" b="1">
                <a:solidFill>
                  <a:schemeClr val="tx1"/>
                </a:solidFill>
                <a:latin typeface="Century Gothic" panose="020B0502020202020204" pitchFamily="34" charset="0"/>
              </a:defRPr>
            </a:lvl1pPr>
            <a:lvl2pPr marL="742950" indent="-285750">
              <a:spcBef>
                <a:spcPct val="20000"/>
              </a:spcBef>
              <a:spcAft>
                <a:spcPct val="20000"/>
              </a:spcAft>
              <a:buChar char="–"/>
              <a:defRPr sz="2400" b="1">
                <a:solidFill>
                  <a:schemeClr val="tx1"/>
                </a:solidFill>
                <a:latin typeface="Century Gothic" panose="020B0502020202020204" pitchFamily="34" charset="0"/>
              </a:defRPr>
            </a:lvl2pPr>
            <a:lvl3pPr marL="1143000" indent="-228600">
              <a:spcBef>
                <a:spcPct val="20000"/>
              </a:spcBef>
              <a:spcAft>
                <a:spcPct val="20000"/>
              </a:spcAft>
              <a:buChar char="•"/>
              <a:defRPr sz="2000" b="1">
                <a:solidFill>
                  <a:schemeClr val="tx1"/>
                </a:solidFill>
                <a:latin typeface="Century Gothic" panose="020B0502020202020204" pitchFamily="34" charset="0"/>
              </a:defRPr>
            </a:lvl3pPr>
            <a:lvl4pPr marL="1600200" indent="-228600">
              <a:spcBef>
                <a:spcPct val="20000"/>
              </a:spcBef>
              <a:spcAft>
                <a:spcPct val="20000"/>
              </a:spcAft>
              <a:buChar char="–"/>
              <a:defRPr b="1">
                <a:solidFill>
                  <a:schemeClr val="tx1"/>
                </a:solidFill>
                <a:latin typeface="Century Gothic" panose="020B0502020202020204" pitchFamily="34" charset="0"/>
              </a:defRPr>
            </a:lvl4pPr>
            <a:lvl5pPr marL="2057400" indent="-228600">
              <a:spcBef>
                <a:spcPct val="20000"/>
              </a:spcBef>
              <a:spcAft>
                <a:spcPct val="20000"/>
              </a:spcAft>
              <a:buChar char="»"/>
              <a:defRPr sz="1600" b="1">
                <a:solidFill>
                  <a:schemeClr val="tx1"/>
                </a:solidFill>
                <a:latin typeface="Century Gothic" panose="020B0502020202020204" pitchFamily="34" charset="0"/>
              </a:defRPr>
            </a:lvl5pPr>
            <a:lvl6pPr marL="25146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6pPr>
            <a:lvl7pPr marL="29718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7pPr>
            <a:lvl8pPr marL="34290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8pPr>
            <a:lvl9pPr marL="38862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9pPr>
          </a:lstStyle>
          <a:p>
            <a:pPr algn="ctr" eaLnBrk="1" hangingPunct="1">
              <a:spcBef>
                <a:spcPct val="0"/>
              </a:spcBef>
              <a:spcAft>
                <a:spcPct val="0"/>
              </a:spcAft>
              <a:buFontTx/>
              <a:buNone/>
            </a:pPr>
            <a:r>
              <a:rPr lang="es-ES" altLang="es-ES" sz="1800" dirty="0">
                <a:solidFill>
                  <a:schemeClr val="hlink"/>
                </a:solidFill>
                <a:latin typeface="Calibri" panose="020F0502020204030204" pitchFamily="34" charset="0"/>
                <a:cs typeface="Calibri" panose="020F0502020204030204" pitchFamily="34" charset="0"/>
              </a:rPr>
              <a:t>Diferencia de Proporciones= -0,97% (-3,54 a 1,59)</a:t>
            </a:r>
          </a:p>
          <a:p>
            <a:pPr algn="ctr" eaLnBrk="1" hangingPunct="1">
              <a:spcBef>
                <a:spcPct val="0"/>
              </a:spcBef>
              <a:spcAft>
                <a:spcPct val="0"/>
              </a:spcAft>
              <a:buFontTx/>
              <a:buNone/>
            </a:pPr>
            <a:r>
              <a:rPr lang="es-ES" altLang="es-ES" sz="1800" dirty="0">
                <a:solidFill>
                  <a:schemeClr val="hlink"/>
                </a:solidFill>
                <a:latin typeface="Calibri" panose="020F0502020204030204" pitchFamily="34" charset="0"/>
                <a:cs typeface="Calibri" panose="020F0502020204030204" pitchFamily="34" charset="0"/>
              </a:rPr>
              <a:t>=&gt; diferencia no significativa =&gt; Están equilibrad</a:t>
            </a:r>
            <a:r>
              <a:rPr lang="es-ES" altLang="es-ES" sz="1600" dirty="0">
                <a:solidFill>
                  <a:schemeClr val="hlink"/>
                </a:solidFill>
                <a:latin typeface="Trebuchet MS" panose="020B0603020202020204" pitchFamily="34" charset="0"/>
              </a:rPr>
              <a:t>os</a:t>
            </a:r>
            <a:endParaRPr lang="es-ES" altLang="es-ES" sz="1800" dirty="0">
              <a:solidFill>
                <a:schemeClr val="hlink"/>
              </a:solidFill>
              <a:latin typeface="Trebuchet MS" panose="020B0603020202020204" pitchFamily="34" charset="0"/>
            </a:endParaRPr>
          </a:p>
        </p:txBody>
      </p:sp>
      <p:sp>
        <p:nvSpPr>
          <p:cNvPr id="5" name="Line 33">
            <a:extLst>
              <a:ext uri="{FF2B5EF4-FFF2-40B4-BE49-F238E27FC236}">
                <a16:creationId xmlns:a16="http://schemas.microsoft.com/office/drawing/2014/main" id="{F2EFB0A6-C638-48EE-A1D6-BD0B2E081DFA}"/>
              </a:ext>
            </a:extLst>
          </p:cNvPr>
          <p:cNvSpPr>
            <a:spLocks noChangeShapeType="1"/>
          </p:cNvSpPr>
          <p:nvPr/>
        </p:nvSpPr>
        <p:spPr bwMode="auto">
          <a:xfrm flipH="1">
            <a:off x="5830957" y="1700213"/>
            <a:ext cx="1188968" cy="1235076"/>
          </a:xfrm>
          <a:prstGeom prst="line">
            <a:avLst/>
          </a:prstGeom>
          <a:noFill/>
          <a:ln w="12700">
            <a:solidFill>
              <a:srgbClr val="0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 name="Line 34">
            <a:extLst>
              <a:ext uri="{FF2B5EF4-FFF2-40B4-BE49-F238E27FC236}">
                <a16:creationId xmlns:a16="http://schemas.microsoft.com/office/drawing/2014/main" id="{BA142B12-429F-475B-B32B-7E626B046FFA}"/>
              </a:ext>
            </a:extLst>
          </p:cNvPr>
          <p:cNvSpPr>
            <a:spLocks noChangeShapeType="1"/>
          </p:cNvSpPr>
          <p:nvPr/>
        </p:nvSpPr>
        <p:spPr bwMode="auto">
          <a:xfrm flipH="1">
            <a:off x="7596187" y="1710531"/>
            <a:ext cx="1188969" cy="1235076"/>
          </a:xfrm>
          <a:prstGeom prst="line">
            <a:avLst/>
          </a:prstGeom>
          <a:noFill/>
          <a:ln w="12700">
            <a:solidFill>
              <a:srgbClr val="0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 name="Rectangle 35">
            <a:extLst>
              <a:ext uri="{FF2B5EF4-FFF2-40B4-BE49-F238E27FC236}">
                <a16:creationId xmlns:a16="http://schemas.microsoft.com/office/drawing/2014/main" id="{84978D42-BAF6-4832-A199-B6AF095AA1CD}"/>
              </a:ext>
            </a:extLst>
          </p:cNvPr>
          <p:cNvSpPr>
            <a:spLocks noChangeArrowheads="1"/>
          </p:cNvSpPr>
          <p:nvPr/>
        </p:nvSpPr>
        <p:spPr bwMode="auto">
          <a:xfrm>
            <a:off x="4733925" y="6165850"/>
            <a:ext cx="5724525" cy="6477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spcAft>
                <a:spcPct val="20000"/>
              </a:spcAft>
              <a:buChar char="•"/>
              <a:defRPr sz="2800" b="1">
                <a:solidFill>
                  <a:schemeClr val="tx1"/>
                </a:solidFill>
                <a:latin typeface="Century Gothic" panose="020B0502020202020204" pitchFamily="34" charset="0"/>
              </a:defRPr>
            </a:lvl1pPr>
            <a:lvl2pPr marL="742950" indent="-285750">
              <a:spcBef>
                <a:spcPct val="20000"/>
              </a:spcBef>
              <a:spcAft>
                <a:spcPct val="20000"/>
              </a:spcAft>
              <a:buChar char="–"/>
              <a:defRPr sz="2400" b="1">
                <a:solidFill>
                  <a:schemeClr val="tx1"/>
                </a:solidFill>
                <a:latin typeface="Century Gothic" panose="020B0502020202020204" pitchFamily="34" charset="0"/>
              </a:defRPr>
            </a:lvl2pPr>
            <a:lvl3pPr marL="1143000" indent="-228600">
              <a:spcBef>
                <a:spcPct val="20000"/>
              </a:spcBef>
              <a:spcAft>
                <a:spcPct val="20000"/>
              </a:spcAft>
              <a:buChar char="•"/>
              <a:defRPr sz="2000" b="1">
                <a:solidFill>
                  <a:schemeClr val="tx1"/>
                </a:solidFill>
                <a:latin typeface="Century Gothic" panose="020B0502020202020204" pitchFamily="34" charset="0"/>
              </a:defRPr>
            </a:lvl3pPr>
            <a:lvl4pPr marL="1600200" indent="-228600">
              <a:spcBef>
                <a:spcPct val="20000"/>
              </a:spcBef>
              <a:spcAft>
                <a:spcPct val="20000"/>
              </a:spcAft>
              <a:buChar char="–"/>
              <a:defRPr b="1">
                <a:solidFill>
                  <a:schemeClr val="tx1"/>
                </a:solidFill>
                <a:latin typeface="Century Gothic" panose="020B0502020202020204" pitchFamily="34" charset="0"/>
              </a:defRPr>
            </a:lvl4pPr>
            <a:lvl5pPr marL="2057400" indent="-228600">
              <a:spcBef>
                <a:spcPct val="20000"/>
              </a:spcBef>
              <a:spcAft>
                <a:spcPct val="20000"/>
              </a:spcAft>
              <a:buChar char="»"/>
              <a:defRPr sz="1600" b="1">
                <a:solidFill>
                  <a:schemeClr val="tx1"/>
                </a:solidFill>
                <a:latin typeface="Century Gothic" panose="020B0502020202020204" pitchFamily="34" charset="0"/>
              </a:defRPr>
            </a:lvl5pPr>
            <a:lvl6pPr marL="25146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6pPr>
            <a:lvl7pPr marL="29718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7pPr>
            <a:lvl8pPr marL="34290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8pPr>
            <a:lvl9pPr marL="38862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9pPr>
          </a:lstStyle>
          <a:p>
            <a:pPr algn="ctr" eaLnBrk="1" hangingPunct="1">
              <a:spcBef>
                <a:spcPct val="0"/>
              </a:spcBef>
              <a:spcAft>
                <a:spcPct val="0"/>
              </a:spcAft>
              <a:buFontTx/>
              <a:buNone/>
            </a:pPr>
            <a:r>
              <a:rPr lang="es-ES" altLang="es-ES" sz="2000" dirty="0">
                <a:solidFill>
                  <a:schemeClr val="hlink"/>
                </a:solidFill>
                <a:latin typeface="+mn-lt"/>
                <a:cs typeface="Calibri" panose="020F0502020204030204" pitchFamily="34" charset="0"/>
              </a:rPr>
              <a:t>Diferencia de Medias = </a:t>
            </a:r>
            <a:r>
              <a:rPr lang="es-ES" altLang="es-ES" sz="2000" b="0" dirty="0">
                <a:solidFill>
                  <a:schemeClr val="hlink"/>
                </a:solidFill>
                <a:latin typeface="+mn-lt"/>
                <a:cs typeface="Calibri" panose="020F0502020204030204" pitchFamily="34" charset="0"/>
              </a:rPr>
              <a:t> </a:t>
            </a:r>
            <a:r>
              <a:rPr lang="es-ES" altLang="es-ES" sz="2000" dirty="0">
                <a:solidFill>
                  <a:schemeClr val="hlink"/>
                </a:solidFill>
                <a:latin typeface="+mn-lt"/>
                <a:cs typeface="Calibri" panose="020F0502020204030204" pitchFamily="34" charset="0"/>
              </a:rPr>
              <a:t>-0,3 (-0,71 a 0,11</a:t>
            </a:r>
            <a:r>
              <a:rPr lang="es-ES" altLang="es-ES" sz="1800" dirty="0">
                <a:solidFill>
                  <a:schemeClr val="hlink"/>
                </a:solidFill>
                <a:latin typeface="+mn-lt"/>
              </a:rPr>
              <a:t>)</a:t>
            </a:r>
          </a:p>
          <a:p>
            <a:pPr algn="ctr" eaLnBrk="1" hangingPunct="1">
              <a:spcBef>
                <a:spcPct val="0"/>
              </a:spcBef>
              <a:spcAft>
                <a:spcPct val="0"/>
              </a:spcAft>
              <a:buFontTx/>
              <a:buNone/>
            </a:pPr>
            <a:r>
              <a:rPr lang="es-ES" altLang="es-ES" sz="1800" dirty="0">
                <a:solidFill>
                  <a:schemeClr val="hlink"/>
                </a:solidFill>
                <a:latin typeface="+mn-lt"/>
              </a:rPr>
              <a:t>=&gt; diferencia no significativa =&gt; Están equilibrados</a:t>
            </a:r>
          </a:p>
        </p:txBody>
      </p:sp>
      <p:sp>
        <p:nvSpPr>
          <p:cNvPr id="8" name="Line 36">
            <a:extLst>
              <a:ext uri="{FF2B5EF4-FFF2-40B4-BE49-F238E27FC236}">
                <a16:creationId xmlns:a16="http://schemas.microsoft.com/office/drawing/2014/main" id="{577D4ACC-E1F0-4EC9-98AB-DFF48C0BFEE0}"/>
              </a:ext>
            </a:extLst>
          </p:cNvPr>
          <p:cNvSpPr>
            <a:spLocks noChangeShapeType="1"/>
          </p:cNvSpPr>
          <p:nvPr/>
        </p:nvSpPr>
        <p:spPr bwMode="auto">
          <a:xfrm flipH="1" flipV="1">
            <a:off x="5928381" y="3453434"/>
            <a:ext cx="1404868" cy="2757142"/>
          </a:xfrm>
          <a:prstGeom prst="line">
            <a:avLst/>
          </a:prstGeom>
          <a:noFill/>
          <a:ln w="1905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 name="Line 37">
            <a:extLst>
              <a:ext uri="{FF2B5EF4-FFF2-40B4-BE49-F238E27FC236}">
                <a16:creationId xmlns:a16="http://schemas.microsoft.com/office/drawing/2014/main" id="{2DBFFA10-4B58-4B3D-8D59-41661CD15C0B}"/>
              </a:ext>
            </a:extLst>
          </p:cNvPr>
          <p:cNvSpPr>
            <a:spLocks noChangeShapeType="1"/>
          </p:cNvSpPr>
          <p:nvPr/>
        </p:nvSpPr>
        <p:spPr bwMode="auto">
          <a:xfrm flipH="1" flipV="1">
            <a:off x="7481542" y="3453434"/>
            <a:ext cx="1303613" cy="2712416"/>
          </a:xfrm>
          <a:prstGeom prst="line">
            <a:avLst/>
          </a:prstGeom>
          <a:noFill/>
          <a:ln w="1905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pic>
        <p:nvPicPr>
          <p:cNvPr id="11" name="Imagen 10">
            <a:extLst>
              <a:ext uri="{FF2B5EF4-FFF2-40B4-BE49-F238E27FC236}">
                <a16:creationId xmlns:a16="http://schemas.microsoft.com/office/drawing/2014/main" id="{9F90AB52-BADD-49CA-82C3-8FC0D32947F4}"/>
              </a:ext>
            </a:extLst>
          </p:cNvPr>
          <p:cNvPicPr>
            <a:picLocks noChangeAspect="1"/>
          </p:cNvPicPr>
          <p:nvPr/>
        </p:nvPicPr>
        <p:blipFill>
          <a:blip r:embed="rId2"/>
          <a:stretch>
            <a:fillRect/>
          </a:stretch>
        </p:blipFill>
        <p:spPr>
          <a:xfrm>
            <a:off x="1486673" y="2081212"/>
            <a:ext cx="9218653" cy="3842509"/>
          </a:xfrm>
          <a:prstGeom prst="rect">
            <a:avLst/>
          </a:prstGeom>
        </p:spPr>
      </p:pic>
    </p:spTree>
    <p:extLst>
      <p:ext uri="{BB962C8B-B14F-4D97-AF65-F5344CB8AC3E}">
        <p14:creationId xmlns:p14="http://schemas.microsoft.com/office/powerpoint/2010/main" val="3786603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E178FF9-B1BF-4448-8652-0DAC01AEE34A}"/>
              </a:ext>
            </a:extLst>
          </p:cNvPr>
          <p:cNvSpPr>
            <a:spLocks noGrp="1"/>
          </p:cNvSpPr>
          <p:nvPr>
            <p:ph type="subTitle" idx="1"/>
          </p:nvPr>
        </p:nvSpPr>
        <p:spPr>
          <a:xfrm>
            <a:off x="3690730" y="5202238"/>
            <a:ext cx="7832035" cy="1655762"/>
          </a:xfrm>
        </p:spPr>
        <p:txBody>
          <a:bodyPr/>
          <a:lstStyle/>
          <a:p>
            <a:pPr algn="l">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 y cerramos el paréntesis</a:t>
            </a:r>
            <a:r>
              <a:rPr lang="es-ES" sz="5400" dirty="0">
                <a:latin typeface="Calibri" panose="020F0502020204030204" pitchFamily="34" charset="0"/>
                <a:ea typeface="Calibri" panose="020F0502020204030204" pitchFamily="34" charset="0"/>
                <a:cs typeface="Times New Roman" panose="02020603050405020304" pitchFamily="18" charset="0"/>
              </a:rPr>
              <a:t>)</a:t>
            </a:r>
            <a:r>
              <a:rPr lang="es-ES" dirty="0">
                <a:latin typeface="Calibri" panose="020F0502020204030204" pitchFamily="34" charset="0"/>
                <a:ea typeface="Calibri" panose="020F0502020204030204" pitchFamily="34" charset="0"/>
                <a:cs typeface="Times New Roman" panose="02020603050405020304" pitchFamily="18" charset="0"/>
              </a:rPr>
              <a:t> para continuar.</a:t>
            </a:r>
          </a:p>
          <a:p>
            <a:pPr algn="l"/>
            <a:endParaRPr lang="es-ES" dirty="0"/>
          </a:p>
        </p:txBody>
      </p:sp>
    </p:spTree>
    <p:extLst>
      <p:ext uri="{BB962C8B-B14F-4D97-AF65-F5344CB8AC3E}">
        <p14:creationId xmlns:p14="http://schemas.microsoft.com/office/powerpoint/2010/main" val="3875368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8"/>
            <a:ext cx="10535478" cy="5287618"/>
          </a:xfrm>
        </p:spPr>
        <p:txBody>
          <a:bodyPr>
            <a:normAutofit/>
          </a:bodyPr>
          <a:lstStyle/>
          <a:p>
            <a:pPr algn="just">
              <a:lnSpc>
                <a:spcPct val="100000"/>
              </a:lnSpc>
            </a:pPr>
            <a:r>
              <a:rPr lang="es-ES" sz="2000" b="1" dirty="0">
                <a:solidFill>
                  <a:srgbClr val="0000FF"/>
                </a:solidFill>
              </a:rPr>
              <a:t>B) SEGUIMIENTO, ABADONOS Y PÉRDIDAS.</a:t>
            </a:r>
            <a:endParaRPr lang="es-ES" sz="400" b="1" dirty="0">
              <a:solidFill>
                <a:srgbClr val="0000FF"/>
              </a:solidFill>
            </a:endParaRPr>
          </a:p>
          <a:p>
            <a:pPr algn="just">
              <a:lnSpc>
                <a:spcPct val="100000"/>
              </a:lnSpc>
            </a:pPr>
            <a:endParaRPr lang="es-ES" sz="500" dirty="0"/>
          </a:p>
          <a:p>
            <a:pPr algn="just">
              <a:lnSpc>
                <a:spcPct val="100000"/>
              </a:lnSpc>
            </a:pPr>
            <a:r>
              <a:rPr lang="es-ES" sz="2000" b="1" dirty="0">
                <a:solidFill>
                  <a:srgbClr val="0000FF"/>
                </a:solidFill>
              </a:rPr>
              <a:t>1º Pauta de tratamientos y cuidados: </a:t>
            </a:r>
            <a:r>
              <a:rPr lang="es-ES" sz="2000" dirty="0"/>
              <a:t>La pauta del grupo </a:t>
            </a:r>
            <a:r>
              <a:rPr lang="es-ES" sz="2000" dirty="0" err="1"/>
              <a:t>pioglitazona</a:t>
            </a:r>
            <a:r>
              <a:rPr lang="es-ES" sz="2000" dirty="0"/>
              <a:t> fue: 15 mg el primer mes, 30 mg el segundo, subiendo hasta 45 mg si no se obtenía el objetivo de Hb1Ac planificado. En cualquier momento del estudio la dosis puede ser ajustada entre 15 a 45 mg en función el objetivo de Hb1Ac.</a:t>
            </a:r>
          </a:p>
          <a:p>
            <a:pPr algn="just">
              <a:lnSpc>
                <a:spcPct val="100000"/>
              </a:lnSpc>
            </a:pPr>
            <a:r>
              <a:rPr lang="es-ES" sz="2000" dirty="0"/>
              <a:t>	Ambos grupos tomaban su medicación de base (que estaba equilibrada en el inicio) y los investigadores fueron alentados para conseguir como objetivo una Hb1Ac &lt; 6,5%, y para los objetivos de recomendados por la Guía 1999 de la Federación Europea de Diabetes para hipolipemiantes, antiplaquetarios y antihipertensivos.</a:t>
            </a:r>
          </a:p>
          <a:p>
            <a:pPr algn="just">
              <a:lnSpc>
                <a:spcPct val="100000"/>
              </a:lnSpc>
            </a:pPr>
            <a:r>
              <a:rPr lang="es-ES" sz="2000" dirty="0"/>
              <a:t>	En ambos grupos las visitas de seguimiento fueron en el mes: 1, 2, 4, 6, 8, 10, 12 y cada 3 meses desde aquí hasta el final, en los que se toman el peso y las medidas vitales.</a:t>
            </a:r>
            <a:endParaRPr lang="es-ES" sz="400" b="1" dirty="0">
              <a:solidFill>
                <a:srgbClr val="0000FF"/>
              </a:solidFill>
            </a:endParaRPr>
          </a:p>
          <a:p>
            <a:pPr algn="just">
              <a:lnSpc>
                <a:spcPct val="100000"/>
              </a:lnSpc>
            </a:pPr>
            <a:endParaRPr lang="es-ES" sz="500" b="1" dirty="0">
              <a:solidFill>
                <a:srgbClr val="0000FF"/>
              </a:solidFill>
            </a:endParaRPr>
          </a:p>
          <a:p>
            <a:pPr algn="just">
              <a:lnSpc>
                <a:spcPct val="100000"/>
              </a:lnSpc>
            </a:pPr>
            <a:r>
              <a:rPr lang="es-ES" sz="2000" b="1" dirty="0">
                <a:solidFill>
                  <a:srgbClr val="0000FF"/>
                </a:solidFill>
              </a:rPr>
              <a:t>2º Tiempo de seguimiento conseguido: </a:t>
            </a:r>
            <a:r>
              <a:rPr lang="es-ES" sz="2000" dirty="0"/>
              <a:t>Media de 34,5 meses (2,9 años).</a:t>
            </a:r>
          </a:p>
          <a:p>
            <a:pPr algn="just">
              <a:lnSpc>
                <a:spcPct val="100000"/>
              </a:lnSpc>
            </a:pPr>
            <a:endParaRPr lang="es-ES" sz="500" dirty="0"/>
          </a:p>
          <a:p>
            <a:pPr algn="just">
              <a:lnSpc>
                <a:spcPct val="100000"/>
              </a:lnSpc>
            </a:pPr>
            <a:r>
              <a:rPr lang="es-ES" sz="2000" b="1" dirty="0">
                <a:solidFill>
                  <a:srgbClr val="0000FF"/>
                </a:solidFill>
              </a:rPr>
              <a:t>3º ¿Se detuvo el estudio antes de lo proyectado?: </a:t>
            </a:r>
            <a:r>
              <a:rPr lang="es-ES" sz="2000" dirty="0"/>
              <a:t>No.</a:t>
            </a:r>
          </a:p>
          <a:p>
            <a:pPr algn="just"/>
            <a:endParaRPr lang="es-ES" dirty="0"/>
          </a:p>
        </p:txBody>
      </p:sp>
    </p:spTree>
    <p:extLst>
      <p:ext uri="{BB962C8B-B14F-4D97-AF65-F5344CB8AC3E}">
        <p14:creationId xmlns:p14="http://schemas.microsoft.com/office/powerpoint/2010/main" val="2015779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4º Abandonos del tratamiento (discontinuación) y pérdidas:</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1. Abandonos totales:</a:t>
            </a:r>
            <a:r>
              <a:rPr lang="es-ES" sz="2000" dirty="0">
                <a:latin typeface="Calibri" panose="020F0502020204030204" pitchFamily="34" charset="0"/>
                <a:ea typeface="Times New Roman" panose="02020603050405020304" pitchFamily="18" charset="0"/>
                <a:cs typeface="Times New Roman" panose="02020603050405020304" pitchFamily="18" charset="0"/>
              </a:rPr>
              <a:t> Fueron similares: 16,4% vs 16,7%.</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2. Abandonos por efectos adversos:</a:t>
            </a:r>
            <a:r>
              <a:rPr lang="es-ES" sz="2000" dirty="0">
                <a:latin typeface="Calibri" panose="020F0502020204030204" pitchFamily="34" charset="0"/>
                <a:ea typeface="Times New Roman" panose="02020603050405020304" pitchFamily="18" charset="0"/>
                <a:cs typeface="Times New Roman" panose="02020603050405020304" pitchFamily="18" charset="0"/>
              </a:rPr>
              <a:t> Hubo significativamente más en el grupo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pioglitazona</a:t>
            </a:r>
            <a:r>
              <a:rPr lang="es-ES" sz="2000" dirty="0">
                <a:latin typeface="Calibri" panose="020F0502020204030204" pitchFamily="34" charset="0"/>
                <a:ea typeface="Times New Roman" panose="02020603050405020304" pitchFamily="18" charset="0"/>
                <a:cs typeface="Times New Roman" panose="02020603050405020304" pitchFamily="18" charset="0"/>
              </a:rPr>
              <a:t> que en el grupo placebo: 9% vs 7,5%, </a:t>
            </a:r>
            <a:r>
              <a:rPr lang="es-ES" sz="2000" i="1" dirty="0">
                <a:latin typeface="Calibri" panose="020F0502020204030204" pitchFamily="34" charset="0"/>
                <a:ea typeface="Times New Roman" panose="02020603050405020304" pitchFamily="18" charset="0"/>
                <a:cs typeface="Times New Roman" panose="02020603050405020304" pitchFamily="18" charset="0"/>
              </a:rPr>
              <a:t>p</a:t>
            </a:r>
            <a:r>
              <a:rPr lang="es-ES" sz="2000" dirty="0">
                <a:latin typeface="Calibri" panose="020F0502020204030204" pitchFamily="34" charset="0"/>
                <a:ea typeface="Times New Roman" panose="02020603050405020304" pitchFamily="18" charset="0"/>
                <a:cs typeface="Times New Roman" panose="02020603050405020304" pitchFamily="18" charset="0"/>
              </a:rPr>
              <a:t> = 0,048.</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2. Pérdidas de seguimiento: </a:t>
            </a:r>
            <a:r>
              <a:rPr lang="es-ES" sz="2000" dirty="0">
                <a:latin typeface="Calibri" panose="020F0502020204030204" pitchFamily="34" charset="0"/>
                <a:ea typeface="Times New Roman" panose="02020603050405020304" pitchFamily="18" charset="0"/>
                <a:cs typeface="Times New Roman" panose="02020603050405020304" pitchFamily="18" charset="0"/>
              </a:rPr>
              <a:t>Hubo sólo 1 pérdida en cada grupo.</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5º Se efectuó análisis por (intención de tratar, protocolo…):</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Por intención de tratar, considerándose tales los que tomaron, al menos, la primera dosis de medicación.</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endParaRPr lang="es-ES" dirty="0"/>
          </a:p>
        </p:txBody>
      </p:sp>
    </p:spTree>
    <p:extLst>
      <p:ext uri="{BB962C8B-B14F-4D97-AF65-F5344CB8AC3E}">
        <p14:creationId xmlns:p14="http://schemas.microsoft.com/office/powerpoint/2010/main" val="49310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E178FF9-B1BF-4448-8652-0DAC01AEE34A}"/>
              </a:ext>
            </a:extLst>
          </p:cNvPr>
          <p:cNvSpPr>
            <a:spLocks noGrp="1"/>
          </p:cNvSpPr>
          <p:nvPr>
            <p:ph type="subTitle" idx="1"/>
          </p:nvPr>
        </p:nvSpPr>
        <p:spPr>
          <a:xfrm>
            <a:off x="1305338" y="434768"/>
            <a:ext cx="7832035" cy="3448118"/>
          </a:xfrm>
        </p:spPr>
        <p:txBody>
          <a:bodyPr>
            <a:normAutofit/>
          </a:bodyPr>
          <a:lstStyle/>
          <a:p>
            <a:pPr algn="just">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Abrimos un paréntesis para hablar del análisis por intención de tratar (ITT) y el análisis por protocolo (PP) </a:t>
            </a:r>
            <a:r>
              <a:rPr lang="es-ES" sz="4800" dirty="0">
                <a:latin typeface="Calibri" panose="020F0502020204030204" pitchFamily="34" charset="0"/>
                <a:ea typeface="Calibri" panose="020F0502020204030204" pitchFamily="34" charset="0"/>
                <a:cs typeface="Times New Roman" panose="02020603050405020304" pitchFamily="18" charset="0"/>
              </a:rPr>
              <a:t>(…</a:t>
            </a:r>
          </a:p>
          <a:p>
            <a:pPr algn="l"/>
            <a:endParaRPr lang="es-ES" dirty="0"/>
          </a:p>
        </p:txBody>
      </p:sp>
    </p:spTree>
    <p:extLst>
      <p:ext uri="{BB962C8B-B14F-4D97-AF65-F5344CB8AC3E}">
        <p14:creationId xmlns:p14="http://schemas.microsoft.com/office/powerpoint/2010/main" val="2340068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076889B3-3ED4-4B38-BD92-8FAA89FB79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4913" y="2820988"/>
            <a:ext cx="719137"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Line 3">
            <a:extLst>
              <a:ext uri="{FF2B5EF4-FFF2-40B4-BE49-F238E27FC236}">
                <a16:creationId xmlns:a16="http://schemas.microsoft.com/office/drawing/2014/main" id="{6CF8C424-7247-41CC-89EA-44A6B4A38A76}"/>
              </a:ext>
            </a:extLst>
          </p:cNvPr>
          <p:cNvSpPr>
            <a:spLocks noChangeShapeType="1"/>
          </p:cNvSpPr>
          <p:nvPr/>
        </p:nvSpPr>
        <p:spPr bwMode="auto">
          <a:xfrm>
            <a:off x="3240088" y="2065338"/>
            <a:ext cx="503872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 name="Line 4">
            <a:extLst>
              <a:ext uri="{FF2B5EF4-FFF2-40B4-BE49-F238E27FC236}">
                <a16:creationId xmlns:a16="http://schemas.microsoft.com/office/drawing/2014/main" id="{8BD772FE-A75C-4FEA-81B3-1D7BA0B6C63B}"/>
              </a:ext>
            </a:extLst>
          </p:cNvPr>
          <p:cNvSpPr>
            <a:spLocks noChangeShapeType="1"/>
          </p:cNvSpPr>
          <p:nvPr/>
        </p:nvSpPr>
        <p:spPr bwMode="auto">
          <a:xfrm>
            <a:off x="3240088" y="4224338"/>
            <a:ext cx="503872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 name="Line 5">
            <a:extLst>
              <a:ext uri="{FF2B5EF4-FFF2-40B4-BE49-F238E27FC236}">
                <a16:creationId xmlns:a16="http://schemas.microsoft.com/office/drawing/2014/main" id="{8F5DB881-5495-4769-AC46-9D4D23529E21}"/>
              </a:ext>
            </a:extLst>
          </p:cNvPr>
          <p:cNvSpPr>
            <a:spLocks noChangeShapeType="1"/>
          </p:cNvSpPr>
          <p:nvPr/>
        </p:nvSpPr>
        <p:spPr bwMode="auto">
          <a:xfrm>
            <a:off x="4905375" y="1839913"/>
            <a:ext cx="0" cy="4397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 name="Line 6">
            <a:extLst>
              <a:ext uri="{FF2B5EF4-FFF2-40B4-BE49-F238E27FC236}">
                <a16:creationId xmlns:a16="http://schemas.microsoft.com/office/drawing/2014/main" id="{CB21595B-CB44-4013-89EB-605722687AAE}"/>
              </a:ext>
            </a:extLst>
          </p:cNvPr>
          <p:cNvSpPr>
            <a:spLocks noChangeShapeType="1"/>
          </p:cNvSpPr>
          <p:nvPr/>
        </p:nvSpPr>
        <p:spPr bwMode="auto">
          <a:xfrm>
            <a:off x="4905375" y="4010025"/>
            <a:ext cx="0" cy="4397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 name="Text Box 7">
            <a:extLst>
              <a:ext uri="{FF2B5EF4-FFF2-40B4-BE49-F238E27FC236}">
                <a16:creationId xmlns:a16="http://schemas.microsoft.com/office/drawing/2014/main" id="{7F5D3B9B-C169-427E-A8F0-FF6333FDB410}"/>
              </a:ext>
            </a:extLst>
          </p:cNvPr>
          <p:cNvSpPr txBox="1">
            <a:spLocks noChangeArrowheads="1"/>
          </p:cNvSpPr>
          <p:nvPr/>
        </p:nvSpPr>
        <p:spPr bwMode="auto">
          <a:xfrm>
            <a:off x="4545013" y="2289175"/>
            <a:ext cx="7207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20000"/>
              </a:spcAft>
              <a:buChar char="•"/>
              <a:defRPr sz="2800" b="1">
                <a:solidFill>
                  <a:schemeClr val="tx1"/>
                </a:solidFill>
                <a:latin typeface="Century Gothic" panose="020B0502020202020204" pitchFamily="34" charset="0"/>
              </a:defRPr>
            </a:lvl1pPr>
            <a:lvl2pPr marL="742950" indent="-285750">
              <a:spcBef>
                <a:spcPct val="20000"/>
              </a:spcBef>
              <a:spcAft>
                <a:spcPct val="20000"/>
              </a:spcAft>
              <a:buChar char="–"/>
              <a:defRPr sz="2400" b="1">
                <a:solidFill>
                  <a:schemeClr val="tx1"/>
                </a:solidFill>
                <a:latin typeface="Century Gothic" panose="020B0502020202020204" pitchFamily="34" charset="0"/>
              </a:defRPr>
            </a:lvl2pPr>
            <a:lvl3pPr marL="1143000" indent="-228600">
              <a:spcBef>
                <a:spcPct val="20000"/>
              </a:spcBef>
              <a:spcAft>
                <a:spcPct val="20000"/>
              </a:spcAft>
              <a:buChar char="•"/>
              <a:defRPr sz="2000" b="1">
                <a:solidFill>
                  <a:schemeClr val="tx1"/>
                </a:solidFill>
                <a:latin typeface="Century Gothic" panose="020B0502020202020204" pitchFamily="34" charset="0"/>
              </a:defRPr>
            </a:lvl3pPr>
            <a:lvl4pPr marL="1600200" indent="-228600">
              <a:spcBef>
                <a:spcPct val="20000"/>
              </a:spcBef>
              <a:spcAft>
                <a:spcPct val="20000"/>
              </a:spcAft>
              <a:buChar char="–"/>
              <a:defRPr b="1">
                <a:solidFill>
                  <a:schemeClr val="tx1"/>
                </a:solidFill>
                <a:latin typeface="Century Gothic" panose="020B0502020202020204" pitchFamily="34" charset="0"/>
              </a:defRPr>
            </a:lvl4pPr>
            <a:lvl5pPr marL="2057400" indent="-228600">
              <a:spcBef>
                <a:spcPct val="20000"/>
              </a:spcBef>
              <a:spcAft>
                <a:spcPct val="20000"/>
              </a:spcAft>
              <a:buChar char="»"/>
              <a:defRPr sz="1600" b="1">
                <a:solidFill>
                  <a:schemeClr val="tx1"/>
                </a:solidFill>
                <a:latin typeface="Century Gothic" panose="020B0502020202020204" pitchFamily="34" charset="0"/>
              </a:defRPr>
            </a:lvl5pPr>
            <a:lvl6pPr marL="25146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6pPr>
            <a:lvl7pPr marL="29718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7pPr>
            <a:lvl8pPr marL="34290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8pPr>
            <a:lvl9pPr marL="38862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9pPr>
          </a:lstStyle>
          <a:p>
            <a:pPr eaLnBrk="1" hangingPunct="1">
              <a:spcBef>
                <a:spcPct val="50000"/>
              </a:spcBef>
              <a:spcAft>
                <a:spcPct val="0"/>
              </a:spcAft>
              <a:buFontTx/>
              <a:buNone/>
            </a:pPr>
            <a:r>
              <a:rPr lang="es-ES" altLang="es-ES" sz="1200">
                <a:latin typeface="+mn-lt"/>
              </a:rPr>
              <a:t>1 mes</a:t>
            </a:r>
          </a:p>
        </p:txBody>
      </p:sp>
      <p:sp>
        <p:nvSpPr>
          <p:cNvPr id="8" name="Text Box 8">
            <a:extLst>
              <a:ext uri="{FF2B5EF4-FFF2-40B4-BE49-F238E27FC236}">
                <a16:creationId xmlns:a16="http://schemas.microsoft.com/office/drawing/2014/main" id="{892BECB9-C983-4B30-93C0-0C7227151E3A}"/>
              </a:ext>
            </a:extLst>
          </p:cNvPr>
          <p:cNvSpPr txBox="1">
            <a:spLocks noChangeArrowheads="1"/>
          </p:cNvSpPr>
          <p:nvPr/>
        </p:nvSpPr>
        <p:spPr bwMode="auto">
          <a:xfrm>
            <a:off x="4545013" y="4465638"/>
            <a:ext cx="7207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20000"/>
              </a:spcAft>
              <a:buChar char="•"/>
              <a:defRPr sz="2800" b="1">
                <a:solidFill>
                  <a:schemeClr val="tx1"/>
                </a:solidFill>
                <a:latin typeface="Century Gothic" panose="020B0502020202020204" pitchFamily="34" charset="0"/>
              </a:defRPr>
            </a:lvl1pPr>
            <a:lvl2pPr marL="742950" indent="-285750">
              <a:spcBef>
                <a:spcPct val="20000"/>
              </a:spcBef>
              <a:spcAft>
                <a:spcPct val="20000"/>
              </a:spcAft>
              <a:buChar char="–"/>
              <a:defRPr sz="2400" b="1">
                <a:solidFill>
                  <a:schemeClr val="tx1"/>
                </a:solidFill>
                <a:latin typeface="Century Gothic" panose="020B0502020202020204" pitchFamily="34" charset="0"/>
              </a:defRPr>
            </a:lvl2pPr>
            <a:lvl3pPr marL="1143000" indent="-228600">
              <a:spcBef>
                <a:spcPct val="20000"/>
              </a:spcBef>
              <a:spcAft>
                <a:spcPct val="20000"/>
              </a:spcAft>
              <a:buChar char="•"/>
              <a:defRPr sz="2000" b="1">
                <a:solidFill>
                  <a:schemeClr val="tx1"/>
                </a:solidFill>
                <a:latin typeface="Century Gothic" panose="020B0502020202020204" pitchFamily="34" charset="0"/>
              </a:defRPr>
            </a:lvl3pPr>
            <a:lvl4pPr marL="1600200" indent="-228600">
              <a:spcBef>
                <a:spcPct val="20000"/>
              </a:spcBef>
              <a:spcAft>
                <a:spcPct val="20000"/>
              </a:spcAft>
              <a:buChar char="–"/>
              <a:defRPr b="1">
                <a:solidFill>
                  <a:schemeClr val="tx1"/>
                </a:solidFill>
                <a:latin typeface="Century Gothic" panose="020B0502020202020204" pitchFamily="34" charset="0"/>
              </a:defRPr>
            </a:lvl4pPr>
            <a:lvl5pPr marL="2057400" indent="-228600">
              <a:spcBef>
                <a:spcPct val="20000"/>
              </a:spcBef>
              <a:spcAft>
                <a:spcPct val="20000"/>
              </a:spcAft>
              <a:buChar char="»"/>
              <a:defRPr sz="1600" b="1">
                <a:solidFill>
                  <a:schemeClr val="tx1"/>
                </a:solidFill>
                <a:latin typeface="Century Gothic" panose="020B0502020202020204" pitchFamily="34" charset="0"/>
              </a:defRPr>
            </a:lvl5pPr>
            <a:lvl6pPr marL="25146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6pPr>
            <a:lvl7pPr marL="29718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7pPr>
            <a:lvl8pPr marL="34290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8pPr>
            <a:lvl9pPr marL="38862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9pPr>
          </a:lstStyle>
          <a:p>
            <a:pPr eaLnBrk="1" hangingPunct="1">
              <a:spcBef>
                <a:spcPct val="50000"/>
              </a:spcBef>
              <a:spcAft>
                <a:spcPct val="0"/>
              </a:spcAft>
              <a:buFontTx/>
              <a:buNone/>
            </a:pPr>
            <a:r>
              <a:rPr lang="es-ES" altLang="es-ES" sz="1200">
                <a:latin typeface="+mn-lt"/>
              </a:rPr>
              <a:t>1 mes</a:t>
            </a:r>
          </a:p>
        </p:txBody>
      </p:sp>
      <p:sp>
        <p:nvSpPr>
          <p:cNvPr id="9" name="Text Box 9">
            <a:extLst>
              <a:ext uri="{FF2B5EF4-FFF2-40B4-BE49-F238E27FC236}">
                <a16:creationId xmlns:a16="http://schemas.microsoft.com/office/drawing/2014/main" id="{625009E4-521B-422D-97E4-8935DA279BFD}"/>
              </a:ext>
            </a:extLst>
          </p:cNvPr>
          <p:cNvSpPr txBox="1">
            <a:spLocks noChangeArrowheads="1"/>
          </p:cNvSpPr>
          <p:nvPr/>
        </p:nvSpPr>
        <p:spPr bwMode="auto">
          <a:xfrm>
            <a:off x="3419475" y="1736725"/>
            <a:ext cx="11255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20000"/>
              </a:spcAft>
              <a:buChar char="•"/>
              <a:defRPr sz="2800" b="1">
                <a:solidFill>
                  <a:schemeClr val="tx1"/>
                </a:solidFill>
                <a:latin typeface="Century Gothic" panose="020B0502020202020204" pitchFamily="34" charset="0"/>
              </a:defRPr>
            </a:lvl1pPr>
            <a:lvl2pPr marL="742950" indent="-285750">
              <a:spcBef>
                <a:spcPct val="20000"/>
              </a:spcBef>
              <a:spcAft>
                <a:spcPct val="20000"/>
              </a:spcAft>
              <a:buChar char="–"/>
              <a:defRPr sz="2400" b="1">
                <a:solidFill>
                  <a:schemeClr val="tx1"/>
                </a:solidFill>
                <a:latin typeface="Century Gothic" panose="020B0502020202020204" pitchFamily="34" charset="0"/>
              </a:defRPr>
            </a:lvl2pPr>
            <a:lvl3pPr marL="1143000" indent="-228600">
              <a:spcBef>
                <a:spcPct val="20000"/>
              </a:spcBef>
              <a:spcAft>
                <a:spcPct val="20000"/>
              </a:spcAft>
              <a:buChar char="•"/>
              <a:defRPr sz="2000" b="1">
                <a:solidFill>
                  <a:schemeClr val="tx1"/>
                </a:solidFill>
                <a:latin typeface="Century Gothic" panose="020B0502020202020204" pitchFamily="34" charset="0"/>
              </a:defRPr>
            </a:lvl3pPr>
            <a:lvl4pPr marL="1600200" indent="-228600">
              <a:spcBef>
                <a:spcPct val="20000"/>
              </a:spcBef>
              <a:spcAft>
                <a:spcPct val="20000"/>
              </a:spcAft>
              <a:buChar char="–"/>
              <a:defRPr b="1">
                <a:solidFill>
                  <a:schemeClr val="tx1"/>
                </a:solidFill>
                <a:latin typeface="Century Gothic" panose="020B0502020202020204" pitchFamily="34" charset="0"/>
              </a:defRPr>
            </a:lvl4pPr>
            <a:lvl5pPr marL="2057400" indent="-228600">
              <a:spcBef>
                <a:spcPct val="20000"/>
              </a:spcBef>
              <a:spcAft>
                <a:spcPct val="20000"/>
              </a:spcAft>
              <a:buChar char="»"/>
              <a:defRPr sz="1600" b="1">
                <a:solidFill>
                  <a:schemeClr val="tx1"/>
                </a:solidFill>
                <a:latin typeface="Century Gothic" panose="020B0502020202020204" pitchFamily="34" charset="0"/>
              </a:defRPr>
            </a:lvl5pPr>
            <a:lvl6pPr marL="25146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6pPr>
            <a:lvl7pPr marL="29718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7pPr>
            <a:lvl8pPr marL="34290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8pPr>
            <a:lvl9pPr marL="38862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9pPr>
          </a:lstStyle>
          <a:p>
            <a:pPr eaLnBrk="1" hangingPunct="1">
              <a:spcBef>
                <a:spcPct val="50000"/>
              </a:spcBef>
              <a:spcAft>
                <a:spcPct val="0"/>
              </a:spcAft>
              <a:buFontTx/>
              <a:buNone/>
            </a:pPr>
            <a:r>
              <a:rPr lang="es-ES" altLang="es-ES" sz="1200">
                <a:latin typeface="+mn-lt"/>
              </a:rPr>
              <a:t>10 ICTUS</a:t>
            </a:r>
          </a:p>
        </p:txBody>
      </p:sp>
      <p:sp>
        <p:nvSpPr>
          <p:cNvPr id="10" name="Text Box 10">
            <a:extLst>
              <a:ext uri="{FF2B5EF4-FFF2-40B4-BE49-F238E27FC236}">
                <a16:creationId xmlns:a16="http://schemas.microsoft.com/office/drawing/2014/main" id="{E9D164B7-2897-4948-82B5-5A5DC3899E49}"/>
              </a:ext>
            </a:extLst>
          </p:cNvPr>
          <p:cNvSpPr txBox="1">
            <a:spLocks noChangeArrowheads="1"/>
          </p:cNvSpPr>
          <p:nvPr/>
        </p:nvSpPr>
        <p:spPr bwMode="auto">
          <a:xfrm>
            <a:off x="3511550" y="3886200"/>
            <a:ext cx="11255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spcAft>
                <a:spcPct val="20000"/>
              </a:spcAft>
              <a:buChar char="•"/>
              <a:defRPr sz="2800" b="1">
                <a:solidFill>
                  <a:schemeClr val="tx1"/>
                </a:solidFill>
                <a:latin typeface="Century Gothic" panose="020B0502020202020204" pitchFamily="34" charset="0"/>
              </a:defRPr>
            </a:lvl1pPr>
            <a:lvl2pPr marL="742950" indent="-285750">
              <a:spcBef>
                <a:spcPct val="20000"/>
              </a:spcBef>
              <a:spcAft>
                <a:spcPct val="20000"/>
              </a:spcAft>
              <a:buChar char="–"/>
              <a:defRPr sz="2400" b="1">
                <a:solidFill>
                  <a:schemeClr val="tx1"/>
                </a:solidFill>
                <a:latin typeface="Century Gothic" panose="020B0502020202020204" pitchFamily="34" charset="0"/>
              </a:defRPr>
            </a:lvl2pPr>
            <a:lvl3pPr marL="1143000" indent="-228600">
              <a:spcBef>
                <a:spcPct val="20000"/>
              </a:spcBef>
              <a:spcAft>
                <a:spcPct val="20000"/>
              </a:spcAft>
              <a:buChar char="•"/>
              <a:defRPr sz="2000" b="1">
                <a:solidFill>
                  <a:schemeClr val="tx1"/>
                </a:solidFill>
                <a:latin typeface="Century Gothic" panose="020B0502020202020204" pitchFamily="34" charset="0"/>
              </a:defRPr>
            </a:lvl3pPr>
            <a:lvl4pPr marL="1600200" indent="-228600">
              <a:spcBef>
                <a:spcPct val="20000"/>
              </a:spcBef>
              <a:spcAft>
                <a:spcPct val="20000"/>
              </a:spcAft>
              <a:buChar char="–"/>
              <a:defRPr b="1">
                <a:solidFill>
                  <a:schemeClr val="tx1"/>
                </a:solidFill>
                <a:latin typeface="Century Gothic" panose="020B0502020202020204" pitchFamily="34" charset="0"/>
              </a:defRPr>
            </a:lvl4pPr>
            <a:lvl5pPr marL="2057400" indent="-228600">
              <a:spcBef>
                <a:spcPct val="20000"/>
              </a:spcBef>
              <a:spcAft>
                <a:spcPct val="20000"/>
              </a:spcAft>
              <a:buChar char="»"/>
              <a:defRPr sz="1600" b="1">
                <a:solidFill>
                  <a:schemeClr val="tx1"/>
                </a:solidFill>
                <a:latin typeface="Century Gothic" panose="020B0502020202020204" pitchFamily="34" charset="0"/>
              </a:defRPr>
            </a:lvl5pPr>
            <a:lvl6pPr marL="25146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6pPr>
            <a:lvl7pPr marL="29718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7pPr>
            <a:lvl8pPr marL="34290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8pPr>
            <a:lvl9pPr marL="38862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9pPr>
          </a:lstStyle>
          <a:p>
            <a:pPr eaLnBrk="1" hangingPunct="1">
              <a:spcBef>
                <a:spcPct val="50000"/>
              </a:spcBef>
              <a:spcAft>
                <a:spcPct val="0"/>
              </a:spcAft>
              <a:buFontTx/>
              <a:buNone/>
            </a:pPr>
            <a:r>
              <a:rPr lang="es-ES" altLang="es-ES" sz="1200">
                <a:latin typeface="+mn-lt"/>
              </a:rPr>
              <a:t>10 ICTUS</a:t>
            </a:r>
          </a:p>
        </p:txBody>
      </p:sp>
      <p:sp>
        <p:nvSpPr>
          <p:cNvPr id="11" name="Text Box 11">
            <a:extLst>
              <a:ext uri="{FF2B5EF4-FFF2-40B4-BE49-F238E27FC236}">
                <a16:creationId xmlns:a16="http://schemas.microsoft.com/office/drawing/2014/main" id="{AA3FA1A3-5E2E-46C5-886C-F292E50BD244}"/>
              </a:ext>
            </a:extLst>
          </p:cNvPr>
          <p:cNvSpPr txBox="1">
            <a:spLocks noChangeArrowheads="1"/>
          </p:cNvSpPr>
          <p:nvPr/>
        </p:nvSpPr>
        <p:spPr bwMode="auto">
          <a:xfrm>
            <a:off x="5895975" y="1736725"/>
            <a:ext cx="1349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20000"/>
              </a:spcAft>
              <a:buChar char="•"/>
              <a:defRPr sz="2800" b="1">
                <a:solidFill>
                  <a:schemeClr val="tx1"/>
                </a:solidFill>
                <a:latin typeface="Century Gothic" panose="020B0502020202020204" pitchFamily="34" charset="0"/>
              </a:defRPr>
            </a:lvl1pPr>
            <a:lvl2pPr marL="742950" indent="-285750">
              <a:spcBef>
                <a:spcPct val="20000"/>
              </a:spcBef>
              <a:spcAft>
                <a:spcPct val="20000"/>
              </a:spcAft>
              <a:buChar char="–"/>
              <a:defRPr sz="2400" b="1">
                <a:solidFill>
                  <a:schemeClr val="tx1"/>
                </a:solidFill>
                <a:latin typeface="Century Gothic" panose="020B0502020202020204" pitchFamily="34" charset="0"/>
              </a:defRPr>
            </a:lvl2pPr>
            <a:lvl3pPr marL="1143000" indent="-228600">
              <a:spcBef>
                <a:spcPct val="20000"/>
              </a:spcBef>
              <a:spcAft>
                <a:spcPct val="20000"/>
              </a:spcAft>
              <a:buChar char="•"/>
              <a:defRPr sz="2000" b="1">
                <a:solidFill>
                  <a:schemeClr val="tx1"/>
                </a:solidFill>
                <a:latin typeface="Century Gothic" panose="020B0502020202020204" pitchFamily="34" charset="0"/>
              </a:defRPr>
            </a:lvl3pPr>
            <a:lvl4pPr marL="1600200" indent="-228600">
              <a:spcBef>
                <a:spcPct val="20000"/>
              </a:spcBef>
              <a:spcAft>
                <a:spcPct val="20000"/>
              </a:spcAft>
              <a:buChar char="–"/>
              <a:defRPr b="1">
                <a:solidFill>
                  <a:schemeClr val="tx1"/>
                </a:solidFill>
                <a:latin typeface="Century Gothic" panose="020B0502020202020204" pitchFamily="34" charset="0"/>
              </a:defRPr>
            </a:lvl4pPr>
            <a:lvl5pPr marL="2057400" indent="-228600">
              <a:spcBef>
                <a:spcPct val="20000"/>
              </a:spcBef>
              <a:spcAft>
                <a:spcPct val="20000"/>
              </a:spcAft>
              <a:buChar char="»"/>
              <a:defRPr sz="1600" b="1">
                <a:solidFill>
                  <a:schemeClr val="tx1"/>
                </a:solidFill>
                <a:latin typeface="Century Gothic" panose="020B0502020202020204" pitchFamily="34" charset="0"/>
              </a:defRPr>
            </a:lvl5pPr>
            <a:lvl6pPr marL="25146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6pPr>
            <a:lvl7pPr marL="29718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7pPr>
            <a:lvl8pPr marL="34290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8pPr>
            <a:lvl9pPr marL="38862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9pPr>
          </a:lstStyle>
          <a:p>
            <a:pPr eaLnBrk="1" hangingPunct="1">
              <a:spcBef>
                <a:spcPct val="50000"/>
              </a:spcBef>
              <a:spcAft>
                <a:spcPct val="0"/>
              </a:spcAft>
              <a:buFontTx/>
              <a:buNone/>
            </a:pPr>
            <a:r>
              <a:rPr lang="es-ES" altLang="es-ES" sz="1200">
                <a:latin typeface="+mn-lt"/>
              </a:rPr>
              <a:t>10 ICTUS</a:t>
            </a:r>
          </a:p>
        </p:txBody>
      </p:sp>
      <p:sp>
        <p:nvSpPr>
          <p:cNvPr id="12" name="Text Box 12">
            <a:extLst>
              <a:ext uri="{FF2B5EF4-FFF2-40B4-BE49-F238E27FC236}">
                <a16:creationId xmlns:a16="http://schemas.microsoft.com/office/drawing/2014/main" id="{07D59583-679B-489F-95E8-E438AB7AC454}"/>
              </a:ext>
            </a:extLst>
          </p:cNvPr>
          <p:cNvSpPr txBox="1">
            <a:spLocks noChangeArrowheads="1"/>
          </p:cNvSpPr>
          <p:nvPr/>
        </p:nvSpPr>
        <p:spPr bwMode="auto">
          <a:xfrm>
            <a:off x="5986463" y="3886200"/>
            <a:ext cx="1349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spcAft>
                <a:spcPct val="20000"/>
              </a:spcAft>
              <a:buChar char="•"/>
              <a:defRPr sz="2800" b="1">
                <a:solidFill>
                  <a:schemeClr val="tx1"/>
                </a:solidFill>
                <a:latin typeface="Century Gothic" panose="020B0502020202020204" pitchFamily="34" charset="0"/>
              </a:defRPr>
            </a:lvl1pPr>
            <a:lvl2pPr marL="742950" indent="-285750">
              <a:spcBef>
                <a:spcPct val="20000"/>
              </a:spcBef>
              <a:spcAft>
                <a:spcPct val="20000"/>
              </a:spcAft>
              <a:buChar char="–"/>
              <a:defRPr sz="2400" b="1">
                <a:solidFill>
                  <a:schemeClr val="tx1"/>
                </a:solidFill>
                <a:latin typeface="Century Gothic" panose="020B0502020202020204" pitchFamily="34" charset="0"/>
              </a:defRPr>
            </a:lvl2pPr>
            <a:lvl3pPr marL="1143000" indent="-228600">
              <a:spcBef>
                <a:spcPct val="20000"/>
              </a:spcBef>
              <a:spcAft>
                <a:spcPct val="20000"/>
              </a:spcAft>
              <a:buChar char="•"/>
              <a:defRPr sz="2000" b="1">
                <a:solidFill>
                  <a:schemeClr val="tx1"/>
                </a:solidFill>
                <a:latin typeface="Century Gothic" panose="020B0502020202020204" pitchFamily="34" charset="0"/>
              </a:defRPr>
            </a:lvl3pPr>
            <a:lvl4pPr marL="1600200" indent="-228600">
              <a:spcBef>
                <a:spcPct val="20000"/>
              </a:spcBef>
              <a:spcAft>
                <a:spcPct val="20000"/>
              </a:spcAft>
              <a:buChar char="–"/>
              <a:defRPr b="1">
                <a:solidFill>
                  <a:schemeClr val="tx1"/>
                </a:solidFill>
                <a:latin typeface="Century Gothic" panose="020B0502020202020204" pitchFamily="34" charset="0"/>
              </a:defRPr>
            </a:lvl4pPr>
            <a:lvl5pPr marL="2057400" indent="-228600">
              <a:spcBef>
                <a:spcPct val="20000"/>
              </a:spcBef>
              <a:spcAft>
                <a:spcPct val="20000"/>
              </a:spcAft>
              <a:buChar char="»"/>
              <a:defRPr sz="1600" b="1">
                <a:solidFill>
                  <a:schemeClr val="tx1"/>
                </a:solidFill>
                <a:latin typeface="Century Gothic" panose="020B0502020202020204" pitchFamily="34" charset="0"/>
              </a:defRPr>
            </a:lvl5pPr>
            <a:lvl6pPr marL="25146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6pPr>
            <a:lvl7pPr marL="29718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7pPr>
            <a:lvl8pPr marL="34290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8pPr>
            <a:lvl9pPr marL="38862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9pPr>
          </a:lstStyle>
          <a:p>
            <a:pPr eaLnBrk="1" hangingPunct="1">
              <a:spcBef>
                <a:spcPct val="50000"/>
              </a:spcBef>
              <a:spcAft>
                <a:spcPct val="0"/>
              </a:spcAft>
              <a:buFontTx/>
              <a:buNone/>
            </a:pPr>
            <a:r>
              <a:rPr lang="es-ES" altLang="es-ES" sz="1200">
                <a:latin typeface="+mn-lt"/>
              </a:rPr>
              <a:t>10 ICTUS</a:t>
            </a:r>
          </a:p>
        </p:txBody>
      </p:sp>
      <p:sp>
        <p:nvSpPr>
          <p:cNvPr id="13" name="Line 13">
            <a:extLst>
              <a:ext uri="{FF2B5EF4-FFF2-40B4-BE49-F238E27FC236}">
                <a16:creationId xmlns:a16="http://schemas.microsoft.com/office/drawing/2014/main" id="{D4813F33-AC4B-4019-8C67-F26FF797E309}"/>
              </a:ext>
            </a:extLst>
          </p:cNvPr>
          <p:cNvSpPr>
            <a:spLocks noChangeShapeType="1"/>
          </p:cNvSpPr>
          <p:nvPr/>
        </p:nvSpPr>
        <p:spPr bwMode="auto">
          <a:xfrm>
            <a:off x="8281988" y="1839913"/>
            <a:ext cx="0" cy="4397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 name="Line 14">
            <a:extLst>
              <a:ext uri="{FF2B5EF4-FFF2-40B4-BE49-F238E27FC236}">
                <a16:creationId xmlns:a16="http://schemas.microsoft.com/office/drawing/2014/main" id="{97F2D371-9BE1-4E10-8C08-43551CD16873}"/>
              </a:ext>
            </a:extLst>
          </p:cNvPr>
          <p:cNvSpPr>
            <a:spLocks noChangeShapeType="1"/>
          </p:cNvSpPr>
          <p:nvPr/>
        </p:nvSpPr>
        <p:spPr bwMode="auto">
          <a:xfrm>
            <a:off x="8281988" y="4010025"/>
            <a:ext cx="0" cy="4397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5" name="Text Box 15">
            <a:extLst>
              <a:ext uri="{FF2B5EF4-FFF2-40B4-BE49-F238E27FC236}">
                <a16:creationId xmlns:a16="http://schemas.microsoft.com/office/drawing/2014/main" id="{93E6BC47-1778-429F-B0CD-D8AC904660E2}"/>
              </a:ext>
            </a:extLst>
          </p:cNvPr>
          <p:cNvSpPr txBox="1">
            <a:spLocks noChangeArrowheads="1"/>
          </p:cNvSpPr>
          <p:nvPr/>
        </p:nvSpPr>
        <p:spPr bwMode="auto">
          <a:xfrm>
            <a:off x="944563" y="1736725"/>
            <a:ext cx="1981200" cy="48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20000"/>
              </a:spcAft>
              <a:buChar char="•"/>
              <a:defRPr sz="2800" b="1">
                <a:solidFill>
                  <a:schemeClr val="tx1"/>
                </a:solidFill>
                <a:latin typeface="Century Gothic" panose="020B0502020202020204" pitchFamily="34" charset="0"/>
              </a:defRPr>
            </a:lvl1pPr>
            <a:lvl2pPr marL="742950" indent="-285750">
              <a:spcBef>
                <a:spcPct val="20000"/>
              </a:spcBef>
              <a:spcAft>
                <a:spcPct val="20000"/>
              </a:spcAft>
              <a:buChar char="–"/>
              <a:defRPr sz="2400" b="1">
                <a:solidFill>
                  <a:schemeClr val="tx1"/>
                </a:solidFill>
                <a:latin typeface="Century Gothic" panose="020B0502020202020204" pitchFamily="34" charset="0"/>
              </a:defRPr>
            </a:lvl2pPr>
            <a:lvl3pPr marL="1143000" indent="-228600">
              <a:spcBef>
                <a:spcPct val="20000"/>
              </a:spcBef>
              <a:spcAft>
                <a:spcPct val="20000"/>
              </a:spcAft>
              <a:buChar char="•"/>
              <a:defRPr sz="2000" b="1">
                <a:solidFill>
                  <a:schemeClr val="tx1"/>
                </a:solidFill>
                <a:latin typeface="Century Gothic" panose="020B0502020202020204" pitchFamily="34" charset="0"/>
              </a:defRPr>
            </a:lvl3pPr>
            <a:lvl4pPr marL="1600200" indent="-228600">
              <a:spcBef>
                <a:spcPct val="20000"/>
              </a:spcBef>
              <a:spcAft>
                <a:spcPct val="20000"/>
              </a:spcAft>
              <a:buChar char="–"/>
              <a:defRPr b="1">
                <a:solidFill>
                  <a:schemeClr val="tx1"/>
                </a:solidFill>
                <a:latin typeface="Century Gothic" panose="020B0502020202020204" pitchFamily="34" charset="0"/>
              </a:defRPr>
            </a:lvl4pPr>
            <a:lvl5pPr marL="2057400" indent="-228600">
              <a:spcBef>
                <a:spcPct val="20000"/>
              </a:spcBef>
              <a:spcAft>
                <a:spcPct val="20000"/>
              </a:spcAft>
              <a:buChar char="»"/>
              <a:defRPr sz="1600" b="1">
                <a:solidFill>
                  <a:schemeClr val="tx1"/>
                </a:solidFill>
                <a:latin typeface="Century Gothic" panose="020B0502020202020204" pitchFamily="34" charset="0"/>
              </a:defRPr>
            </a:lvl5pPr>
            <a:lvl6pPr marL="25146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6pPr>
            <a:lvl7pPr marL="29718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7pPr>
            <a:lvl8pPr marL="34290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8pPr>
            <a:lvl9pPr marL="38862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9pPr>
          </a:lstStyle>
          <a:p>
            <a:pPr algn="ctr" eaLnBrk="1" hangingPunct="1">
              <a:spcBef>
                <a:spcPct val="15000"/>
              </a:spcBef>
              <a:spcAft>
                <a:spcPct val="0"/>
              </a:spcAft>
              <a:buFontTx/>
              <a:buNone/>
            </a:pPr>
            <a:r>
              <a:rPr lang="es-ES" altLang="es-ES" sz="1200">
                <a:latin typeface="+mn-lt"/>
              </a:rPr>
              <a:t>ASPIRINA SÓLA</a:t>
            </a:r>
          </a:p>
          <a:p>
            <a:pPr algn="ctr" eaLnBrk="1" hangingPunct="1">
              <a:spcBef>
                <a:spcPct val="15000"/>
              </a:spcBef>
              <a:spcAft>
                <a:spcPct val="0"/>
              </a:spcAft>
              <a:buFontTx/>
              <a:buNone/>
            </a:pPr>
            <a:r>
              <a:rPr lang="es-ES" altLang="es-ES" sz="1200">
                <a:latin typeface="+mn-lt"/>
              </a:rPr>
              <a:t>(100 PACIENTES)</a:t>
            </a:r>
          </a:p>
        </p:txBody>
      </p:sp>
      <p:sp>
        <p:nvSpPr>
          <p:cNvPr id="16" name="Text Box 16">
            <a:extLst>
              <a:ext uri="{FF2B5EF4-FFF2-40B4-BE49-F238E27FC236}">
                <a16:creationId xmlns:a16="http://schemas.microsoft.com/office/drawing/2014/main" id="{30B7D787-6C66-41C8-9603-7F2F33B81CE4}"/>
              </a:ext>
            </a:extLst>
          </p:cNvPr>
          <p:cNvSpPr txBox="1">
            <a:spLocks noChangeArrowheads="1"/>
          </p:cNvSpPr>
          <p:nvPr/>
        </p:nvSpPr>
        <p:spPr bwMode="auto">
          <a:xfrm>
            <a:off x="1035050" y="3875088"/>
            <a:ext cx="202565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20000"/>
              </a:spcAft>
              <a:buChar char="•"/>
              <a:defRPr sz="2800" b="1">
                <a:solidFill>
                  <a:schemeClr val="tx1"/>
                </a:solidFill>
                <a:latin typeface="Century Gothic" panose="020B0502020202020204" pitchFamily="34" charset="0"/>
              </a:defRPr>
            </a:lvl1pPr>
            <a:lvl2pPr marL="742950" indent="-285750">
              <a:spcBef>
                <a:spcPct val="20000"/>
              </a:spcBef>
              <a:spcAft>
                <a:spcPct val="20000"/>
              </a:spcAft>
              <a:buChar char="–"/>
              <a:defRPr sz="2400" b="1">
                <a:solidFill>
                  <a:schemeClr val="tx1"/>
                </a:solidFill>
                <a:latin typeface="Century Gothic" panose="020B0502020202020204" pitchFamily="34" charset="0"/>
              </a:defRPr>
            </a:lvl2pPr>
            <a:lvl3pPr marL="1143000" indent="-228600">
              <a:spcBef>
                <a:spcPct val="20000"/>
              </a:spcBef>
              <a:spcAft>
                <a:spcPct val="20000"/>
              </a:spcAft>
              <a:buChar char="•"/>
              <a:defRPr sz="2000" b="1">
                <a:solidFill>
                  <a:schemeClr val="tx1"/>
                </a:solidFill>
                <a:latin typeface="Century Gothic" panose="020B0502020202020204" pitchFamily="34" charset="0"/>
              </a:defRPr>
            </a:lvl3pPr>
            <a:lvl4pPr marL="1600200" indent="-228600">
              <a:spcBef>
                <a:spcPct val="20000"/>
              </a:spcBef>
              <a:spcAft>
                <a:spcPct val="20000"/>
              </a:spcAft>
              <a:buChar char="–"/>
              <a:defRPr b="1">
                <a:solidFill>
                  <a:schemeClr val="tx1"/>
                </a:solidFill>
                <a:latin typeface="Century Gothic" panose="020B0502020202020204" pitchFamily="34" charset="0"/>
              </a:defRPr>
            </a:lvl4pPr>
            <a:lvl5pPr marL="2057400" indent="-228600">
              <a:spcBef>
                <a:spcPct val="20000"/>
              </a:spcBef>
              <a:spcAft>
                <a:spcPct val="20000"/>
              </a:spcAft>
              <a:buChar char="»"/>
              <a:defRPr sz="1600" b="1">
                <a:solidFill>
                  <a:schemeClr val="tx1"/>
                </a:solidFill>
                <a:latin typeface="Century Gothic" panose="020B0502020202020204" pitchFamily="34" charset="0"/>
              </a:defRPr>
            </a:lvl5pPr>
            <a:lvl6pPr marL="25146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6pPr>
            <a:lvl7pPr marL="29718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7pPr>
            <a:lvl8pPr marL="34290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8pPr>
            <a:lvl9pPr marL="38862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9pPr>
          </a:lstStyle>
          <a:p>
            <a:pPr algn="ctr" eaLnBrk="1" hangingPunct="1">
              <a:lnSpc>
                <a:spcPct val="90000"/>
              </a:lnSpc>
              <a:spcBef>
                <a:spcPct val="0"/>
              </a:spcBef>
              <a:spcAft>
                <a:spcPct val="0"/>
              </a:spcAft>
              <a:buFontTx/>
              <a:buNone/>
            </a:pPr>
            <a:r>
              <a:rPr lang="es-ES" altLang="es-ES" sz="1200">
                <a:latin typeface="+mn-lt"/>
              </a:rPr>
              <a:t>ASPIRINA </a:t>
            </a:r>
          </a:p>
          <a:p>
            <a:pPr algn="ctr" eaLnBrk="1" hangingPunct="1">
              <a:lnSpc>
                <a:spcPct val="90000"/>
              </a:lnSpc>
              <a:spcBef>
                <a:spcPct val="0"/>
              </a:spcBef>
              <a:spcAft>
                <a:spcPct val="0"/>
              </a:spcAft>
              <a:buFontTx/>
              <a:buNone/>
            </a:pPr>
            <a:r>
              <a:rPr lang="es-ES" altLang="es-ES" sz="1200">
                <a:latin typeface="+mn-lt"/>
              </a:rPr>
              <a:t>+ </a:t>
            </a:r>
          </a:p>
          <a:p>
            <a:pPr algn="ctr" eaLnBrk="1" hangingPunct="1">
              <a:lnSpc>
                <a:spcPct val="90000"/>
              </a:lnSpc>
              <a:spcBef>
                <a:spcPct val="0"/>
              </a:spcBef>
              <a:spcAft>
                <a:spcPct val="0"/>
              </a:spcAft>
              <a:buFontTx/>
              <a:buNone/>
            </a:pPr>
            <a:r>
              <a:rPr lang="es-ES" altLang="es-ES" sz="1200">
                <a:latin typeface="+mn-lt"/>
              </a:rPr>
              <a:t>CIRUGÍA</a:t>
            </a:r>
          </a:p>
          <a:p>
            <a:pPr algn="ctr" eaLnBrk="1" hangingPunct="1">
              <a:spcBef>
                <a:spcPct val="15000"/>
              </a:spcBef>
              <a:spcAft>
                <a:spcPct val="0"/>
              </a:spcAft>
              <a:buFontTx/>
              <a:buNone/>
            </a:pPr>
            <a:r>
              <a:rPr lang="es-ES" altLang="es-ES" sz="1200">
                <a:latin typeface="+mn-lt"/>
              </a:rPr>
              <a:t>(100 PACIENTES)</a:t>
            </a:r>
          </a:p>
        </p:txBody>
      </p:sp>
      <p:sp>
        <p:nvSpPr>
          <p:cNvPr id="17" name="Line 17">
            <a:extLst>
              <a:ext uri="{FF2B5EF4-FFF2-40B4-BE49-F238E27FC236}">
                <a16:creationId xmlns:a16="http://schemas.microsoft.com/office/drawing/2014/main" id="{9BA55FF7-BAFB-44F8-83E4-E18290C08D17}"/>
              </a:ext>
            </a:extLst>
          </p:cNvPr>
          <p:cNvSpPr>
            <a:spLocks noChangeShapeType="1"/>
          </p:cNvSpPr>
          <p:nvPr/>
        </p:nvSpPr>
        <p:spPr bwMode="auto">
          <a:xfrm flipV="1">
            <a:off x="1949450" y="2065338"/>
            <a:ext cx="1295400" cy="10874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8" name="Line 18">
            <a:extLst>
              <a:ext uri="{FF2B5EF4-FFF2-40B4-BE49-F238E27FC236}">
                <a16:creationId xmlns:a16="http://schemas.microsoft.com/office/drawing/2014/main" id="{97E61F13-7B56-40A3-B95F-D5904F8F0ADD}"/>
              </a:ext>
            </a:extLst>
          </p:cNvPr>
          <p:cNvSpPr>
            <a:spLocks noChangeShapeType="1"/>
          </p:cNvSpPr>
          <p:nvPr/>
        </p:nvSpPr>
        <p:spPr bwMode="auto">
          <a:xfrm>
            <a:off x="1949450" y="3151188"/>
            <a:ext cx="1295400" cy="107632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9" name="Oval 19">
            <a:extLst>
              <a:ext uri="{FF2B5EF4-FFF2-40B4-BE49-F238E27FC236}">
                <a16:creationId xmlns:a16="http://schemas.microsoft.com/office/drawing/2014/main" id="{C1F202D0-75AB-458E-8C40-AAF57F249919}"/>
              </a:ext>
            </a:extLst>
          </p:cNvPr>
          <p:cNvSpPr>
            <a:spLocks noChangeArrowheads="1"/>
          </p:cNvSpPr>
          <p:nvPr/>
        </p:nvSpPr>
        <p:spPr bwMode="auto">
          <a:xfrm>
            <a:off x="3309938" y="3730625"/>
            <a:ext cx="1349375" cy="585788"/>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spcAft>
                <a:spcPct val="20000"/>
              </a:spcAft>
              <a:buChar char="•"/>
              <a:defRPr sz="2800" b="1">
                <a:solidFill>
                  <a:schemeClr val="tx1"/>
                </a:solidFill>
                <a:latin typeface="Century Gothic" panose="020B0502020202020204" pitchFamily="34" charset="0"/>
              </a:defRPr>
            </a:lvl1pPr>
            <a:lvl2pPr marL="742950" indent="-285750">
              <a:spcBef>
                <a:spcPct val="20000"/>
              </a:spcBef>
              <a:spcAft>
                <a:spcPct val="20000"/>
              </a:spcAft>
              <a:buChar char="–"/>
              <a:defRPr sz="2400" b="1">
                <a:solidFill>
                  <a:schemeClr val="tx1"/>
                </a:solidFill>
                <a:latin typeface="Century Gothic" panose="020B0502020202020204" pitchFamily="34" charset="0"/>
              </a:defRPr>
            </a:lvl2pPr>
            <a:lvl3pPr marL="1143000" indent="-228600">
              <a:spcBef>
                <a:spcPct val="20000"/>
              </a:spcBef>
              <a:spcAft>
                <a:spcPct val="20000"/>
              </a:spcAft>
              <a:buChar char="•"/>
              <a:defRPr sz="2000" b="1">
                <a:solidFill>
                  <a:schemeClr val="tx1"/>
                </a:solidFill>
                <a:latin typeface="Century Gothic" panose="020B0502020202020204" pitchFamily="34" charset="0"/>
              </a:defRPr>
            </a:lvl3pPr>
            <a:lvl4pPr marL="1600200" indent="-228600">
              <a:spcBef>
                <a:spcPct val="20000"/>
              </a:spcBef>
              <a:spcAft>
                <a:spcPct val="20000"/>
              </a:spcAft>
              <a:buChar char="–"/>
              <a:defRPr b="1">
                <a:solidFill>
                  <a:schemeClr val="tx1"/>
                </a:solidFill>
                <a:latin typeface="Century Gothic" panose="020B0502020202020204" pitchFamily="34" charset="0"/>
              </a:defRPr>
            </a:lvl4pPr>
            <a:lvl5pPr marL="2057400" indent="-228600">
              <a:spcBef>
                <a:spcPct val="20000"/>
              </a:spcBef>
              <a:spcAft>
                <a:spcPct val="20000"/>
              </a:spcAft>
              <a:buChar char="»"/>
              <a:defRPr sz="1600" b="1">
                <a:solidFill>
                  <a:schemeClr val="tx1"/>
                </a:solidFill>
                <a:latin typeface="Century Gothic" panose="020B0502020202020204" pitchFamily="34" charset="0"/>
              </a:defRPr>
            </a:lvl5pPr>
            <a:lvl6pPr marL="25146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6pPr>
            <a:lvl7pPr marL="29718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7pPr>
            <a:lvl8pPr marL="34290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8pPr>
            <a:lvl9pPr marL="38862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9pPr>
          </a:lstStyle>
          <a:p>
            <a:pPr eaLnBrk="1" hangingPunct="1">
              <a:spcBef>
                <a:spcPct val="0"/>
              </a:spcBef>
              <a:spcAft>
                <a:spcPct val="0"/>
              </a:spcAft>
              <a:buFontTx/>
              <a:buNone/>
            </a:pPr>
            <a:endParaRPr lang="es-ES" altLang="es-ES" sz="1800" b="0">
              <a:latin typeface="+mn-lt"/>
            </a:endParaRPr>
          </a:p>
        </p:txBody>
      </p:sp>
      <p:sp>
        <p:nvSpPr>
          <p:cNvPr id="20" name="Text Box 20">
            <a:extLst>
              <a:ext uri="{FF2B5EF4-FFF2-40B4-BE49-F238E27FC236}">
                <a16:creationId xmlns:a16="http://schemas.microsoft.com/office/drawing/2014/main" id="{2BF8F642-DE24-4F0C-AEED-54A50A105EB9}"/>
              </a:ext>
            </a:extLst>
          </p:cNvPr>
          <p:cNvSpPr txBox="1">
            <a:spLocks noChangeArrowheads="1"/>
          </p:cNvSpPr>
          <p:nvPr/>
        </p:nvSpPr>
        <p:spPr bwMode="auto">
          <a:xfrm>
            <a:off x="4546600" y="2824163"/>
            <a:ext cx="3735388" cy="658812"/>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spcAft>
                <a:spcPct val="20000"/>
              </a:spcAft>
              <a:buChar char="•"/>
              <a:defRPr sz="2800" b="1">
                <a:solidFill>
                  <a:schemeClr val="tx1"/>
                </a:solidFill>
                <a:latin typeface="Century Gothic" panose="020B0502020202020204" pitchFamily="34" charset="0"/>
              </a:defRPr>
            </a:lvl1pPr>
            <a:lvl2pPr marL="742950" indent="-285750">
              <a:spcBef>
                <a:spcPct val="20000"/>
              </a:spcBef>
              <a:spcAft>
                <a:spcPct val="20000"/>
              </a:spcAft>
              <a:buChar char="–"/>
              <a:defRPr sz="2400" b="1">
                <a:solidFill>
                  <a:schemeClr val="tx1"/>
                </a:solidFill>
                <a:latin typeface="Century Gothic" panose="020B0502020202020204" pitchFamily="34" charset="0"/>
              </a:defRPr>
            </a:lvl2pPr>
            <a:lvl3pPr marL="1143000" indent="-228600">
              <a:spcBef>
                <a:spcPct val="20000"/>
              </a:spcBef>
              <a:spcAft>
                <a:spcPct val="20000"/>
              </a:spcAft>
              <a:buChar char="•"/>
              <a:defRPr sz="2000" b="1">
                <a:solidFill>
                  <a:schemeClr val="tx1"/>
                </a:solidFill>
                <a:latin typeface="Century Gothic" panose="020B0502020202020204" pitchFamily="34" charset="0"/>
              </a:defRPr>
            </a:lvl3pPr>
            <a:lvl4pPr marL="1600200" indent="-228600">
              <a:spcBef>
                <a:spcPct val="20000"/>
              </a:spcBef>
              <a:spcAft>
                <a:spcPct val="20000"/>
              </a:spcAft>
              <a:buChar char="–"/>
              <a:defRPr b="1">
                <a:solidFill>
                  <a:schemeClr val="tx1"/>
                </a:solidFill>
                <a:latin typeface="Century Gothic" panose="020B0502020202020204" pitchFamily="34" charset="0"/>
              </a:defRPr>
            </a:lvl4pPr>
            <a:lvl5pPr marL="2057400" indent="-228600">
              <a:spcBef>
                <a:spcPct val="20000"/>
              </a:spcBef>
              <a:spcAft>
                <a:spcPct val="20000"/>
              </a:spcAft>
              <a:buChar char="»"/>
              <a:defRPr sz="1600" b="1">
                <a:solidFill>
                  <a:schemeClr val="tx1"/>
                </a:solidFill>
                <a:latin typeface="Century Gothic" panose="020B0502020202020204" pitchFamily="34" charset="0"/>
              </a:defRPr>
            </a:lvl5pPr>
            <a:lvl6pPr marL="25146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6pPr>
            <a:lvl7pPr marL="29718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7pPr>
            <a:lvl8pPr marL="34290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8pPr>
            <a:lvl9pPr marL="38862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9pPr>
          </a:lstStyle>
          <a:p>
            <a:pPr eaLnBrk="1" hangingPunct="1">
              <a:spcBef>
                <a:spcPct val="50000"/>
              </a:spcBef>
              <a:spcAft>
                <a:spcPct val="0"/>
              </a:spcAft>
              <a:buFontTx/>
              <a:buNone/>
            </a:pPr>
            <a:r>
              <a:rPr lang="es-ES" altLang="es-ES" sz="1200">
                <a:latin typeface="+mn-lt"/>
              </a:rPr>
              <a:t>Pacientes no sometidos a la intervención quirúrgica por experimentar un ictus antes de que fuera posible aplicársela</a:t>
            </a:r>
          </a:p>
        </p:txBody>
      </p:sp>
      <p:sp>
        <p:nvSpPr>
          <p:cNvPr id="21" name="Text Box 21">
            <a:extLst>
              <a:ext uri="{FF2B5EF4-FFF2-40B4-BE49-F238E27FC236}">
                <a16:creationId xmlns:a16="http://schemas.microsoft.com/office/drawing/2014/main" id="{A71AA1A9-53F4-4E49-ADD9-8126F6D3E14C}"/>
              </a:ext>
            </a:extLst>
          </p:cNvPr>
          <p:cNvSpPr txBox="1">
            <a:spLocks noChangeArrowheads="1"/>
          </p:cNvSpPr>
          <p:nvPr/>
        </p:nvSpPr>
        <p:spPr bwMode="auto">
          <a:xfrm>
            <a:off x="774458" y="4911248"/>
            <a:ext cx="10491787" cy="1034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spcBef>
                <a:spcPct val="20000"/>
              </a:spcBef>
              <a:defRPr/>
            </a:pPr>
            <a:r>
              <a:rPr lang="es-ES" b="1" dirty="0">
                <a:solidFill>
                  <a:schemeClr val="hlink"/>
                </a:solidFill>
                <a:latin typeface="+mn-lt"/>
              </a:rPr>
              <a:t>ANÁLISIS POR INTENCIÓN DE TRATAR (ITT): 20/100 vs 20/100 =&gt; </a:t>
            </a:r>
            <a:r>
              <a:rPr lang="es-ES" b="1" u="sng" dirty="0">
                <a:solidFill>
                  <a:schemeClr val="hlink"/>
                </a:solidFill>
                <a:effectLst>
                  <a:outerShdw blurRad="38100" dist="38100" dir="2700000" algn="tl">
                    <a:srgbClr val="C0C0C0"/>
                  </a:outerShdw>
                </a:effectLst>
                <a:latin typeface="+mn-lt"/>
                <a:sym typeface="Wingdings" pitchFamily="2" charset="2"/>
              </a:rPr>
              <a:t>RR = 0,2/0,2 = 1</a:t>
            </a:r>
          </a:p>
          <a:p>
            <a:pPr eaLnBrk="1" hangingPunct="1">
              <a:spcBef>
                <a:spcPct val="20000"/>
              </a:spcBef>
              <a:defRPr/>
            </a:pPr>
            <a:r>
              <a:rPr lang="es-ES" b="1" dirty="0">
                <a:solidFill>
                  <a:srgbClr val="FF9900"/>
                </a:solidFill>
                <a:latin typeface="+mn-lt"/>
                <a:sym typeface="Wingdings" pitchFamily="2" charset="2"/>
              </a:rPr>
              <a:t>ANÁLISIS POR PROTOCOLO (PP): 10/90 vs 20/100 =&gt; </a:t>
            </a:r>
            <a:r>
              <a:rPr lang="es-ES" b="1" u="sng" dirty="0">
                <a:solidFill>
                  <a:srgbClr val="FF9900"/>
                </a:solidFill>
                <a:effectLst>
                  <a:outerShdw blurRad="38100" dist="38100" dir="2700000" algn="tl">
                    <a:srgbClr val="C0C0C0"/>
                  </a:outerShdw>
                </a:effectLst>
                <a:latin typeface="+mn-lt"/>
                <a:sym typeface="Wingdings" pitchFamily="2" charset="2"/>
              </a:rPr>
              <a:t>RR = 0,11/0,2 = 0’56</a:t>
            </a:r>
          </a:p>
          <a:p>
            <a:pPr eaLnBrk="1" hangingPunct="1">
              <a:spcBef>
                <a:spcPct val="20000"/>
              </a:spcBef>
              <a:defRPr/>
            </a:pPr>
            <a:r>
              <a:rPr lang="es-ES" b="1" dirty="0">
                <a:solidFill>
                  <a:srgbClr val="FF0000"/>
                </a:solidFill>
                <a:latin typeface="+mn-lt"/>
                <a:sym typeface="Wingdings" pitchFamily="2" charset="2"/>
              </a:rPr>
              <a:t>CONCLUSIÓN </a:t>
            </a:r>
            <a:r>
              <a:rPr lang="es-ES" b="1" u="sng" dirty="0">
                <a:solidFill>
                  <a:srgbClr val="FF0000"/>
                </a:solidFill>
                <a:latin typeface="+mn-lt"/>
                <a:sym typeface="Wingdings" pitchFamily="2" charset="2"/>
              </a:rPr>
              <a:t>ERRÓNEA</a:t>
            </a:r>
            <a:r>
              <a:rPr lang="es-ES" b="1" dirty="0">
                <a:solidFill>
                  <a:srgbClr val="FF0000"/>
                </a:solidFill>
                <a:latin typeface="+mn-lt"/>
                <a:sym typeface="Wingdings" pitchFamily="2" charset="2"/>
              </a:rPr>
              <a:t> DEL ANÁLISIS PP:  LA INTERVENCIÓN QUIRÚRGICA REDUCE LOS ICTUS A LA MITAD</a:t>
            </a:r>
          </a:p>
        </p:txBody>
      </p:sp>
      <p:sp>
        <p:nvSpPr>
          <p:cNvPr id="22" name="Text Box 22">
            <a:extLst>
              <a:ext uri="{FF2B5EF4-FFF2-40B4-BE49-F238E27FC236}">
                <a16:creationId xmlns:a16="http://schemas.microsoft.com/office/drawing/2014/main" id="{98422EE9-71BA-40DA-B421-2A2D13118D7B}"/>
              </a:ext>
            </a:extLst>
          </p:cNvPr>
          <p:cNvSpPr txBox="1">
            <a:spLocks noChangeArrowheads="1"/>
          </p:cNvSpPr>
          <p:nvPr/>
        </p:nvSpPr>
        <p:spPr bwMode="auto">
          <a:xfrm>
            <a:off x="8008938" y="2289175"/>
            <a:ext cx="7207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20000"/>
              </a:spcAft>
              <a:buChar char="•"/>
              <a:defRPr sz="2800" b="1">
                <a:solidFill>
                  <a:schemeClr val="tx1"/>
                </a:solidFill>
                <a:latin typeface="Century Gothic" panose="020B0502020202020204" pitchFamily="34" charset="0"/>
              </a:defRPr>
            </a:lvl1pPr>
            <a:lvl2pPr marL="742950" indent="-285750">
              <a:spcBef>
                <a:spcPct val="20000"/>
              </a:spcBef>
              <a:spcAft>
                <a:spcPct val="20000"/>
              </a:spcAft>
              <a:buChar char="–"/>
              <a:defRPr sz="2400" b="1">
                <a:solidFill>
                  <a:schemeClr val="tx1"/>
                </a:solidFill>
                <a:latin typeface="Century Gothic" panose="020B0502020202020204" pitchFamily="34" charset="0"/>
              </a:defRPr>
            </a:lvl2pPr>
            <a:lvl3pPr marL="1143000" indent="-228600">
              <a:spcBef>
                <a:spcPct val="20000"/>
              </a:spcBef>
              <a:spcAft>
                <a:spcPct val="20000"/>
              </a:spcAft>
              <a:buChar char="•"/>
              <a:defRPr sz="2000" b="1">
                <a:solidFill>
                  <a:schemeClr val="tx1"/>
                </a:solidFill>
                <a:latin typeface="Century Gothic" panose="020B0502020202020204" pitchFamily="34" charset="0"/>
              </a:defRPr>
            </a:lvl3pPr>
            <a:lvl4pPr marL="1600200" indent="-228600">
              <a:spcBef>
                <a:spcPct val="20000"/>
              </a:spcBef>
              <a:spcAft>
                <a:spcPct val="20000"/>
              </a:spcAft>
              <a:buChar char="–"/>
              <a:defRPr b="1">
                <a:solidFill>
                  <a:schemeClr val="tx1"/>
                </a:solidFill>
                <a:latin typeface="Century Gothic" panose="020B0502020202020204" pitchFamily="34" charset="0"/>
              </a:defRPr>
            </a:lvl4pPr>
            <a:lvl5pPr marL="2057400" indent="-228600">
              <a:spcBef>
                <a:spcPct val="20000"/>
              </a:spcBef>
              <a:spcAft>
                <a:spcPct val="20000"/>
              </a:spcAft>
              <a:buChar char="»"/>
              <a:defRPr sz="1600" b="1">
                <a:solidFill>
                  <a:schemeClr val="tx1"/>
                </a:solidFill>
                <a:latin typeface="Century Gothic" panose="020B0502020202020204" pitchFamily="34" charset="0"/>
              </a:defRPr>
            </a:lvl5pPr>
            <a:lvl6pPr marL="25146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6pPr>
            <a:lvl7pPr marL="29718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7pPr>
            <a:lvl8pPr marL="34290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8pPr>
            <a:lvl9pPr marL="38862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9pPr>
          </a:lstStyle>
          <a:p>
            <a:pPr eaLnBrk="1" hangingPunct="1">
              <a:spcBef>
                <a:spcPct val="50000"/>
              </a:spcBef>
              <a:spcAft>
                <a:spcPct val="0"/>
              </a:spcAft>
              <a:buFontTx/>
              <a:buNone/>
            </a:pPr>
            <a:r>
              <a:rPr lang="es-ES" altLang="es-ES" sz="1200">
                <a:latin typeface="+mn-lt"/>
              </a:rPr>
              <a:t>1 año</a:t>
            </a:r>
          </a:p>
        </p:txBody>
      </p:sp>
      <p:sp>
        <p:nvSpPr>
          <p:cNvPr id="23" name="Text Box 23">
            <a:extLst>
              <a:ext uri="{FF2B5EF4-FFF2-40B4-BE49-F238E27FC236}">
                <a16:creationId xmlns:a16="http://schemas.microsoft.com/office/drawing/2014/main" id="{5B379B0D-B720-44DB-8512-354B2D2681F0}"/>
              </a:ext>
            </a:extLst>
          </p:cNvPr>
          <p:cNvSpPr txBox="1">
            <a:spLocks noChangeArrowheads="1"/>
          </p:cNvSpPr>
          <p:nvPr/>
        </p:nvSpPr>
        <p:spPr bwMode="auto">
          <a:xfrm>
            <a:off x="8008938" y="4465638"/>
            <a:ext cx="7207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20000"/>
              </a:spcAft>
              <a:buChar char="•"/>
              <a:defRPr sz="2800" b="1">
                <a:solidFill>
                  <a:schemeClr val="tx1"/>
                </a:solidFill>
                <a:latin typeface="Century Gothic" panose="020B0502020202020204" pitchFamily="34" charset="0"/>
              </a:defRPr>
            </a:lvl1pPr>
            <a:lvl2pPr marL="742950" indent="-285750">
              <a:spcBef>
                <a:spcPct val="20000"/>
              </a:spcBef>
              <a:spcAft>
                <a:spcPct val="20000"/>
              </a:spcAft>
              <a:buChar char="–"/>
              <a:defRPr sz="2400" b="1">
                <a:solidFill>
                  <a:schemeClr val="tx1"/>
                </a:solidFill>
                <a:latin typeface="Century Gothic" panose="020B0502020202020204" pitchFamily="34" charset="0"/>
              </a:defRPr>
            </a:lvl2pPr>
            <a:lvl3pPr marL="1143000" indent="-228600">
              <a:spcBef>
                <a:spcPct val="20000"/>
              </a:spcBef>
              <a:spcAft>
                <a:spcPct val="20000"/>
              </a:spcAft>
              <a:buChar char="•"/>
              <a:defRPr sz="2000" b="1">
                <a:solidFill>
                  <a:schemeClr val="tx1"/>
                </a:solidFill>
                <a:latin typeface="Century Gothic" panose="020B0502020202020204" pitchFamily="34" charset="0"/>
              </a:defRPr>
            </a:lvl3pPr>
            <a:lvl4pPr marL="1600200" indent="-228600">
              <a:spcBef>
                <a:spcPct val="20000"/>
              </a:spcBef>
              <a:spcAft>
                <a:spcPct val="20000"/>
              </a:spcAft>
              <a:buChar char="–"/>
              <a:defRPr b="1">
                <a:solidFill>
                  <a:schemeClr val="tx1"/>
                </a:solidFill>
                <a:latin typeface="Century Gothic" panose="020B0502020202020204" pitchFamily="34" charset="0"/>
              </a:defRPr>
            </a:lvl4pPr>
            <a:lvl5pPr marL="2057400" indent="-228600">
              <a:spcBef>
                <a:spcPct val="20000"/>
              </a:spcBef>
              <a:spcAft>
                <a:spcPct val="20000"/>
              </a:spcAft>
              <a:buChar char="»"/>
              <a:defRPr sz="1600" b="1">
                <a:solidFill>
                  <a:schemeClr val="tx1"/>
                </a:solidFill>
                <a:latin typeface="Century Gothic" panose="020B0502020202020204" pitchFamily="34" charset="0"/>
              </a:defRPr>
            </a:lvl5pPr>
            <a:lvl6pPr marL="25146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6pPr>
            <a:lvl7pPr marL="29718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7pPr>
            <a:lvl8pPr marL="34290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8pPr>
            <a:lvl9pPr marL="38862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9pPr>
          </a:lstStyle>
          <a:p>
            <a:pPr eaLnBrk="1" hangingPunct="1">
              <a:spcBef>
                <a:spcPct val="50000"/>
              </a:spcBef>
              <a:spcAft>
                <a:spcPct val="0"/>
              </a:spcAft>
              <a:buFontTx/>
              <a:buNone/>
            </a:pPr>
            <a:r>
              <a:rPr lang="es-ES" altLang="es-ES" sz="1200">
                <a:latin typeface="+mn-lt"/>
              </a:rPr>
              <a:t>1 año</a:t>
            </a:r>
          </a:p>
        </p:txBody>
      </p:sp>
      <p:sp>
        <p:nvSpPr>
          <p:cNvPr id="24" name="Rectangle 24">
            <a:extLst>
              <a:ext uri="{FF2B5EF4-FFF2-40B4-BE49-F238E27FC236}">
                <a16:creationId xmlns:a16="http://schemas.microsoft.com/office/drawing/2014/main" id="{0932582C-CFB4-462A-A4B2-165C4288C60C}"/>
              </a:ext>
            </a:extLst>
          </p:cNvPr>
          <p:cNvSpPr>
            <a:spLocks noChangeArrowheads="1"/>
          </p:cNvSpPr>
          <p:nvPr/>
        </p:nvSpPr>
        <p:spPr bwMode="auto">
          <a:xfrm>
            <a:off x="753029" y="6252874"/>
            <a:ext cx="104668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spcAft>
                <a:spcPct val="20000"/>
              </a:spcAft>
              <a:buChar char="•"/>
              <a:defRPr sz="2800" b="1">
                <a:solidFill>
                  <a:schemeClr val="tx1"/>
                </a:solidFill>
                <a:latin typeface="Century Gothic" panose="020B0502020202020204" pitchFamily="34" charset="0"/>
              </a:defRPr>
            </a:lvl1pPr>
            <a:lvl2pPr marL="742950" indent="-285750">
              <a:spcBef>
                <a:spcPct val="20000"/>
              </a:spcBef>
              <a:spcAft>
                <a:spcPct val="20000"/>
              </a:spcAft>
              <a:buChar char="–"/>
              <a:defRPr sz="2400" b="1">
                <a:solidFill>
                  <a:schemeClr val="tx1"/>
                </a:solidFill>
                <a:latin typeface="Century Gothic" panose="020B0502020202020204" pitchFamily="34" charset="0"/>
              </a:defRPr>
            </a:lvl2pPr>
            <a:lvl3pPr marL="1143000" indent="-228600">
              <a:spcBef>
                <a:spcPct val="20000"/>
              </a:spcBef>
              <a:spcAft>
                <a:spcPct val="20000"/>
              </a:spcAft>
              <a:buChar char="•"/>
              <a:defRPr sz="2000" b="1">
                <a:solidFill>
                  <a:schemeClr val="tx1"/>
                </a:solidFill>
                <a:latin typeface="Century Gothic" panose="020B0502020202020204" pitchFamily="34" charset="0"/>
              </a:defRPr>
            </a:lvl3pPr>
            <a:lvl4pPr marL="1600200" indent="-228600">
              <a:spcBef>
                <a:spcPct val="20000"/>
              </a:spcBef>
              <a:spcAft>
                <a:spcPct val="20000"/>
              </a:spcAft>
              <a:buChar char="–"/>
              <a:defRPr b="1">
                <a:solidFill>
                  <a:schemeClr val="tx1"/>
                </a:solidFill>
                <a:latin typeface="Century Gothic" panose="020B0502020202020204" pitchFamily="34" charset="0"/>
              </a:defRPr>
            </a:lvl4pPr>
            <a:lvl5pPr marL="2057400" indent="-228600">
              <a:spcBef>
                <a:spcPct val="20000"/>
              </a:spcBef>
              <a:spcAft>
                <a:spcPct val="20000"/>
              </a:spcAft>
              <a:buChar char="»"/>
              <a:defRPr sz="1600" b="1">
                <a:solidFill>
                  <a:schemeClr val="tx1"/>
                </a:solidFill>
                <a:latin typeface="Century Gothic" panose="020B0502020202020204" pitchFamily="34" charset="0"/>
              </a:defRPr>
            </a:lvl5pPr>
            <a:lvl6pPr marL="25146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6pPr>
            <a:lvl7pPr marL="29718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7pPr>
            <a:lvl8pPr marL="34290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8pPr>
            <a:lvl9pPr marL="3886200" indent="-228600" eaLnBrk="0" fontAlgn="base" hangingPunct="0">
              <a:spcBef>
                <a:spcPct val="20000"/>
              </a:spcBef>
              <a:spcAft>
                <a:spcPct val="20000"/>
              </a:spcAft>
              <a:buChar char="»"/>
              <a:defRPr sz="1600" b="1">
                <a:solidFill>
                  <a:schemeClr val="tx1"/>
                </a:solidFill>
                <a:latin typeface="Century Gothic" panose="020B0502020202020204" pitchFamily="34" charset="0"/>
              </a:defRPr>
            </a:lvl9pPr>
          </a:lstStyle>
          <a:p>
            <a:pPr>
              <a:buFontTx/>
              <a:buNone/>
            </a:pPr>
            <a:r>
              <a:rPr lang="en-GB" altLang="es-ES" sz="1200" dirty="0" err="1">
                <a:solidFill>
                  <a:srgbClr val="996633"/>
                </a:solidFill>
                <a:latin typeface="+mn-lt"/>
              </a:rPr>
              <a:t>Guyatt</a:t>
            </a:r>
            <a:r>
              <a:rPr lang="en-GB" altLang="es-ES" sz="1200" dirty="0">
                <a:solidFill>
                  <a:srgbClr val="996633"/>
                </a:solidFill>
                <a:latin typeface="+mn-lt"/>
              </a:rPr>
              <a:t> G, The principle of </a:t>
            </a:r>
            <a:r>
              <a:rPr lang="en-GB" altLang="es-ES" sz="1400" dirty="0">
                <a:solidFill>
                  <a:srgbClr val="996633"/>
                </a:solidFill>
                <a:latin typeface="+mn-lt"/>
              </a:rPr>
              <a:t>intention-to-treat</a:t>
            </a:r>
            <a:r>
              <a:rPr lang="en-GB" altLang="es-ES" sz="1200" dirty="0">
                <a:solidFill>
                  <a:srgbClr val="996633"/>
                </a:solidFill>
                <a:latin typeface="+mn-lt"/>
              </a:rPr>
              <a:t>. </a:t>
            </a:r>
            <a:r>
              <a:rPr lang="en-GB" altLang="es-ES" sz="1200" dirty="0" err="1">
                <a:solidFill>
                  <a:srgbClr val="996633"/>
                </a:solidFill>
                <a:latin typeface="+mn-lt"/>
              </a:rPr>
              <a:t>En</a:t>
            </a:r>
            <a:r>
              <a:rPr lang="en-GB" altLang="es-ES" sz="1200" dirty="0">
                <a:solidFill>
                  <a:srgbClr val="996633"/>
                </a:solidFill>
                <a:latin typeface="+mn-lt"/>
              </a:rPr>
              <a:t>: User’ guides to the medical literature. A manual for evidence based practice. AMA Press, 2002.</a:t>
            </a:r>
          </a:p>
        </p:txBody>
      </p:sp>
      <p:cxnSp>
        <p:nvCxnSpPr>
          <p:cNvPr id="25" name="AutoShape 25">
            <a:extLst>
              <a:ext uri="{FF2B5EF4-FFF2-40B4-BE49-F238E27FC236}">
                <a16:creationId xmlns:a16="http://schemas.microsoft.com/office/drawing/2014/main" id="{CB6947A5-EF81-4659-88A9-6306ECBE265E}"/>
              </a:ext>
            </a:extLst>
          </p:cNvPr>
          <p:cNvCxnSpPr>
            <a:cxnSpLocks noChangeShapeType="1"/>
            <a:stCxn id="19" idx="0"/>
            <a:endCxn id="20" idx="1"/>
          </p:cNvCxnSpPr>
          <p:nvPr/>
        </p:nvCxnSpPr>
        <p:spPr bwMode="auto">
          <a:xfrm flipV="1">
            <a:off x="3984625" y="3154363"/>
            <a:ext cx="552450" cy="5667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6" name="Rectangle 26">
            <a:extLst>
              <a:ext uri="{FF2B5EF4-FFF2-40B4-BE49-F238E27FC236}">
                <a16:creationId xmlns:a16="http://schemas.microsoft.com/office/drawing/2014/main" id="{49B84BEE-A205-4F4F-A54A-0F5B84886815}"/>
              </a:ext>
            </a:extLst>
          </p:cNvPr>
          <p:cNvSpPr txBox="1">
            <a:spLocks noChangeArrowheads="1"/>
          </p:cNvSpPr>
          <p:nvPr/>
        </p:nvSpPr>
        <p:spPr>
          <a:xfrm>
            <a:off x="662612" y="312738"/>
            <a:ext cx="11065553" cy="701672"/>
          </a:xfrm>
          <a:prstGeom prst="rect">
            <a:avLst/>
          </a:prstGeom>
          <a:no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altLang="es-ES" sz="2000" b="1" dirty="0">
                <a:latin typeface="+mn-lt"/>
                <a:cs typeface="Calibri" panose="020F0502020204030204" pitchFamily="34" charset="0"/>
              </a:rPr>
              <a:t>RESULTADOS DE UN ENSAYO HIPOTÉTICO SOBRE LA EFICACIA DE UNA TÉCNICA QUIRÚRGICA EN PACIENTES CON RIESGO DE ICTUS: </a:t>
            </a:r>
            <a:r>
              <a:rPr lang="es-ES" altLang="es-ES" sz="2000" b="1" dirty="0">
                <a:solidFill>
                  <a:schemeClr val="hlink"/>
                </a:solidFill>
                <a:latin typeface="+mn-lt"/>
                <a:ea typeface="+mn-ea"/>
                <a:cs typeface="+mn-cs"/>
              </a:rPr>
              <a:t>ANÁLISIS POR INTENCIÓN DE TRATAR (ITT) </a:t>
            </a:r>
            <a:r>
              <a:rPr lang="es-ES" altLang="es-ES" sz="2000" b="1" dirty="0">
                <a:latin typeface="+mn-lt"/>
                <a:cs typeface="Calibri" panose="020F0502020204030204" pitchFamily="34" charset="0"/>
              </a:rPr>
              <a:t>vs </a:t>
            </a:r>
            <a:r>
              <a:rPr lang="es-ES" altLang="es-ES" sz="2000" b="1" dirty="0">
                <a:solidFill>
                  <a:srgbClr val="FF9900"/>
                </a:solidFill>
                <a:latin typeface="+mn-lt"/>
                <a:ea typeface="+mn-ea"/>
                <a:cs typeface="+mn-cs"/>
              </a:rPr>
              <a:t>POR PROTOCOLO (PP)</a:t>
            </a:r>
          </a:p>
        </p:txBody>
      </p:sp>
    </p:spTree>
    <p:extLst>
      <p:ext uri="{BB962C8B-B14F-4D97-AF65-F5344CB8AC3E}">
        <p14:creationId xmlns:p14="http://schemas.microsoft.com/office/powerpoint/2010/main" val="20570269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E178FF9-B1BF-4448-8652-0DAC01AEE34A}"/>
              </a:ext>
            </a:extLst>
          </p:cNvPr>
          <p:cNvSpPr>
            <a:spLocks noGrp="1"/>
          </p:cNvSpPr>
          <p:nvPr>
            <p:ph type="subTitle" idx="1"/>
          </p:nvPr>
        </p:nvSpPr>
        <p:spPr>
          <a:xfrm>
            <a:off x="3955774" y="5202238"/>
            <a:ext cx="7832035" cy="1655762"/>
          </a:xfrm>
        </p:spPr>
        <p:txBody>
          <a:bodyPr/>
          <a:lstStyle/>
          <a:p>
            <a:pPr algn="l">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 y cerramos el paréntesis</a:t>
            </a:r>
            <a:r>
              <a:rPr lang="es-ES" sz="5400" dirty="0">
                <a:latin typeface="Calibri" panose="020F0502020204030204" pitchFamily="34" charset="0"/>
                <a:ea typeface="Calibri" panose="020F0502020204030204" pitchFamily="34" charset="0"/>
                <a:cs typeface="Times New Roman" panose="02020603050405020304" pitchFamily="18" charset="0"/>
              </a:rPr>
              <a:t>) </a:t>
            </a:r>
            <a:r>
              <a:rPr lang="es-ES" dirty="0">
                <a:latin typeface="Calibri" panose="020F0502020204030204" pitchFamily="34" charset="0"/>
                <a:ea typeface="Calibri" panose="020F0502020204030204" pitchFamily="34" charset="0"/>
                <a:cs typeface="Times New Roman" panose="02020603050405020304" pitchFamily="18" charset="0"/>
              </a:rPr>
              <a:t>para continuar.</a:t>
            </a:r>
          </a:p>
          <a:p>
            <a:pPr algn="l"/>
            <a:endParaRPr lang="es-ES" dirty="0"/>
          </a:p>
        </p:txBody>
      </p:sp>
    </p:spTree>
    <p:extLst>
      <p:ext uri="{BB962C8B-B14F-4D97-AF65-F5344CB8AC3E}">
        <p14:creationId xmlns:p14="http://schemas.microsoft.com/office/powerpoint/2010/main" val="2987824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265165" y="268655"/>
            <a:ext cx="2086007" cy="304803"/>
          </a:xfrm>
        </p:spPr>
        <p:txBody>
          <a:bodyPr>
            <a:normAutofit fontScale="85000" lnSpcReduction="20000"/>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 RESULTADOS.</a:t>
            </a:r>
          </a:p>
          <a:p>
            <a:pPr algn="just">
              <a:lnSpc>
                <a:spcPct val="100000"/>
              </a:lnSpc>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pic>
        <p:nvPicPr>
          <p:cNvPr id="4" name="Imagen 3">
            <a:extLst>
              <a:ext uri="{FF2B5EF4-FFF2-40B4-BE49-F238E27FC236}">
                <a16:creationId xmlns:a16="http://schemas.microsoft.com/office/drawing/2014/main" id="{3E2DC340-4040-46F7-952C-030BA2929563}"/>
              </a:ext>
            </a:extLst>
          </p:cNvPr>
          <p:cNvPicPr>
            <a:picLocks noChangeAspect="1"/>
          </p:cNvPicPr>
          <p:nvPr/>
        </p:nvPicPr>
        <p:blipFill>
          <a:blip r:embed="rId2"/>
          <a:stretch>
            <a:fillRect/>
          </a:stretch>
        </p:blipFill>
        <p:spPr>
          <a:xfrm>
            <a:off x="265165" y="903654"/>
            <a:ext cx="11661669" cy="5609491"/>
          </a:xfrm>
          <a:prstGeom prst="rect">
            <a:avLst/>
          </a:prstGeom>
        </p:spPr>
      </p:pic>
    </p:spTree>
    <p:extLst>
      <p:ext uri="{BB962C8B-B14F-4D97-AF65-F5344CB8AC3E}">
        <p14:creationId xmlns:p14="http://schemas.microsoft.com/office/powerpoint/2010/main" val="17420236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B3B0291B-C688-4A30-98BF-C26042F3F403}"/>
              </a:ext>
            </a:extLst>
          </p:cNvPr>
          <p:cNvPicPr>
            <a:picLocks noChangeAspect="1"/>
          </p:cNvPicPr>
          <p:nvPr/>
        </p:nvPicPr>
        <p:blipFill>
          <a:blip r:embed="rId2"/>
          <a:stretch>
            <a:fillRect/>
          </a:stretch>
        </p:blipFill>
        <p:spPr>
          <a:xfrm>
            <a:off x="200333" y="597327"/>
            <a:ext cx="11767078" cy="3775890"/>
          </a:xfrm>
          <a:prstGeom prst="rect">
            <a:avLst/>
          </a:prstGeom>
        </p:spPr>
      </p:pic>
    </p:spTree>
    <p:extLst>
      <p:ext uri="{BB962C8B-B14F-4D97-AF65-F5344CB8AC3E}">
        <p14:creationId xmlns:p14="http://schemas.microsoft.com/office/powerpoint/2010/main" val="37835250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710202" y="781875"/>
            <a:ext cx="10514390" cy="149749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Variables intermedias y/o de laboratorio:</a:t>
            </a:r>
            <a:r>
              <a:rPr lang="es-ES" sz="2000" dirty="0">
                <a:latin typeface="Calibri" panose="020F0502020204030204" pitchFamily="34" charset="0"/>
                <a:ea typeface="Times New Roman" panose="02020603050405020304" pitchFamily="18" charset="0"/>
                <a:cs typeface="Times New Roman" panose="02020603050405020304" pitchFamily="18" charset="0"/>
              </a:rPr>
              <a:t>  Se encuentra una diferencia significativa a favor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pioglizatona</a:t>
            </a:r>
            <a:r>
              <a:rPr lang="es-ES" sz="2000" dirty="0">
                <a:latin typeface="Calibri" panose="020F0502020204030204" pitchFamily="34" charset="0"/>
                <a:ea typeface="Times New Roman" panose="02020603050405020304" pitchFamily="18" charset="0"/>
                <a:cs typeface="Times New Roman" panose="02020603050405020304" pitchFamily="18" charset="0"/>
              </a:rPr>
              <a:t> en el </a:t>
            </a:r>
            <a:r>
              <a:rPr lang="es-ES" sz="2000" dirty="0">
                <a:solidFill>
                  <a:srgbClr val="008000"/>
                </a:solidFill>
                <a:latin typeface="Calibri" panose="020F0502020204030204" pitchFamily="34" charset="0"/>
                <a:ea typeface="Times New Roman" panose="02020603050405020304" pitchFamily="18" charset="0"/>
                <a:cs typeface="Times New Roman" panose="02020603050405020304" pitchFamily="18" charset="0"/>
              </a:rPr>
              <a:t>descenso de la Hb1Ac</a:t>
            </a:r>
            <a:r>
              <a:rPr lang="es-ES" sz="2000" dirty="0">
                <a:latin typeface="Calibri" panose="020F0502020204030204" pitchFamily="34" charset="0"/>
                <a:ea typeface="Times New Roman" panose="02020603050405020304" pitchFamily="18" charset="0"/>
                <a:cs typeface="Times New Roman" panose="02020603050405020304" pitchFamily="18" charset="0"/>
              </a:rPr>
              <a:t>. En las variables Col-LDL, Col-HDL, Triglicéridos y Creatinina se comportan similarmente.</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pic>
        <p:nvPicPr>
          <p:cNvPr id="5" name="Imagen 4">
            <a:extLst>
              <a:ext uri="{FF2B5EF4-FFF2-40B4-BE49-F238E27FC236}">
                <a16:creationId xmlns:a16="http://schemas.microsoft.com/office/drawing/2014/main" id="{6544DAB6-5033-4EE5-8B38-8E3131773728}"/>
              </a:ext>
            </a:extLst>
          </p:cNvPr>
          <p:cNvPicPr>
            <a:picLocks noChangeAspect="1"/>
          </p:cNvPicPr>
          <p:nvPr/>
        </p:nvPicPr>
        <p:blipFill>
          <a:blip r:embed="rId2"/>
          <a:stretch>
            <a:fillRect/>
          </a:stretch>
        </p:blipFill>
        <p:spPr>
          <a:xfrm>
            <a:off x="831562" y="2279374"/>
            <a:ext cx="10528875" cy="3226903"/>
          </a:xfrm>
          <a:prstGeom prst="rect">
            <a:avLst/>
          </a:prstGeom>
        </p:spPr>
      </p:pic>
    </p:spTree>
    <p:extLst>
      <p:ext uri="{BB962C8B-B14F-4D97-AF65-F5344CB8AC3E}">
        <p14:creationId xmlns:p14="http://schemas.microsoft.com/office/powerpoint/2010/main" val="3983519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017CC8F-9BC9-4447-BC57-9521E5630E4B}"/>
              </a:ext>
            </a:extLst>
          </p:cNvPr>
          <p:cNvSpPr txBox="1">
            <a:spLocks noChangeArrowheads="1"/>
          </p:cNvSpPr>
          <p:nvPr/>
        </p:nvSpPr>
        <p:spPr bwMode="auto">
          <a:xfrm>
            <a:off x="735810" y="425394"/>
            <a:ext cx="1069702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s-ES" altLang="es-ES" sz="2200" b="1" i="0" u="none" strike="noStrike" kern="1200" cap="none" spc="0" normalizeH="0" baseline="0" noProof="0">
                <a:ln>
                  <a:noFill/>
                </a:ln>
                <a:solidFill>
                  <a:sysClr val="windowText" lastClr="000000"/>
                </a:solidFill>
                <a:effectLst/>
                <a:uLnTx/>
                <a:uFillTx/>
                <a:latin typeface="Trebuchet MS" panose="020B0603020202020204" pitchFamily="34" charset="0"/>
                <a:ea typeface="Times New Roman" panose="02020603050405020304" pitchFamily="18" charset="0"/>
                <a:cs typeface="Tahoma" panose="020B0604030504040204" pitchFamily="34" charset="0"/>
              </a:rPr>
              <a:t>13 PREGUNTAS PARA LA LECTURA CRÍTICA DE UN ENSAYO CLÍNICO: </a:t>
            </a:r>
            <a:r>
              <a:rPr kumimoji="0" lang="es-ES" altLang="es-ES" sz="1800" b="1" i="0" u="none" strike="noStrike" kern="1200" cap="none" spc="0" normalizeH="0" baseline="0" noProof="0">
                <a:ln>
                  <a:noFill/>
                </a:ln>
                <a:solidFill>
                  <a:srgbClr val="FFC000">
                    <a:lumMod val="75000"/>
                  </a:srgbClr>
                </a:solidFill>
                <a:effectLst/>
                <a:uLnTx/>
                <a:uFillTx/>
                <a:latin typeface="Trebuchet MS" panose="020B0603020202020204" pitchFamily="34" charset="0"/>
                <a:ea typeface="Times New Roman" panose="02020603050405020304" pitchFamily="18" charset="0"/>
                <a:cs typeface="Tahoma" panose="020B0604030504040204" pitchFamily="34" charset="0"/>
              </a:rPr>
              <a:t>1 PICO, 7 para la VALIDEZ, 2 para la MAGNITUD y PRECISIÓN, y 3 para la APLICABILIDAD</a:t>
            </a:r>
            <a:endParaRPr kumimoji="0" lang="es-ES" altLang="es-ES" sz="1100" b="0" i="0" u="none" strike="noStrike" kern="1200" cap="none" spc="0" normalizeH="0" baseline="0" noProof="0">
              <a:ln>
                <a:noFill/>
              </a:ln>
              <a:solidFill>
                <a:srgbClr val="FFC000">
                  <a:lumMod val="75000"/>
                </a:srgbClr>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ES" altLang="es-ES" sz="1200" b="0" i="0" u="none" strike="noStrike" kern="1200" cap="none" spc="0" normalizeH="0" baseline="0" noProof="0">
              <a:ln>
                <a:noFill/>
              </a:ln>
              <a:solidFill>
                <a:sysClr val="windowText" lastClr="000000"/>
              </a:solidFill>
              <a:effectLst/>
              <a:uLnTx/>
              <a:uFillTx/>
              <a:latin typeface="Trebuchet MS" panose="020B0603020202020204" pitchFamily="34" charset="0"/>
              <a:ea typeface="Times New Roman" panose="02020603050405020304" pitchFamily="18" charset="0"/>
              <a:cs typeface="Tahom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s-ES" altLang="es-ES" sz="1500" b="0" i="0" u="none" strike="noStrike" kern="1200" cap="none" spc="0" normalizeH="0" baseline="0" noProof="0">
                <a:ln>
                  <a:noFill/>
                </a:ln>
                <a:solidFill>
                  <a:srgbClr val="4472C4">
                    <a:lumMod val="75000"/>
                  </a:srgbClr>
                </a:solidFill>
                <a:effectLst/>
                <a:uLnTx/>
                <a:uFillTx/>
                <a:latin typeface="Calibri" panose="020F0502020204030204"/>
                <a:ea typeface="Times New Roman" panose="02020603050405020304" pitchFamily="18" charset="0"/>
                <a:cs typeface="Tahoma" panose="020B0604030504040204" pitchFamily="34" charset="0"/>
              </a:rPr>
              <a:t>Adaptado de: </a:t>
            </a:r>
            <a:r>
              <a:rPr kumimoji="0" lang="en-US" altLang="es-ES" sz="1500" b="0" i="0" u="none" strike="noStrike" kern="1200" cap="none" spc="0" normalizeH="0" baseline="0" noProof="0">
                <a:ln>
                  <a:noFill/>
                </a:ln>
                <a:solidFill>
                  <a:srgbClr val="4472C4">
                    <a:lumMod val="75000"/>
                  </a:srgbClr>
                </a:solidFill>
                <a:effectLst/>
                <a:uLnTx/>
                <a:uFillTx/>
                <a:latin typeface="Calibri" panose="020F0502020204030204"/>
                <a:ea typeface="Times New Roman" panose="02020603050405020304" pitchFamily="18" charset="0"/>
                <a:cs typeface="Tahoma" panose="020B0604030504040204" pitchFamily="34" charset="0"/>
              </a:rPr>
              <a:t>Guyatt GH, Rennie D, O. Meade M, Cook DJ (Eds). Users’ guides to the medical literature. A manual for evidence-based clinical practice </a:t>
            </a:r>
            <a:r>
              <a:rPr kumimoji="0" lang="en-US" altLang="es-ES" sz="1500" b="0" i="0" u="none" strike="noStrike" kern="1200" cap="none" spc="0" normalizeH="0" baseline="0" noProof="0">
                <a:ln>
                  <a:noFill/>
                </a:ln>
                <a:solidFill>
                  <a:srgbClr val="4472C4">
                    <a:lumMod val="75000"/>
                  </a:srgbClr>
                </a:solidFill>
                <a:effectLst/>
                <a:uLnTx/>
                <a:uFillTx/>
                <a:latin typeface="Calibri" panose="020F0502020204030204"/>
                <a:ea typeface="Times New Roman" panose="02020603050405020304" pitchFamily="18" charset="0"/>
                <a:cs typeface="Calibri" panose="020F0502020204030204" pitchFamily="34" charset="0"/>
              </a:rPr>
              <a:t>(2</a:t>
            </a:r>
            <a:r>
              <a:rPr kumimoji="0" lang="en-US" altLang="es-ES" sz="1500" b="0" i="0" u="none" strike="noStrike" kern="1200" cap="none" spc="0" normalizeH="0" baseline="30000" noProof="0">
                <a:ln>
                  <a:noFill/>
                </a:ln>
                <a:solidFill>
                  <a:srgbClr val="4472C4">
                    <a:lumMod val="75000"/>
                  </a:srgbClr>
                </a:solidFill>
                <a:effectLst/>
                <a:uLnTx/>
                <a:uFillTx/>
                <a:latin typeface="Calibri" panose="020F0502020204030204"/>
                <a:ea typeface="Times New Roman" panose="02020603050405020304" pitchFamily="18" charset="0"/>
                <a:cs typeface="Calibri" panose="020F0502020204030204" pitchFamily="34" charset="0"/>
              </a:rPr>
              <a:t>nd</a:t>
            </a:r>
            <a:r>
              <a:rPr kumimoji="0" lang="en-US" altLang="es-ES" sz="1500" b="0" i="0" u="none" strike="noStrike" kern="1200" cap="none" spc="0" normalizeH="0" baseline="0" noProof="0">
                <a:ln>
                  <a:noFill/>
                </a:ln>
                <a:solidFill>
                  <a:srgbClr val="4472C4">
                    <a:lumMod val="75000"/>
                  </a:srgbClr>
                </a:solidFill>
                <a:effectLst/>
                <a:uLnTx/>
                <a:uFillTx/>
                <a:latin typeface="Calibri" panose="020F0502020204030204"/>
                <a:ea typeface="Times New Roman" panose="02020603050405020304" pitchFamily="18" charset="0"/>
                <a:cs typeface="Calibri" panose="020F0502020204030204" pitchFamily="34" charset="0"/>
              </a:rPr>
              <a:t> edition). McGraw-Hill Professional, 2008.</a:t>
            </a:r>
            <a:endParaRPr kumimoji="0" lang="en-US" altLang="es-ES" sz="1500" b="0" i="0" u="none" strike="noStrike" kern="1200" cap="none" spc="0" normalizeH="0" baseline="0" noProof="0" dirty="0">
              <a:ln>
                <a:noFill/>
              </a:ln>
              <a:solidFill>
                <a:srgbClr val="4472C4">
                  <a:lumMod val="75000"/>
                </a:srgbClr>
              </a:solidFill>
              <a:effectLst/>
              <a:uLnTx/>
              <a:uFillTx/>
              <a:latin typeface="Calibri" panose="020F0502020204030204"/>
              <a:ea typeface="+mn-ea"/>
              <a:cs typeface="Calibri" panose="020F0502020204030204" pitchFamily="34" charset="0"/>
            </a:endParaRPr>
          </a:p>
        </p:txBody>
      </p:sp>
      <p:sp>
        <p:nvSpPr>
          <p:cNvPr id="4" name="Rectángulo 3">
            <a:extLst>
              <a:ext uri="{FF2B5EF4-FFF2-40B4-BE49-F238E27FC236}">
                <a16:creationId xmlns:a16="http://schemas.microsoft.com/office/drawing/2014/main" id="{237D32C3-C84A-464A-AF25-0DE73A4AE8A7}"/>
              </a:ext>
            </a:extLst>
          </p:cNvPr>
          <p:cNvSpPr/>
          <p:nvPr/>
        </p:nvSpPr>
        <p:spPr>
          <a:xfrm>
            <a:off x="735810" y="1974787"/>
            <a:ext cx="10820085" cy="4555093"/>
          </a:xfrm>
          <a:prstGeom prst="rect">
            <a:avLst/>
          </a:prstGeom>
        </p:spPr>
        <p:txBody>
          <a:bodyPr wrap="square">
            <a:spAutoFit/>
          </a:bodyPr>
          <a:lstStyle/>
          <a:p>
            <a:pPr algn="just"/>
            <a:r>
              <a:rPr lang="es-ES" sz="2000" b="1" dirty="0">
                <a:solidFill>
                  <a:prstClr val="black"/>
                </a:solidFill>
                <a:ea typeface="Times New Roman" panose="02020603050405020304" pitchFamily="18" charset="0"/>
                <a:cs typeface="Times New Roman" panose="02020603050405020304" pitchFamily="18" charset="0"/>
              </a:rPr>
              <a:t>a) </a:t>
            </a:r>
            <a:r>
              <a:rPr lang="es-ES" sz="2000" dirty="0">
                <a:solidFill>
                  <a:prstClr val="black"/>
                </a:solidFill>
                <a:ea typeface="Times New Roman" panose="02020603050405020304" pitchFamily="18" charset="0"/>
                <a:cs typeface="Times New Roman" panose="02020603050405020304" pitchFamily="18" charset="0"/>
              </a:rPr>
              <a:t>La </a:t>
            </a:r>
            <a:r>
              <a:rPr lang="es-ES" sz="2000" b="1" dirty="0">
                <a:solidFill>
                  <a:prstClr val="black"/>
                </a:solidFill>
                <a:ea typeface="Times New Roman" panose="02020603050405020304" pitchFamily="18" charset="0"/>
                <a:cs typeface="Times New Roman" panose="02020603050405020304" pitchFamily="18" charset="0"/>
              </a:rPr>
              <a:t>Validez</a:t>
            </a:r>
            <a:r>
              <a:rPr lang="es-ES" sz="2000" dirty="0">
                <a:solidFill>
                  <a:prstClr val="black"/>
                </a:solidFill>
                <a:ea typeface="Times New Roman" panose="02020603050405020304" pitchFamily="18" charset="0"/>
                <a:cs typeface="Times New Roman" panose="02020603050405020304" pitchFamily="18" charset="0"/>
              </a:rPr>
              <a:t> (alta, moderada, baja o muy baja) significa cuán verosímil es la medida del resultado que se ha obtenido, antes de juzgar si es clínicamente relevante o no.</a:t>
            </a:r>
            <a:endParaRPr lang="es-ES" sz="16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algn="just"/>
            <a:r>
              <a:rPr lang="es-ES" sz="2000" b="1" dirty="0">
                <a:solidFill>
                  <a:prstClr val="black"/>
                </a:solidFill>
                <a:ea typeface="Times New Roman" panose="02020603050405020304" pitchFamily="18" charset="0"/>
                <a:cs typeface="Times New Roman" panose="02020603050405020304" pitchFamily="18" charset="0"/>
              </a:rPr>
              <a:t>b) </a:t>
            </a:r>
            <a:r>
              <a:rPr lang="es-ES" sz="2000" dirty="0">
                <a:solidFill>
                  <a:prstClr val="black"/>
                </a:solidFill>
                <a:ea typeface="Times New Roman" panose="02020603050405020304" pitchFamily="18" charset="0"/>
                <a:cs typeface="Times New Roman" panose="02020603050405020304" pitchFamily="18" charset="0"/>
              </a:rPr>
              <a:t>La </a:t>
            </a:r>
            <a:r>
              <a:rPr lang="es-ES" sz="2000" b="1" dirty="0">
                <a:solidFill>
                  <a:prstClr val="black"/>
                </a:solidFill>
                <a:ea typeface="Times New Roman" panose="02020603050405020304" pitchFamily="18" charset="0"/>
                <a:cs typeface="Times New Roman" panose="02020603050405020304" pitchFamily="18" charset="0"/>
              </a:rPr>
              <a:t>Magnitud</a:t>
            </a:r>
            <a:r>
              <a:rPr lang="es-ES" sz="2000" dirty="0">
                <a:solidFill>
                  <a:prstClr val="black"/>
                </a:solidFill>
                <a:ea typeface="Times New Roman" panose="02020603050405020304" pitchFamily="18" charset="0"/>
                <a:cs typeface="Times New Roman" panose="02020603050405020304" pitchFamily="18" charset="0"/>
              </a:rPr>
              <a:t> de los resultados se refiere a la relevancia clínica (significación práctica) de los beneficios menos riesgos añadidos, junto a la </a:t>
            </a:r>
            <a:r>
              <a:rPr lang="es-ES" sz="2000" b="1" dirty="0">
                <a:solidFill>
                  <a:prstClr val="black"/>
                </a:solidFill>
                <a:ea typeface="Times New Roman" panose="02020603050405020304" pitchFamily="18" charset="0"/>
                <a:cs typeface="Times New Roman" panose="02020603050405020304" pitchFamily="18" charset="0"/>
              </a:rPr>
              <a:t>Precisión</a:t>
            </a:r>
            <a:r>
              <a:rPr lang="es-ES" sz="2000" dirty="0">
                <a:solidFill>
                  <a:prstClr val="black"/>
                </a:solidFill>
                <a:ea typeface="Times New Roman" panose="02020603050405020304" pitchFamily="18" charset="0"/>
                <a:cs typeface="Times New Roman" panose="02020603050405020304" pitchFamily="18" charset="0"/>
              </a:rPr>
              <a:t> (si el intervalo de confianza es estrecho o es excesivamente amplio).</a:t>
            </a:r>
            <a:endParaRPr lang="es-ES" sz="16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algn="just"/>
            <a:r>
              <a:rPr lang="es-ES" sz="2000" b="1" dirty="0">
                <a:solidFill>
                  <a:prstClr val="black"/>
                </a:solidFill>
                <a:ea typeface="Calibri" panose="020F0502020204030204" pitchFamily="34" charset="0"/>
                <a:cs typeface="Times New Roman" panose="02020603050405020304" pitchFamily="18" charset="0"/>
              </a:rPr>
              <a:t>c) </a:t>
            </a:r>
            <a:r>
              <a:rPr lang="es-ES" sz="2000" dirty="0">
                <a:solidFill>
                  <a:prstClr val="black"/>
                </a:solidFill>
                <a:ea typeface="Calibri" panose="020F0502020204030204" pitchFamily="34" charset="0"/>
                <a:cs typeface="Times New Roman" panose="02020603050405020304" pitchFamily="18" charset="0"/>
              </a:rPr>
              <a:t>Con esa validez, magnitud y precisión, ¿a qué categorías de pacientes podría ser teóricamente </a:t>
            </a:r>
            <a:r>
              <a:rPr lang="es-ES" sz="2000" b="1" dirty="0">
                <a:solidFill>
                  <a:prstClr val="black"/>
                </a:solidFill>
                <a:ea typeface="Calibri" panose="020F0502020204030204" pitchFamily="34" charset="0"/>
                <a:cs typeface="Times New Roman" panose="02020603050405020304" pitchFamily="18" charset="0"/>
              </a:rPr>
              <a:t>Aplicable</a:t>
            </a:r>
            <a:r>
              <a:rPr lang="es-ES" sz="2000" dirty="0">
                <a:solidFill>
                  <a:prstClr val="black"/>
                </a:solidFill>
                <a:ea typeface="Calibri" panose="020F0502020204030204" pitchFamily="34" charset="0"/>
                <a:cs typeface="Times New Roman" panose="02020603050405020304" pitchFamily="18" charset="0"/>
              </a:rPr>
              <a:t>? ¿El prototipo sería teóricamente aplicable a una “clase” de mis pacientes? </a:t>
            </a:r>
          </a:p>
          <a:p>
            <a:pPr algn="just"/>
            <a:endParaRPr lang="es-ES" sz="1000" dirty="0">
              <a:solidFill>
                <a:prstClr val="black"/>
              </a:solidFill>
              <a:ea typeface="Calibri" panose="020F0502020204030204" pitchFamily="34" charset="0"/>
              <a:cs typeface="Times New Roman" panose="02020603050405020304" pitchFamily="18" charset="0"/>
            </a:endParaRPr>
          </a:p>
          <a:p>
            <a:pPr algn="just"/>
            <a:r>
              <a:rPr lang="es-ES" sz="2000" dirty="0">
                <a:solidFill>
                  <a:prstClr val="black"/>
                </a:solidFill>
                <a:ea typeface="Calibri" panose="020F0502020204030204" pitchFamily="34" charset="0"/>
                <a:cs typeface="Times New Roman" panose="02020603050405020304" pitchFamily="18" charset="0"/>
              </a:rPr>
              <a:t>Hasta aquí todo es un razonamiento teórico (ciencia, técnica), y puede formularse en lógica formal con una premisa mayor, una premisa menor, y una relación entre ambas de la que se extrae una conclusión teórica.</a:t>
            </a:r>
          </a:p>
          <a:p>
            <a:pPr algn="just"/>
            <a:endParaRPr lang="es-ES" sz="2000" dirty="0">
              <a:solidFill>
                <a:prstClr val="black"/>
              </a:solidFill>
              <a:ea typeface="Calibri" panose="020F0502020204030204" pitchFamily="34" charset="0"/>
              <a:cs typeface="Times New Roman" panose="02020603050405020304" pitchFamily="18" charset="0"/>
            </a:endParaRPr>
          </a:p>
          <a:p>
            <a:pPr algn="just"/>
            <a:r>
              <a:rPr lang="es-ES" sz="2000" dirty="0">
                <a:solidFill>
                  <a:srgbClr val="0070C0"/>
                </a:solidFill>
                <a:ea typeface="Calibri" panose="020F0502020204030204" pitchFamily="34" charset="0"/>
                <a:cs typeface="Times New Roman" panose="02020603050405020304" pitchFamily="18" charset="0"/>
              </a:rPr>
              <a:t>Pero si además queremos hacer una </a:t>
            </a:r>
            <a:r>
              <a:rPr lang="es-ES" sz="2000" b="1" u="sng" dirty="0">
                <a:solidFill>
                  <a:srgbClr val="0070C0"/>
                </a:solidFill>
                <a:ea typeface="Calibri" panose="020F0502020204030204" pitchFamily="34" charset="0"/>
                <a:cs typeface="Times New Roman" panose="02020603050405020304" pitchFamily="18" charset="0"/>
              </a:rPr>
              <a:t>Recomendación</a:t>
            </a:r>
            <a:r>
              <a:rPr lang="es-ES" sz="2000" dirty="0">
                <a:solidFill>
                  <a:srgbClr val="0070C0"/>
                </a:solidFill>
                <a:ea typeface="Calibri" panose="020F0502020204030204" pitchFamily="34" charset="0"/>
                <a:cs typeface="Times New Roman" panose="02020603050405020304" pitchFamily="18" charset="0"/>
              </a:rPr>
              <a:t>, necesitamos estar preparados para una clase cualitativamente más compleja, que puede formularse mediante un razonamiento práctico, en el que la conclusión teórica anterior (ciencia y/o técnica) constituye la premisa menor. </a:t>
            </a:r>
            <a:r>
              <a:rPr lang="es-ES" sz="2000" dirty="0">
                <a:solidFill>
                  <a:srgbClr val="FF6600"/>
                </a:solidFill>
                <a:ea typeface="Calibri" panose="020F0502020204030204" pitchFamily="34" charset="0"/>
                <a:cs typeface="Times New Roman" panose="02020603050405020304" pitchFamily="18" charset="0"/>
              </a:rPr>
              <a:t>[Se verá más adelante]</a:t>
            </a:r>
          </a:p>
        </p:txBody>
      </p:sp>
    </p:spTree>
    <p:extLst>
      <p:ext uri="{BB962C8B-B14F-4D97-AF65-F5344CB8AC3E}">
        <p14:creationId xmlns:p14="http://schemas.microsoft.com/office/powerpoint/2010/main" val="16641017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950227"/>
          </a:xfrm>
        </p:spPr>
        <p:txBody>
          <a:bodyPr>
            <a:normAutofit fontScale="92500" lnSpcReduction="20000"/>
          </a:bodyPr>
          <a:lstStyle/>
          <a:p>
            <a:pPr algn="just">
              <a:lnSpc>
                <a:spcPct val="110000"/>
              </a:lnSpc>
            </a:pPr>
            <a:r>
              <a:rPr lang="es-ES" b="1" i="1" dirty="0">
                <a:solidFill>
                  <a:srgbClr val="990099"/>
                </a:solidFill>
                <a:latin typeface="Calibri" panose="020F0502020204030204" pitchFamily="34" charset="0"/>
                <a:cs typeface="Times New Roman" panose="02020603050405020304" pitchFamily="18" charset="0"/>
              </a:rPr>
              <a:t>IV. COMENTARIOS, DISCUSIÓN Y OPINIÓN DEL EVALUADOR. </a:t>
            </a:r>
            <a:r>
              <a:rPr lang="es-ES"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endParaRPr lang="es-ES" sz="500" dirty="0">
              <a:solidFill>
                <a:srgbClr val="000000"/>
              </a:solidFill>
              <a:latin typeface="Calibri" panose="020F0502020204030204" pitchFamily="34" charset="0"/>
            </a:endParaRPr>
          </a:p>
          <a:p>
            <a:pPr algn="just"/>
            <a:endParaRPr lang="es-ES" sz="500" dirty="0"/>
          </a:p>
          <a:p>
            <a:pPr algn="just">
              <a:lnSpc>
                <a:spcPct val="120000"/>
              </a:lnSpc>
            </a:pPr>
            <a:r>
              <a:rPr lang="es-ES" sz="2200" b="1" dirty="0"/>
              <a:t>1º Se encuentran beneficios estadísticamente significativos en:</a:t>
            </a:r>
          </a:p>
          <a:p>
            <a:pPr algn="just">
              <a:lnSpc>
                <a:spcPct val="120000"/>
              </a:lnSpc>
            </a:pPr>
            <a:r>
              <a:rPr lang="es-ES" sz="2200" dirty="0"/>
              <a:t>	</a:t>
            </a:r>
            <a:r>
              <a:rPr lang="es-ES" sz="2200" b="1" dirty="0"/>
              <a:t>1) </a:t>
            </a:r>
            <a:r>
              <a:rPr lang="es-ES" sz="2200" dirty="0"/>
              <a:t>Variable secundaria [</a:t>
            </a:r>
            <a:r>
              <a:rPr lang="es-ES" sz="2200" dirty="0" err="1"/>
              <a:t>Mort</a:t>
            </a:r>
            <a:r>
              <a:rPr lang="es-ES" sz="2200" dirty="0"/>
              <a:t>, IAM o ACV] (riesgo grave): pues sucedieron 301 (11,6%) primeros eventos en el grupo de </a:t>
            </a:r>
            <a:r>
              <a:rPr lang="es-ES" sz="2200" dirty="0" err="1"/>
              <a:t>pioglitazona</a:t>
            </a:r>
            <a:r>
              <a:rPr lang="es-ES" sz="2200" dirty="0"/>
              <a:t> frente a 358 (13,6%) en el grupo placebo. Tras los cálculos por riesgos acumulados obtenemos RR 0,85 (0,74-0,98); RAR 2,04% (0,25 % a 3,84%); </a:t>
            </a:r>
            <a:r>
              <a:rPr lang="es-ES" sz="2200" dirty="0">
                <a:solidFill>
                  <a:srgbClr val="00CC00"/>
                </a:solidFill>
                <a:highlight>
                  <a:srgbClr val="FFFF00"/>
                </a:highlight>
              </a:rPr>
              <a:t>NNT 49 (26 a 408) en 2,9 años</a:t>
            </a:r>
            <a:r>
              <a:rPr lang="es-ES" sz="2200" dirty="0"/>
              <a:t>, que estimamos de magnitud de efecto moderada a baja; y potencia resultante 60,3% (resultado no concluyente).</a:t>
            </a:r>
          </a:p>
          <a:p>
            <a:pPr algn="just">
              <a:lnSpc>
                <a:spcPct val="120000"/>
              </a:lnSpc>
            </a:pPr>
            <a:r>
              <a:rPr lang="es-ES" sz="2200" dirty="0"/>
              <a:t>	</a:t>
            </a:r>
            <a:r>
              <a:rPr lang="es-ES" sz="2200" dirty="0">
                <a:solidFill>
                  <a:srgbClr val="FF6600"/>
                </a:solidFill>
              </a:rPr>
              <a:t>Pero esta variable presenta un problema metodológico añadido, y es que no estaba en el protocolo inicial del estudio (lo que constituye una violación de las normas CONSORF) con lo que se construyó posteriormente, bajo sospecha de arreglo de datos para obtener resultados significativos (a pesar de no ser concluyente la moderada a baja magnitud del efecto).</a:t>
            </a:r>
          </a:p>
          <a:p>
            <a:pPr algn="just">
              <a:lnSpc>
                <a:spcPct val="120000"/>
              </a:lnSpc>
            </a:pPr>
            <a:r>
              <a:rPr lang="es-ES" sz="2200" dirty="0"/>
              <a:t>	</a:t>
            </a:r>
            <a:r>
              <a:rPr lang="es-ES" sz="2200" b="1" dirty="0"/>
              <a:t>2) </a:t>
            </a:r>
            <a:r>
              <a:rPr lang="es-ES" sz="2200" dirty="0"/>
              <a:t>Primer evento de Síndrome Agudo Coronario (riesgo grave): pues hubo 42 (1,6%) eventos en el grupo de </a:t>
            </a:r>
            <a:r>
              <a:rPr lang="es-ES" sz="2200" dirty="0" err="1"/>
              <a:t>pioglitazona</a:t>
            </a:r>
            <a:r>
              <a:rPr lang="es-ES" sz="2200" dirty="0"/>
              <a:t> frente a 63 (2,4%) en el grupo placebo. Por incidencias acumuladas obtenemos RR 0,67 (0,46-0,99); RAR 0,78% (0,00% % a 1,54%); </a:t>
            </a:r>
            <a:r>
              <a:rPr lang="es-ES" sz="2200" dirty="0">
                <a:solidFill>
                  <a:srgbClr val="00CC00"/>
                </a:solidFill>
                <a:highlight>
                  <a:srgbClr val="FFFF00"/>
                </a:highlight>
              </a:rPr>
              <a:t>NNT 128 (64 a 43238) en 2,9 años</a:t>
            </a:r>
            <a:r>
              <a:rPr lang="es-ES" sz="2200" dirty="0"/>
              <a:t>, que estimamos de magnitud de efecto muy baja, y potencia resultante 52,0% (no concluyente).</a:t>
            </a:r>
          </a:p>
          <a:p>
            <a:pPr algn="just"/>
            <a:endParaRPr lang="es-ES" dirty="0"/>
          </a:p>
        </p:txBody>
      </p:sp>
    </p:spTree>
    <p:extLst>
      <p:ext uri="{BB962C8B-B14F-4D97-AF65-F5344CB8AC3E}">
        <p14:creationId xmlns:p14="http://schemas.microsoft.com/office/powerpoint/2010/main" val="11732181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pPr>
            <a:r>
              <a:rPr lang="es-ES" sz="2000" dirty="0"/>
              <a:t> </a:t>
            </a:r>
            <a:r>
              <a:rPr lang="es-ES" sz="2000" b="1" dirty="0"/>
              <a:t>2º Se encuentran riesgos añadidos estadísticamente significativos en: </a:t>
            </a:r>
          </a:p>
          <a:p>
            <a:pPr algn="just">
              <a:lnSpc>
                <a:spcPct val="100000"/>
              </a:lnSpc>
            </a:pPr>
            <a:r>
              <a:rPr lang="es-ES" sz="2000" dirty="0"/>
              <a:t>	</a:t>
            </a:r>
            <a:r>
              <a:rPr lang="es-ES" sz="2000" b="1" dirty="0"/>
              <a:t>1) </a:t>
            </a:r>
            <a:r>
              <a:rPr lang="es-ES" sz="2000" dirty="0"/>
              <a:t>Insuficiencia cardíaca que sí necesita hospitalización: registrándose 149 (5,7%) eventos en el grupo de </a:t>
            </a:r>
            <a:r>
              <a:rPr lang="es-ES" sz="2000" dirty="0" err="1"/>
              <a:t>pioglizatona</a:t>
            </a:r>
            <a:r>
              <a:rPr lang="es-ES" sz="2000" dirty="0"/>
              <a:t> frente a 108 (4,1%) en el grupo de placebo; RR 1,39 (1,10-1,78); AAR 1,62% (0,44% a 2,79%); </a:t>
            </a:r>
            <a:r>
              <a:rPr lang="es-ES" sz="2000" dirty="0">
                <a:solidFill>
                  <a:srgbClr val="FF0000"/>
                </a:solidFill>
                <a:highlight>
                  <a:srgbClr val="FFFF00"/>
                </a:highlight>
              </a:rPr>
              <a:t>NND 62 (36 a 230) en 2,9 años</a:t>
            </a:r>
            <a:r>
              <a:rPr lang="es-ES" sz="2000" dirty="0"/>
              <a:t>, que estimamos de magnitud de efecto moderada a baja, y potencia 77,1%. En la misma línea de morbilidad aunque menos grave se encuentran la Insuficiencia cardíaca que no necesita hospitalización.</a:t>
            </a:r>
          </a:p>
          <a:p>
            <a:pPr algn="just">
              <a:lnSpc>
                <a:spcPct val="100000"/>
              </a:lnSpc>
            </a:pPr>
            <a:r>
              <a:rPr lang="es-ES" sz="2000" dirty="0"/>
              <a:t>	2) Las variables Edemas e Hipoglucemias sin necesitar hospitalización, con sus respectivos </a:t>
            </a:r>
            <a:r>
              <a:rPr lang="es-ES" sz="2000" dirty="0">
                <a:solidFill>
                  <a:srgbClr val="FF0000"/>
                </a:solidFill>
                <a:highlight>
                  <a:srgbClr val="FFFF00"/>
                </a:highlight>
              </a:rPr>
              <a:t>NND 12 (9 a 15)</a:t>
            </a:r>
            <a:r>
              <a:rPr lang="es-ES" sz="2000" dirty="0"/>
              <a:t> y </a:t>
            </a:r>
            <a:r>
              <a:rPr lang="es-ES" sz="2000" dirty="0">
                <a:solidFill>
                  <a:srgbClr val="FF0000"/>
                </a:solidFill>
                <a:highlight>
                  <a:srgbClr val="FFFF00"/>
                </a:highlight>
              </a:rPr>
              <a:t>NND 13 (10 a 18) en 2,9 años</a:t>
            </a:r>
            <a:r>
              <a:rPr lang="es-ES" sz="2000" dirty="0"/>
              <a:t>, con potencia de 100% en ambos casos, son destacables pues, aunque son riesgos moderados, pero excesivamente frecuentes.</a:t>
            </a:r>
          </a:p>
          <a:p>
            <a:pPr algn="just"/>
            <a:endParaRPr lang="es-ES" dirty="0"/>
          </a:p>
        </p:txBody>
      </p:sp>
    </p:spTree>
    <p:extLst>
      <p:ext uri="{BB962C8B-B14F-4D97-AF65-F5344CB8AC3E}">
        <p14:creationId xmlns:p14="http://schemas.microsoft.com/office/powerpoint/2010/main" val="3609737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3º No se encuentran diferencias estadísticamente significativos en:</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1) La variable principal </a:t>
            </a:r>
            <a:r>
              <a:rPr lang="es-ES" sz="2000" dirty="0">
                <a:solidFill>
                  <a:srgbClr val="FF6600"/>
                </a:solidFill>
                <a:latin typeface="Calibri" panose="020F0502020204030204" pitchFamily="34" charset="0"/>
                <a:ea typeface="Times New Roman" panose="02020603050405020304" pitchFamily="18" charset="0"/>
                <a:cs typeface="Eras Medium ITC" panose="020B0602030504020804" pitchFamily="34" charset="0"/>
              </a:rPr>
              <a:t>[Mortalidad por todas las causas, IAM no fatal (incluyendo IM silente), ACV, Síndrome agudo coronario, Intervención endovascular o quirúrgica en las coronarias o arterias de la pierna, o Amputación por encima del tobillo]</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2) </a:t>
            </a:r>
            <a:r>
              <a:rPr lang="es-ES" sz="2000" dirty="0">
                <a:solidFill>
                  <a:srgbClr val="FF6600"/>
                </a:solidFill>
                <a:latin typeface="Calibri" panose="020F0502020204030204" pitchFamily="34" charset="0"/>
                <a:ea typeface="Times New Roman" panose="02020603050405020304" pitchFamily="18" charset="0"/>
                <a:cs typeface="Eras Medium ITC" panose="020B0602030504020804" pitchFamily="34" charset="0"/>
              </a:rPr>
              <a:t>Muerte cardiovascular</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3) </a:t>
            </a:r>
            <a:r>
              <a:rPr lang="es-ES" sz="2000" dirty="0">
                <a:solidFill>
                  <a:srgbClr val="FF6600"/>
                </a:solidFill>
                <a:latin typeface="Calibri" panose="020F0502020204030204" pitchFamily="34" charset="0"/>
                <a:ea typeface="Times New Roman" panose="02020603050405020304" pitchFamily="18" charset="0"/>
                <a:cs typeface="Eras Medium ITC" panose="020B0602030504020804" pitchFamily="34" charset="0"/>
              </a:rPr>
              <a:t>Muerte no cardiovascular</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4) </a:t>
            </a:r>
            <a:r>
              <a:rPr lang="es-ES" sz="2000" dirty="0">
                <a:solidFill>
                  <a:srgbClr val="FF6600"/>
                </a:solidFill>
                <a:latin typeface="Calibri" panose="020F0502020204030204" pitchFamily="34" charset="0"/>
                <a:ea typeface="Times New Roman" panose="02020603050405020304" pitchFamily="18" charset="0"/>
                <a:cs typeface="Eras Medium ITC" panose="020B0602030504020804" pitchFamily="34" charset="0"/>
              </a:rPr>
              <a:t>Muerte por todas las causas</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5) </a:t>
            </a:r>
            <a:r>
              <a:rPr lang="es-ES" sz="2000" dirty="0">
                <a:solidFill>
                  <a:srgbClr val="FF6600"/>
                </a:solidFill>
                <a:latin typeface="Calibri" panose="020F0502020204030204" pitchFamily="34" charset="0"/>
                <a:ea typeface="Times New Roman" panose="02020603050405020304" pitchFamily="18" charset="0"/>
                <a:cs typeface="Eras Medium ITC" panose="020B0602030504020804" pitchFamily="34" charset="0"/>
              </a:rPr>
              <a:t>IAM no fatal (excluyendo IM silente)</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6) </a:t>
            </a:r>
            <a:r>
              <a:rPr lang="es-ES" sz="2000" dirty="0">
                <a:solidFill>
                  <a:srgbClr val="FF6600"/>
                </a:solidFill>
                <a:latin typeface="Calibri" panose="020F0502020204030204" pitchFamily="34" charset="0"/>
                <a:ea typeface="Times New Roman" panose="02020603050405020304" pitchFamily="18" charset="0"/>
                <a:cs typeface="Eras Medium ITC" panose="020B0602030504020804" pitchFamily="34" charset="0"/>
              </a:rPr>
              <a:t>ACV</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7) </a:t>
            </a:r>
            <a:r>
              <a:rPr lang="es-ES" sz="2000" dirty="0">
                <a:solidFill>
                  <a:srgbClr val="FF6600"/>
                </a:solidFill>
                <a:latin typeface="Calibri" panose="020F0502020204030204" pitchFamily="34" charset="0"/>
                <a:ea typeface="Times New Roman" panose="02020603050405020304" pitchFamily="18" charset="0"/>
                <a:cs typeface="Eras Medium ITC" panose="020B0602030504020804" pitchFamily="34" charset="0"/>
              </a:rPr>
              <a:t>Amputación por encima del tobillo</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8) </a:t>
            </a:r>
            <a:r>
              <a:rPr lang="es-ES" sz="2000" dirty="0">
                <a:solidFill>
                  <a:srgbClr val="FF6600"/>
                </a:solidFill>
                <a:latin typeface="Calibri" panose="020F0502020204030204" pitchFamily="34" charset="0"/>
                <a:ea typeface="Times New Roman" panose="02020603050405020304" pitchFamily="18" charset="0"/>
                <a:cs typeface="Eras Medium ITC" panose="020B0602030504020804" pitchFamily="34" charset="0"/>
              </a:rPr>
              <a:t>Síndrome agudo coronario (eventos totales)</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9) </a:t>
            </a:r>
            <a:r>
              <a:rPr lang="es-ES" sz="2000" dirty="0">
                <a:solidFill>
                  <a:srgbClr val="FF6600"/>
                </a:solidFill>
                <a:latin typeface="Calibri" panose="020F0502020204030204" pitchFamily="34" charset="0"/>
                <a:ea typeface="Times New Roman" panose="02020603050405020304" pitchFamily="18" charset="0"/>
                <a:cs typeface="Eras Medium ITC" panose="020B0602030504020804" pitchFamily="34" charset="0"/>
              </a:rPr>
              <a:t>Revascularización coronaria</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10) </a:t>
            </a:r>
            <a:r>
              <a:rPr lang="es-ES" sz="2000" dirty="0">
                <a:solidFill>
                  <a:srgbClr val="FF6600"/>
                </a:solidFill>
                <a:latin typeface="Calibri" panose="020F0502020204030204" pitchFamily="34" charset="0"/>
                <a:ea typeface="Times New Roman" panose="02020603050405020304" pitchFamily="18" charset="0"/>
                <a:cs typeface="Eras Medium ITC" panose="020B0602030504020804" pitchFamily="34" charset="0"/>
              </a:rPr>
              <a:t>Revascularización de pierna</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ni 11) </a:t>
            </a:r>
            <a:r>
              <a:rPr lang="es-ES" sz="2000" dirty="0">
                <a:solidFill>
                  <a:srgbClr val="FF6600"/>
                </a:solidFill>
                <a:latin typeface="Calibri" panose="020F0502020204030204" pitchFamily="34" charset="0"/>
                <a:ea typeface="Times New Roman" panose="02020603050405020304" pitchFamily="18" charset="0"/>
                <a:cs typeface="Eras Medium ITC" panose="020B0602030504020804" pitchFamily="34" charset="0"/>
              </a:rPr>
              <a:t>Insuficiencia cardíaca fatal</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endParaRPr lang="es-ES" dirty="0"/>
          </a:p>
        </p:txBody>
      </p:sp>
    </p:spTree>
    <p:extLst>
      <p:ext uri="{BB962C8B-B14F-4D97-AF65-F5344CB8AC3E}">
        <p14:creationId xmlns:p14="http://schemas.microsoft.com/office/powerpoint/2010/main" val="2688359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2832654"/>
          </a:xfrm>
        </p:spPr>
        <p:txBody>
          <a:bodyPr>
            <a:normAutofit/>
          </a:bodyPr>
          <a:lstStyle/>
          <a:p>
            <a:pPr algn="just">
              <a:lnSpc>
                <a:spcPct val="12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IV. CONFLICTOS DE INTERESES Y VALIDEZ DE LA EVIDENCIA.</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endParaRPr lang="es-ES" sz="5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CONFLICTOS DE INTERESES: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Financiado por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Takeda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y por Lilly.  Veinticinco de los 30 miembros del equipo investigador habían recibido financiación de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Takeda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uno trabajaba en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Takeda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y otro en Lilly.</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r>
              <a:rPr lang="es-ES" sz="800"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 </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36712089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437322" y="450574"/>
            <a:ext cx="11277600" cy="6407426"/>
          </a:xfrm>
        </p:spPr>
        <p:txBody>
          <a:bodyPr>
            <a:normAutofit fontScale="62500" lnSpcReduction="20000"/>
          </a:bodyPr>
          <a:lstStyle/>
          <a:p>
            <a:pPr algn="just">
              <a:lnSpc>
                <a:spcPct val="120000"/>
              </a:lnSpc>
              <a:spcAft>
                <a:spcPts val="0"/>
              </a:spcAft>
            </a:pPr>
            <a:r>
              <a:rPr lang="es-ES" sz="2900" dirty="0">
                <a:solidFill>
                  <a:srgbClr val="990099"/>
                </a:solidFill>
                <a:ea typeface="Times New Roman" panose="02020603050405020304" pitchFamily="18" charset="0"/>
                <a:cs typeface="Times New Roman" panose="02020603050405020304" pitchFamily="18" charset="0"/>
              </a:rPr>
              <a:t> </a:t>
            </a:r>
            <a:r>
              <a:rPr lang="es-ES" sz="2900" b="1" dirty="0">
                <a:solidFill>
                  <a:srgbClr val="0000FF"/>
                </a:solidFill>
                <a:ea typeface="Times New Roman" panose="02020603050405020304" pitchFamily="18" charset="0"/>
                <a:cs typeface="Eras Medium ITC" panose="020B0602030504020804" pitchFamily="34" charset="0"/>
              </a:rPr>
              <a:t>B) VALIDEZ DE LAS EVIDENCIAS.</a:t>
            </a:r>
            <a:endParaRPr lang="es-ES" sz="2900" dirty="0">
              <a:solidFill>
                <a:srgbClr val="000000"/>
              </a:solidFill>
              <a:ea typeface="Times New Roman" panose="02020603050405020304" pitchFamily="18" charset="0"/>
              <a:cs typeface="Eras Medium ITC" panose="020B0602030504020804" pitchFamily="34" charset="0"/>
            </a:endParaRPr>
          </a:p>
          <a:p>
            <a:pPr algn="just">
              <a:lnSpc>
                <a:spcPct val="120000"/>
              </a:lnSpc>
              <a:spcAft>
                <a:spcPts val="0"/>
              </a:spcAft>
            </a:pPr>
            <a:r>
              <a:rPr lang="es-ES" sz="2600" dirty="0">
                <a:ea typeface="Times New Roman" panose="02020603050405020304" pitchFamily="18" charset="0"/>
                <a:cs typeface="Times New Roman" panose="02020603050405020304" pitchFamily="18" charset="0"/>
              </a:rPr>
              <a:t>¿Pregunta clara, precisa, con identificación de la </a:t>
            </a:r>
            <a:r>
              <a:rPr lang="es-ES" sz="2600" b="1" dirty="0">
                <a:ea typeface="Times New Roman" panose="02020603050405020304" pitchFamily="18" charset="0"/>
                <a:cs typeface="Times New Roman" panose="02020603050405020304" pitchFamily="18" charset="0"/>
              </a:rPr>
              <a:t>P</a:t>
            </a:r>
            <a:r>
              <a:rPr lang="es-ES" sz="2600" dirty="0">
                <a:ea typeface="Times New Roman" panose="02020603050405020304" pitchFamily="18" charset="0"/>
                <a:cs typeface="Times New Roman" panose="02020603050405020304" pitchFamily="18" charset="0"/>
              </a:rPr>
              <a:t>oblación, </a:t>
            </a:r>
            <a:r>
              <a:rPr lang="es-ES" sz="2600" b="1" dirty="0">
                <a:ea typeface="Times New Roman" panose="02020603050405020304" pitchFamily="18" charset="0"/>
                <a:cs typeface="Times New Roman" panose="02020603050405020304" pitchFamily="18" charset="0"/>
              </a:rPr>
              <a:t>I</a:t>
            </a:r>
            <a:r>
              <a:rPr lang="es-ES" sz="2600" dirty="0">
                <a:ea typeface="Times New Roman" panose="02020603050405020304" pitchFamily="18" charset="0"/>
                <a:cs typeface="Times New Roman" panose="02020603050405020304" pitchFamily="18" charset="0"/>
              </a:rPr>
              <a:t>ntervención, </a:t>
            </a:r>
            <a:r>
              <a:rPr lang="es-ES" sz="2600" b="1" dirty="0">
                <a:ea typeface="Times New Roman" panose="02020603050405020304" pitchFamily="18" charset="0"/>
                <a:cs typeface="Times New Roman" panose="02020603050405020304" pitchFamily="18" charset="0"/>
              </a:rPr>
              <a:t>C</a:t>
            </a:r>
            <a:r>
              <a:rPr lang="es-ES" sz="2600" dirty="0">
                <a:ea typeface="Times New Roman" panose="02020603050405020304" pitchFamily="18" charset="0"/>
                <a:cs typeface="Times New Roman" panose="02020603050405020304" pitchFamily="18" charset="0"/>
              </a:rPr>
              <a:t>ontrol y </a:t>
            </a:r>
            <a:r>
              <a:rPr lang="es-ES" sz="2600" b="1" dirty="0">
                <a:ea typeface="Times New Roman" panose="02020603050405020304" pitchFamily="18" charset="0"/>
                <a:cs typeface="Times New Roman" panose="02020603050405020304" pitchFamily="18" charset="0"/>
              </a:rPr>
              <a:t>R</a:t>
            </a:r>
            <a:r>
              <a:rPr lang="es-ES" sz="2600" dirty="0">
                <a:ea typeface="Times New Roman" panose="02020603050405020304" pitchFamily="18" charset="0"/>
                <a:cs typeface="Times New Roman" panose="02020603050405020304" pitchFamily="18" charset="0"/>
              </a:rPr>
              <a:t>esultados que van a medirse?:</a:t>
            </a:r>
            <a:r>
              <a:rPr lang="es-ES" sz="2600" dirty="0">
                <a:solidFill>
                  <a:srgbClr val="008000"/>
                </a:solidFill>
                <a:ea typeface="Times New Roman" panose="02020603050405020304" pitchFamily="18" charset="0"/>
                <a:cs typeface="Times New Roman" panose="02020603050405020304" pitchFamily="18" charset="0"/>
              </a:rPr>
              <a:t> Sí</a:t>
            </a:r>
            <a:endParaRPr lang="es-ES" sz="2600" dirty="0">
              <a:ea typeface="Times New Roman" panose="02020603050405020304" pitchFamily="18" charset="0"/>
              <a:cs typeface="Times New Roman" panose="02020603050405020304" pitchFamily="18" charset="0"/>
            </a:endParaRPr>
          </a:p>
          <a:p>
            <a:pPr algn="just">
              <a:lnSpc>
                <a:spcPct val="120000"/>
              </a:lnSpc>
              <a:spcAft>
                <a:spcPts val="0"/>
              </a:spcAft>
            </a:pPr>
            <a:r>
              <a:rPr lang="es-ES" sz="2600" dirty="0">
                <a:ea typeface="Times New Roman" panose="02020603050405020304" pitchFamily="18" charset="0"/>
                <a:cs typeface="Times New Roman" panose="02020603050405020304" pitchFamily="18" charset="0"/>
              </a:rPr>
              <a:t>¿Se efectuó una aleatorización correcta?:</a:t>
            </a:r>
            <a:r>
              <a:rPr lang="es-ES" sz="2600" dirty="0">
                <a:solidFill>
                  <a:srgbClr val="008000"/>
                </a:solidFill>
                <a:ea typeface="Times New Roman" panose="02020603050405020304" pitchFamily="18" charset="0"/>
                <a:cs typeface="Times New Roman" panose="02020603050405020304" pitchFamily="18" charset="0"/>
              </a:rPr>
              <a:t> Sí</a:t>
            </a:r>
            <a:endParaRPr lang="es-ES" sz="2600" dirty="0">
              <a:ea typeface="Times New Roman" panose="02020603050405020304" pitchFamily="18" charset="0"/>
              <a:cs typeface="Times New Roman" panose="02020603050405020304" pitchFamily="18" charset="0"/>
            </a:endParaRPr>
          </a:p>
          <a:p>
            <a:pPr algn="just">
              <a:lnSpc>
                <a:spcPct val="120000"/>
              </a:lnSpc>
              <a:spcAft>
                <a:spcPts val="0"/>
              </a:spcAft>
            </a:pPr>
            <a:r>
              <a:rPr lang="es-ES" sz="2600" dirty="0">
                <a:solidFill>
                  <a:srgbClr val="000000"/>
                </a:solidFill>
                <a:ea typeface="Times New Roman" panose="02020603050405020304" pitchFamily="18" charset="0"/>
                <a:cs typeface="Eras Medium ITC" panose="020B0602030504020804" pitchFamily="34" charset="0"/>
              </a:rPr>
              <a:t>¿Se mantuvo oculta la asignación de los grupos para los que hacen el reclutamiento?:</a:t>
            </a:r>
            <a:r>
              <a:rPr lang="es-ES" sz="2600" dirty="0">
                <a:solidFill>
                  <a:srgbClr val="008000"/>
                </a:solidFill>
                <a:ea typeface="Times New Roman" panose="02020603050405020304" pitchFamily="18" charset="0"/>
                <a:cs typeface="Eras Medium ITC" panose="020B0602030504020804" pitchFamily="34" charset="0"/>
              </a:rPr>
              <a:t> Sí</a:t>
            </a:r>
            <a:endParaRPr lang="es-ES" sz="2600" dirty="0">
              <a:solidFill>
                <a:srgbClr val="000000"/>
              </a:solidFill>
              <a:ea typeface="Times New Roman" panose="02020603050405020304" pitchFamily="18" charset="0"/>
              <a:cs typeface="Eras Medium ITC" panose="020B0602030504020804" pitchFamily="34" charset="0"/>
            </a:endParaRPr>
          </a:p>
          <a:p>
            <a:pPr algn="just">
              <a:lnSpc>
                <a:spcPct val="120000"/>
              </a:lnSpc>
              <a:spcAft>
                <a:spcPts val="0"/>
              </a:spcAft>
            </a:pPr>
            <a:r>
              <a:rPr lang="es-ES" sz="2600" dirty="0">
                <a:ea typeface="Times New Roman" panose="02020603050405020304" pitchFamily="18" charset="0"/>
                <a:cs typeface="Times New Roman" panose="02020603050405020304" pitchFamily="18" charset="0"/>
              </a:rPr>
              <a:t>¿Estaban equilibrados los factores pronósticos entre ambos grupos?:</a:t>
            </a:r>
            <a:r>
              <a:rPr lang="es-ES" sz="2600" dirty="0">
                <a:solidFill>
                  <a:srgbClr val="008000"/>
                </a:solidFill>
                <a:ea typeface="Times New Roman" panose="02020603050405020304" pitchFamily="18" charset="0"/>
                <a:cs typeface="Times New Roman" panose="02020603050405020304" pitchFamily="18" charset="0"/>
              </a:rPr>
              <a:t> Sí</a:t>
            </a:r>
            <a:endParaRPr lang="es-ES" sz="2600" dirty="0">
              <a:ea typeface="Times New Roman" panose="02020603050405020304" pitchFamily="18" charset="0"/>
              <a:cs typeface="Times New Roman" panose="02020603050405020304" pitchFamily="18" charset="0"/>
            </a:endParaRPr>
          </a:p>
          <a:p>
            <a:pPr algn="just">
              <a:lnSpc>
                <a:spcPct val="120000"/>
              </a:lnSpc>
              <a:spcAft>
                <a:spcPts val="0"/>
              </a:spcAft>
            </a:pPr>
            <a:r>
              <a:rPr lang="es-ES" sz="2600" dirty="0">
                <a:ea typeface="Times New Roman" panose="02020603050405020304" pitchFamily="18" charset="0"/>
                <a:cs typeface="Times New Roman" panose="02020603050405020304" pitchFamily="18" charset="0"/>
              </a:rPr>
              <a:t>¿Se mantuvo oculta la secuencia de aleatorización para pacientes y los médicos que hacen el seguimiento? </a:t>
            </a:r>
            <a:r>
              <a:rPr lang="es-ES" sz="2600" dirty="0">
                <a:solidFill>
                  <a:srgbClr val="008000"/>
                </a:solidFill>
                <a:ea typeface="Times New Roman" panose="02020603050405020304" pitchFamily="18" charset="0"/>
                <a:cs typeface="Times New Roman" panose="02020603050405020304" pitchFamily="18" charset="0"/>
              </a:rPr>
              <a:t>Sí, Sí</a:t>
            </a:r>
            <a:r>
              <a:rPr lang="es-ES" sz="2600" dirty="0">
                <a:ea typeface="Times New Roman" panose="02020603050405020304" pitchFamily="18" charset="0"/>
                <a:cs typeface="Times New Roman" panose="02020603050405020304" pitchFamily="18" charset="0"/>
              </a:rPr>
              <a:t>. ¿Y para los que asignan los eventos, y para los que obtienen los datos de laboratorio?: </a:t>
            </a:r>
            <a:r>
              <a:rPr lang="es-ES" sz="2600" dirty="0">
                <a:solidFill>
                  <a:srgbClr val="008000"/>
                </a:solidFill>
                <a:ea typeface="Times New Roman" panose="02020603050405020304" pitchFamily="18" charset="0"/>
                <a:cs typeface="Times New Roman" panose="02020603050405020304" pitchFamily="18" charset="0"/>
              </a:rPr>
              <a:t>Sí</a:t>
            </a:r>
            <a:endParaRPr lang="es-ES" sz="2600" dirty="0">
              <a:ea typeface="Times New Roman" panose="02020603050405020304" pitchFamily="18" charset="0"/>
              <a:cs typeface="Times New Roman" panose="02020603050405020304" pitchFamily="18" charset="0"/>
            </a:endParaRPr>
          </a:p>
          <a:p>
            <a:pPr algn="just">
              <a:lnSpc>
                <a:spcPct val="120000"/>
              </a:lnSpc>
            </a:pPr>
            <a:r>
              <a:rPr lang="es-ES" sz="2600" dirty="0">
                <a:solidFill>
                  <a:srgbClr val="000000"/>
                </a:solidFill>
                <a:ea typeface="Times New Roman" panose="02020603050405020304" pitchFamily="18" charset="0"/>
                <a:cs typeface="Eras Medium ITC" panose="020B0602030504020804" pitchFamily="34" charset="0"/>
              </a:rPr>
              <a:t>¿Es completo el seguimiento, no deteniéndose antes de lo proyectado?: </a:t>
            </a:r>
            <a:r>
              <a:rPr lang="es-ES" sz="2600" dirty="0">
                <a:solidFill>
                  <a:srgbClr val="008000"/>
                </a:solidFill>
              </a:rPr>
              <a:t>Sí </a:t>
            </a:r>
          </a:p>
          <a:p>
            <a:pPr algn="just">
              <a:lnSpc>
                <a:spcPct val="120000"/>
              </a:lnSpc>
              <a:spcAft>
                <a:spcPts val="0"/>
              </a:spcAft>
            </a:pPr>
            <a:r>
              <a:rPr lang="es-ES" sz="2600" dirty="0">
                <a:solidFill>
                  <a:srgbClr val="000000"/>
                </a:solidFill>
                <a:ea typeface="Times New Roman" panose="02020603050405020304" pitchFamily="18" charset="0"/>
                <a:cs typeface="Eras Medium ITC" panose="020B0602030504020804" pitchFamily="34" charset="0"/>
              </a:rPr>
              <a:t>¿Se tienen en cuenta los abandonos y las pérdidas para análisis de sensibilidad?: </a:t>
            </a:r>
            <a:r>
              <a:rPr lang="es-ES" sz="2600" dirty="0">
                <a:solidFill>
                  <a:srgbClr val="008000"/>
                </a:solidFill>
                <a:ea typeface="Times New Roman" panose="02020603050405020304" pitchFamily="18" charset="0"/>
                <a:cs typeface="Eras Medium ITC" panose="020B0602030504020804" pitchFamily="34" charset="0"/>
              </a:rPr>
              <a:t>Sí</a:t>
            </a:r>
            <a:endParaRPr lang="es-ES" sz="2600" dirty="0">
              <a:solidFill>
                <a:srgbClr val="000000"/>
              </a:solidFill>
              <a:ea typeface="Times New Roman" panose="02020603050405020304" pitchFamily="18" charset="0"/>
              <a:cs typeface="Eras Medium ITC" panose="020B0602030504020804" pitchFamily="34" charset="0"/>
            </a:endParaRPr>
          </a:p>
          <a:p>
            <a:pPr algn="just">
              <a:lnSpc>
                <a:spcPct val="120000"/>
              </a:lnSpc>
              <a:spcAft>
                <a:spcPts val="0"/>
              </a:spcAft>
            </a:pPr>
            <a:r>
              <a:rPr lang="es-ES" sz="2600" dirty="0">
                <a:solidFill>
                  <a:srgbClr val="000000"/>
                </a:solidFill>
                <a:ea typeface="Times New Roman" panose="02020603050405020304" pitchFamily="18" charset="0"/>
                <a:cs typeface="Eras Medium ITC" panose="020B0602030504020804" pitchFamily="34" charset="0"/>
              </a:rPr>
              <a:t>¿Se tienen en cuenta las pérdidas para análisis de sensibilidad?: </a:t>
            </a:r>
            <a:r>
              <a:rPr lang="es-ES" sz="2600" dirty="0">
                <a:solidFill>
                  <a:srgbClr val="008000"/>
                </a:solidFill>
                <a:ea typeface="Times New Roman" panose="02020603050405020304" pitchFamily="18" charset="0"/>
                <a:cs typeface="Eras Medium ITC" panose="020B0602030504020804" pitchFamily="34" charset="0"/>
              </a:rPr>
              <a:t>Sí</a:t>
            </a:r>
            <a:endParaRPr lang="es-ES" sz="2600" dirty="0">
              <a:solidFill>
                <a:srgbClr val="000000"/>
              </a:solidFill>
              <a:ea typeface="Times New Roman" panose="02020603050405020304" pitchFamily="18" charset="0"/>
              <a:cs typeface="Eras Medium ITC" panose="020B0602030504020804" pitchFamily="34" charset="0"/>
            </a:endParaRPr>
          </a:p>
          <a:p>
            <a:pPr algn="just">
              <a:lnSpc>
                <a:spcPct val="120000"/>
              </a:lnSpc>
              <a:spcAft>
                <a:spcPts val="0"/>
              </a:spcAft>
            </a:pPr>
            <a:r>
              <a:rPr lang="es-ES" sz="2600" dirty="0">
                <a:solidFill>
                  <a:srgbClr val="000000"/>
                </a:solidFill>
                <a:ea typeface="Times New Roman" panose="02020603050405020304" pitchFamily="18" charset="0"/>
                <a:cs typeface="Eras Medium ITC" panose="020B0602030504020804" pitchFamily="34" charset="0"/>
              </a:rPr>
              <a:t>¿Se hacen los cálculos por “intención de tratar (ITT)”, y/o por protocolo (PP)?: </a:t>
            </a:r>
            <a:r>
              <a:rPr lang="es-ES" sz="2600" dirty="0">
                <a:solidFill>
                  <a:srgbClr val="008000"/>
                </a:solidFill>
                <a:ea typeface="Times New Roman" panose="02020603050405020304" pitchFamily="18" charset="0"/>
                <a:cs typeface="Eras Medium ITC" panose="020B0602030504020804" pitchFamily="34" charset="0"/>
              </a:rPr>
              <a:t>Por ITT</a:t>
            </a:r>
            <a:endParaRPr lang="es-ES" sz="2600" dirty="0">
              <a:solidFill>
                <a:srgbClr val="000000"/>
              </a:solidFill>
              <a:ea typeface="Times New Roman" panose="02020603050405020304" pitchFamily="18" charset="0"/>
              <a:cs typeface="Eras Medium ITC" panose="020B0602030504020804" pitchFamily="34" charset="0"/>
            </a:endParaRPr>
          </a:p>
          <a:p>
            <a:pPr algn="just">
              <a:lnSpc>
                <a:spcPct val="120000"/>
              </a:lnSpc>
              <a:spcAft>
                <a:spcPts val="0"/>
              </a:spcAft>
            </a:pPr>
            <a:r>
              <a:rPr lang="es-ES" sz="2600" dirty="0">
                <a:solidFill>
                  <a:srgbClr val="000000"/>
                </a:solidFill>
                <a:ea typeface="Times New Roman" panose="02020603050405020304" pitchFamily="18" charset="0"/>
                <a:cs typeface="Eras Medium ITC" panose="020B0602030504020804" pitchFamily="34" charset="0"/>
              </a:rPr>
              <a:t> _______________________________________________________________________________________________</a:t>
            </a:r>
          </a:p>
          <a:p>
            <a:pPr algn="just">
              <a:lnSpc>
                <a:spcPct val="120000"/>
              </a:lnSpc>
              <a:spcAft>
                <a:spcPts val="0"/>
              </a:spcAft>
            </a:pPr>
            <a:r>
              <a:rPr lang="es-ES" sz="2700" dirty="0">
                <a:solidFill>
                  <a:srgbClr val="000000"/>
                </a:solidFill>
                <a:ea typeface="Times New Roman" panose="02020603050405020304" pitchFamily="18" charset="0"/>
                <a:cs typeface="Eras Medium ITC" panose="020B0602030504020804" pitchFamily="34" charset="0"/>
              </a:rPr>
              <a:t>	</a:t>
            </a:r>
            <a:r>
              <a:rPr lang="es-ES" sz="2900" dirty="0">
                <a:ea typeface="Times New Roman" panose="02020603050405020304" pitchFamily="18" charset="0"/>
                <a:cs typeface="Times New Roman" panose="02020603050405020304" pitchFamily="18" charset="0"/>
              </a:rPr>
              <a:t>Sistema GRADE: </a:t>
            </a:r>
            <a:r>
              <a:rPr lang="es-ES" sz="2900" b="1" dirty="0">
                <a:ea typeface="Times New Roman" panose="02020603050405020304" pitchFamily="18" charset="0"/>
                <a:cs typeface="Times New Roman" panose="02020603050405020304" pitchFamily="18" charset="0"/>
              </a:rPr>
              <a:t>1) </a:t>
            </a:r>
            <a:r>
              <a:rPr lang="es-ES" sz="2900" dirty="0">
                <a:ea typeface="Times New Roman" panose="02020603050405020304" pitchFamily="18" charset="0"/>
                <a:cs typeface="Times New Roman" panose="02020603050405020304" pitchFamily="18" charset="0"/>
              </a:rPr>
              <a:t>Validez de la evidencia </a:t>
            </a:r>
            <a:r>
              <a:rPr lang="es-ES" sz="2900" b="1" dirty="0">
                <a:ea typeface="Times New Roman" panose="02020603050405020304" pitchFamily="18" charset="0"/>
                <a:cs typeface="Times New Roman" panose="02020603050405020304" pitchFamily="18" charset="0"/>
              </a:rPr>
              <a:t>Alta-Moderada</a:t>
            </a:r>
            <a:r>
              <a:rPr lang="es-ES" sz="2900" dirty="0">
                <a:ea typeface="Times New Roman" panose="02020603050405020304" pitchFamily="18" charset="0"/>
                <a:cs typeface="Times New Roman" panose="02020603050405020304" pitchFamily="18" charset="0"/>
              </a:rPr>
              <a:t> para la variable principal, demás variables secundarias y efectos adversos.</a:t>
            </a:r>
            <a:r>
              <a:rPr lang="es-ES" sz="2900" b="1" dirty="0">
                <a:ea typeface="Times New Roman" panose="02020603050405020304" pitchFamily="18" charset="0"/>
                <a:cs typeface="Times New Roman" panose="02020603050405020304" pitchFamily="18" charset="0"/>
              </a:rPr>
              <a:t> 2) </a:t>
            </a:r>
            <a:r>
              <a:rPr lang="es-ES" sz="2900" dirty="0">
                <a:ea typeface="Times New Roman" panose="02020603050405020304" pitchFamily="18" charset="0"/>
                <a:cs typeface="Times New Roman" panose="02020603050405020304" pitchFamily="18" charset="0"/>
              </a:rPr>
              <a:t>Validez de la evidencia </a:t>
            </a:r>
            <a:r>
              <a:rPr lang="es-ES" sz="2900" b="1" dirty="0">
                <a:ea typeface="Times New Roman" panose="02020603050405020304" pitchFamily="18" charset="0"/>
                <a:cs typeface="Times New Roman" panose="02020603050405020304" pitchFamily="18" charset="0"/>
              </a:rPr>
              <a:t>Moderada</a:t>
            </a:r>
            <a:r>
              <a:rPr lang="es-ES" sz="2900" dirty="0">
                <a:ea typeface="Times New Roman" panose="02020603050405020304" pitchFamily="18" charset="0"/>
                <a:cs typeface="Times New Roman" panose="02020603050405020304" pitchFamily="18" charset="0"/>
              </a:rPr>
              <a:t> para la variable secundaria compuesta [</a:t>
            </a:r>
            <a:r>
              <a:rPr lang="es-ES" sz="2900" dirty="0" err="1">
                <a:ea typeface="Times New Roman" panose="02020603050405020304" pitchFamily="18" charset="0"/>
                <a:cs typeface="Times New Roman" panose="02020603050405020304" pitchFamily="18" charset="0"/>
              </a:rPr>
              <a:t>Mort</a:t>
            </a:r>
            <a:r>
              <a:rPr lang="es-ES" sz="2900" dirty="0">
                <a:ea typeface="Times New Roman" panose="02020603050405020304" pitchFamily="18" charset="0"/>
                <a:cs typeface="Times New Roman" panose="02020603050405020304" pitchFamily="18" charset="0"/>
              </a:rPr>
              <a:t>, IAM o ACV]. </a:t>
            </a:r>
            <a:r>
              <a:rPr lang="es-ES" sz="2900" b="1" dirty="0">
                <a:ea typeface="Times New Roman" panose="02020603050405020304" pitchFamily="18" charset="0"/>
                <a:cs typeface="Times New Roman" panose="02020603050405020304" pitchFamily="18" charset="0"/>
              </a:rPr>
              <a:t>Justificamos la rebaja </a:t>
            </a:r>
            <a:r>
              <a:rPr lang="es-ES" sz="2900" dirty="0">
                <a:ea typeface="Times New Roman" panose="02020603050405020304" pitchFamily="18" charset="0"/>
                <a:cs typeface="Times New Roman" panose="02020603050405020304" pitchFamily="18" charset="0"/>
              </a:rPr>
              <a:t>en todas estas variables por los posibles riesgos de sesgos inadvertibles asociados a los conflictos de intereses del equipo investigador, y para la última, porque se trata de una construcción posterior a lo publicado y declarado en el protocolo del estudio, constituyendo una violación de las normas CONSORF.</a:t>
            </a:r>
          </a:p>
          <a:p>
            <a:pPr algn="just">
              <a:lnSpc>
                <a:spcPct val="120000"/>
              </a:lnSpc>
              <a:spcAft>
                <a:spcPts val="0"/>
              </a:spcAft>
            </a:pP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285896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6"/>
            <a:ext cx="10535478" cy="6261653"/>
          </a:xfrm>
        </p:spPr>
        <p:txBody>
          <a:bodyPr>
            <a:normAutofit/>
          </a:bodyPr>
          <a:lstStyle/>
          <a:p>
            <a:pPr algn="just">
              <a:lnSpc>
                <a:spcPct val="100000"/>
              </a:lnSpc>
              <a:spcAft>
                <a:spcPts val="0"/>
              </a:spcAft>
            </a:pPr>
            <a:r>
              <a:rPr lang="es-ES"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VI. CONCLUSIONES Y RECOMENDACIONES.</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400" b="1" i="1" dirty="0">
                <a:solidFill>
                  <a:srgbClr val="990099"/>
                </a:solidFill>
                <a:latin typeface="Calibri" panose="020F0502020204030204" pitchFamily="34" charset="0"/>
                <a:ea typeface="Times New Roman" panose="02020603050405020304" pitchFamily="18" charset="0"/>
                <a:cs typeface="Eras Medium ITC" panose="020B0602030504020804" pitchFamily="34" charset="0"/>
              </a:rPr>
              <a:t> </a:t>
            </a:r>
            <a:endParaRPr lang="es-ES" sz="4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pPr>
            <a:r>
              <a:rPr lang="es-ES" sz="2000" b="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Con una validez de la evidencia ALTA a MODERADA,</a:t>
            </a:r>
            <a:r>
              <a:rPr lang="es-ES" sz="2000" b="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r>
              <a:rPr lang="es-ES" sz="2000" b="1" u="sng"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para pacientes de 61 años (DE 7,6)</a:t>
            </a:r>
            <a:r>
              <a:rPr lang="es-ES" sz="2000" u="sng"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r>
              <a:rPr lang="es-ES" sz="2000" b="1" u="sng"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con DM2 y con alto riesgo CV</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la aplicación de la validez de los resultados, seguido de su magnitud y precisión, tanto en los beneficios como en los riesgos para este ensayo clínico, hacemos una</a:t>
            </a:r>
            <a:r>
              <a:rPr lang="es-ES" sz="2000"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 </a:t>
            </a:r>
            <a:r>
              <a:rPr lang="es-ES" sz="2000" dirty="0">
                <a:solidFill>
                  <a:srgbClr val="FF0000"/>
                </a:solidFill>
                <a:latin typeface="Calibri" panose="020F0502020204030204" pitchFamily="34" charset="0"/>
                <a:ea typeface="Times New Roman" panose="02020603050405020304" pitchFamily="18" charset="0"/>
                <a:cs typeface="Eras Medium ITC" panose="020B0602030504020804" pitchFamily="34" charset="0"/>
              </a:rPr>
              <a:t>recomendación débil en contra</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para añadir </a:t>
            </a:r>
            <a:r>
              <a:rPr lang="es-ES" sz="2000" dirty="0" err="1">
                <a:solidFill>
                  <a:srgbClr val="000000"/>
                </a:solidFill>
                <a:latin typeface="Calibri" panose="020F0502020204030204" pitchFamily="34" charset="0"/>
                <a:ea typeface="Times New Roman" panose="02020603050405020304" pitchFamily="18" charset="0"/>
                <a:cs typeface="Eras Medium ITC" panose="020B0602030504020804" pitchFamily="34" charset="0"/>
              </a:rPr>
              <a:t>pioglitazona</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 su medicación de base, pues en los resultados totales en salud, los beneficios (riesgos evitados) no se compensan por los riesgos añadidos. </a:t>
            </a:r>
            <a:endParaRPr lang="es-ES" sz="400" dirty="0">
              <a:latin typeface="Arial" panose="020B0604020202020204" pitchFamily="34" charset="0"/>
              <a:cs typeface="Times New Roman" panose="02020603050405020304" pitchFamily="18" charset="0"/>
            </a:endParaRPr>
          </a:p>
          <a:p>
            <a:pPr algn="just">
              <a:lnSpc>
                <a:spcPct val="110000"/>
              </a:lnSpc>
            </a:pPr>
            <a:r>
              <a:rPr lang="es-ES" sz="400" dirty="0">
                <a:latin typeface="Arial" panose="020B0604020202020204" pitchFamily="34" charset="0"/>
                <a:cs typeface="Times New Roman" panose="02020603050405020304" pitchFamily="18" charset="0"/>
              </a:rPr>
              <a:t> </a:t>
            </a:r>
          </a:p>
          <a:p>
            <a:pPr algn="just">
              <a:lnSpc>
                <a:spcPct val="120000"/>
              </a:lnSpc>
              <a:spcAft>
                <a:spcPts val="0"/>
              </a:spcAft>
            </a:pPr>
            <a:r>
              <a:rPr lang="es-ES" sz="2000" u="sng"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Justificación</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a:t>
            </a:r>
            <a:endParaRPr lang="es-ES" sz="400" dirty="0">
              <a:latin typeface="Arial" panose="020B0604020202020204" pitchFamily="34" charset="0"/>
              <a:cs typeface="Times New Roman" panose="02020603050405020304" pitchFamily="18" charset="0"/>
            </a:endParaRPr>
          </a:p>
          <a:p>
            <a:pPr algn="just">
              <a:lnSpc>
                <a:spcPct val="130000"/>
              </a:lnSpc>
            </a:pP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A) BENEFICIOS Y DAÑOS AÑADIDOS:</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En la mayoría de las personas los riesgos pueden ser superiores a los beneficios, aunque puede haber algún caso particular identificado por el médico en el que pueda estimar que los riesgos pueden ser en su grado mínimo.</a:t>
            </a:r>
            <a:endParaRPr lang="es-ES" sz="400" dirty="0">
              <a:latin typeface="Arial" panose="020B0604020202020204" pitchFamily="34" charset="0"/>
              <a:cs typeface="Times New Roman" panose="02020603050405020304" pitchFamily="18" charset="0"/>
            </a:endParaRPr>
          </a:p>
          <a:p>
            <a:pPr algn="just">
              <a:lnSpc>
                <a:spcPct val="130000"/>
              </a:lnSpc>
            </a:pPr>
            <a:r>
              <a:rPr lang="es-ES" sz="400" dirty="0">
                <a:latin typeface="Arial" panose="020B0604020202020204" pitchFamily="34" charset="0"/>
                <a:cs typeface="Times New Roman" panose="02020603050405020304" pitchFamily="18" charset="0"/>
              </a:rPr>
              <a:t>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INCONVENIENTES:</a:t>
            </a:r>
            <a:r>
              <a:rPr lang="es-ES" sz="2000" dirty="0">
                <a:latin typeface="Calibri" panose="020F0502020204030204" pitchFamily="34" charset="0"/>
                <a:ea typeface="Times New Roman" panose="02020603050405020304" pitchFamily="18" charset="0"/>
                <a:cs typeface="Times New Roman" panose="02020603050405020304" pitchFamily="18" charset="0"/>
              </a:rPr>
              <a:t> Tomar una pastilla adicional.</a:t>
            </a:r>
            <a:endParaRPr lang="es-ES" sz="400" dirty="0">
              <a:latin typeface="Arial" panose="020B0604020202020204" pitchFamily="34" charset="0"/>
              <a:cs typeface="Times New Roman" panose="02020603050405020304" pitchFamily="18" charset="0"/>
            </a:endParaRPr>
          </a:p>
          <a:p>
            <a:pPr algn="just">
              <a:lnSpc>
                <a:spcPct val="140000"/>
              </a:lnSpc>
              <a:spcAft>
                <a:spcPts val="0"/>
              </a:spcAft>
            </a:pPr>
            <a:r>
              <a:rPr lang="es-ES" sz="400" dirty="0">
                <a:latin typeface="Arial" panose="020B0604020202020204" pitchFamily="34" charset="0"/>
                <a:cs typeface="Times New Roman" panose="02020603050405020304" pitchFamily="18" charset="0"/>
              </a:rPr>
              <a:t>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 COSTES:</a:t>
            </a:r>
            <a:r>
              <a:rPr lang="es-ES" sz="2000" dirty="0">
                <a:latin typeface="Calibri" panose="020F0502020204030204" pitchFamily="34" charset="0"/>
                <a:ea typeface="Times New Roman" panose="02020603050405020304" pitchFamily="18" charset="0"/>
                <a:cs typeface="Times New Roman" panose="02020603050405020304" pitchFamily="18" charset="0"/>
              </a:rPr>
              <a:t> Aproximadamente 2 euros/día (727 euros/año).</a:t>
            </a:r>
            <a:r>
              <a:rPr lang="es-ES" sz="2000" b="1" dirty="0">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7560923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6"/>
            <a:ext cx="10535478" cy="6261653"/>
          </a:xfrm>
        </p:spPr>
        <p:txBody>
          <a:bodyPr>
            <a:normAutofit/>
          </a:bodyPr>
          <a:lstStyle/>
          <a:p>
            <a:pPr algn="just">
              <a:lnSpc>
                <a:spcPct val="100000"/>
              </a:lnSpc>
            </a:pPr>
            <a:r>
              <a:rPr lang="es-ES" b="1" i="1" dirty="0">
                <a:solidFill>
                  <a:srgbClr val="990099"/>
                </a:solidFill>
                <a:latin typeface="Calibri" panose="020F0502020204030204" pitchFamily="34" charset="0"/>
                <a:cs typeface="Times New Roman" panose="02020603050405020304" pitchFamily="18" charset="0"/>
              </a:rPr>
              <a:t>VII. ¿PUEDO APLICAR LOS RESULTADOS EN LA ATENCIÓN A MIS PACIENTES?</a:t>
            </a:r>
          </a:p>
          <a:p>
            <a:pPr algn="just">
              <a:spcAft>
                <a:spcPts val="0"/>
              </a:spcAft>
            </a:pPr>
            <a:endParaRPr lang="es-ES" sz="2000" dirty="0">
              <a:solidFill>
                <a:srgbClr val="000000"/>
              </a:solidFill>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ea typeface="Times New Roman" panose="02020603050405020304" pitchFamily="18" charset="0"/>
                <a:cs typeface="Eras Medium ITC" panose="020B0602030504020804" pitchFamily="34" charset="0"/>
              </a:rPr>
              <a:t>1ª ¿Fueron los pacientes del estudio similares a los que yo atiendo?: </a:t>
            </a:r>
            <a:r>
              <a:rPr lang="es-ES" sz="2000" dirty="0">
                <a:solidFill>
                  <a:srgbClr val="000000"/>
                </a:solidFill>
                <a:ea typeface="Times New Roman" panose="02020603050405020304" pitchFamily="18" charset="0"/>
                <a:cs typeface="Eras Medium ITC" panose="020B0602030504020804" pitchFamily="34" charset="0"/>
              </a:rPr>
              <a:t>Sí.	</a:t>
            </a:r>
          </a:p>
          <a:p>
            <a:pPr algn="just">
              <a:lnSpc>
                <a:spcPct val="100000"/>
              </a:lnSpc>
              <a:spcAft>
                <a:spcPts val="0"/>
              </a:spcAft>
            </a:pPr>
            <a:endParaRPr lang="es-ES" sz="500" dirty="0">
              <a:solidFill>
                <a:srgbClr val="000000"/>
              </a:solidFill>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ea typeface="Times New Roman" panose="02020603050405020304" pitchFamily="18" charset="0"/>
                <a:cs typeface="Eras Medium ITC" panose="020B0602030504020804" pitchFamily="34" charset="0"/>
              </a:rPr>
              <a:t>2ª ¿Se consideraron todos los resultados importantes para los pacientes?: </a:t>
            </a:r>
            <a:r>
              <a:rPr lang="es-ES" sz="2000" dirty="0">
                <a:solidFill>
                  <a:srgbClr val="000000"/>
                </a:solidFill>
                <a:ea typeface="Times New Roman" panose="02020603050405020304" pitchFamily="18" charset="0"/>
                <a:cs typeface="Eras Medium ITC" panose="020B0602030504020804" pitchFamily="34" charset="0"/>
              </a:rPr>
              <a:t>Los resultados de la variable secundaria sí importan a los pacientes, así como la insuficiencia cardíaca, edema e hipoglucemia.</a:t>
            </a:r>
          </a:p>
          <a:p>
            <a:pPr algn="just">
              <a:lnSpc>
                <a:spcPct val="100000"/>
              </a:lnSpc>
              <a:spcAft>
                <a:spcPts val="0"/>
              </a:spcAft>
            </a:pPr>
            <a:endParaRPr lang="es-ES" sz="500" dirty="0">
              <a:solidFill>
                <a:srgbClr val="000000"/>
              </a:solidFill>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ea typeface="Times New Roman" panose="02020603050405020304" pitchFamily="18" charset="0"/>
                <a:cs typeface="Eras Medium ITC" panose="020B0602030504020804" pitchFamily="34" charset="0"/>
              </a:rPr>
              <a:t>3ª ¿Justifican los beneficios que se esperan del tratamiento los riesgos potenciales, los inconvenientes y los costes del mismo?: </a:t>
            </a:r>
            <a:r>
              <a:rPr lang="es-ES" sz="2000" dirty="0">
                <a:solidFill>
                  <a:srgbClr val="000000"/>
                </a:solidFill>
                <a:ea typeface="Times New Roman" panose="02020603050405020304" pitchFamily="18" charset="0"/>
                <a:cs typeface="Eras Medium ITC" panose="020B0602030504020804" pitchFamily="34" charset="0"/>
              </a:rPr>
              <a:t>No.</a:t>
            </a: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193201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E19EFE3-E2C9-4DE4-BD38-1FDE888AA46A}"/>
              </a:ext>
            </a:extLst>
          </p:cNvPr>
          <p:cNvSpPr txBox="1">
            <a:spLocks/>
          </p:cNvSpPr>
          <p:nvPr/>
        </p:nvSpPr>
        <p:spPr>
          <a:xfrm>
            <a:off x="414603" y="446314"/>
            <a:ext cx="11074400" cy="596537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ES" sz="2400" b="1" i="0" u="none" strike="noStrike" kern="120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RESUMEN GRADE DEL ENSAYO CLÍNICO: </a:t>
            </a:r>
            <a:r>
              <a:rPr kumimoji="0" lang="es-ES" sz="2200" b="1" i="0" u="none" strike="noStrike" kern="1200" cap="none" spc="0" normalizeH="0" baseline="0" noProof="0" dirty="0">
                <a:ln>
                  <a:noFill/>
                </a:ln>
                <a:solidFill>
                  <a:srgbClr val="0000FF"/>
                </a:solidFill>
                <a:effectLst/>
                <a:uLnTx/>
                <a:uFillTx/>
                <a:latin typeface="Calibri" panose="020F0502020204030204" pitchFamily="34" charset="0"/>
                <a:ea typeface="Times New Roman" panose="02020603050405020304" pitchFamily="18" charset="0"/>
                <a:cs typeface="Times New Roman" panose="02020603050405020304" pitchFamily="18" charset="0"/>
              </a:rPr>
              <a:t>Título del ensayo clínico en español:</a:t>
            </a:r>
            <a:endParaRPr kumimoji="0" lang="es-ES" sz="22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ES" sz="2000" b="0" i="0" u="none" strike="noStrike" kern="1200" cap="none" spc="0" normalizeH="0" baseline="0" noProof="0" dirty="0">
                <a:ln>
                  <a:noFill/>
                </a:ln>
                <a:solidFill>
                  <a:srgbClr val="0000FF"/>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es-ES" sz="2000" b="0" i="1" u="none" strike="noStrike" kern="1200" cap="none" spc="0" normalizeH="0" baseline="0" noProof="0" dirty="0">
                <a:ln>
                  <a:noFill/>
                </a:ln>
                <a:solidFill>
                  <a:srgbClr val="0000FF"/>
                </a:solidFill>
                <a:effectLst/>
                <a:uLnTx/>
                <a:uFillTx/>
                <a:latin typeface="Calibri" panose="020F0502020204030204" pitchFamily="34" charset="0"/>
                <a:ea typeface="Times New Roman" panose="02020603050405020304" pitchFamily="18" charset="0"/>
                <a:cs typeface="Times New Roman" panose="02020603050405020304" pitchFamily="18" charset="0"/>
              </a:rPr>
              <a:t>Referencia bibliográfica completa:</a:t>
            </a:r>
            <a:endParaRPr kumimoji="0" lang="es-E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ES" sz="800" b="0" i="0" u="none" strike="noStrike" kern="1200" cap="none" spc="0" normalizeH="0" baseline="0" noProof="0" dirty="0">
                <a:ln>
                  <a:noFill/>
                </a:ln>
                <a:solidFill>
                  <a:srgbClr val="0000FF"/>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s-E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ES" sz="2000" b="0" i="0" u="none" strike="noStrike" kern="120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ADVERTENCIA: </a:t>
            </a:r>
            <a:r>
              <a:rPr kumimoji="0" lang="es-ES" sz="2000" b="0" i="0" u="none" strike="noStrike" kern="1200" cap="none" spc="0" normalizeH="0" baseline="0" noProof="0" dirty="0">
                <a:ln>
                  <a:noFill/>
                </a:ln>
                <a:solidFill>
                  <a:srgbClr val="FF6600"/>
                </a:solidFill>
                <a:effectLst/>
                <a:uLnTx/>
                <a:uFillTx/>
                <a:latin typeface="Calibri" panose="020F0502020204030204" pitchFamily="34" charset="0"/>
                <a:ea typeface="Times New Roman" panose="02020603050405020304" pitchFamily="18" charset="0"/>
                <a:cs typeface="Times New Roman" panose="02020603050405020304" pitchFamily="18" charset="0"/>
              </a:rPr>
              <a:t>Lo siguiente es una aplicación de la filosofía de la ciencia para personas no versadas en la práctica de la lógica formal.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ES" sz="1800" b="0" i="0" u="none" strike="noStrike" kern="1200" cap="none" spc="0" normalizeH="0" baseline="0" noProof="0" dirty="0">
                <a:ln>
                  <a:noFill/>
                </a:ln>
                <a:solidFill>
                  <a:srgbClr val="996633"/>
                </a:solidFill>
                <a:effectLst/>
                <a:uLnTx/>
                <a:uFillTx/>
                <a:latin typeface="Calibri" panose="020F0502020204030204" pitchFamily="34" charset="0"/>
                <a:ea typeface="Times New Roman" panose="02020603050405020304" pitchFamily="18" charset="0"/>
                <a:cs typeface="Times New Roman" panose="02020603050405020304" pitchFamily="18" charset="0"/>
              </a:rPr>
              <a:t>Como regla del dedo, la estructura narrativa puede recordarse con el acrónimo </a:t>
            </a:r>
            <a:r>
              <a:rPr kumimoji="0" lang="es-ES" sz="1800" b="0" i="1" u="none" strike="noStrike" kern="120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IDEAL:</a:t>
            </a:r>
            <a:r>
              <a:rPr kumimoji="0" lang="es-ES" sz="1800" b="0" i="0" u="none" strike="noStrike" kern="120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es-ES" sz="1800" b="1" i="1" u="sng" strike="noStrike" kern="120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I</a:t>
            </a:r>
            <a:r>
              <a:rPr kumimoji="0" lang="es-ES" sz="1800" b="0" i="0" u="none" strike="noStrike" kern="1200" cap="none" spc="0" normalizeH="0" baseline="0" noProof="0" dirty="0">
                <a:ln>
                  <a:noFill/>
                </a:ln>
                <a:solidFill>
                  <a:srgbClr val="996633"/>
                </a:solidFill>
                <a:effectLst/>
                <a:uLnTx/>
                <a:uFillTx/>
                <a:latin typeface="Calibri" panose="020F0502020204030204" pitchFamily="34" charset="0"/>
                <a:ea typeface="Times New Roman" panose="02020603050405020304" pitchFamily="18" charset="0"/>
                <a:cs typeface="Times New Roman" panose="02020603050405020304" pitchFamily="18" charset="0"/>
              </a:rPr>
              <a:t>dentificación del problema; </a:t>
            </a:r>
            <a:r>
              <a:rPr kumimoji="0" lang="es-ES" sz="1800" b="1" i="1" u="sng" strike="noStrike" kern="120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D</a:t>
            </a:r>
            <a:r>
              <a:rPr kumimoji="0" lang="es-ES" sz="1800" b="0" i="0" u="none" strike="noStrike" kern="1200" cap="none" spc="0" normalizeH="0" baseline="0" noProof="0" dirty="0">
                <a:ln>
                  <a:noFill/>
                </a:ln>
                <a:solidFill>
                  <a:srgbClr val="996633"/>
                </a:solidFill>
                <a:effectLst/>
                <a:uLnTx/>
                <a:uFillTx/>
                <a:latin typeface="Calibri" panose="020F0502020204030204" pitchFamily="34" charset="0"/>
                <a:ea typeface="Times New Roman" panose="02020603050405020304" pitchFamily="18" charset="0"/>
                <a:cs typeface="Times New Roman" panose="02020603050405020304" pitchFamily="18" charset="0"/>
              </a:rPr>
              <a:t>efinición del problema; </a:t>
            </a:r>
            <a:r>
              <a:rPr kumimoji="0" lang="es-ES" sz="1800" b="1" i="1" u="sng" strike="noStrike" kern="120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E</a:t>
            </a:r>
            <a:r>
              <a:rPr kumimoji="0" lang="es-ES" sz="1800" b="0" i="0" u="none" strike="noStrike" kern="1200" cap="none" spc="0" normalizeH="0" baseline="0" noProof="0" dirty="0">
                <a:ln>
                  <a:noFill/>
                </a:ln>
                <a:solidFill>
                  <a:srgbClr val="996633"/>
                </a:solidFill>
                <a:effectLst/>
                <a:uLnTx/>
                <a:uFillTx/>
                <a:latin typeface="Calibri" panose="020F0502020204030204" pitchFamily="34" charset="0"/>
                <a:ea typeface="Times New Roman" panose="02020603050405020304" pitchFamily="18" charset="0"/>
                <a:cs typeface="Times New Roman" panose="02020603050405020304" pitchFamily="18" charset="0"/>
              </a:rPr>
              <a:t>strategias para reducir el problema; </a:t>
            </a:r>
            <a:r>
              <a:rPr kumimoji="0" lang="es-ES" sz="1800" b="1" i="1" u="sng" strike="noStrike" kern="120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A</a:t>
            </a:r>
            <a:r>
              <a:rPr kumimoji="0" lang="es-ES" sz="1800" b="0" i="0" u="none" strike="noStrike" kern="1200" cap="none" spc="0" normalizeH="0" baseline="0" noProof="0" dirty="0">
                <a:ln>
                  <a:noFill/>
                </a:ln>
                <a:solidFill>
                  <a:srgbClr val="996633"/>
                </a:solidFill>
                <a:effectLst/>
                <a:uLnTx/>
                <a:uFillTx/>
                <a:latin typeface="Calibri" panose="020F0502020204030204" pitchFamily="34" charset="0"/>
                <a:ea typeface="Times New Roman" panose="02020603050405020304" pitchFamily="18" charset="0"/>
                <a:cs typeface="Times New Roman" panose="02020603050405020304" pitchFamily="18" charset="0"/>
              </a:rPr>
              <a:t>ctuaciones llevadas a cabo; </a:t>
            </a:r>
            <a:r>
              <a:rPr kumimoji="0" lang="es-ES" sz="1800" b="1" i="1" u="sng" strike="noStrike" kern="120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L</a:t>
            </a:r>
            <a:r>
              <a:rPr kumimoji="0" lang="es-ES" sz="1800" b="0" i="0" u="none" strike="noStrike" kern="1200" cap="none" spc="0" normalizeH="0" baseline="0" noProof="0" dirty="0">
                <a:ln>
                  <a:noFill/>
                </a:ln>
                <a:solidFill>
                  <a:srgbClr val="996633"/>
                </a:solidFill>
                <a:effectLst/>
                <a:uLnTx/>
                <a:uFillTx/>
                <a:latin typeface="Calibri" panose="020F0502020204030204" pitchFamily="34" charset="0"/>
                <a:ea typeface="Times New Roman" panose="02020603050405020304" pitchFamily="18" charset="0"/>
                <a:cs typeface="Times New Roman" panose="02020603050405020304" pitchFamily="18" charset="0"/>
              </a:rPr>
              <a:t>ogros o resultados obtenidos. </a:t>
            </a:r>
            <a:endParaRPr kumimoji="0" lang="es-ES" sz="700" b="0" i="0" u="none" strike="noStrike" kern="1200" cap="none" spc="0" normalizeH="0" baseline="0" noProof="0" dirty="0">
              <a:ln>
                <a:noFill/>
              </a:ln>
              <a:solidFill>
                <a:srgbClr val="996633"/>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800" b="0" i="0" u="none" strike="noStrike" kern="1200" cap="none" spc="0" normalizeH="0" baseline="0" noProof="0" dirty="0">
              <a:ln>
                <a:noFill/>
              </a:ln>
              <a:solidFill>
                <a:srgbClr val="996633"/>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ES" sz="2000" b="1" i="1" u="none" strike="noStrike" kern="1200" cap="none" spc="0" normalizeH="0" baseline="0" noProof="0" dirty="0">
                <a:ln>
                  <a:noFill/>
                </a:ln>
                <a:solidFill>
                  <a:srgbClr val="990099"/>
                </a:solidFill>
                <a:effectLst/>
                <a:uLnTx/>
                <a:uFillTx/>
                <a:latin typeface="Calibri" panose="020F0502020204030204" pitchFamily="34" charset="0"/>
                <a:ea typeface="+mn-ea"/>
                <a:cs typeface="Calibri" panose="020F0502020204030204" pitchFamily="34" charset="0"/>
              </a:rPr>
              <a:t>I. INTRODUCCIÓN</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ES" sz="2000" b="1" i="1" u="none" strike="noStrike" kern="1200" cap="none" spc="0" normalizeH="0" baseline="0" noProof="0" dirty="0">
                <a:ln>
                  <a:noFill/>
                </a:ln>
                <a:solidFill>
                  <a:srgbClr val="990099"/>
                </a:solidFill>
                <a:effectLst/>
                <a:uLnTx/>
                <a:uFillTx/>
                <a:latin typeface="Calibri" panose="020F0502020204030204" pitchFamily="34" charset="0"/>
                <a:ea typeface="+mn-ea"/>
                <a:cs typeface="Calibri" panose="020F0502020204030204" pitchFamily="34" charset="0"/>
              </a:rPr>
              <a:t>II. LO PROYECTADO</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ES" sz="2000" b="1" i="1" u="none" strike="noStrike" kern="1200" cap="none" spc="0" normalizeH="0" baseline="0" noProof="0" dirty="0">
                <a:ln>
                  <a:noFill/>
                </a:ln>
                <a:solidFill>
                  <a:srgbClr val="990099"/>
                </a:solidFill>
                <a:effectLst/>
                <a:uLnTx/>
                <a:uFillTx/>
                <a:latin typeface="Calibri" panose="020F0502020204030204" pitchFamily="34" charset="0"/>
                <a:ea typeface="+mn-ea"/>
                <a:cs typeface="Calibri" panose="020F0502020204030204" pitchFamily="34" charset="0"/>
              </a:rPr>
              <a:t>III. LO CONSEGUIDO</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ES" sz="2000" b="1" i="1" u="none" strike="noStrike" kern="1200" cap="none" spc="0" normalizeH="0" baseline="0" noProof="0" dirty="0">
                <a:ln>
                  <a:noFill/>
                </a:ln>
                <a:solidFill>
                  <a:srgbClr val="990099"/>
                </a:solidFill>
                <a:effectLst/>
                <a:uLnTx/>
                <a:uFillTx/>
                <a:latin typeface="Calibri" panose="020F0502020204030204" pitchFamily="34" charset="0"/>
                <a:ea typeface="+mn-ea"/>
                <a:cs typeface="Calibri" panose="020F0502020204030204" pitchFamily="34" charset="0"/>
              </a:rPr>
              <a:t>IV. COMENTARIOS, DISCUSIÓN Y OPINIÓN DEL EVALUADOR</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ES" sz="2000" b="1" i="1" u="none" strike="noStrike" kern="1200" cap="none" spc="0" normalizeH="0" baseline="0" noProof="0" dirty="0">
                <a:ln>
                  <a:noFill/>
                </a:ln>
                <a:solidFill>
                  <a:srgbClr val="990099"/>
                </a:solidFill>
                <a:effectLst/>
                <a:uLnTx/>
                <a:uFillTx/>
                <a:latin typeface="Calibri" panose="020F0502020204030204" pitchFamily="34" charset="0"/>
                <a:ea typeface="+mn-ea"/>
                <a:cs typeface="Calibri" panose="020F0502020204030204" pitchFamily="34" charset="0"/>
              </a:rPr>
              <a:t>V. CONFLICTO DE INTERESES y VALIDEZ DE LOS RESULTADOS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ES" sz="2000" b="1" i="1" u="none" strike="noStrike" kern="1200" cap="none" spc="0" normalizeH="0" baseline="0" noProof="0" dirty="0">
                <a:ln>
                  <a:noFill/>
                </a:ln>
                <a:solidFill>
                  <a:srgbClr val="990099"/>
                </a:solidFill>
                <a:effectLst/>
                <a:uLnTx/>
                <a:uFillTx/>
                <a:latin typeface="Calibri" panose="020F0502020204030204" pitchFamily="34" charset="0"/>
                <a:ea typeface="+mn-ea"/>
                <a:cs typeface="Calibri" panose="020F0502020204030204" pitchFamily="34" charset="0"/>
              </a:rPr>
              <a:t>VI. CONCLUSIONES Y RECOMENDACIONES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4323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E178FF9-B1BF-4448-8652-0DAC01AEE34A}"/>
              </a:ext>
            </a:extLst>
          </p:cNvPr>
          <p:cNvSpPr>
            <a:spLocks noGrp="1"/>
          </p:cNvSpPr>
          <p:nvPr>
            <p:ph type="subTitle" idx="1"/>
          </p:nvPr>
        </p:nvSpPr>
        <p:spPr>
          <a:xfrm>
            <a:off x="2179982" y="3880333"/>
            <a:ext cx="7832035" cy="1655762"/>
          </a:xfrm>
        </p:spPr>
        <p:txBody>
          <a:bodyPr/>
          <a:lstStyle/>
          <a:p>
            <a:pPr algn="l">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 y cerramos el paréntesis</a:t>
            </a:r>
            <a:r>
              <a:rPr lang="es-ES" sz="5400" dirty="0">
                <a:latin typeface="Calibri" panose="020F0502020204030204" pitchFamily="34" charset="0"/>
                <a:ea typeface="Calibri" panose="020F0502020204030204" pitchFamily="34" charset="0"/>
                <a:cs typeface="Times New Roman" panose="02020603050405020304" pitchFamily="18" charset="0"/>
              </a:rPr>
              <a:t>) </a:t>
            </a:r>
            <a:r>
              <a:rPr lang="es-ES" dirty="0">
                <a:latin typeface="Calibri" panose="020F0502020204030204" pitchFamily="34" charset="0"/>
                <a:ea typeface="Calibri" panose="020F0502020204030204" pitchFamily="34" charset="0"/>
                <a:cs typeface="Times New Roman" panose="02020603050405020304" pitchFamily="18" charset="0"/>
              </a:rPr>
              <a:t>para comenzar con la práctica de una Evaluación GRADE del ECA </a:t>
            </a:r>
            <a:r>
              <a:rPr lang="es-ES" dirty="0" err="1">
                <a:latin typeface="Calibri" panose="020F0502020204030204" pitchFamily="34" charset="0"/>
                <a:ea typeface="Calibri" panose="020F0502020204030204" pitchFamily="34" charset="0"/>
                <a:cs typeface="Times New Roman" panose="02020603050405020304" pitchFamily="18" charset="0"/>
              </a:rPr>
              <a:t>PROactiva</a:t>
            </a:r>
            <a:r>
              <a:rPr lang="es-ES" dirty="0">
                <a:latin typeface="Calibri" panose="020F0502020204030204" pitchFamily="34" charset="0"/>
                <a:ea typeface="Calibri" panose="020F0502020204030204" pitchFamily="34" charset="0"/>
                <a:cs typeface="Times New Roman" panose="02020603050405020304" pitchFamily="18" charset="0"/>
              </a:rPr>
              <a:t>, como ejemplo pedagógico</a:t>
            </a:r>
          </a:p>
          <a:p>
            <a:pPr algn="l"/>
            <a:endParaRPr lang="es-ES" dirty="0"/>
          </a:p>
        </p:txBody>
      </p:sp>
    </p:spTree>
    <p:extLst>
      <p:ext uri="{BB962C8B-B14F-4D97-AF65-F5344CB8AC3E}">
        <p14:creationId xmlns:p14="http://schemas.microsoft.com/office/powerpoint/2010/main" val="2886694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481BF2-5513-4415-8299-0B0B4534E323}"/>
              </a:ext>
            </a:extLst>
          </p:cNvPr>
          <p:cNvSpPr>
            <a:spLocks noGrp="1"/>
          </p:cNvSpPr>
          <p:nvPr>
            <p:ph type="title"/>
          </p:nvPr>
        </p:nvSpPr>
        <p:spPr>
          <a:xfrm>
            <a:off x="838200" y="365125"/>
            <a:ext cx="10515600" cy="1285157"/>
          </a:xfrm>
        </p:spPr>
        <p:txBody>
          <a:bodyPr>
            <a:normAutofit fontScale="90000"/>
          </a:bodyPr>
          <a:lstStyle/>
          <a:p>
            <a:pPr lvl="0">
              <a:lnSpc>
                <a:spcPct val="100000"/>
              </a:lnSpc>
              <a:spcBef>
                <a:spcPts val="1000"/>
              </a:spcBef>
            </a:pPr>
            <a:r>
              <a:rPr lang="en-US" sz="18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Dormandy</a:t>
            </a:r>
            <a:r>
              <a:rPr lang="en-US" sz="18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J et al. on behalf of the </a:t>
            </a:r>
            <a:r>
              <a:rPr lang="en-US" sz="18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PROactive</a:t>
            </a:r>
            <a:r>
              <a:rPr lang="en-US" sz="18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investigators. Secondary prevention of macrovascular events in patients with type 2 diabetes in the </a:t>
            </a:r>
            <a:r>
              <a:rPr lang="en-US" sz="18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PROactive</a:t>
            </a:r>
            <a:r>
              <a:rPr lang="en-US" sz="18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Study (</a:t>
            </a:r>
            <a:r>
              <a:rPr lang="en-US" sz="18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PROspective</a:t>
            </a:r>
            <a:r>
              <a:rPr lang="en-US" sz="18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pioglitAzone</a:t>
            </a:r>
            <a:r>
              <a:rPr lang="en-US" sz="18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Clinical Trial In </a:t>
            </a:r>
            <a:r>
              <a:rPr lang="en-US" sz="18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macroVascular</a:t>
            </a:r>
            <a:r>
              <a:rPr lang="en-US" sz="18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Events): a </a:t>
            </a:r>
            <a:r>
              <a:rPr lang="en-US" sz="18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randomised</a:t>
            </a:r>
            <a:r>
              <a:rPr lang="en-US" sz="18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controlled. Lancet 2005; 366: 1279–89</a:t>
            </a:r>
            <a:br>
              <a:rPr lang="en-U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br>
            <a:endParaRPr lang="es-ES" dirty="0"/>
          </a:p>
        </p:txBody>
      </p:sp>
      <p:sp>
        <p:nvSpPr>
          <p:cNvPr id="5" name="Rectángulo 4">
            <a:extLst>
              <a:ext uri="{FF2B5EF4-FFF2-40B4-BE49-F238E27FC236}">
                <a16:creationId xmlns:a16="http://schemas.microsoft.com/office/drawing/2014/main" id="{F4E4E9C4-29DA-4D91-B31B-F0C606128E81}"/>
              </a:ext>
            </a:extLst>
          </p:cNvPr>
          <p:cNvSpPr/>
          <p:nvPr/>
        </p:nvSpPr>
        <p:spPr>
          <a:xfrm>
            <a:off x="5049077" y="1650281"/>
            <a:ext cx="6172201" cy="3257302"/>
          </a:xfrm>
          <a:prstGeom prst="rect">
            <a:avLst/>
          </a:prstGeom>
        </p:spPr>
        <p:txBody>
          <a:bodyPr wrap="square">
            <a:spAutoFit/>
          </a:bodyPr>
          <a:lstStyle/>
          <a:p>
            <a:pPr lvl="0" algn="just">
              <a:spcBef>
                <a:spcPts val="1000"/>
              </a:spcBef>
            </a:pPr>
            <a:r>
              <a:rPr lang="es-ES" sz="24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 INTRODUCCIÓN.</a:t>
            </a:r>
            <a:endParaRPr lang="es-ES" sz="6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lvl="0" algn="just">
              <a:spcBef>
                <a:spcPts val="1000"/>
              </a:spcBef>
            </a:pPr>
            <a:r>
              <a:rPr lang="es-ES" sz="5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lvl="0" indent="449580" algn="just">
              <a:spcBef>
                <a:spcPts val="1000"/>
              </a:spcBef>
            </a:pPr>
            <a:r>
              <a:rPr lang="es-ES"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Las personas con DM2 tienen un riesgo más elevado (que sin DM2) de incidencia de infarto de miocardio e ictus. Antes de concebir el presente estudio, había una evidencia indirecta de que las </a:t>
            </a:r>
            <a:r>
              <a:rPr lang="es-ES" sz="2000" dirty="0" err="1">
                <a:solidFill>
                  <a:prstClr val="black"/>
                </a:solidFill>
                <a:latin typeface="Calibri" panose="020F0502020204030204" pitchFamily="34" charset="0"/>
                <a:ea typeface="Times New Roman" panose="02020603050405020304" pitchFamily="18" charset="0"/>
                <a:cs typeface="Times New Roman" panose="02020603050405020304" pitchFamily="18" charset="0"/>
              </a:rPr>
              <a:t>glitazonas</a:t>
            </a:r>
            <a:r>
              <a:rPr lang="es-ES"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 (agonistas del receptor gamma activado por </a:t>
            </a:r>
            <a:r>
              <a:rPr lang="es-ES" sz="2000" dirty="0" err="1">
                <a:solidFill>
                  <a:prstClr val="black"/>
                </a:solidFill>
                <a:latin typeface="Calibri" panose="020F0502020204030204" pitchFamily="34" charset="0"/>
                <a:ea typeface="Times New Roman" panose="02020603050405020304" pitchFamily="18" charset="0"/>
                <a:cs typeface="Times New Roman" panose="02020603050405020304" pitchFamily="18" charset="0"/>
              </a:rPr>
              <a:t>proliferador</a:t>
            </a:r>
            <a:r>
              <a:rPr lang="es-ES"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 de peroxisoma) podrían reducir las complicaciones </a:t>
            </a:r>
            <a:r>
              <a:rPr lang="es-ES" sz="2000" dirty="0" err="1">
                <a:solidFill>
                  <a:prstClr val="black"/>
                </a:solidFill>
                <a:latin typeface="Calibri" panose="020F0502020204030204" pitchFamily="34" charset="0"/>
                <a:ea typeface="Times New Roman" panose="02020603050405020304" pitchFamily="18" charset="0"/>
                <a:cs typeface="Times New Roman" panose="02020603050405020304" pitchFamily="18" charset="0"/>
              </a:rPr>
              <a:t>macrovasculares</a:t>
            </a:r>
            <a:r>
              <a:rPr lang="es-ES"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 El presente estudio pretende averiguarlo.</a:t>
            </a:r>
            <a:endParaRPr lang="es-ES" sz="2400" dirty="0">
              <a:solidFill>
                <a:prstClr val="black"/>
              </a:solidFill>
            </a:endParaRPr>
          </a:p>
        </p:txBody>
      </p:sp>
      <p:pic>
        <p:nvPicPr>
          <p:cNvPr id="8" name="Marcador de contenido 7">
            <a:extLst>
              <a:ext uri="{FF2B5EF4-FFF2-40B4-BE49-F238E27FC236}">
                <a16:creationId xmlns:a16="http://schemas.microsoft.com/office/drawing/2014/main" id="{14F7A31B-9C70-4AAF-B8C3-4F900FB6930A}"/>
              </a:ext>
            </a:extLst>
          </p:cNvPr>
          <p:cNvPicPr>
            <a:picLocks noGrp="1" noChangeAspect="1"/>
          </p:cNvPicPr>
          <p:nvPr>
            <p:ph idx="1"/>
          </p:nvPr>
        </p:nvPicPr>
        <p:blipFill>
          <a:blip r:embed="rId2"/>
          <a:stretch>
            <a:fillRect/>
          </a:stretch>
        </p:blipFill>
        <p:spPr>
          <a:xfrm>
            <a:off x="838200" y="1650281"/>
            <a:ext cx="3720548" cy="4908679"/>
          </a:xfrm>
          <a:prstGeom prst="rect">
            <a:avLst/>
          </a:prstGeom>
        </p:spPr>
      </p:pic>
      <p:sp>
        <p:nvSpPr>
          <p:cNvPr id="3" name="Rectángulo 2">
            <a:extLst>
              <a:ext uri="{FF2B5EF4-FFF2-40B4-BE49-F238E27FC236}">
                <a16:creationId xmlns:a16="http://schemas.microsoft.com/office/drawing/2014/main" id="{E56A294B-2F92-44D2-9023-E1A9965AD3A3}"/>
              </a:ext>
            </a:extLst>
          </p:cNvPr>
          <p:cNvSpPr/>
          <p:nvPr/>
        </p:nvSpPr>
        <p:spPr>
          <a:xfrm>
            <a:off x="838200" y="1650281"/>
            <a:ext cx="3760304" cy="49625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213904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681252" cy="6069496"/>
          </a:xfrm>
        </p:spPr>
        <p:txBody>
          <a:bodyPr>
            <a:normAutofit/>
          </a:bodyPr>
          <a:lstStyle/>
          <a:p>
            <a:pPr algn="just">
              <a:lnSpc>
                <a:spcPct val="120000"/>
              </a:lnSpc>
              <a:spcAft>
                <a:spcPts val="0"/>
              </a:spcAft>
            </a:pPr>
            <a:r>
              <a:rPr lang="es-ES"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II. LO PROYECTADO.</a:t>
            </a: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Roman"/>
              </a:rPr>
              <a:t>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OBJETIVO: </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Verificar si </a:t>
            </a:r>
            <a:r>
              <a:rPr lang="es-ES" sz="2000" dirty="0" err="1">
                <a:solidFill>
                  <a:srgbClr val="000000"/>
                </a:solidFill>
                <a:latin typeface="Calibri" panose="020F0502020204030204" pitchFamily="34" charset="0"/>
                <a:ea typeface="Times New Roman" panose="02020603050405020304" pitchFamily="18" charset="0"/>
                <a:cs typeface="Eras Medium ITC" panose="020B0602030504020804" pitchFamily="34" charset="0"/>
              </a:rPr>
              <a:t>pioglitazona</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reduce la morbilidad y mortalidad </a:t>
            </a:r>
            <a:r>
              <a:rPr lang="es-ES" sz="2000" dirty="0" err="1">
                <a:solidFill>
                  <a:srgbClr val="000000"/>
                </a:solidFill>
                <a:latin typeface="Calibri" panose="020F0502020204030204" pitchFamily="34" charset="0"/>
                <a:ea typeface="Times New Roman" panose="02020603050405020304" pitchFamily="18" charset="0"/>
                <a:cs typeface="Eras Medium ITC" panose="020B0602030504020804" pitchFamily="34" charset="0"/>
              </a:rPr>
              <a:t>macrovascular</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en pacientes con DM2 con alto riesgo CV frente a placebo.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Duración programada:</a:t>
            </a:r>
            <a:r>
              <a:rPr lang="es-ES" sz="2000" dirty="0">
                <a:latin typeface="Calibri" panose="020F0502020204030204" pitchFamily="34" charset="0"/>
                <a:ea typeface="Times New Roman" panose="02020603050405020304" pitchFamily="18" charset="0"/>
                <a:cs typeface="Times New Roman" panose="02020603050405020304" pitchFamily="18" charset="0"/>
              </a:rPr>
              <a:t> 3 años de tratamiento y seguimiento.</a:t>
            </a:r>
          </a:p>
          <a:p>
            <a:pPr algn="just">
              <a:lnSpc>
                <a:spcPct val="12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TIPO DE ESTUDIO: </a:t>
            </a:r>
            <a:r>
              <a:rPr lang="es-ES" sz="2000" dirty="0">
                <a:latin typeface="Calibri" panose="020F0502020204030204" pitchFamily="34" charset="0"/>
                <a:ea typeface="Times New Roman" panose="02020603050405020304" pitchFamily="18" charset="0"/>
                <a:cs typeface="Times New Roman" panose="02020603050405020304" pitchFamily="18" charset="0"/>
              </a:rPr>
              <a:t>ECA controlado, multicéntrico, con un nivel de significación alfa del 5%, y potencia del 91%, para detectar una RRR del 20% desde el 18% de eventos esperados en el grupo placebo para la variable principal (6% de eventos/año durante 3 años), por lo que se necesitan como mínimo 2.283 participantes por grupo. </a:t>
            </a: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Los autores estimaron los resultados en “tiempo hasta el evento” y calcularon los HR asumiendo el modelo de riesgos proporcionales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Grambsch</a:t>
            </a:r>
            <a:r>
              <a:rPr lang="es-ES" sz="2000" dirty="0">
                <a:latin typeface="Calibri" panose="020F0502020204030204" pitchFamily="34" charset="0"/>
                <a:ea typeface="Times New Roman" panose="02020603050405020304" pitchFamily="18" charset="0"/>
                <a:cs typeface="Times New Roman" panose="02020603050405020304" pitchFamily="18" charset="0"/>
              </a:rPr>
              <a:t> y </a:t>
            </a:r>
            <a:r>
              <a:rPr lang="es-ES" sz="2000" dirty="0" err="1">
                <a:latin typeface="Calibri" panose="020F0502020204030204" pitchFamily="34" charset="0"/>
                <a:ea typeface="Times New Roman" panose="02020603050405020304" pitchFamily="18" charset="0"/>
                <a:cs typeface="Times New Roman" panose="02020603050405020304" pitchFamily="18" charset="0"/>
              </a:rPr>
              <a:t>Therneau</a:t>
            </a:r>
            <a:r>
              <a:rPr lang="es-ES" sz="2000" dirty="0">
                <a:latin typeface="Calibri" panose="020F0502020204030204" pitchFamily="34" charset="0"/>
                <a:ea typeface="Times New Roman" panose="02020603050405020304" pitchFamily="18" charset="0"/>
                <a:cs typeface="Times New Roman" panose="02020603050405020304" pitchFamily="18" charset="0"/>
              </a:rPr>
              <a:t> (no es, por tanto, el modelo de regresión logística de Cox)</a:t>
            </a:r>
            <a:endParaRPr lang="es-ES" sz="2000" dirty="0"/>
          </a:p>
        </p:txBody>
      </p:sp>
    </p:spTree>
    <p:extLst>
      <p:ext uri="{BB962C8B-B14F-4D97-AF65-F5344CB8AC3E}">
        <p14:creationId xmlns:p14="http://schemas.microsoft.com/office/powerpoint/2010/main" val="3906495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E178FF9-B1BF-4448-8652-0DAC01AEE34A}"/>
              </a:ext>
            </a:extLst>
          </p:cNvPr>
          <p:cNvSpPr>
            <a:spLocks noGrp="1"/>
          </p:cNvSpPr>
          <p:nvPr>
            <p:ph type="subTitle" idx="1"/>
          </p:nvPr>
        </p:nvSpPr>
        <p:spPr>
          <a:xfrm>
            <a:off x="2179982" y="540786"/>
            <a:ext cx="7832035" cy="3448118"/>
          </a:xfrm>
        </p:spPr>
        <p:txBody>
          <a:bodyPr>
            <a:normAutofit/>
          </a:bodyPr>
          <a:lstStyle/>
          <a:p>
            <a:pPr algn="just">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Abrimos un paréntesis para hablar de:</a:t>
            </a:r>
          </a:p>
          <a:p>
            <a:pPr algn="just">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1º </a:t>
            </a:r>
            <a:r>
              <a:rPr lang="es-ES" dirty="0">
                <a:solidFill>
                  <a:srgbClr val="008000"/>
                </a:solidFill>
                <a:latin typeface="Calibri" panose="020F0502020204030204" pitchFamily="34" charset="0"/>
                <a:ea typeface="Calibri" panose="020F0502020204030204" pitchFamily="34" charset="0"/>
                <a:cs typeface="Times New Roman" panose="02020603050405020304" pitchFamily="18" charset="0"/>
              </a:rPr>
              <a:t>Por qué se hace una aleatorización</a:t>
            </a:r>
            <a:r>
              <a:rPr lang="es-ES" dirty="0">
                <a:latin typeface="Calibri" panose="020F0502020204030204" pitchFamily="34" charset="0"/>
                <a:ea typeface="Calibri" panose="020F0502020204030204" pitchFamily="34" charset="0"/>
                <a:cs typeface="Times New Roman" panose="02020603050405020304" pitchFamily="18" charset="0"/>
              </a:rPr>
              <a:t> y de </a:t>
            </a:r>
            <a:r>
              <a:rPr lang="es-ES" dirty="0">
                <a:solidFill>
                  <a:srgbClr val="808000"/>
                </a:solidFill>
                <a:latin typeface="Calibri" panose="020F0502020204030204" pitchFamily="34" charset="0"/>
                <a:ea typeface="Calibri" panose="020F0502020204030204" pitchFamily="34" charset="0"/>
                <a:cs typeface="Times New Roman" panose="02020603050405020304" pitchFamily="18" charset="0"/>
              </a:rPr>
              <a:t>por qué debe ocultarse la asignación de la aleatorización a reclutadores, pacientes, médicos que hacen el seguimiento, y médicos que hacen la asignación de los eventos</a:t>
            </a:r>
            <a:r>
              <a:rPr lang="es-ES" dirty="0">
                <a:latin typeface="Calibri" panose="020F0502020204030204" pitchFamily="34" charset="0"/>
                <a:ea typeface="Calibri" panose="020F0502020204030204" pitchFamily="34" charset="0"/>
                <a:cs typeface="Times New Roman" panose="02020603050405020304" pitchFamily="18" charset="0"/>
              </a:rPr>
              <a:t>;</a:t>
            </a:r>
          </a:p>
          <a:p>
            <a:pPr algn="just">
              <a:spcAft>
                <a:spcPts val="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2º Por qué se suelen asumir una </a:t>
            </a:r>
            <a:r>
              <a:rPr lang="es-ES" dirty="0">
                <a:solidFill>
                  <a:srgbClr val="669900"/>
                </a:solidFill>
                <a:latin typeface="Calibri" panose="020F0502020204030204" pitchFamily="34" charset="0"/>
                <a:ea typeface="Calibri" panose="020F0502020204030204" pitchFamily="34" charset="0"/>
                <a:cs typeface="Times New Roman" panose="02020603050405020304" pitchFamily="18" charset="0"/>
              </a:rPr>
              <a:t>error alfa del 5% o mejor</a:t>
            </a:r>
            <a:r>
              <a:rPr lang="es-ES" dirty="0">
                <a:latin typeface="Calibri" panose="020F0502020204030204" pitchFamily="34" charset="0"/>
                <a:ea typeface="Calibri" panose="020F0502020204030204" pitchFamily="34" charset="0"/>
                <a:cs typeface="Times New Roman" panose="02020603050405020304" pitchFamily="18" charset="0"/>
              </a:rPr>
              <a:t>, y una </a:t>
            </a:r>
            <a:r>
              <a:rPr lang="es-ES" dirty="0">
                <a:solidFill>
                  <a:srgbClr val="00B050"/>
                </a:solidFill>
                <a:latin typeface="Calibri" panose="020F0502020204030204" pitchFamily="34" charset="0"/>
                <a:ea typeface="Calibri" panose="020F0502020204030204" pitchFamily="34" charset="0"/>
                <a:cs typeface="Times New Roman" panose="02020603050405020304" pitchFamily="18" charset="0"/>
              </a:rPr>
              <a:t>error beta del 20% o mejor </a:t>
            </a:r>
            <a:r>
              <a:rPr lang="es-ES" sz="4800" dirty="0">
                <a:latin typeface="Calibri" panose="020F0502020204030204" pitchFamily="34" charset="0"/>
                <a:ea typeface="Calibri" panose="020F0502020204030204" pitchFamily="34" charset="0"/>
                <a:cs typeface="Times New Roman" panose="02020603050405020304" pitchFamily="18" charset="0"/>
              </a:rPr>
              <a:t>(…</a:t>
            </a:r>
          </a:p>
          <a:p>
            <a:pPr algn="l"/>
            <a:endParaRPr lang="es-ES" dirty="0"/>
          </a:p>
        </p:txBody>
      </p:sp>
    </p:spTree>
    <p:extLst>
      <p:ext uri="{BB962C8B-B14F-4D97-AF65-F5344CB8AC3E}">
        <p14:creationId xmlns:p14="http://schemas.microsoft.com/office/powerpoint/2010/main" val="1082135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576A1A-60DF-4B55-B0E3-10AAED3C8A64}"/>
              </a:ext>
            </a:extLst>
          </p:cNvPr>
          <p:cNvSpPr>
            <a:spLocks noGrp="1"/>
          </p:cNvSpPr>
          <p:nvPr>
            <p:ph type="title"/>
          </p:nvPr>
        </p:nvSpPr>
        <p:spPr>
          <a:xfrm>
            <a:off x="838200" y="365126"/>
            <a:ext cx="10320130" cy="960092"/>
          </a:xfrm>
        </p:spPr>
        <p:txBody>
          <a:bodyPr>
            <a:noAutofit/>
          </a:bodyPr>
          <a:lstStyle/>
          <a:p>
            <a:pPr algn="just">
              <a:lnSpc>
                <a:spcPct val="100000"/>
              </a:lnSpc>
            </a:pPr>
            <a:r>
              <a:rPr lang="es-ES" sz="2000" b="1" dirty="0">
                <a:latin typeface="+mn-lt"/>
              </a:rPr>
              <a:t>Esta es una aleatorización de </a:t>
            </a:r>
            <a:r>
              <a:rPr lang="es-ES" sz="2000" b="1" dirty="0" err="1">
                <a:latin typeface="+mn-lt"/>
              </a:rPr>
              <a:t>pioglitazona</a:t>
            </a:r>
            <a:r>
              <a:rPr lang="es-ES" sz="2000" b="1" dirty="0">
                <a:latin typeface="+mn-lt"/>
              </a:rPr>
              <a:t> o placebo con </a:t>
            </a:r>
            <a:r>
              <a:rPr lang="es-ES" sz="2000" b="1" dirty="0" err="1">
                <a:latin typeface="+mn-lt"/>
              </a:rPr>
              <a:t>excel</a:t>
            </a:r>
            <a:r>
              <a:rPr lang="es-ES" sz="2000" b="1" dirty="0">
                <a:latin typeface="+mn-lt"/>
              </a:rPr>
              <a:t>. </a:t>
            </a:r>
            <a:r>
              <a:rPr lang="es-ES" sz="2000" b="1" dirty="0">
                <a:solidFill>
                  <a:srgbClr val="00CC00"/>
                </a:solidFill>
                <a:latin typeface="+mn-lt"/>
              </a:rPr>
              <a:t>Obsérvese cómo a medida que aumenta la muestra, la frecuencia de </a:t>
            </a:r>
            <a:r>
              <a:rPr lang="es-ES" sz="2000" b="1" dirty="0" err="1">
                <a:solidFill>
                  <a:srgbClr val="00CC00"/>
                </a:solidFill>
                <a:latin typeface="+mn-lt"/>
              </a:rPr>
              <a:t>pioglitazona</a:t>
            </a:r>
            <a:r>
              <a:rPr lang="es-ES" sz="2000" b="1" dirty="0">
                <a:solidFill>
                  <a:srgbClr val="00CC00"/>
                </a:solidFill>
                <a:latin typeface="+mn-lt"/>
              </a:rPr>
              <a:t> se sitúa en el 50%</a:t>
            </a:r>
          </a:p>
        </p:txBody>
      </p:sp>
      <p:pic>
        <p:nvPicPr>
          <p:cNvPr id="4" name="Marcador de contenido 3">
            <a:extLst>
              <a:ext uri="{FF2B5EF4-FFF2-40B4-BE49-F238E27FC236}">
                <a16:creationId xmlns:a16="http://schemas.microsoft.com/office/drawing/2014/main" id="{F85D7E9A-7FE3-4540-BD96-D02434F27377}"/>
              </a:ext>
            </a:extLst>
          </p:cNvPr>
          <p:cNvPicPr>
            <a:picLocks noGrp="1" noChangeAspect="1"/>
          </p:cNvPicPr>
          <p:nvPr>
            <p:ph idx="1"/>
          </p:nvPr>
        </p:nvPicPr>
        <p:blipFill>
          <a:blip r:embed="rId2"/>
          <a:stretch>
            <a:fillRect/>
          </a:stretch>
        </p:blipFill>
        <p:spPr>
          <a:xfrm>
            <a:off x="838200" y="1610830"/>
            <a:ext cx="3983385" cy="4995379"/>
          </a:xfrm>
          <a:prstGeom prst="rect">
            <a:avLst/>
          </a:prstGeom>
        </p:spPr>
      </p:pic>
    </p:spTree>
    <p:extLst>
      <p:ext uri="{BB962C8B-B14F-4D97-AF65-F5344CB8AC3E}">
        <p14:creationId xmlns:p14="http://schemas.microsoft.com/office/powerpoint/2010/main" val="5325122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1408</TotalTime>
  <Words>1575</Words>
  <Application>Microsoft Office PowerPoint</Application>
  <PresentationFormat>Panorámica</PresentationFormat>
  <Paragraphs>180</Paragraphs>
  <Slides>36</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36</vt:i4>
      </vt:variant>
    </vt:vector>
  </HeadingPairs>
  <TitlesOfParts>
    <vt:vector size="46" baseType="lpstr">
      <vt:lpstr>Arial</vt:lpstr>
      <vt:lpstr>Calibri</vt:lpstr>
      <vt:lpstr>Calibri Light</vt:lpstr>
      <vt:lpstr>Eras Medium ITC</vt:lpstr>
      <vt:lpstr>Tahoma</vt:lpstr>
      <vt:lpstr>Times New Roman</vt:lpstr>
      <vt:lpstr>Times-Roman</vt:lpstr>
      <vt:lpstr>Trebuchet MS</vt:lpstr>
      <vt:lpstr>Wingdings</vt:lpstr>
      <vt:lpstr>Tema de Office</vt:lpstr>
      <vt:lpstr>Resumen de la Evaluación GRADE del ECA:  Prevención secundaria de eventos macrovasculares en pacientes con diabetes tipo 2 en el ensayo clínico PROactive </vt:lpstr>
      <vt:lpstr>Presentación de PowerPoint</vt:lpstr>
      <vt:lpstr>Presentación de PowerPoint</vt:lpstr>
      <vt:lpstr>Presentación de PowerPoint</vt:lpstr>
      <vt:lpstr>Presentación de PowerPoint</vt:lpstr>
      <vt:lpstr>Dormandy J et al. on behalf of the PROactive investigators. Secondary prevention of macrovascular events in patients with type 2 diabetes in the PROactive Study (PROspective pioglitAzone Clinical Trial In macroVascular Events): a randomised controlled. Lancet 2005; 366: 1279–89 </vt:lpstr>
      <vt:lpstr>Presentación de PowerPoint</vt:lpstr>
      <vt:lpstr>Presentación de PowerPoint</vt:lpstr>
      <vt:lpstr>Esta es una aleatorización de pioglitazona o placebo con excel. Obsérvese cómo a medida que aumenta la muestra, la frecuencia de pioglitazona se sitúa en el 50%</vt:lpstr>
      <vt:lpstr>Presentación de PowerPoint</vt:lpstr>
      <vt:lpstr>Presentación de PowerPoint</vt:lpstr>
      <vt:lpstr>Recordemos cómo se interpreta la distancia entre las medias muestrales de una campana Ho (cuya media es el grupo control) y una campana H1 (cuya media es el grupo de intervención). ¿Cuándo asumimos que la diferencia es estadísticamente significativa? Cuando la distancia tipificada entre ambas medias es ≥ Z alfa 2 colas + Z beta 1 cola</vt:lpstr>
      <vt:lpstr>Esta es la razón de que, para calcular el tamaño de una muestra, debamos tener una hipótesis de la diferencia mínima esperada entre las medias de ambos grupos, y los errores alfa y beta que estamos dispuestos a asumir.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Galo</dc:creator>
  <cp:lastModifiedBy>Galo</cp:lastModifiedBy>
  <cp:revision>216</cp:revision>
  <dcterms:created xsi:type="dcterms:W3CDTF">2016-02-02T17:41:20Z</dcterms:created>
  <dcterms:modified xsi:type="dcterms:W3CDTF">2018-11-06T10:36:43Z</dcterms:modified>
</cp:coreProperties>
</file>