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9" r:id="rId14"/>
    <p:sldId id="270" r:id="rId15"/>
    <p:sldId id="271" r:id="rId16"/>
    <p:sldId id="268" r:id="rId17"/>
    <p:sldId id="272" r:id="rId18"/>
    <p:sldId id="273"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99"/>
    <a:srgbClr val="808000"/>
    <a:srgbClr val="000000"/>
    <a:srgbClr val="CC6600"/>
    <a:srgbClr val="996600"/>
    <a:srgbClr val="CC3300"/>
    <a:srgbClr val="339933"/>
    <a:srgbClr val="6633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5"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FC2836E-0C37-4828-AD15-8F9918800681}" type="datetimeFigureOut">
              <a:rPr lang="es-ES" smtClean="0"/>
              <a:t>10/06/2015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07AC9C8-6447-4219-BA32-272727150E43}" type="slidenum">
              <a:rPr lang="es-ES" smtClean="0"/>
              <a:t>‹Nº›</a:t>
            </a:fld>
            <a:endParaRPr lang="es-ES"/>
          </a:p>
        </p:txBody>
      </p:sp>
    </p:spTree>
    <p:extLst>
      <p:ext uri="{BB962C8B-B14F-4D97-AF65-F5344CB8AC3E}">
        <p14:creationId xmlns:p14="http://schemas.microsoft.com/office/powerpoint/2010/main" val="1951187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FC2836E-0C37-4828-AD15-8F9918800681}" type="datetimeFigureOut">
              <a:rPr lang="es-ES" smtClean="0"/>
              <a:t>10/06/2015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07AC9C8-6447-4219-BA32-272727150E43}" type="slidenum">
              <a:rPr lang="es-ES" smtClean="0"/>
              <a:t>‹Nº›</a:t>
            </a:fld>
            <a:endParaRPr lang="es-ES"/>
          </a:p>
        </p:txBody>
      </p:sp>
    </p:spTree>
    <p:extLst>
      <p:ext uri="{BB962C8B-B14F-4D97-AF65-F5344CB8AC3E}">
        <p14:creationId xmlns:p14="http://schemas.microsoft.com/office/powerpoint/2010/main" val="104446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FC2836E-0C37-4828-AD15-8F9918800681}" type="datetimeFigureOut">
              <a:rPr lang="es-ES" smtClean="0"/>
              <a:t>10/06/2015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07AC9C8-6447-4219-BA32-272727150E43}" type="slidenum">
              <a:rPr lang="es-ES" smtClean="0"/>
              <a:t>‹Nº›</a:t>
            </a:fld>
            <a:endParaRPr lang="es-ES"/>
          </a:p>
        </p:txBody>
      </p:sp>
    </p:spTree>
    <p:extLst>
      <p:ext uri="{BB962C8B-B14F-4D97-AF65-F5344CB8AC3E}">
        <p14:creationId xmlns:p14="http://schemas.microsoft.com/office/powerpoint/2010/main" val="124848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FC2836E-0C37-4828-AD15-8F9918800681}" type="datetimeFigureOut">
              <a:rPr lang="es-ES" smtClean="0"/>
              <a:t>10/06/2015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07AC9C8-6447-4219-BA32-272727150E43}" type="slidenum">
              <a:rPr lang="es-ES" smtClean="0"/>
              <a:t>‹Nº›</a:t>
            </a:fld>
            <a:endParaRPr lang="es-ES"/>
          </a:p>
        </p:txBody>
      </p:sp>
    </p:spTree>
    <p:extLst>
      <p:ext uri="{BB962C8B-B14F-4D97-AF65-F5344CB8AC3E}">
        <p14:creationId xmlns:p14="http://schemas.microsoft.com/office/powerpoint/2010/main" val="354725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FC2836E-0C37-4828-AD15-8F9918800681}" type="datetimeFigureOut">
              <a:rPr lang="es-ES" smtClean="0"/>
              <a:t>10/06/2015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07AC9C8-6447-4219-BA32-272727150E43}" type="slidenum">
              <a:rPr lang="es-ES" smtClean="0"/>
              <a:t>‹Nº›</a:t>
            </a:fld>
            <a:endParaRPr lang="es-ES"/>
          </a:p>
        </p:txBody>
      </p:sp>
    </p:spTree>
    <p:extLst>
      <p:ext uri="{BB962C8B-B14F-4D97-AF65-F5344CB8AC3E}">
        <p14:creationId xmlns:p14="http://schemas.microsoft.com/office/powerpoint/2010/main" val="3023145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FC2836E-0C37-4828-AD15-8F9918800681}" type="datetimeFigureOut">
              <a:rPr lang="es-ES" smtClean="0"/>
              <a:t>10/06/2015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07AC9C8-6447-4219-BA32-272727150E43}" type="slidenum">
              <a:rPr lang="es-ES" smtClean="0"/>
              <a:t>‹Nº›</a:t>
            </a:fld>
            <a:endParaRPr lang="es-ES"/>
          </a:p>
        </p:txBody>
      </p:sp>
    </p:spTree>
    <p:extLst>
      <p:ext uri="{BB962C8B-B14F-4D97-AF65-F5344CB8AC3E}">
        <p14:creationId xmlns:p14="http://schemas.microsoft.com/office/powerpoint/2010/main" val="3105338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FC2836E-0C37-4828-AD15-8F9918800681}" type="datetimeFigureOut">
              <a:rPr lang="es-ES" smtClean="0"/>
              <a:t>10/06/2015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07AC9C8-6447-4219-BA32-272727150E43}" type="slidenum">
              <a:rPr lang="es-ES" smtClean="0"/>
              <a:t>‹Nº›</a:t>
            </a:fld>
            <a:endParaRPr lang="es-ES"/>
          </a:p>
        </p:txBody>
      </p:sp>
    </p:spTree>
    <p:extLst>
      <p:ext uri="{BB962C8B-B14F-4D97-AF65-F5344CB8AC3E}">
        <p14:creationId xmlns:p14="http://schemas.microsoft.com/office/powerpoint/2010/main" val="3000987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FC2836E-0C37-4828-AD15-8F9918800681}" type="datetimeFigureOut">
              <a:rPr lang="es-ES" smtClean="0"/>
              <a:t>10/06/2015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07AC9C8-6447-4219-BA32-272727150E43}" type="slidenum">
              <a:rPr lang="es-ES" smtClean="0"/>
              <a:t>‹Nº›</a:t>
            </a:fld>
            <a:endParaRPr lang="es-ES"/>
          </a:p>
        </p:txBody>
      </p:sp>
    </p:spTree>
    <p:extLst>
      <p:ext uri="{BB962C8B-B14F-4D97-AF65-F5344CB8AC3E}">
        <p14:creationId xmlns:p14="http://schemas.microsoft.com/office/powerpoint/2010/main" val="12349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FC2836E-0C37-4828-AD15-8F9918800681}" type="datetimeFigureOut">
              <a:rPr lang="es-ES" smtClean="0"/>
              <a:t>10/06/2015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07AC9C8-6447-4219-BA32-272727150E43}" type="slidenum">
              <a:rPr lang="es-ES" smtClean="0"/>
              <a:t>‹Nº›</a:t>
            </a:fld>
            <a:endParaRPr lang="es-ES"/>
          </a:p>
        </p:txBody>
      </p:sp>
    </p:spTree>
    <p:extLst>
      <p:ext uri="{BB962C8B-B14F-4D97-AF65-F5344CB8AC3E}">
        <p14:creationId xmlns:p14="http://schemas.microsoft.com/office/powerpoint/2010/main" val="1070758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FC2836E-0C37-4828-AD15-8F9918800681}" type="datetimeFigureOut">
              <a:rPr lang="es-ES" smtClean="0"/>
              <a:t>10/06/2015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07AC9C8-6447-4219-BA32-272727150E43}" type="slidenum">
              <a:rPr lang="es-ES" smtClean="0"/>
              <a:t>‹Nº›</a:t>
            </a:fld>
            <a:endParaRPr lang="es-ES"/>
          </a:p>
        </p:txBody>
      </p:sp>
    </p:spTree>
    <p:extLst>
      <p:ext uri="{BB962C8B-B14F-4D97-AF65-F5344CB8AC3E}">
        <p14:creationId xmlns:p14="http://schemas.microsoft.com/office/powerpoint/2010/main" val="127887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FC2836E-0C37-4828-AD15-8F9918800681}" type="datetimeFigureOut">
              <a:rPr lang="es-ES" smtClean="0"/>
              <a:t>10/06/2015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07AC9C8-6447-4219-BA32-272727150E43}" type="slidenum">
              <a:rPr lang="es-ES" smtClean="0"/>
              <a:t>‹Nº›</a:t>
            </a:fld>
            <a:endParaRPr lang="es-ES"/>
          </a:p>
        </p:txBody>
      </p:sp>
    </p:spTree>
    <p:extLst>
      <p:ext uri="{BB962C8B-B14F-4D97-AF65-F5344CB8AC3E}">
        <p14:creationId xmlns:p14="http://schemas.microsoft.com/office/powerpoint/2010/main" val="406314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2836E-0C37-4828-AD15-8F9918800681}" type="datetimeFigureOut">
              <a:rPr lang="es-ES" smtClean="0"/>
              <a:t>10/06/2015</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AC9C8-6447-4219-BA32-272727150E43}" type="slidenum">
              <a:rPr lang="es-ES" smtClean="0"/>
              <a:t>‹Nº›</a:t>
            </a:fld>
            <a:endParaRPr lang="es-ES"/>
          </a:p>
        </p:txBody>
      </p:sp>
    </p:spTree>
    <p:extLst>
      <p:ext uri="{BB962C8B-B14F-4D97-AF65-F5344CB8AC3E}">
        <p14:creationId xmlns:p14="http://schemas.microsoft.com/office/powerpoint/2010/main" val="552400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08091" y="3999494"/>
            <a:ext cx="10058400" cy="2387600"/>
          </a:xfrm>
        </p:spPr>
        <p:txBody>
          <a:bodyPr>
            <a:normAutofit fontScale="90000"/>
          </a:bodyPr>
          <a:lstStyle/>
          <a:p>
            <a:pPr algn="l"/>
            <a:r>
              <a:rPr lang="es-ES" sz="4000" b="1" dirty="0" smtClean="0">
                <a:solidFill>
                  <a:srgbClr val="990099"/>
                </a:solidFill>
              </a:rPr>
              <a:t>Resumen del estudio observacional transversal:</a:t>
            </a:r>
            <a:r>
              <a:rPr lang="es-ES" sz="4000" b="1" dirty="0" smtClean="0">
                <a:solidFill>
                  <a:srgbClr val="000000"/>
                </a:solidFill>
              </a:rPr>
              <a:t/>
            </a:r>
            <a:br>
              <a:rPr lang="es-ES" sz="4000" b="1" dirty="0" smtClean="0">
                <a:solidFill>
                  <a:srgbClr val="000000"/>
                </a:solidFill>
              </a:rPr>
            </a:br>
            <a:r>
              <a:rPr lang="es-ES" sz="900" b="1" dirty="0" smtClean="0">
                <a:solidFill>
                  <a:srgbClr val="000000"/>
                </a:solidFill>
              </a:rPr>
              <a:t/>
            </a:r>
            <a:br>
              <a:rPr lang="es-ES" sz="900" b="1" dirty="0" smtClean="0">
                <a:solidFill>
                  <a:srgbClr val="000000"/>
                </a:solidFill>
              </a:rPr>
            </a:br>
            <a:r>
              <a:rPr lang="es-ES" sz="900" b="1" dirty="0" smtClean="0">
                <a:solidFill>
                  <a:srgbClr val="000000"/>
                </a:solidFill>
              </a:rPr>
              <a:t> </a:t>
            </a:r>
            <a:r>
              <a:rPr lang="es-ES" sz="4800" b="1" dirty="0" smtClean="0">
                <a:solidFill>
                  <a:srgbClr val="000000"/>
                </a:solidFill>
              </a:rPr>
              <a:t/>
            </a:r>
            <a:br>
              <a:rPr lang="es-ES" sz="4800" b="1" dirty="0" smtClean="0">
                <a:solidFill>
                  <a:srgbClr val="000000"/>
                </a:solidFill>
              </a:rPr>
            </a:br>
            <a:r>
              <a:rPr lang="es-ES" sz="3100" b="1" dirty="0" smtClean="0">
                <a:solidFill>
                  <a:srgbClr val="000000"/>
                </a:solidFill>
              </a:rPr>
              <a:t>Comparación </a:t>
            </a:r>
            <a:r>
              <a:rPr lang="es-ES" sz="3100" b="1" dirty="0">
                <a:solidFill>
                  <a:srgbClr val="000000"/>
                </a:solidFill>
              </a:rPr>
              <a:t>entre el grado de aversión a la colostomía de </a:t>
            </a:r>
            <a:r>
              <a:rPr lang="es-ES" sz="3100" b="1" dirty="0">
                <a:solidFill>
                  <a:srgbClr val="339933"/>
                </a:solidFill>
              </a:rPr>
              <a:t>los pacientes que la tienen</a:t>
            </a:r>
            <a:r>
              <a:rPr lang="es-ES" sz="3100" b="1" dirty="0">
                <a:solidFill>
                  <a:srgbClr val="990099"/>
                </a:solidFill>
              </a:rPr>
              <a:t>, </a:t>
            </a:r>
            <a:r>
              <a:rPr lang="es-ES" sz="3100" b="1" dirty="0">
                <a:solidFill>
                  <a:srgbClr val="0000FF"/>
                </a:solidFill>
              </a:rPr>
              <a:t>los ex-pacientes que la tuvieron </a:t>
            </a:r>
            <a:r>
              <a:rPr lang="es-ES" sz="3100" b="1" dirty="0">
                <a:solidFill>
                  <a:srgbClr val="000000"/>
                </a:solidFill>
              </a:rPr>
              <a:t>y</a:t>
            </a:r>
            <a:r>
              <a:rPr lang="es-ES" sz="3100" b="1" dirty="0">
                <a:solidFill>
                  <a:srgbClr val="990099"/>
                </a:solidFill>
              </a:rPr>
              <a:t> </a:t>
            </a:r>
            <a:r>
              <a:rPr lang="es-ES" sz="3100" b="1" dirty="0">
                <a:solidFill>
                  <a:srgbClr val="CC3300"/>
                </a:solidFill>
              </a:rPr>
              <a:t>los individuos que imaginan cómo lo percibirían si la tuvieran</a:t>
            </a:r>
            <a:r>
              <a:rPr lang="es-ES" sz="3100" b="1" dirty="0" smtClean="0">
                <a:solidFill>
                  <a:srgbClr val="990099"/>
                </a:solidFill>
              </a:rPr>
              <a:t>. </a:t>
            </a:r>
            <a:br>
              <a:rPr lang="es-ES" sz="3100" b="1" dirty="0" smtClean="0">
                <a:solidFill>
                  <a:srgbClr val="990099"/>
                </a:solidFill>
              </a:rPr>
            </a:br>
            <a:r>
              <a:rPr lang="es-ES" sz="3100" b="1" dirty="0" smtClean="0">
                <a:solidFill>
                  <a:srgbClr val="990099"/>
                </a:solidFill>
              </a:rPr>
              <a:t/>
            </a:r>
            <a:br>
              <a:rPr lang="es-ES" sz="3100" b="1" dirty="0" smtClean="0">
                <a:solidFill>
                  <a:srgbClr val="990099"/>
                </a:solidFill>
              </a:rPr>
            </a:br>
            <a:r>
              <a:rPr lang="es-ES" sz="3100" b="1" dirty="0">
                <a:solidFill>
                  <a:srgbClr val="990099"/>
                </a:solidFill>
              </a:rPr>
              <a:t/>
            </a:r>
            <a:br>
              <a:rPr lang="es-ES" sz="3100" b="1" dirty="0">
                <a:solidFill>
                  <a:srgbClr val="990099"/>
                </a:solidFill>
              </a:rPr>
            </a:br>
            <a:r>
              <a:rPr lang="es-ES" sz="2000" dirty="0" smtClean="0">
                <a:solidFill>
                  <a:srgbClr val="000000"/>
                </a:solidFill>
              </a:rPr>
              <a:t>José Luis López Rúa; R-2 Psicología Clínica. C. </a:t>
            </a:r>
            <a:r>
              <a:rPr lang="es-ES" sz="2000" dirty="0" err="1" smtClean="0">
                <a:solidFill>
                  <a:srgbClr val="000000"/>
                </a:solidFill>
              </a:rPr>
              <a:t>Hospit</a:t>
            </a:r>
            <a:r>
              <a:rPr lang="es-ES" sz="2000" dirty="0" smtClean="0">
                <a:solidFill>
                  <a:srgbClr val="000000"/>
                </a:solidFill>
              </a:rPr>
              <a:t>. </a:t>
            </a:r>
            <a:r>
              <a:rPr lang="es-ES" sz="2000" dirty="0">
                <a:solidFill>
                  <a:srgbClr val="000000"/>
                </a:solidFill>
              </a:rPr>
              <a:t>Cáceres</a:t>
            </a:r>
            <a:br>
              <a:rPr lang="es-ES" sz="2000" dirty="0">
                <a:solidFill>
                  <a:srgbClr val="000000"/>
                </a:solidFill>
              </a:rPr>
            </a:br>
            <a:r>
              <a:rPr lang="es-ES" sz="2000" dirty="0">
                <a:solidFill>
                  <a:srgbClr val="000000"/>
                </a:solidFill>
              </a:rPr>
              <a:t>Grupo </a:t>
            </a:r>
            <a:r>
              <a:rPr lang="es-ES" sz="2000" dirty="0" err="1">
                <a:solidFill>
                  <a:srgbClr val="000000"/>
                </a:solidFill>
              </a:rPr>
              <a:t>evalmed</a:t>
            </a:r>
            <a:r>
              <a:rPr lang="es-ES" sz="2000" dirty="0">
                <a:solidFill>
                  <a:srgbClr val="000000"/>
                </a:solidFill>
              </a:rPr>
              <a:t>-GRADE (</a:t>
            </a:r>
            <a:r>
              <a:rPr lang="es-ES" sz="2000" u="sng" dirty="0">
                <a:solidFill>
                  <a:srgbClr val="0000FF"/>
                </a:solidFill>
              </a:rPr>
              <a:t>evalmed.es</a:t>
            </a:r>
            <a:r>
              <a:rPr lang="es-ES" sz="2000" dirty="0">
                <a:solidFill>
                  <a:srgbClr val="000000"/>
                </a:solidFill>
              </a:rPr>
              <a:t>)</a:t>
            </a:r>
            <a:br>
              <a:rPr lang="es-ES" sz="2000" dirty="0">
                <a:solidFill>
                  <a:srgbClr val="000000"/>
                </a:solidFill>
              </a:rPr>
            </a:br>
            <a:r>
              <a:rPr lang="es-ES" sz="2000" dirty="0" smtClean="0">
                <a:solidFill>
                  <a:srgbClr val="000000"/>
                </a:solidFill>
              </a:rPr>
              <a:t/>
            </a:r>
            <a:br>
              <a:rPr lang="es-ES" sz="2000" dirty="0" smtClean="0">
                <a:solidFill>
                  <a:srgbClr val="000000"/>
                </a:solidFill>
              </a:rPr>
            </a:br>
            <a:r>
              <a:rPr lang="es-ES" sz="2000" dirty="0" smtClean="0">
                <a:solidFill>
                  <a:srgbClr val="000000"/>
                </a:solidFill>
              </a:rPr>
              <a:t>Febrero-2015</a:t>
            </a:r>
            <a:r>
              <a:rPr lang="es-ES" sz="4800" dirty="0" smtClean="0">
                <a:solidFill>
                  <a:srgbClr val="990099"/>
                </a:solidFill>
              </a:rPr>
              <a:t/>
            </a:r>
            <a:br>
              <a:rPr lang="es-ES" sz="4800" dirty="0" smtClean="0">
                <a:solidFill>
                  <a:srgbClr val="990099"/>
                </a:solidFill>
              </a:rPr>
            </a:br>
            <a:r>
              <a:rPr lang="es-ES" sz="3200" dirty="0" smtClean="0">
                <a:solidFill>
                  <a:srgbClr val="FF0000"/>
                </a:solidFill>
              </a:rPr>
              <a:t/>
            </a:r>
            <a:br>
              <a:rPr lang="es-ES" sz="3200" dirty="0" smtClean="0">
                <a:solidFill>
                  <a:srgbClr val="FF0000"/>
                </a:solidFill>
              </a:rPr>
            </a:br>
            <a:r>
              <a:rPr lang="es-ES" sz="3200" dirty="0"/>
              <a:t/>
            </a:r>
            <a:br>
              <a:rPr lang="es-ES" sz="3200" dirty="0"/>
            </a:br>
            <a:endParaRPr lang="es-ES" sz="3200" dirty="0"/>
          </a:p>
        </p:txBody>
      </p:sp>
      <p:pic>
        <p:nvPicPr>
          <p:cNvPr id="3" name="Imagen 2"/>
          <p:cNvPicPr>
            <a:picLocks noChangeAspect="1"/>
          </p:cNvPicPr>
          <p:nvPr/>
        </p:nvPicPr>
        <p:blipFill>
          <a:blip r:embed="rId2"/>
          <a:stretch>
            <a:fillRect/>
          </a:stretch>
        </p:blipFill>
        <p:spPr>
          <a:xfrm>
            <a:off x="1536572" y="5488475"/>
            <a:ext cx="1133954" cy="646232"/>
          </a:xfrm>
          <a:prstGeom prst="rect">
            <a:avLst/>
          </a:prstGeom>
        </p:spPr>
      </p:pic>
    </p:spTree>
    <p:extLst>
      <p:ext uri="{BB962C8B-B14F-4D97-AF65-F5344CB8AC3E}">
        <p14:creationId xmlns:p14="http://schemas.microsoft.com/office/powerpoint/2010/main" val="3210648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63391" y="1000508"/>
            <a:ext cx="9594882" cy="406088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a:t>
            </a:r>
            <a:r>
              <a:rPr lang="es-ES" sz="2000" b="1" dirty="0">
                <a:solidFill>
                  <a:srgbClr val="0000FF"/>
                </a:solidFill>
                <a:ea typeface="Calibri" panose="020F0502020204030204" pitchFamily="34" charset="0"/>
                <a:cs typeface="Times New Roman" panose="02020603050405020304" pitchFamily="18" charset="0"/>
              </a:rPr>
              <a:t>Cuáles son los factores de exposición que pretenden asociarse con la variable?:</a:t>
            </a:r>
            <a:r>
              <a:rPr lang="es-ES" sz="2000" dirty="0">
                <a:ea typeface="Calibri" panose="020F0502020204030204" pitchFamily="34" charset="0"/>
                <a:cs typeface="Times New Roman" panose="02020603050405020304" pitchFamily="18" charset="0"/>
              </a:rPr>
              <a:t> Experimentarla, recordarla habiéndola padecido más de 5 años atrás y suponerla con la imaginación sin estar padeciéndola.</a:t>
            </a:r>
          </a:p>
          <a:p>
            <a:pPr algn="just">
              <a:lnSpc>
                <a:spcPct val="100000"/>
              </a:lnSpc>
              <a:spcAft>
                <a:spcPts val="0"/>
              </a:spcAft>
            </a:pPr>
            <a:r>
              <a:rPr lang="es-ES" sz="2000" dirty="0">
                <a:ea typeface="Calibri" panose="020F0502020204030204" pitchFamily="34" charset="0"/>
                <a:cs typeface="Times New Roman" panose="02020603050405020304" pitchFamily="18" charset="0"/>
              </a:rPr>
              <a:t> </a:t>
            </a:r>
          </a:p>
          <a:p>
            <a:pPr algn="just">
              <a:lnSpc>
                <a:spcPct val="100000"/>
              </a:lnSpc>
            </a:pPr>
            <a:r>
              <a:rPr lang="es-ES" sz="2000" b="1" dirty="0">
                <a:solidFill>
                  <a:srgbClr val="0000FF"/>
                </a:solidFill>
                <a:ea typeface="Times New Roman" panose="02020603050405020304" pitchFamily="18" charset="0"/>
                <a:cs typeface="Times New Roman" panose="02020603050405020304" pitchFamily="18" charset="0"/>
              </a:rPr>
              <a:t>Muestra de individuos elegibles:</a:t>
            </a:r>
            <a:r>
              <a:rPr lang="es-ES" sz="2000" dirty="0">
                <a:solidFill>
                  <a:srgbClr val="0000FF"/>
                </a:solidFill>
                <a:ea typeface="Times New Roman" panose="02020603050405020304" pitchFamily="18" charset="0"/>
                <a:cs typeface="Times New Roman" panose="02020603050405020304" pitchFamily="18" charset="0"/>
              </a:rPr>
              <a:t> </a:t>
            </a:r>
            <a:r>
              <a:rPr lang="es-ES" sz="2000" dirty="0">
                <a:ea typeface="Times New Roman" panose="02020603050405020304" pitchFamily="18" charset="0"/>
                <a:cs typeface="Times New Roman" panose="02020603050405020304" pitchFamily="18" charset="0"/>
              </a:rPr>
              <a:t>Para los grupos de exposición eran elegibles mayores de 18 años, registrados en la base de datos del hospital de la Universidad de Michigan por haberse sometido a colostomía o ileostomía en los últimos 5 años. </a:t>
            </a:r>
            <a:endParaRPr lang="es-ES" sz="2000" dirty="0" smtClean="0">
              <a:ea typeface="Times New Roman" panose="02020603050405020304" pitchFamily="18" charset="0"/>
              <a:cs typeface="Times New Roman" panose="02020603050405020304" pitchFamily="18" charset="0"/>
            </a:endParaRPr>
          </a:p>
          <a:p>
            <a:pPr algn="just">
              <a:lnSpc>
                <a:spcPct val="100000"/>
              </a:lnSpc>
            </a:pPr>
            <a:r>
              <a:rPr lang="es-ES" sz="2000" dirty="0">
                <a:ea typeface="Times New Roman" panose="02020603050405020304" pitchFamily="18" charset="0"/>
                <a:cs typeface="Times New Roman" panose="02020603050405020304" pitchFamily="18" charset="0"/>
              </a:rPr>
              <a:t>	</a:t>
            </a:r>
            <a:r>
              <a:rPr lang="es-ES" sz="2000" dirty="0" smtClean="0">
                <a:ea typeface="Times New Roman" panose="02020603050405020304" pitchFamily="18" charset="0"/>
                <a:cs typeface="Times New Roman" panose="02020603050405020304" pitchFamily="18" charset="0"/>
              </a:rPr>
              <a:t>Para </a:t>
            </a:r>
            <a:r>
              <a:rPr lang="es-ES" sz="2000" dirty="0">
                <a:ea typeface="Times New Roman" panose="02020603050405020304" pitchFamily="18" charset="0"/>
                <a:cs typeface="Times New Roman" panose="02020603050405020304" pitchFamily="18" charset="0"/>
              </a:rPr>
              <a:t>el grupo no expuesto eran elegibles individuos sin colostomía de la comunidad mayores de 18 </a:t>
            </a:r>
            <a:r>
              <a:rPr lang="es-ES" sz="2000" dirty="0" smtClean="0">
                <a:ea typeface="Times New Roman" panose="02020603050405020304" pitchFamily="18" charset="0"/>
                <a:cs typeface="Times New Roman" panose="02020603050405020304" pitchFamily="18" charset="0"/>
              </a:rPr>
              <a:t>años.</a:t>
            </a:r>
            <a:endParaRPr lang="es-E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9442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54300" y="511111"/>
            <a:ext cx="9594882" cy="6069993"/>
          </a:xfrm>
        </p:spPr>
        <p:txBody>
          <a:bodyPr>
            <a:normAutofit fontScale="85000" lnSpcReduction="10000"/>
          </a:bodyPr>
          <a:lstStyle/>
          <a:p>
            <a:pPr algn="just">
              <a:lnSpc>
                <a:spcPct val="110000"/>
              </a:lnSpc>
              <a:spcAft>
                <a:spcPts val="0"/>
              </a:spcAft>
            </a:pPr>
            <a:r>
              <a:rPr lang="es-ES" sz="2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III. LO CONSEGUIDO.</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200" dirty="0">
                <a:latin typeface="Calibri" panose="020F0502020204030204" pitchFamily="34" charset="0"/>
                <a:ea typeface="Calibri" panose="020F0502020204030204" pitchFamily="34" charset="0"/>
                <a:cs typeface="Times New Roman" panose="02020603050405020304" pitchFamily="18" charset="0"/>
              </a:rPr>
              <a:t> </a:t>
            </a:r>
            <a:r>
              <a:rPr lang="es-ES" sz="2200" b="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Muestra </a:t>
            </a:r>
            <a:r>
              <a:rPr lang="es-ES"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de participantes elegidos y tasa de participación:</a:t>
            </a:r>
            <a:r>
              <a:rPr lang="es-ES" sz="2200" dirty="0">
                <a:latin typeface="Calibri" panose="020F0502020204030204" pitchFamily="34" charset="0"/>
                <a:ea typeface="Calibri" panose="020F0502020204030204" pitchFamily="34" charset="0"/>
                <a:cs typeface="Times New Roman" panose="02020603050405020304" pitchFamily="18" charset="0"/>
              </a:rPr>
              <a:t> De los 330 individuos elegibles, 95 pacientes y 100 </a:t>
            </a:r>
            <a:r>
              <a:rPr lang="es-ES" sz="2200" dirty="0" err="1">
                <a:latin typeface="Calibri" panose="020F0502020204030204" pitchFamily="34" charset="0"/>
                <a:ea typeface="Calibri" panose="020F0502020204030204" pitchFamily="34" charset="0"/>
                <a:cs typeface="Times New Roman" panose="02020603050405020304" pitchFamily="18" charset="0"/>
              </a:rPr>
              <a:t>expacientes</a:t>
            </a:r>
            <a:r>
              <a:rPr lang="es-ES" sz="2200" dirty="0">
                <a:latin typeface="Calibri" panose="020F0502020204030204" pitchFamily="34" charset="0"/>
                <a:ea typeface="Calibri" panose="020F0502020204030204" pitchFamily="34" charset="0"/>
                <a:cs typeface="Times New Roman" panose="02020603050405020304" pitchFamily="18" charset="0"/>
              </a:rPr>
              <a:t> completaron y entregaron la encuesta, que nos da una tasa de respuesta del 59,1%. Se pagó 25 dólares por encuesta completada. </a:t>
            </a:r>
          </a:p>
          <a:p>
            <a:pPr indent="449580" algn="just">
              <a:lnSpc>
                <a:spcPct val="110000"/>
              </a:lnSpc>
              <a:spcAft>
                <a:spcPts val="0"/>
              </a:spcAft>
            </a:pPr>
            <a:r>
              <a:rPr lang="es-ES" sz="2200" dirty="0">
                <a:latin typeface="Calibri" panose="020F0502020204030204" pitchFamily="34" charset="0"/>
                <a:ea typeface="Calibri" panose="020F0502020204030204" pitchFamily="34" charset="0"/>
                <a:cs typeface="Times New Roman" panose="02020603050405020304" pitchFamily="18" charset="0"/>
              </a:rPr>
              <a:t>De los 7.240 individuos de la comunidad no expuestos a la colostomía a los que se invitó por correo electrónico a participar, 606 comenzaron la encuesta y finalmente la completaron 523. A este grupo se le proporcionó una breve información sobre la colostomía</a:t>
            </a:r>
            <a:r>
              <a:rPr lang="es-ES" sz="2200" dirty="0" smtClean="0">
                <a:latin typeface="Calibri" panose="020F0502020204030204" pitchFamily="34" charset="0"/>
                <a:ea typeface="Calibri" panose="020F0502020204030204" pitchFamily="34" charset="0"/>
                <a:cs typeface="Times New Roman" panose="02020603050405020304" pitchFamily="18" charset="0"/>
              </a:rPr>
              <a:t>.</a:t>
            </a:r>
            <a:r>
              <a:rPr lang="es-ES" sz="2200" dirty="0">
                <a:latin typeface="Calibri" panose="020F0502020204030204" pitchFamily="34" charset="0"/>
                <a:ea typeface="Calibri" panose="020F0502020204030204" pitchFamily="34" charset="0"/>
                <a:cs typeface="Times New Roman" panose="02020603050405020304" pitchFamily="18" charset="0"/>
              </a:rPr>
              <a:t> </a:t>
            </a:r>
            <a:endParaRPr lang="es-ES" sz="22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0000"/>
              </a:lnSpc>
              <a:spcAft>
                <a:spcPts val="0"/>
              </a:spcAft>
            </a:pPr>
            <a:r>
              <a:rPr lang="es-ES" sz="2200" dirty="0" smtClean="0">
                <a:latin typeface="Calibri" panose="020F0502020204030204" pitchFamily="34" charset="0"/>
                <a:ea typeface="Calibri" panose="020F0502020204030204" pitchFamily="34" charset="0"/>
                <a:cs typeface="Times New Roman" panose="02020603050405020304" pitchFamily="18" charset="0"/>
              </a:rPr>
              <a:t>Las </a:t>
            </a:r>
            <a:r>
              <a:rPr lang="es-ES" sz="2200" dirty="0">
                <a:latin typeface="Calibri" panose="020F0502020204030204" pitchFamily="34" charset="0"/>
                <a:ea typeface="Calibri" panose="020F0502020204030204" pitchFamily="34" charset="0"/>
                <a:cs typeface="Times New Roman" panose="02020603050405020304" pitchFamily="18" charset="0"/>
              </a:rPr>
              <a:t>características sociodemográficas de los participantes y las causas de la colostomía se muestran en la </a:t>
            </a:r>
            <a:r>
              <a:rPr lang="es-ES" sz="2200" b="1" dirty="0">
                <a:solidFill>
                  <a:srgbClr val="FF6600"/>
                </a:solidFill>
                <a:latin typeface="Calibri" panose="020F0502020204030204" pitchFamily="34" charset="0"/>
                <a:ea typeface="Calibri" panose="020F0502020204030204" pitchFamily="34" charset="0"/>
                <a:cs typeface="Times New Roman" panose="02020603050405020304" pitchFamily="18" charset="0"/>
              </a:rPr>
              <a:t>tabla 1</a:t>
            </a:r>
            <a:r>
              <a:rPr lang="es-ES" sz="2200" dirty="0" smtClean="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10000"/>
              </a:lnSpc>
              <a:spcAft>
                <a:spcPts val="0"/>
              </a:spcAft>
            </a:pPr>
            <a:endParaRPr lang="es-ES"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b="1"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Descripción </a:t>
            </a:r>
            <a:r>
              <a:rPr lang="es-ES" sz="2000" b="1" dirty="0">
                <a:solidFill>
                  <a:srgbClr val="663300"/>
                </a:solidFill>
                <a:latin typeface="Calibri" panose="020F0502020204030204" pitchFamily="34" charset="0"/>
                <a:ea typeface="Calibri" panose="020F0502020204030204" pitchFamily="34" charset="0"/>
                <a:cs typeface="Times New Roman" panose="02020603050405020304" pitchFamily="18" charset="0"/>
              </a:rPr>
              <a:t>de la colostomía proporcionada a los individuos de la comunidad.</a:t>
            </a:r>
            <a:r>
              <a:rPr lang="es-ES" sz="2000" dirty="0">
                <a:solidFill>
                  <a:srgbClr val="663300"/>
                </a:solidFill>
                <a:latin typeface="Calibri" panose="020F0502020204030204" pitchFamily="34" charset="0"/>
                <a:ea typeface="Calibri" panose="020F0502020204030204" pitchFamily="34" charset="0"/>
                <a:cs typeface="Times New Roman" panose="02020603050405020304" pitchFamily="18" charset="0"/>
              </a:rPr>
              <a:t> Imagine que tiene una colostomía. Una colostomía es una operación que implica la reorientación quirúrgica de los intestinos a través de una abertura hecha en su vientre, llamada estoma. </a:t>
            </a:r>
            <a:r>
              <a:rPr lang="es-ES" sz="2000"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Los </a:t>
            </a:r>
            <a:r>
              <a:rPr lang="es-ES" sz="2000" dirty="0">
                <a:solidFill>
                  <a:srgbClr val="663300"/>
                </a:solidFill>
                <a:latin typeface="Calibri" panose="020F0502020204030204" pitchFamily="34" charset="0"/>
                <a:ea typeface="Calibri" panose="020F0502020204030204" pitchFamily="34" charset="0"/>
                <a:cs typeface="Times New Roman" panose="02020603050405020304" pitchFamily="18" charset="0"/>
              </a:rPr>
              <a:t>residuos pasan por sus intestinos y salen por el estoma a una bolsa, que usted debe vaciar varias veces al día. Si usted usa ropa relativamente amplia, esta bolsa no será visible por debajo de sus prendas. De vez en cuando, usted experimentará los olores y los ruidos causados por el gas y los residuos que pasan a través del estoma. También existe la posibilidad de que la bolsa de colostomía pueda tener fugas si sobrepasa su capacidad de llenado. </a:t>
            </a:r>
            <a:r>
              <a:rPr lang="es-ES" sz="2000"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Aunque </a:t>
            </a:r>
            <a:r>
              <a:rPr lang="es-ES" sz="2000" dirty="0">
                <a:solidFill>
                  <a:srgbClr val="663300"/>
                </a:solidFill>
                <a:latin typeface="Calibri" panose="020F0502020204030204" pitchFamily="34" charset="0"/>
                <a:ea typeface="Calibri" panose="020F0502020204030204" pitchFamily="34" charset="0"/>
                <a:cs typeface="Times New Roman" panose="02020603050405020304" pitchFamily="18" charset="0"/>
              </a:rPr>
              <a:t>no deberá levantar pesos muy pesados, sus actividades diarias no se verán afectadas en gran medida.</a:t>
            </a:r>
          </a:p>
          <a:p>
            <a:pPr algn="just">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ángulo 1"/>
          <p:cNvSpPr/>
          <p:nvPr/>
        </p:nvSpPr>
        <p:spPr>
          <a:xfrm>
            <a:off x="854300" y="3988663"/>
            <a:ext cx="9761313" cy="23431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266166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669701" y="228357"/>
            <a:ext cx="10753859" cy="6421284"/>
          </a:xfrm>
          <a:prstGeom prst="rect">
            <a:avLst/>
          </a:prstGeom>
        </p:spPr>
      </p:pic>
    </p:spTree>
    <p:extLst>
      <p:ext uri="{BB962C8B-B14F-4D97-AF65-F5344CB8AC3E}">
        <p14:creationId xmlns:p14="http://schemas.microsoft.com/office/powerpoint/2010/main" val="1745083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62171" y="373671"/>
            <a:ext cx="9996353" cy="4155467"/>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Resultados: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1) </a:t>
            </a:r>
            <a:r>
              <a:rPr lang="es-ES" sz="2000" u="sng" dirty="0" smtClean="0">
                <a:latin typeface="Calibri" panose="020F0502020204030204" pitchFamily="34" charset="0"/>
                <a:ea typeface="Calibri" panose="020F0502020204030204" pitchFamily="34" charset="0"/>
                <a:cs typeface="Times New Roman" panose="02020603050405020304" pitchFamily="18" charset="0"/>
              </a:rPr>
              <a:t>La </a:t>
            </a:r>
            <a:r>
              <a:rPr lang="es-ES" sz="2000" u="sng" dirty="0">
                <a:latin typeface="Calibri" panose="020F0502020204030204" pitchFamily="34" charset="0"/>
                <a:ea typeface="Calibri" panose="020F0502020204030204" pitchFamily="34" charset="0"/>
                <a:cs typeface="Times New Roman" panose="02020603050405020304" pitchFamily="18" charset="0"/>
              </a:rPr>
              <a:t>utilidad otorgada mediante el método time </a:t>
            </a:r>
            <a:r>
              <a:rPr lang="es-ES" sz="2000" u="sng" dirty="0" err="1">
                <a:latin typeface="Calibri" panose="020F0502020204030204" pitchFamily="34" charset="0"/>
                <a:ea typeface="Calibri" panose="020F0502020204030204" pitchFamily="34" charset="0"/>
                <a:cs typeface="Times New Roman" panose="02020603050405020304" pitchFamily="18" charset="0"/>
              </a:rPr>
              <a:t>trade</a:t>
            </a:r>
            <a:r>
              <a:rPr lang="es-ES" sz="2000" u="sng" dirty="0">
                <a:latin typeface="Calibri" panose="020F0502020204030204" pitchFamily="34" charset="0"/>
                <a:ea typeface="Calibri" panose="020F0502020204030204" pitchFamily="34" charset="0"/>
                <a:cs typeface="Times New Roman" panose="02020603050405020304" pitchFamily="18" charset="0"/>
              </a:rPr>
              <a:t>-off </a:t>
            </a:r>
            <a:r>
              <a:rPr lang="es-ES" sz="2000" u="sng" dirty="0" err="1">
                <a:latin typeface="Calibri" panose="020F0502020204030204" pitchFamily="34" charset="0"/>
                <a:ea typeface="Calibri" panose="020F0502020204030204" pitchFamily="34" charset="0"/>
                <a:cs typeface="Times New Roman" panose="02020603050405020304" pitchFamily="18" charset="0"/>
              </a:rPr>
              <a:t>utility</a:t>
            </a:r>
            <a:r>
              <a:rPr lang="es-ES" sz="2000" u="sng" dirty="0">
                <a:latin typeface="Calibri" panose="020F0502020204030204" pitchFamily="34" charset="0"/>
                <a:ea typeface="Calibri" panose="020F0502020204030204" pitchFamily="34" charset="0"/>
                <a:cs typeface="Times New Roman" panose="02020603050405020304" pitchFamily="18" charset="0"/>
              </a:rPr>
              <a:t>.</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	Los </a:t>
            </a:r>
            <a:r>
              <a:rPr lang="es-ES" sz="2000" dirty="0">
                <a:latin typeface="Calibri" panose="020F0502020204030204" pitchFamily="34" charset="0"/>
                <a:ea typeface="Calibri" panose="020F0502020204030204" pitchFamily="34" charset="0"/>
                <a:cs typeface="Times New Roman" panose="02020603050405020304" pitchFamily="18" charset="0"/>
              </a:rPr>
              <a:t>pacientes manifestaron que estaban dispuestos a intercambiar </a:t>
            </a:r>
            <a:r>
              <a:rPr lang="es-ES" sz="2000" b="1" dirty="0">
                <a:latin typeface="Calibri" panose="020F0502020204030204" pitchFamily="34" charset="0"/>
                <a:ea typeface="Calibri" panose="020F0502020204030204" pitchFamily="34" charset="0"/>
                <a:cs typeface="Times New Roman" panose="02020603050405020304" pitchFamily="18" charset="0"/>
              </a:rPr>
              <a:t>101 meses sin colostomía</a:t>
            </a:r>
            <a:r>
              <a:rPr lang="es-ES" sz="2000" dirty="0">
                <a:latin typeface="Calibri" panose="020F0502020204030204" pitchFamily="34" charset="0"/>
                <a:ea typeface="Calibri" panose="020F0502020204030204" pitchFamily="34" charset="0"/>
                <a:cs typeface="Times New Roman" panose="02020603050405020304" pitchFamily="18" charset="0"/>
              </a:rPr>
              <a:t> por 120 meses con colostomía (media de utilidad 0,84), los </a:t>
            </a:r>
            <a:r>
              <a:rPr lang="es-ES" sz="2000" dirty="0" err="1">
                <a:latin typeface="Calibri" panose="020F0502020204030204" pitchFamily="34" charset="0"/>
                <a:ea typeface="Calibri" panose="020F0502020204030204" pitchFamily="34" charset="0"/>
                <a:cs typeface="Times New Roman" panose="02020603050405020304" pitchFamily="18" charset="0"/>
              </a:rPr>
              <a:t>expacientes</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77 meses</a:t>
            </a:r>
            <a:r>
              <a:rPr lang="es-ES" sz="2000" dirty="0">
                <a:latin typeface="Calibri" panose="020F0502020204030204" pitchFamily="34" charset="0"/>
                <a:ea typeface="Calibri" panose="020F0502020204030204" pitchFamily="34" charset="0"/>
                <a:cs typeface="Times New Roman" panose="02020603050405020304" pitchFamily="18" charset="0"/>
              </a:rPr>
              <a:t> (media de utilidad 0,64) y los miembros de la comunidad </a:t>
            </a:r>
            <a:r>
              <a:rPr lang="es-ES" sz="2000" b="1" dirty="0">
                <a:latin typeface="Calibri" panose="020F0502020204030204" pitchFamily="34" charset="0"/>
                <a:ea typeface="Calibri" panose="020F0502020204030204" pitchFamily="34" charset="0"/>
                <a:cs typeface="Times New Roman" panose="02020603050405020304" pitchFamily="18" charset="0"/>
              </a:rPr>
              <a:t>76 meses</a:t>
            </a:r>
            <a:r>
              <a:rPr lang="es-ES" sz="2000" dirty="0">
                <a:latin typeface="Calibri" panose="020F0502020204030204" pitchFamily="34" charset="0"/>
                <a:ea typeface="Calibri" panose="020F0502020204030204" pitchFamily="34" charset="0"/>
                <a:cs typeface="Times New Roman" panose="02020603050405020304" pitchFamily="18" charset="0"/>
              </a:rPr>
              <a:t> (media de utilidad 0,63). La diferencia fue estadísticamente significativa entre la mucha menor aversión a la colostomía manifestada por los pacientes (0,84 de utilidad), que la manifestada por los </a:t>
            </a:r>
            <a:r>
              <a:rPr lang="es-ES" sz="2000" dirty="0" err="1">
                <a:latin typeface="Calibri" panose="020F0502020204030204" pitchFamily="34" charset="0"/>
                <a:ea typeface="Calibri" panose="020F0502020204030204" pitchFamily="34" charset="0"/>
                <a:cs typeface="Times New Roman" panose="02020603050405020304" pitchFamily="18" charset="0"/>
              </a:rPr>
              <a:t>expacientes</a:t>
            </a:r>
            <a:r>
              <a:rPr lang="es-ES" sz="2000" dirty="0">
                <a:latin typeface="Calibri" panose="020F0502020204030204" pitchFamily="34" charset="0"/>
                <a:ea typeface="Calibri" panose="020F0502020204030204" pitchFamily="34" charset="0"/>
                <a:cs typeface="Times New Roman" panose="02020603050405020304" pitchFamily="18" charset="0"/>
              </a:rPr>
              <a:t> (0,64 de utilidad), la cual coincidió con la manifestada por los miembros de la comunidad (0,63 de utilidad).</a:t>
            </a:r>
          </a:p>
          <a:p>
            <a:pPr algn="just">
              <a:spcAft>
                <a:spcPts val="0"/>
              </a:spcAft>
            </a:pP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p:cNvPicPr>
            <a:picLocks noChangeAspect="1"/>
          </p:cNvPicPr>
          <p:nvPr/>
        </p:nvPicPr>
        <p:blipFill>
          <a:blip r:embed="rId2"/>
          <a:stretch>
            <a:fillRect/>
          </a:stretch>
        </p:blipFill>
        <p:spPr>
          <a:xfrm>
            <a:off x="1062171" y="3709622"/>
            <a:ext cx="10193964" cy="2131318"/>
          </a:xfrm>
          <a:prstGeom prst="rect">
            <a:avLst/>
          </a:prstGeom>
        </p:spPr>
      </p:pic>
    </p:spTree>
    <p:extLst>
      <p:ext uri="{BB962C8B-B14F-4D97-AF65-F5344CB8AC3E}">
        <p14:creationId xmlns:p14="http://schemas.microsoft.com/office/powerpoint/2010/main" val="3433316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05020" y="1102332"/>
            <a:ext cx="9753467" cy="5012717"/>
          </a:xfrm>
        </p:spPr>
        <p:txBody>
          <a:bodyPr>
            <a:normAutofit/>
          </a:bodyPr>
          <a:lstStyle/>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2) </a:t>
            </a:r>
            <a:r>
              <a:rPr lang="es-ES" sz="2000" u="sng" dirty="0">
                <a:latin typeface="Calibri" panose="020F0502020204030204" pitchFamily="34" charset="0"/>
                <a:ea typeface="Calibri" panose="020F0502020204030204" pitchFamily="34" charset="0"/>
                <a:cs typeface="Times New Roman" panose="02020603050405020304" pitchFamily="18" charset="0"/>
              </a:rPr>
              <a:t>Escalas de autopercepción practicadas a los tres grupos.</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No </a:t>
            </a:r>
            <a:r>
              <a:rPr lang="es-ES" sz="2000" dirty="0">
                <a:latin typeface="Calibri" panose="020F0502020204030204" pitchFamily="34" charset="0"/>
                <a:ea typeface="Calibri" panose="020F0502020204030204" pitchFamily="34" charset="0"/>
                <a:cs typeface="Times New Roman" panose="02020603050405020304" pitchFamily="18" charset="0"/>
              </a:rPr>
              <a:t>se encuentran diferencias en las puntuaciones entre los tres grupos en las </a:t>
            </a:r>
            <a:r>
              <a:rPr lang="es-ES" sz="2000" b="1" dirty="0">
                <a:latin typeface="Calibri" panose="020F0502020204030204" pitchFamily="34" charset="0"/>
                <a:ea typeface="Calibri" panose="020F0502020204030204" pitchFamily="34" charset="0"/>
                <a:cs typeface="Times New Roman" panose="02020603050405020304" pitchFamily="18" charset="0"/>
              </a:rPr>
              <a:t>escalas de autopercepción de calidad de vida </a:t>
            </a:r>
            <a:r>
              <a:rPr lang="es-ES" sz="2000" dirty="0">
                <a:latin typeface="Calibri" panose="020F0502020204030204" pitchFamily="34" charset="0"/>
                <a:ea typeface="Calibri" panose="020F0502020204030204" pitchFamily="34" charset="0"/>
                <a:cs typeface="Times New Roman" panose="02020603050405020304" pitchFamily="18" charset="0"/>
              </a:rPr>
              <a:t>y </a:t>
            </a:r>
            <a:r>
              <a:rPr lang="es-ES" sz="2000" b="1" dirty="0">
                <a:latin typeface="Calibri" panose="020F0502020204030204" pitchFamily="34" charset="0"/>
                <a:ea typeface="Calibri" panose="020F0502020204030204" pitchFamily="34" charset="0"/>
                <a:cs typeface="Times New Roman" panose="02020603050405020304" pitchFamily="18" charset="0"/>
              </a:rPr>
              <a:t>satisfacción con la vida</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Pero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sí se encuentra una significativamente mayor puntuación de los individuos de la comunidad en la </a:t>
            </a: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escala de autopercepción de la salud actual</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que en los pacientes y </a:t>
            </a:r>
            <a:r>
              <a:rPr lang="es-ES" sz="2000" dirty="0" err="1">
                <a:latin typeface="Calibri" panose="020F0502020204030204" pitchFamily="34" charset="0"/>
                <a:ea typeface="Calibri" panose="020F0502020204030204" pitchFamily="34" charset="0"/>
                <a:cs typeface="Times New Roman" panose="02020603050405020304" pitchFamily="18" charset="0"/>
              </a:rPr>
              <a:t>expacientes</a:t>
            </a:r>
            <a:r>
              <a:rPr lang="es-ES" sz="2000" dirty="0">
                <a:latin typeface="Calibri" panose="020F0502020204030204" pitchFamily="34" charset="0"/>
                <a:ea typeface="Calibri" panose="020F0502020204030204" pitchFamily="34" charset="0"/>
                <a:cs typeface="Times New Roman" panose="02020603050405020304" pitchFamily="18" charset="0"/>
              </a:rPr>
              <a:t> (ambos con puntuaciones similares), </a:t>
            </a:r>
            <a:r>
              <a:rPr lang="es-ES" sz="2000" dirty="0">
                <a:solidFill>
                  <a:srgbClr val="990099"/>
                </a:solidFill>
                <a:latin typeface="Calibri" panose="020F0502020204030204" pitchFamily="34" charset="0"/>
                <a:ea typeface="Calibri" panose="020F0502020204030204" pitchFamily="34" charset="0"/>
                <a:cs typeface="Times New Roman" panose="02020603050405020304" pitchFamily="18" charset="0"/>
              </a:rPr>
              <a:t>lo cual apunta a que éstos son conscientes de su peor salud, sin que ello eclipse la utilidad otorgada a su condición</a:t>
            </a:r>
            <a:r>
              <a:rPr lang="es-ES" sz="2000" dirty="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2106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90759" y="873733"/>
            <a:ext cx="9448800" cy="4941280"/>
          </a:xfrm>
        </p:spPr>
        <p:txBody>
          <a:bodyPr>
            <a:normAutofit/>
          </a:bodyPr>
          <a:lstStyle/>
          <a:p>
            <a:pPr algn="just">
              <a:lnSpc>
                <a:spcPct val="100000"/>
              </a:lnSpc>
              <a:spcAft>
                <a:spcPts val="0"/>
              </a:spcAft>
            </a:pPr>
            <a:r>
              <a:rPr lang="en-US" sz="2000" dirty="0">
                <a:latin typeface="Times New Roman" panose="02020603050405020304" pitchFamily="18" charset="0"/>
                <a:ea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 3) </a:t>
            </a:r>
            <a:r>
              <a:rPr lang="es-ES" sz="2000" u="sng" dirty="0">
                <a:latin typeface="Calibri" panose="020F0502020204030204" pitchFamily="34" charset="0"/>
                <a:ea typeface="Calibri" panose="020F0502020204030204" pitchFamily="34" charset="0"/>
                <a:cs typeface="Times New Roman" panose="02020603050405020304" pitchFamily="18" charset="0"/>
              </a:rPr>
              <a:t>Escalas practicadas sólo a pacientes y </a:t>
            </a:r>
            <a:r>
              <a:rPr lang="es-ES" sz="2000" u="sng" dirty="0" err="1">
                <a:latin typeface="Calibri" panose="020F0502020204030204" pitchFamily="34" charset="0"/>
                <a:ea typeface="Calibri" panose="020F0502020204030204" pitchFamily="34" charset="0"/>
                <a:cs typeface="Times New Roman" panose="02020603050405020304" pitchFamily="18" charset="0"/>
              </a:rPr>
              <a:t>expacientes</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No </a:t>
            </a:r>
            <a:r>
              <a:rPr lang="es-ES" sz="2000" dirty="0">
                <a:latin typeface="Calibri" panose="020F0502020204030204" pitchFamily="34" charset="0"/>
                <a:ea typeface="Calibri" panose="020F0502020204030204" pitchFamily="34" charset="0"/>
                <a:cs typeface="Times New Roman" panose="02020603050405020304" pitchFamily="18" charset="0"/>
              </a:rPr>
              <a:t>se encuentran diferencias en las puntuaciones entre ambos grupos en las </a:t>
            </a:r>
            <a:r>
              <a:rPr lang="es-ES" sz="2000" b="1" dirty="0">
                <a:latin typeface="Calibri" panose="020F0502020204030204" pitchFamily="34" charset="0"/>
                <a:ea typeface="Calibri" panose="020F0502020204030204" pitchFamily="34" charset="0"/>
                <a:cs typeface="Times New Roman" panose="02020603050405020304" pitchFamily="18" charset="0"/>
              </a:rPr>
              <a:t>escalas de humor positivo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humor negativo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capacidad de </a:t>
            </a:r>
            <a:r>
              <a:rPr lang="es-ES" sz="2000" b="1" dirty="0" err="1">
                <a:latin typeface="Calibri" panose="020F0502020204030204" pitchFamily="34" charset="0"/>
                <a:ea typeface="Calibri" panose="020F0502020204030204" pitchFamily="34" charset="0"/>
                <a:cs typeface="Times New Roman" panose="02020603050405020304" pitchFamily="18" charset="0"/>
              </a:rPr>
              <a:t>autoesforzarse</a:t>
            </a:r>
            <a:r>
              <a:rPr lang="es-ES" sz="2000" b="1" dirty="0">
                <a:latin typeface="Calibri" panose="020F0502020204030204" pitchFamily="34" charset="0"/>
                <a:ea typeface="Calibri" panose="020F0502020204030204" pitchFamily="34" charset="0"/>
                <a:cs typeface="Times New Roman" panose="02020603050405020304" pitchFamily="18" charset="0"/>
              </a:rPr>
              <a:t> en el presente</a:t>
            </a:r>
            <a:r>
              <a:rPr lang="es-ES" sz="2000" dirty="0">
                <a:latin typeface="Calibri" panose="020F0502020204030204" pitchFamily="34" charset="0"/>
                <a:ea typeface="Calibri" panose="020F0502020204030204" pitchFamily="34" charset="0"/>
                <a:cs typeface="Times New Roman" panose="02020603050405020304" pitchFamily="18" charset="0"/>
              </a:rPr>
              <a:t> y </a:t>
            </a:r>
            <a:r>
              <a:rPr lang="es-ES" sz="2000" b="1" dirty="0">
                <a:latin typeface="Calibri" panose="020F0502020204030204" pitchFamily="34" charset="0"/>
                <a:ea typeface="Calibri" panose="020F0502020204030204" pitchFamily="34" charset="0"/>
                <a:cs typeface="Times New Roman" panose="02020603050405020304" pitchFamily="18" charset="0"/>
              </a:rPr>
              <a:t>capacidad de </a:t>
            </a:r>
            <a:r>
              <a:rPr lang="es-ES" sz="2000" b="1" dirty="0" err="1">
                <a:latin typeface="Calibri" panose="020F0502020204030204" pitchFamily="34" charset="0"/>
                <a:ea typeface="Calibri" panose="020F0502020204030204" pitchFamily="34" charset="0"/>
                <a:cs typeface="Times New Roman" panose="02020603050405020304" pitchFamily="18" charset="0"/>
              </a:rPr>
              <a:t>autoesforzarse</a:t>
            </a:r>
            <a:r>
              <a:rPr lang="es-ES" sz="2000" b="1" dirty="0">
                <a:latin typeface="Calibri" panose="020F0502020204030204" pitchFamily="34" charset="0"/>
                <a:ea typeface="Calibri" panose="020F0502020204030204" pitchFamily="34" charset="0"/>
                <a:cs typeface="Times New Roman" panose="02020603050405020304" pitchFamily="18" charset="0"/>
              </a:rPr>
              <a:t> hace 5 años</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Pero </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sí se encuentra una significativamente menor puntuación de los pacientes en la </a:t>
            </a: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importancia que le otorgan al funcionamiento normal del intestino</a:t>
            </a: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a:solidFill>
                  <a:srgbClr val="990099"/>
                </a:solidFill>
                <a:latin typeface="Calibri" panose="020F0502020204030204" pitchFamily="34" charset="0"/>
                <a:ea typeface="Calibri" panose="020F0502020204030204" pitchFamily="34" charset="0"/>
                <a:cs typeface="Times New Roman" panose="02020603050405020304" pitchFamily="18" charset="0"/>
              </a:rPr>
              <a:t>lo cual es consistente con su mejor puntuación en la utilidad otorgada</a:t>
            </a: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Todos </a:t>
            </a:r>
            <a:r>
              <a:rPr lang="es-ES" sz="2000" dirty="0">
                <a:latin typeface="Calibri" panose="020F0502020204030204" pitchFamily="34" charset="0"/>
                <a:ea typeface="Calibri" panose="020F0502020204030204" pitchFamily="34" charset="0"/>
                <a:cs typeface="Times New Roman" panose="02020603050405020304" pitchFamily="18" charset="0"/>
              </a:rPr>
              <a:t>estos resultados se muestran en detalle </a:t>
            </a:r>
            <a:r>
              <a:rPr lang="es-ES" sz="2000" dirty="0" smtClean="0">
                <a:latin typeface="Calibri" panose="020F0502020204030204" pitchFamily="34" charset="0"/>
                <a:ea typeface="Calibri" panose="020F0502020204030204" pitchFamily="34" charset="0"/>
                <a:cs typeface="Times New Roman" panose="02020603050405020304" pitchFamily="18" charset="0"/>
              </a:rPr>
              <a:t>en </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la </a:t>
            </a:r>
            <a:r>
              <a:rPr lang="es-ES" sz="2000" b="1" dirty="0">
                <a:solidFill>
                  <a:srgbClr val="FF6600"/>
                </a:solidFill>
                <a:latin typeface="Calibri" panose="020F0502020204030204" pitchFamily="34" charset="0"/>
                <a:ea typeface="Calibri" panose="020F0502020204030204" pitchFamily="34" charset="0"/>
                <a:cs typeface="Times New Roman" panose="02020603050405020304" pitchFamily="18" charset="0"/>
              </a:rPr>
              <a:t>tabla 2</a:t>
            </a:r>
            <a:r>
              <a:rPr lang="es-ES"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1800" dirty="0">
              <a:latin typeface="Times New Roman" panose="02020603050405020304" pitchFamily="18" charset="0"/>
              <a:ea typeface="Times New Roman" panose="02020603050405020304" pitchFamily="18" charset="0"/>
            </a:endParaRPr>
          </a:p>
          <a:p>
            <a:pPr algn="just">
              <a:lnSpc>
                <a:spcPct val="107000"/>
              </a:lnSpc>
              <a:spcAft>
                <a:spcPts val="0"/>
              </a:spcAft>
            </a:pP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9228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a:stretch>
            <a:fillRect/>
          </a:stretch>
        </p:blipFill>
        <p:spPr>
          <a:xfrm>
            <a:off x="928691" y="164250"/>
            <a:ext cx="10237293" cy="6555686"/>
          </a:xfrm>
          <a:prstGeom prst="rect">
            <a:avLst/>
          </a:prstGeom>
        </p:spPr>
      </p:pic>
    </p:spTree>
    <p:extLst>
      <p:ext uri="{BB962C8B-B14F-4D97-AF65-F5344CB8AC3E}">
        <p14:creationId xmlns:p14="http://schemas.microsoft.com/office/powerpoint/2010/main" val="2941990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33596" y="630845"/>
            <a:ext cx="9939204" cy="5541355"/>
          </a:xfrm>
        </p:spPr>
        <p:txBody>
          <a:bodyPr>
            <a:normAutofit/>
          </a:bodyPr>
          <a:lstStyle/>
          <a:p>
            <a:pPr algn="just">
              <a:lnSpc>
                <a:spcPct val="100000"/>
              </a:lnSpc>
              <a:spcAft>
                <a:spcPts val="0"/>
              </a:spcAft>
            </a:pPr>
            <a:r>
              <a:rPr lang="en-US" sz="2000" dirty="0">
                <a:latin typeface="Times New Roman" panose="02020603050405020304" pitchFamily="18" charset="0"/>
                <a:ea typeface="Times New Roman" panose="02020603050405020304" pitchFamily="18" charset="0"/>
              </a:rPr>
              <a:t> </a:t>
            </a: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 IV. DISCUSIÓN.</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Los autores han enriquecido el diseño y la ejecución de este estudio con el método de medir la utilidad otorgada por pacientes, </a:t>
            </a:r>
            <a:r>
              <a:rPr lang="es-ES" sz="2000" dirty="0" err="1">
                <a:latin typeface="Calibri" panose="020F0502020204030204" pitchFamily="34" charset="0"/>
                <a:ea typeface="Calibri" panose="020F0502020204030204" pitchFamily="34" charset="0"/>
                <a:cs typeface="Times New Roman" panose="02020603050405020304" pitchFamily="18" charset="0"/>
              </a:rPr>
              <a:t>expacientes</a:t>
            </a:r>
            <a:r>
              <a:rPr lang="es-ES" sz="2000" dirty="0">
                <a:latin typeface="Calibri" panose="020F0502020204030204" pitchFamily="34" charset="0"/>
                <a:ea typeface="Calibri" panose="020F0502020204030204" pitchFamily="34" charset="0"/>
                <a:cs typeface="Times New Roman" panose="02020603050405020304" pitchFamily="18" charset="0"/>
              </a:rPr>
              <a:t> e individuos de la comunidad, añadiendo simultáneamente otras escalas de autopercepción actual de salud y calidad de vida para comprobar si la utilidad otorgada podría ser en parte una ilusión.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Y </a:t>
            </a:r>
            <a:r>
              <a:rPr lang="es-ES" sz="2000" dirty="0">
                <a:latin typeface="Calibri" panose="020F0502020204030204" pitchFamily="34" charset="0"/>
                <a:ea typeface="Calibri" panose="020F0502020204030204" pitchFamily="34" charset="0"/>
                <a:cs typeface="Times New Roman" panose="02020603050405020304" pitchFamily="18" charset="0"/>
              </a:rPr>
              <a:t>aunque con esto han logrado superar algunas de las limitaciones propias de los estudios observacionales transversales para obtener asociaciones fuertes entre dos medidas, los resultados no pueden establecer causalidad, pero sí mejoran el conocimiento sobre la distinta aversión a los eventos graves del que lo experimenta, el que lo recuerda y el que lo imagina.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Muchos </a:t>
            </a:r>
            <a:r>
              <a:rPr lang="es-ES" sz="2000" dirty="0">
                <a:latin typeface="Calibri" panose="020F0502020204030204" pitchFamily="34" charset="0"/>
                <a:ea typeface="Calibri" panose="020F0502020204030204" pitchFamily="34" charset="0"/>
                <a:cs typeface="Times New Roman" panose="02020603050405020304" pitchFamily="18" charset="0"/>
              </a:rPr>
              <a:t>de los administradores, gestores y profesionales sanitarios no relacionados directamente con los eventos graves son del grupo que los imagina.  </a:t>
            </a:r>
          </a:p>
          <a:p>
            <a:pPr algn="just">
              <a:lnSpc>
                <a:spcPct val="107000"/>
              </a:lnSpc>
              <a:spcAft>
                <a:spcPts val="0"/>
              </a:spcAft>
            </a:pP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84442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05021" y="745145"/>
            <a:ext cx="9767753" cy="5055580"/>
          </a:xfrm>
        </p:spPr>
        <p:txBody>
          <a:bodyPr>
            <a:normAutofit/>
          </a:bodyPr>
          <a:lstStyle/>
          <a:p>
            <a:pPr algn="just">
              <a:lnSpc>
                <a:spcPct val="100000"/>
              </a:lnSpc>
              <a:spcAft>
                <a:spcPts val="0"/>
              </a:spcAft>
            </a:pPr>
            <a:r>
              <a:rPr lang="es-ES" sz="2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 CONCLUSIONES.</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100" dirty="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00000"/>
              </a:lnSpc>
              <a:spcAft>
                <a:spcPts val="0"/>
              </a:spcAft>
            </a:pPr>
            <a:r>
              <a:rPr lang="es-ES" sz="2100" dirty="0">
                <a:latin typeface="Calibri" panose="020F0502020204030204" pitchFamily="34" charset="0"/>
                <a:ea typeface="Calibri" panose="020F0502020204030204" pitchFamily="34" charset="0"/>
                <a:cs typeface="Times New Roman" panose="02020603050405020304" pitchFamily="18" charset="0"/>
              </a:rPr>
              <a:t>A NIVEL INDIVIDUAL: El conocimiento de administradores, gestores y profesionales sanitarios sobre la utilidad otorgada a determinados problemas graves de salud, puede mejorar los beneficios, reducir los daños añadidos y aliviar los inconvenientes de los pacientes, en el marco de sus valores y preferencias. </a:t>
            </a:r>
          </a:p>
          <a:p>
            <a:pPr indent="449580" algn="just">
              <a:lnSpc>
                <a:spcPct val="100000"/>
              </a:lnSpc>
              <a:spcAft>
                <a:spcPts val="0"/>
              </a:spcAft>
            </a:pPr>
            <a:r>
              <a:rPr lang="es-ES" sz="2100" dirty="0">
                <a:latin typeface="Calibri" panose="020F0502020204030204" pitchFamily="34" charset="0"/>
                <a:ea typeface="Calibri" panose="020F0502020204030204" pitchFamily="34" charset="0"/>
                <a:cs typeface="Times New Roman" panose="02020603050405020304" pitchFamily="18" charset="0"/>
              </a:rPr>
              <a:t>A NIVEL COLECTIVO: Asimismo puede permitir la readaptación del (mismo) presupuesto económico para reducir la brecha entre </a:t>
            </a:r>
            <a:r>
              <a:rPr lang="es-ES" sz="2100" dirty="0" err="1">
                <a:latin typeface="Calibri" panose="020F0502020204030204" pitchFamily="34" charset="0"/>
                <a:ea typeface="Calibri" panose="020F0502020204030204" pitchFamily="34" charset="0"/>
                <a:cs typeface="Times New Roman" panose="02020603050405020304" pitchFamily="18" charset="0"/>
              </a:rPr>
              <a:t>SOBREutilización</a:t>
            </a:r>
            <a:r>
              <a:rPr lang="es-ES" sz="2100" dirty="0">
                <a:latin typeface="Calibri" panose="020F0502020204030204" pitchFamily="34" charset="0"/>
                <a:ea typeface="Calibri" panose="020F0502020204030204" pitchFamily="34" charset="0"/>
                <a:cs typeface="Times New Roman" panose="02020603050405020304" pitchFamily="18" charset="0"/>
              </a:rPr>
              <a:t> e </a:t>
            </a:r>
            <a:r>
              <a:rPr lang="es-ES" sz="2100" dirty="0" err="1">
                <a:latin typeface="Calibri" panose="020F0502020204030204" pitchFamily="34" charset="0"/>
                <a:ea typeface="Calibri" panose="020F0502020204030204" pitchFamily="34" charset="0"/>
                <a:cs typeface="Times New Roman" panose="02020603050405020304" pitchFamily="18" charset="0"/>
              </a:rPr>
              <a:t>INFRAutilización</a:t>
            </a:r>
            <a:r>
              <a:rPr lang="es-ES" sz="2100" dirty="0">
                <a:latin typeface="Calibri" panose="020F0502020204030204" pitchFamily="34" charset="0"/>
                <a:ea typeface="Calibri" panose="020F0502020204030204" pitchFamily="34" charset="0"/>
                <a:cs typeface="Times New Roman" panose="02020603050405020304" pitchFamily="18" charset="0"/>
              </a:rPr>
              <a:t>.</a:t>
            </a:r>
          </a:p>
          <a:p>
            <a:pPr algn="l">
              <a:spcAft>
                <a:spcPts val="0"/>
              </a:spcAft>
            </a:pPr>
            <a:endParaRPr lang="es-ES" sz="1800" dirty="0">
              <a:latin typeface="Times New Roman" panose="02020603050405020304" pitchFamily="18" charset="0"/>
              <a:ea typeface="Times New Roman" panose="02020603050405020304" pitchFamily="18" charset="0"/>
            </a:endParaRPr>
          </a:p>
          <a:p>
            <a:pPr algn="just">
              <a:lnSpc>
                <a:spcPct val="107000"/>
              </a:lnSpc>
              <a:spcAft>
                <a:spcPts val="0"/>
              </a:spcAft>
            </a:pP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2839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905814" y="717169"/>
            <a:ext cx="10324563" cy="5310143"/>
          </a:xfrm>
        </p:spPr>
        <p:txBody>
          <a:bodyPr>
            <a:normAutofit fontScale="92500" lnSpcReduction="10000"/>
          </a:bodyPr>
          <a:lstStyle/>
          <a:p>
            <a:pPr algn="just">
              <a:spcAft>
                <a:spcPts val="0"/>
              </a:spcAft>
            </a:pPr>
            <a:r>
              <a:rPr lang="es-ES" sz="22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Comparación entre el grado de aversión a la colostomía de los pacientes que la tienen, los ex-pacientes que la tuvieron y los individuos que imaginan cómo lo percibirían si la tuvieran.</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5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1600"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Smith </a:t>
            </a:r>
            <a:r>
              <a:rPr lang="en-US" sz="1600" dirty="0">
                <a:solidFill>
                  <a:srgbClr val="0000FF"/>
                </a:solidFill>
                <a:latin typeface="Calibri" panose="020F0502020204030204" pitchFamily="34" charset="0"/>
                <a:ea typeface="Calibri" panose="020F0502020204030204" pitchFamily="34" charset="0"/>
                <a:cs typeface="Times New Roman" panose="02020603050405020304" pitchFamily="18" charset="0"/>
              </a:rPr>
              <a:t>DM, Sherriff RL, </a:t>
            </a:r>
            <a:r>
              <a:rPr lang="en-US" sz="1600" dirty="0" err="1">
                <a:solidFill>
                  <a:srgbClr val="0000FF"/>
                </a:solidFill>
                <a:latin typeface="Calibri" panose="020F0502020204030204" pitchFamily="34" charset="0"/>
                <a:ea typeface="Calibri" panose="020F0502020204030204" pitchFamily="34" charset="0"/>
                <a:cs typeface="Times New Roman" panose="02020603050405020304" pitchFamily="18" charset="0"/>
              </a:rPr>
              <a:t>Damschroder</a:t>
            </a:r>
            <a:r>
              <a:rPr lang="en-US" sz="16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L, </a:t>
            </a:r>
            <a:r>
              <a:rPr lang="en-US" sz="1600" dirty="0" err="1">
                <a:solidFill>
                  <a:srgbClr val="0000FF"/>
                </a:solidFill>
                <a:latin typeface="Calibri" panose="020F0502020204030204" pitchFamily="34" charset="0"/>
                <a:ea typeface="Calibri" panose="020F0502020204030204" pitchFamily="34" charset="0"/>
                <a:cs typeface="Times New Roman" panose="02020603050405020304" pitchFamily="18" charset="0"/>
              </a:rPr>
              <a:t>Loewenstein</a:t>
            </a:r>
            <a:r>
              <a:rPr lang="en-US" sz="16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G, </a:t>
            </a:r>
            <a:r>
              <a:rPr lang="en-US" sz="1600" dirty="0" err="1">
                <a:solidFill>
                  <a:srgbClr val="0000FF"/>
                </a:solidFill>
                <a:latin typeface="Calibri" panose="020F0502020204030204" pitchFamily="34" charset="0"/>
                <a:ea typeface="Calibri" panose="020F0502020204030204" pitchFamily="34" charset="0"/>
                <a:cs typeface="Times New Roman" panose="02020603050405020304" pitchFamily="18" charset="0"/>
              </a:rPr>
              <a:t>Ubel</a:t>
            </a:r>
            <a:r>
              <a:rPr lang="en-US" sz="16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PA. Misremembering colostomies? Former patients give lower utility ratings than do current patients. </a:t>
            </a:r>
            <a:r>
              <a:rPr lang="es-ES" sz="1600" dirty="0" err="1">
                <a:solidFill>
                  <a:srgbClr val="0000FF"/>
                </a:solidFill>
                <a:latin typeface="Calibri" panose="020F0502020204030204" pitchFamily="34" charset="0"/>
                <a:ea typeface="Calibri" panose="020F0502020204030204" pitchFamily="34" charset="0"/>
                <a:cs typeface="Times New Roman" panose="02020603050405020304" pitchFamily="18" charset="0"/>
              </a:rPr>
              <a:t>Health</a:t>
            </a:r>
            <a:r>
              <a:rPr lang="es-ES" sz="16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1600" dirty="0" err="1">
                <a:solidFill>
                  <a:srgbClr val="0000FF"/>
                </a:solidFill>
                <a:latin typeface="Calibri" panose="020F0502020204030204" pitchFamily="34" charset="0"/>
                <a:ea typeface="Calibri" panose="020F0502020204030204" pitchFamily="34" charset="0"/>
                <a:cs typeface="Times New Roman" panose="02020603050405020304" pitchFamily="18" charset="0"/>
              </a:rPr>
              <a:t>Psychol</a:t>
            </a:r>
            <a:r>
              <a:rPr lang="es-ES" sz="16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2006 Nov;25(6):688-95.</a:t>
            </a:r>
            <a:endParaRPr lang="es-ES" sz="5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500" b="1" dirty="0">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 INTRODUCCIÓN</a:t>
            </a: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5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10000"/>
              </a:lnSpc>
              <a:spcAft>
                <a:spcPts val="0"/>
              </a:spcAft>
            </a:pPr>
            <a:r>
              <a:rPr lang="es-ES" sz="2000" dirty="0" smtClean="0">
                <a:latin typeface="Calibri" panose="020F0502020204030204" pitchFamily="34" charset="0"/>
                <a:ea typeface="Calibri" panose="020F0502020204030204" pitchFamily="34" charset="0"/>
                <a:cs typeface="Times New Roman" panose="02020603050405020304" pitchFamily="18" charset="0"/>
              </a:rPr>
              <a:t>	Los </a:t>
            </a:r>
            <a:r>
              <a:rPr lang="es-ES" sz="2000" dirty="0">
                <a:latin typeface="Calibri" panose="020F0502020204030204" pitchFamily="34" charset="0"/>
                <a:ea typeface="Calibri" panose="020F0502020204030204" pitchFamily="34" charset="0"/>
                <a:cs typeface="Times New Roman" panose="02020603050405020304" pitchFamily="18" charset="0"/>
              </a:rPr>
              <a:t>miembros de la comunidad tendemos a creer que experimentamos un similar grado de aversión a los riesgos graves, como si fueran universales. Sin embargo hay estudios experimentales y observacionales que muestran diferencias entre los pacientes y el público general, así como entre los pacientes y los médicos. </a:t>
            </a:r>
            <a:endParaRPr lang="es-ES"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dirty="0" smtClean="0">
                <a:latin typeface="Calibri" panose="020F0502020204030204" pitchFamily="34" charset="0"/>
                <a:ea typeface="Calibri" panose="020F0502020204030204" pitchFamily="34" charset="0"/>
                <a:cs typeface="Times New Roman" panose="02020603050405020304" pitchFamily="18" charset="0"/>
              </a:rPr>
              <a:t>Así </a:t>
            </a:r>
            <a:r>
              <a:rPr lang="es-ES" sz="2000" dirty="0">
                <a:latin typeface="Calibri" panose="020F0502020204030204" pitchFamily="34" charset="0"/>
                <a:ea typeface="Calibri" panose="020F0502020204030204" pitchFamily="34" charset="0"/>
                <a:cs typeface="Times New Roman" panose="02020603050405020304" pitchFamily="18" charset="0"/>
              </a:rPr>
              <a:t>por ejemplo, Wilson y col practicaron encuestas de calidad de vida específicas de su enfermedad a 71 pacientes con cáncer de mama </a:t>
            </a:r>
            <a:r>
              <a:rPr lang="es-ES" sz="2000" dirty="0" err="1">
                <a:latin typeface="Calibri" panose="020F0502020204030204" pitchFamily="34" charset="0"/>
                <a:ea typeface="Calibri" panose="020F0502020204030204" pitchFamily="34" charset="0"/>
                <a:cs typeface="Times New Roman" panose="02020603050405020304" pitchFamily="18" charset="0"/>
              </a:rPr>
              <a:t>metastásico</a:t>
            </a:r>
            <a:r>
              <a:rPr lang="es-ES" sz="2000" dirty="0">
                <a:latin typeface="Calibri" panose="020F0502020204030204" pitchFamily="34" charset="0"/>
                <a:ea typeface="Calibri" panose="020F0502020204030204" pitchFamily="34" charset="0"/>
                <a:cs typeface="Times New Roman" panose="02020603050405020304" pitchFamily="18" charset="0"/>
              </a:rPr>
              <a:t> y a 29 con cáncer de próstata </a:t>
            </a:r>
            <a:r>
              <a:rPr lang="es-ES" sz="2000" dirty="0" err="1">
                <a:latin typeface="Calibri" panose="020F0502020204030204" pitchFamily="34" charset="0"/>
                <a:ea typeface="Calibri" panose="020F0502020204030204" pitchFamily="34" charset="0"/>
                <a:cs typeface="Times New Roman" panose="02020603050405020304" pitchFamily="18" charset="0"/>
              </a:rPr>
              <a:t>metastásico</a:t>
            </a:r>
            <a:r>
              <a:rPr lang="es-ES" sz="2000" dirty="0">
                <a:latin typeface="Calibri" panose="020F0502020204030204" pitchFamily="34" charset="0"/>
                <a:ea typeface="Calibri" panose="020F0502020204030204" pitchFamily="34" charset="0"/>
                <a:cs typeface="Times New Roman" panose="02020603050405020304" pitchFamily="18" charset="0"/>
              </a:rPr>
              <a:t>, practicándoselas simultáneamente a sus parejas y a los médicos que les atendían. En los dos casos, no había diferencia significativa entre la percepción de la calidad de vida de los pacientes y sus parejas, pero sí la había entre los pacientes y sus médicos, puntuándola éstos últimos como de menos calidad que los pacientes.</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sz="1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9574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30817" y="1258079"/>
            <a:ext cx="9144000" cy="3597256"/>
          </a:xfrm>
        </p:spPr>
        <p:txBody>
          <a:bodyPr>
            <a:normAutofit/>
          </a:bodyPr>
          <a:lstStyle/>
          <a:p>
            <a:pPr algn="just">
              <a:lnSpc>
                <a:spcPct val="100000"/>
              </a:lnSpc>
              <a:spcAft>
                <a:spcPts val="0"/>
              </a:spcAft>
            </a:pPr>
            <a:r>
              <a:rPr lang="es-ES" dirty="0">
                <a:ea typeface="Times New Roman" panose="02020603050405020304" pitchFamily="18" charset="0"/>
                <a:cs typeface="Times New Roman" panose="02020603050405020304" pitchFamily="18" charset="0"/>
              </a:rPr>
              <a:t>	</a:t>
            </a:r>
            <a:r>
              <a:rPr lang="es-ES" sz="2000" dirty="0">
                <a:ea typeface="Times New Roman" panose="02020603050405020304" pitchFamily="18" charset="0"/>
                <a:cs typeface="Times New Roman" panose="02020603050405020304" pitchFamily="18" charset="0"/>
              </a:rPr>
              <a:t>Hay variantes en un copioso número de estudios con resultados como los anteriores que movieron a </a:t>
            </a:r>
            <a:r>
              <a:rPr lang="es-ES" sz="2000" dirty="0" err="1">
                <a:ea typeface="Times New Roman" panose="02020603050405020304" pitchFamily="18" charset="0"/>
                <a:cs typeface="Times New Roman" panose="02020603050405020304" pitchFamily="18" charset="0"/>
              </a:rPr>
              <a:t>Ubel</a:t>
            </a:r>
            <a:r>
              <a:rPr lang="es-ES" sz="2000" dirty="0">
                <a:ea typeface="Times New Roman" panose="02020603050405020304" pitchFamily="18" charset="0"/>
                <a:cs typeface="Times New Roman" panose="02020603050405020304" pitchFamily="18" charset="0"/>
              </a:rPr>
              <a:t> y col a publicar en 2003 un intento de explicar plausiblemente tales discrepancias en los cuestionarios de calidad de vida, de las que destacan tres sesgos cognitivos o limitaciones de la cognición: </a:t>
            </a:r>
            <a:endParaRPr lang="es-ES" sz="2000" dirty="0" smtClean="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ea typeface="Times New Roman" panose="02020603050405020304" pitchFamily="18" charset="0"/>
                <a:cs typeface="Times New Roman" panose="02020603050405020304" pitchFamily="18" charset="0"/>
              </a:rPr>
              <a:t>	</a:t>
            </a:r>
            <a:r>
              <a:rPr lang="es-ES" sz="2000" dirty="0" smtClean="0">
                <a:ea typeface="Times New Roman" panose="02020603050405020304" pitchFamily="18" charset="0"/>
                <a:cs typeface="Times New Roman" panose="02020603050405020304" pitchFamily="18" charset="0"/>
              </a:rPr>
              <a:t>1</a:t>
            </a:r>
            <a:r>
              <a:rPr lang="es-ES" sz="2000" dirty="0">
                <a:ea typeface="Times New Roman" panose="02020603050405020304" pitchFamily="18" charset="0"/>
                <a:cs typeface="Times New Roman" panose="02020603050405020304" pitchFamily="18" charset="0"/>
              </a:rPr>
              <a:t>) el sesgo o focalización; </a:t>
            </a:r>
            <a:endParaRPr lang="es-ES" sz="2000" dirty="0" smtClean="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ea typeface="Times New Roman" panose="02020603050405020304" pitchFamily="18" charset="0"/>
                <a:cs typeface="Times New Roman" panose="02020603050405020304" pitchFamily="18" charset="0"/>
              </a:rPr>
              <a:t>	</a:t>
            </a:r>
            <a:r>
              <a:rPr lang="es-ES" sz="2000" dirty="0" smtClean="0">
                <a:ea typeface="Times New Roman" panose="02020603050405020304" pitchFamily="18" charset="0"/>
                <a:cs typeface="Times New Roman" panose="02020603050405020304" pitchFamily="18" charset="0"/>
              </a:rPr>
              <a:t>2</a:t>
            </a:r>
            <a:r>
              <a:rPr lang="es-ES" sz="2000" dirty="0">
                <a:ea typeface="Times New Roman" panose="02020603050405020304" pitchFamily="18" charset="0"/>
                <a:cs typeface="Times New Roman" panose="02020603050405020304" pitchFamily="18" charset="0"/>
              </a:rPr>
              <a:t>) la dificultad para predecir la adaptación a la discapacidad; y </a:t>
            </a:r>
            <a:endParaRPr lang="es-ES" sz="2000" dirty="0" smtClean="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ea typeface="Times New Roman" panose="02020603050405020304" pitchFamily="18" charset="0"/>
                <a:cs typeface="Times New Roman" panose="02020603050405020304" pitchFamily="18" charset="0"/>
              </a:rPr>
              <a:t>	</a:t>
            </a:r>
            <a:r>
              <a:rPr lang="es-ES" sz="2000" dirty="0" smtClean="0">
                <a:ea typeface="Times New Roman" panose="02020603050405020304" pitchFamily="18" charset="0"/>
                <a:cs typeface="Times New Roman" panose="02020603050405020304" pitchFamily="18" charset="0"/>
              </a:rPr>
              <a:t>3</a:t>
            </a:r>
            <a:r>
              <a:rPr lang="es-ES" sz="2000" dirty="0">
                <a:ea typeface="Times New Roman" panose="02020603050405020304" pitchFamily="18" charset="0"/>
                <a:cs typeface="Times New Roman" panose="02020603050405020304" pitchFamily="18" charset="0"/>
              </a:rPr>
              <a:t>) la dificultad para predecir los cambios inter e </a:t>
            </a:r>
            <a:r>
              <a:rPr lang="es-ES" sz="2000" dirty="0" err="1">
                <a:ea typeface="Times New Roman" panose="02020603050405020304" pitchFamily="18" charset="0"/>
                <a:cs typeface="Times New Roman" panose="02020603050405020304" pitchFamily="18" charset="0"/>
              </a:rPr>
              <a:t>intraclase</a:t>
            </a:r>
            <a:r>
              <a:rPr lang="es-ES" sz="2000" dirty="0">
                <a:ea typeface="Times New Roman" panose="02020603050405020304" pitchFamily="18" charset="0"/>
                <a:cs typeface="Times New Roman" panose="02020603050405020304" pitchFamily="18" charset="0"/>
              </a:rPr>
              <a:t>.</a:t>
            </a:r>
            <a:endParaRPr lang="es-E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9015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76271" y="1077776"/>
            <a:ext cx="9144000" cy="4601807"/>
          </a:xfrm>
        </p:spPr>
        <p:txBody>
          <a:bodyPr>
            <a:normAutofit fontScale="92500" lnSpcReduction="20000"/>
          </a:bodyPr>
          <a:lstStyle/>
          <a:p>
            <a:pPr indent="449580" algn="just">
              <a:lnSpc>
                <a:spcPct val="110000"/>
              </a:lnSpc>
              <a:spcAft>
                <a:spcPts val="0"/>
              </a:spcAft>
            </a:pPr>
            <a:r>
              <a:rPr lang="es-ES" b="1" dirty="0" smtClean="0">
                <a:latin typeface="Calibri" panose="020F0502020204030204" pitchFamily="34" charset="0"/>
                <a:ea typeface="Calibri" panose="020F0502020204030204" pitchFamily="34" charset="0"/>
                <a:cs typeface="Times New Roman" panose="02020603050405020304" pitchFamily="18" charset="0"/>
              </a:rPr>
              <a:t>	</a:t>
            </a:r>
            <a:r>
              <a:rPr lang="es-ES" sz="2200" b="1"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Sesgo de focalización.</a:t>
            </a:r>
            <a:r>
              <a:rPr lang="es-ES" sz="2200"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 Las personas sin padecer paraplejia focalizan la merma que causa la discapacidad para andar o para jugar a sus deportes favoritos, mientras </a:t>
            </a:r>
            <a:r>
              <a:rPr lang="es-ES" sz="2200" dirty="0" err="1"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desfocalizan</a:t>
            </a:r>
            <a:r>
              <a:rPr lang="es-ES" sz="2200"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 otras actividades que sí puede realizar una persona parapléjica, como ver la televisión, tener una vida familiar satisfactoria o adaptar la actividad deportiva a su nueva circunstancia.</a:t>
            </a:r>
          </a:p>
          <a:p>
            <a:pPr algn="just">
              <a:lnSpc>
                <a:spcPct val="110000"/>
              </a:lnSpc>
              <a:spcAft>
                <a:spcPts val="0"/>
              </a:spcAft>
            </a:pPr>
            <a:r>
              <a:rPr lang="es-ES" sz="2200"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	</a:t>
            </a:r>
            <a:r>
              <a:rPr lang="es-ES" sz="2200" b="1"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La dificultad para predecir la adaptación a la discapacidad por parte del público.</a:t>
            </a:r>
            <a:r>
              <a:rPr lang="es-ES" sz="2200"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 Los pacientes con enfermedades crónicas suelen adaptarse física y emocionalmente a su estado de salud; esto es, cuando las personas pierden la capacidad de realizar ciertas actividades, pueden encontrar alternativas. </a:t>
            </a:r>
          </a:p>
          <a:p>
            <a:pPr algn="just">
              <a:lnSpc>
                <a:spcPct val="110000"/>
              </a:lnSpc>
              <a:spcAft>
                <a:spcPts val="0"/>
              </a:spcAft>
            </a:pPr>
            <a:r>
              <a:rPr lang="es-ES" sz="2200"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	Por ejemplo un músico con síndrome de túnel carpiano, puede escuchar música o leer novelas. </a:t>
            </a:r>
          </a:p>
          <a:p>
            <a:pPr algn="just">
              <a:lnSpc>
                <a:spcPct val="110000"/>
              </a:lnSpc>
              <a:spcAft>
                <a:spcPts val="0"/>
              </a:spcAft>
            </a:pPr>
            <a:r>
              <a:rPr lang="es-ES" sz="2200"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	También se produce una adaptación psicológica a través de una reducción de las expectativas; sin embargo, el público general subestima su propia capacidad para adaptarse por la dificultad en predecirla.</a:t>
            </a:r>
          </a:p>
          <a:p>
            <a:pPr algn="just">
              <a:spcAft>
                <a:spcPts val="0"/>
              </a:spcAft>
            </a:pP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746975" y="875763"/>
            <a:ext cx="10277340" cy="5022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23838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05060" y="1245208"/>
            <a:ext cx="9144000" cy="3854825"/>
          </a:xfrm>
        </p:spPr>
        <p:txBody>
          <a:bodyPr>
            <a:normAutofit fontScale="85000" lnSpcReduction="20000"/>
          </a:bodyPr>
          <a:lstStyle/>
          <a:p>
            <a:pPr algn="just">
              <a:lnSpc>
                <a:spcPct val="120000"/>
              </a:lnSpc>
              <a:spcAft>
                <a:spcPts val="0"/>
              </a:spcAft>
            </a:pPr>
            <a:r>
              <a:rPr lang="es-ES" b="1"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	La </a:t>
            </a:r>
            <a:r>
              <a:rPr lang="es-ES" b="1" dirty="0">
                <a:solidFill>
                  <a:srgbClr val="663300"/>
                </a:solidFill>
                <a:latin typeface="Calibri" panose="020F0502020204030204" pitchFamily="34" charset="0"/>
                <a:ea typeface="Calibri" panose="020F0502020204030204" pitchFamily="34" charset="0"/>
                <a:cs typeface="Times New Roman" panose="02020603050405020304" pitchFamily="18" charset="0"/>
              </a:rPr>
              <a:t>dificultad para predecir los cambios inter e </a:t>
            </a:r>
            <a:r>
              <a:rPr lang="es-ES" b="1" dirty="0" err="1">
                <a:solidFill>
                  <a:srgbClr val="663300"/>
                </a:solidFill>
                <a:latin typeface="Calibri" panose="020F0502020204030204" pitchFamily="34" charset="0"/>
                <a:ea typeface="Calibri" panose="020F0502020204030204" pitchFamily="34" charset="0"/>
                <a:cs typeface="Times New Roman" panose="02020603050405020304" pitchFamily="18" charset="0"/>
              </a:rPr>
              <a:t>intraclase</a:t>
            </a:r>
            <a:r>
              <a:rPr lang="es-ES" b="1" dirty="0">
                <a:solidFill>
                  <a:srgbClr val="663300"/>
                </a:solidFill>
                <a:latin typeface="Calibri" panose="020F0502020204030204" pitchFamily="34" charset="0"/>
                <a:ea typeface="Calibri" panose="020F0502020204030204" pitchFamily="34" charset="0"/>
                <a:cs typeface="Times New Roman" panose="02020603050405020304" pitchFamily="18" charset="0"/>
              </a:rPr>
              <a:t>.</a:t>
            </a:r>
            <a:r>
              <a:rPr lang="es-ES" dirty="0">
                <a:solidFill>
                  <a:srgbClr val="663300"/>
                </a:solidFill>
                <a:latin typeface="Calibri" panose="020F0502020204030204" pitchFamily="34" charset="0"/>
                <a:ea typeface="Calibri" panose="020F0502020204030204" pitchFamily="34" charset="0"/>
                <a:cs typeface="Times New Roman" panose="02020603050405020304" pitchFamily="18" charset="0"/>
              </a:rPr>
              <a:t> El placer al estrenar un coche va disminuyendo al cabo del tiempo. </a:t>
            </a:r>
            <a:endParaRPr lang="es-ES"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dirty="0">
                <a:solidFill>
                  <a:srgbClr val="663300"/>
                </a:solidFill>
                <a:latin typeface="Calibri" panose="020F0502020204030204" pitchFamily="34" charset="0"/>
                <a:ea typeface="Calibri" panose="020F0502020204030204" pitchFamily="34" charset="0"/>
                <a:cs typeface="Times New Roman" panose="02020603050405020304" pitchFamily="18" charset="0"/>
              </a:rPr>
              <a:t>	</a:t>
            </a:r>
            <a:r>
              <a:rPr lang="es-ES"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Asimismo</a:t>
            </a:r>
            <a:r>
              <a:rPr lang="es-ES" dirty="0">
                <a:solidFill>
                  <a:srgbClr val="663300"/>
                </a:solidFill>
                <a:latin typeface="Calibri" panose="020F0502020204030204" pitchFamily="34" charset="0"/>
                <a:ea typeface="Calibri" panose="020F0502020204030204" pitchFamily="34" charset="0"/>
                <a:cs typeface="Times New Roman" panose="02020603050405020304" pitchFamily="18" charset="0"/>
              </a:rPr>
              <a:t>, el placer y el dolor resultan en parte cuando nos comparamos con nosotros o con otras personas en distintos momentos de la vida. </a:t>
            </a:r>
            <a:endParaRPr lang="es-ES"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dirty="0">
                <a:solidFill>
                  <a:srgbClr val="663300"/>
                </a:solidFill>
                <a:latin typeface="Calibri" panose="020F0502020204030204" pitchFamily="34" charset="0"/>
                <a:ea typeface="Calibri" panose="020F0502020204030204" pitchFamily="34" charset="0"/>
                <a:cs typeface="Times New Roman" panose="02020603050405020304" pitchFamily="18" charset="0"/>
              </a:rPr>
              <a:t>	</a:t>
            </a:r>
            <a:r>
              <a:rPr lang="es-ES"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Por </a:t>
            </a:r>
            <a:r>
              <a:rPr lang="es-ES" dirty="0">
                <a:solidFill>
                  <a:srgbClr val="663300"/>
                </a:solidFill>
                <a:latin typeface="Calibri" panose="020F0502020204030204" pitchFamily="34" charset="0"/>
                <a:ea typeface="Calibri" panose="020F0502020204030204" pitchFamily="34" charset="0"/>
                <a:cs typeface="Times New Roman" panose="02020603050405020304" pitchFamily="18" charset="0"/>
              </a:rPr>
              <a:t>ejemplo, las primeras experiencias de los pacientes con una enfermedad grave y repentina, van a ser muy angustiantes si se comparan con su situación antes de la enfermedad; sin embargo, con el tiempo, sus experiencias no les influirán tanto, por lo que la angustia tenderá a diluirse. </a:t>
            </a:r>
            <a:endParaRPr lang="es-ES"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dirty="0">
                <a:solidFill>
                  <a:srgbClr val="663300"/>
                </a:solidFill>
                <a:latin typeface="Calibri" panose="020F0502020204030204" pitchFamily="34" charset="0"/>
                <a:ea typeface="Calibri" panose="020F0502020204030204" pitchFamily="34" charset="0"/>
                <a:cs typeface="Times New Roman" panose="02020603050405020304" pitchFamily="18" charset="0"/>
              </a:rPr>
              <a:t>	</a:t>
            </a:r>
            <a:r>
              <a:rPr lang="es-ES" dirty="0" smtClean="0">
                <a:solidFill>
                  <a:srgbClr val="663300"/>
                </a:solidFill>
                <a:latin typeface="Calibri" panose="020F0502020204030204" pitchFamily="34" charset="0"/>
                <a:ea typeface="Calibri" panose="020F0502020204030204" pitchFamily="34" charset="0"/>
                <a:cs typeface="Times New Roman" panose="02020603050405020304" pitchFamily="18" charset="0"/>
              </a:rPr>
              <a:t>De </a:t>
            </a:r>
            <a:r>
              <a:rPr lang="es-ES" dirty="0">
                <a:solidFill>
                  <a:srgbClr val="663300"/>
                </a:solidFill>
                <a:latin typeface="Calibri" panose="020F0502020204030204" pitchFamily="34" charset="0"/>
                <a:ea typeface="Calibri" panose="020F0502020204030204" pitchFamily="34" charset="0"/>
                <a:cs typeface="Times New Roman" panose="02020603050405020304" pitchFamily="18" charset="0"/>
              </a:rPr>
              <a:t>la misma manera, al entrar los pacientes en contacto con otros pacientes (posiblemente alguno de ellos con condiciones más graves), pueden reducir los niveles de </a:t>
            </a:r>
            <a:r>
              <a:rPr lang="es-ES" dirty="0" err="1">
                <a:solidFill>
                  <a:srgbClr val="663300"/>
                </a:solidFill>
                <a:latin typeface="Calibri" panose="020F0502020204030204" pitchFamily="34" charset="0"/>
                <a:ea typeface="Calibri" panose="020F0502020204030204" pitchFamily="34" charset="0"/>
                <a:cs typeface="Times New Roman" panose="02020603050405020304" pitchFamily="18" charset="0"/>
              </a:rPr>
              <a:t>distrés</a:t>
            </a:r>
            <a:r>
              <a:rPr lang="es-ES" dirty="0">
                <a:solidFill>
                  <a:srgbClr val="663300"/>
                </a:solidFill>
                <a:latin typeface="Calibri" panose="020F0502020204030204" pitchFamily="34" charset="0"/>
                <a:ea typeface="Calibri" panose="020F0502020204030204" pitchFamily="34" charset="0"/>
                <a:cs typeface="Times New Roman" panose="02020603050405020304" pitchFamily="18" charset="0"/>
              </a:rPr>
              <a:t> o malestar.</a:t>
            </a:r>
            <a:endParaRPr lang="es-ES" sz="3200" dirty="0">
              <a:solidFill>
                <a:srgbClr val="663300"/>
              </a:solidFill>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ángulo 1"/>
          <p:cNvSpPr/>
          <p:nvPr/>
        </p:nvSpPr>
        <p:spPr>
          <a:xfrm>
            <a:off x="938347" y="924461"/>
            <a:ext cx="9858375" cy="43576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43904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05060" y="1245209"/>
            <a:ext cx="9144000" cy="2811636"/>
          </a:xfrm>
        </p:spPr>
        <p:txBody>
          <a:bodyPr>
            <a:normAutofit fontScale="92500"/>
          </a:bodyPr>
          <a:lstStyle/>
          <a:p>
            <a:pPr indent="449580" algn="just">
              <a:lnSpc>
                <a:spcPct val="100000"/>
              </a:lnSpc>
              <a:spcAft>
                <a:spcPts val="0"/>
              </a:spcAft>
            </a:pPr>
            <a:r>
              <a:rPr lang="es-ES" sz="2200" dirty="0" smtClean="0">
                <a:latin typeface="Calibri" panose="020F0502020204030204" pitchFamily="34" charset="0"/>
                <a:ea typeface="Calibri" panose="020F0502020204030204" pitchFamily="34" charset="0"/>
                <a:cs typeface="Times New Roman" panose="02020603050405020304" pitchFamily="18" charset="0"/>
              </a:rPr>
              <a:t>	En </a:t>
            </a:r>
            <a:r>
              <a:rPr lang="es-ES" sz="2200" dirty="0">
                <a:latin typeface="Calibri" panose="020F0502020204030204" pitchFamily="34" charset="0"/>
                <a:ea typeface="Calibri" panose="020F0502020204030204" pitchFamily="34" charset="0"/>
                <a:cs typeface="Times New Roman" panose="02020603050405020304" pitchFamily="18" charset="0"/>
              </a:rPr>
              <a:t>2006, Smith, </a:t>
            </a:r>
            <a:r>
              <a:rPr lang="es-ES" sz="2200" dirty="0" err="1">
                <a:latin typeface="Calibri" panose="020F0502020204030204" pitchFamily="34" charset="0"/>
                <a:ea typeface="Calibri" panose="020F0502020204030204" pitchFamily="34" charset="0"/>
                <a:cs typeface="Times New Roman" panose="02020603050405020304" pitchFamily="18" charset="0"/>
              </a:rPr>
              <a:t>Ubel</a:t>
            </a:r>
            <a:r>
              <a:rPr lang="es-ES" sz="2200" dirty="0">
                <a:latin typeface="Calibri" panose="020F0502020204030204" pitchFamily="34" charset="0"/>
                <a:ea typeface="Calibri" panose="020F0502020204030204" pitchFamily="34" charset="0"/>
                <a:cs typeface="Times New Roman" panose="02020603050405020304" pitchFamily="18" charset="0"/>
              </a:rPr>
              <a:t> y col, se propusieron ir más allá, no sólo en el uso de más cuestionarios, sino en medir mejor el grado de aversión a una enfermedad grave mediante la “utilidad que asigna el encuestado”, y aún más allá con la elección de un evento grave que puede ser revertido, como es la colostomía. </a:t>
            </a:r>
            <a:endParaRPr lang="es-ES" sz="22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200" dirty="0" smtClean="0">
                <a:latin typeface="Calibri" panose="020F0502020204030204" pitchFamily="34" charset="0"/>
                <a:ea typeface="Calibri" panose="020F0502020204030204" pitchFamily="34" charset="0"/>
                <a:cs typeface="Times New Roman" panose="02020603050405020304" pitchFamily="18" charset="0"/>
              </a:rPr>
              <a:t>	El </a:t>
            </a:r>
            <a:r>
              <a:rPr lang="es-ES" sz="2200" dirty="0">
                <a:latin typeface="Calibri" panose="020F0502020204030204" pitchFamily="34" charset="0"/>
                <a:ea typeface="Calibri" panose="020F0502020204030204" pitchFamily="34" charset="0"/>
                <a:cs typeface="Times New Roman" panose="02020603050405020304" pitchFamily="18" charset="0"/>
              </a:rPr>
              <a:t>diseño permitiría averiguar cuánto difieren tres grupos de individuos en sus respectivos grados de aversión: los que lo experimentan, los que lo tuvieron y ahora elaboran su recuerdo y los que imaginan cómo lo percibirían si lo tuvieran. </a:t>
            </a:r>
            <a:endParaRPr lang="es-ES" sz="2200"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200" dirty="0">
                <a:latin typeface="Calibri" panose="020F0502020204030204" pitchFamily="34" charset="0"/>
                <a:ea typeface="Calibri" panose="020F0502020204030204" pitchFamily="34" charset="0"/>
                <a:cs typeface="Times New Roman" panose="02020603050405020304" pitchFamily="18" charset="0"/>
              </a:rPr>
              <a:t>	</a:t>
            </a:r>
            <a:r>
              <a:rPr lang="es-ES" sz="2200" dirty="0" smtClean="0">
                <a:latin typeface="Calibri" panose="020F0502020204030204" pitchFamily="34" charset="0"/>
                <a:ea typeface="Calibri" panose="020F0502020204030204" pitchFamily="34" charset="0"/>
                <a:cs typeface="Times New Roman" panose="02020603050405020304" pitchFamily="18" charset="0"/>
              </a:rPr>
              <a:t>El </a:t>
            </a:r>
            <a:r>
              <a:rPr lang="es-ES" sz="2200" dirty="0">
                <a:latin typeface="Calibri" panose="020F0502020204030204" pitchFamily="34" charset="0"/>
                <a:ea typeface="Calibri" panose="020F0502020204030204" pitchFamily="34" charset="0"/>
                <a:cs typeface="Times New Roman" panose="02020603050405020304" pitchFamily="18" charset="0"/>
              </a:rPr>
              <a:t>desarrollo es el que se resume seguidamente.</a:t>
            </a:r>
          </a:p>
          <a:p>
            <a:pPr algn="just">
              <a:spcAft>
                <a:spcPts val="0"/>
              </a:spcAft>
            </a:pP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4518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05060" y="1245208"/>
            <a:ext cx="9144000" cy="3416944"/>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 LO PROYECTADO.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0000"/>
              </a:lnSpc>
              <a:spcAft>
                <a:spcPts val="0"/>
              </a:spcAft>
            </a:pP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Objetivo: </a:t>
            </a:r>
            <a:r>
              <a:rPr lang="es-ES" sz="2000" dirty="0">
                <a:latin typeface="Calibri" panose="020F0502020204030204" pitchFamily="34" charset="0"/>
                <a:ea typeface="Calibri" panose="020F0502020204030204" pitchFamily="34" charset="0"/>
                <a:cs typeface="Times New Roman" panose="02020603050405020304" pitchFamily="18" charset="0"/>
              </a:rPr>
              <a:t>Comparar el grado de aversión a la colostomía mediante las puntuaciones que le otorgan a un cuestionario de utilidad: a) los pacientes que la experimentan, b) los </a:t>
            </a:r>
            <a:r>
              <a:rPr lang="es-ES" sz="2000" dirty="0" err="1">
                <a:latin typeface="Calibri" panose="020F0502020204030204" pitchFamily="34" charset="0"/>
                <a:ea typeface="Calibri" panose="020F0502020204030204" pitchFamily="34" charset="0"/>
                <a:cs typeface="Times New Roman" panose="02020603050405020304" pitchFamily="18" charset="0"/>
              </a:rPr>
              <a:t>expacientes</a:t>
            </a:r>
            <a:r>
              <a:rPr lang="es-ES" sz="2000" dirty="0">
                <a:latin typeface="Calibri" panose="020F0502020204030204" pitchFamily="34" charset="0"/>
                <a:ea typeface="Calibri" panose="020F0502020204030204" pitchFamily="34" charset="0"/>
                <a:cs typeface="Times New Roman" panose="02020603050405020304" pitchFamily="18" charset="0"/>
              </a:rPr>
              <a:t> que la recuerdan tras más de 5 años; y c) los individuos de la comunidad al pedirles que imaginen cómo lo percibirían si lo </a:t>
            </a:r>
            <a:r>
              <a:rPr lang="es-ES" sz="2000" dirty="0" smtClean="0">
                <a:latin typeface="Calibri" panose="020F0502020204030204" pitchFamily="34" charset="0"/>
                <a:ea typeface="Calibri" panose="020F0502020204030204" pitchFamily="34" charset="0"/>
                <a:cs typeface="Times New Roman" panose="02020603050405020304" pitchFamily="18" charset="0"/>
              </a:rPr>
              <a:t>tuvieran.</a:t>
            </a:r>
          </a:p>
          <a:p>
            <a:pPr algn="just">
              <a:lnSpc>
                <a:spcPct val="100000"/>
              </a:lnSpc>
              <a:spcAft>
                <a:spcPts val="0"/>
              </a:spcAft>
            </a:pPr>
            <a:r>
              <a:rPr lang="es-ES" sz="2000" b="1" dirty="0" smtClean="0">
                <a:solidFill>
                  <a:srgbClr val="0000FF"/>
                </a:solidFill>
                <a:latin typeface="Calibri" panose="020F0502020204030204" pitchFamily="34" charset="0"/>
                <a:ea typeface="Calibri" panose="020F0502020204030204" pitchFamily="34" charset="0"/>
                <a:cs typeface="Times New Roman" panose="02020603050405020304" pitchFamily="18" charset="0"/>
              </a:rPr>
              <a:t>Duración </a:t>
            </a: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planificada: </a:t>
            </a:r>
            <a:r>
              <a:rPr lang="es-ES" sz="2000" dirty="0">
                <a:latin typeface="Calibri" panose="020F0502020204030204" pitchFamily="34" charset="0"/>
                <a:ea typeface="Calibri" panose="020F0502020204030204" pitchFamily="34" charset="0"/>
                <a:cs typeface="Times New Roman" panose="02020603050405020304" pitchFamily="18" charset="0"/>
              </a:rPr>
              <a:t>En un estudio transversal de un solo corte no se puede planificar duración porque se trata de un instante, similar a una fotografía instantánea.</a:t>
            </a:r>
          </a:p>
          <a:p>
            <a:pPr algn="just">
              <a:spcAft>
                <a:spcPts val="0"/>
              </a:spcAft>
            </a:pP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8294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05060" y="1245207"/>
            <a:ext cx="9144000" cy="3661643"/>
          </a:xfrm>
        </p:spPr>
        <p:txBody>
          <a:bodyPr>
            <a:normAutofit fontScale="85000" lnSpcReduction="20000"/>
          </a:bodyPr>
          <a:lstStyle/>
          <a:p>
            <a:pPr algn="just">
              <a:lnSpc>
                <a:spcPct val="120000"/>
              </a:lnSpc>
              <a:spcAft>
                <a:spcPts val="0"/>
              </a:spcAft>
            </a:pPr>
            <a:r>
              <a:rPr lang="es-E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Tipo de estudio:</a:t>
            </a:r>
            <a:r>
              <a:rPr lang="es-ES" b="1" dirty="0">
                <a:latin typeface="Calibri" panose="020F0502020204030204" pitchFamily="34" charset="0"/>
                <a:ea typeface="Calibri" panose="020F0502020204030204" pitchFamily="34" charset="0"/>
                <a:cs typeface="Times New Roman" panose="02020603050405020304" pitchFamily="18" charset="0"/>
              </a:rPr>
              <a:t> </a:t>
            </a:r>
            <a:r>
              <a:rPr lang="es-ES" dirty="0">
                <a:latin typeface="Calibri" panose="020F0502020204030204" pitchFamily="34" charset="0"/>
                <a:ea typeface="Calibri" panose="020F0502020204030204" pitchFamily="34" charset="0"/>
                <a:cs typeface="Times New Roman" panose="02020603050405020304" pitchFamily="18" charset="0"/>
              </a:rPr>
              <a:t>Estudio transversal para medir las medias y las diferencias entre las medias de un cuestionario principal entre los tres grupos citados más arriba, con un nivel de significación estadística alfa del 0,05. </a:t>
            </a:r>
            <a:endParaRPr lang="es-ES"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	</a:t>
            </a:r>
            <a:r>
              <a:rPr lang="es-ES" dirty="0" smtClean="0">
                <a:latin typeface="Calibri" panose="020F0502020204030204" pitchFamily="34" charset="0"/>
                <a:ea typeface="Calibri" panose="020F0502020204030204" pitchFamily="34" charset="0"/>
                <a:cs typeface="Times New Roman" panose="02020603050405020304" pitchFamily="18" charset="0"/>
              </a:rPr>
              <a:t>Los </a:t>
            </a:r>
            <a:r>
              <a:rPr lang="es-ES" dirty="0">
                <a:latin typeface="Calibri" panose="020F0502020204030204" pitchFamily="34" charset="0"/>
                <a:ea typeface="Calibri" panose="020F0502020204030204" pitchFamily="34" charset="0"/>
                <a:cs typeface="Times New Roman" panose="02020603050405020304" pitchFamily="18" charset="0"/>
              </a:rPr>
              <a:t>investigadores no ofrecen datos ni hipótesis para el cálculo del tamaño de la muestra, porque se trata de un estudio original (sin precursores) en el que estiman una muestra lo suficientemente amplia (en torno a 100 individuos) para evitar no poder detectar una diferencia relevante por falta de potencia estadística.</a:t>
            </a:r>
          </a:p>
          <a:p>
            <a:pPr algn="just">
              <a:lnSpc>
                <a:spcPct val="120000"/>
              </a:lnSpc>
              <a:spcAft>
                <a:spcPts val="0"/>
              </a:spcAft>
            </a:pPr>
            <a:r>
              <a:rPr lang="es-ES"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20000"/>
              </a:lnSpc>
              <a:spcAft>
                <a:spcPts val="0"/>
              </a:spcAft>
            </a:pPr>
            <a:r>
              <a:rPr lang="es-ES"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¿Qué variable pretende medirse?:</a:t>
            </a:r>
            <a:r>
              <a:rPr lang="es-ES"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dirty="0">
                <a:latin typeface="Calibri" panose="020F0502020204030204" pitchFamily="34" charset="0"/>
                <a:ea typeface="Calibri" panose="020F0502020204030204" pitchFamily="34" charset="0"/>
                <a:cs typeface="Times New Roman" panose="02020603050405020304" pitchFamily="18" charset="0"/>
              </a:rPr>
              <a:t>Grado de sufrimiento por la aversión a la colostomía.</a:t>
            </a:r>
          </a:p>
          <a:p>
            <a:pPr algn="just">
              <a:spcAft>
                <a:spcPts val="0"/>
              </a:spcAft>
            </a:pPr>
            <a:endParaRPr lang="es-E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5052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63392" y="820204"/>
            <a:ext cx="9144000" cy="519422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¿Mediante qué instrumento pretende medirse?:</a:t>
            </a:r>
            <a:r>
              <a:rPr lang="es-E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s-ES" sz="2000" b="1" dirty="0">
                <a:latin typeface="Calibri" panose="020F0502020204030204" pitchFamily="34" charset="0"/>
                <a:ea typeface="Calibri" panose="020F0502020204030204" pitchFamily="34" charset="0"/>
                <a:cs typeface="Times New Roman" panose="02020603050405020304" pitchFamily="18" charset="0"/>
              </a:rPr>
              <a:t>Método time </a:t>
            </a:r>
            <a:r>
              <a:rPr lang="es-ES" sz="2000" b="1" dirty="0" err="1">
                <a:latin typeface="Calibri" panose="020F0502020204030204" pitchFamily="34" charset="0"/>
                <a:ea typeface="Calibri" panose="020F0502020204030204" pitchFamily="34" charset="0"/>
                <a:cs typeface="Times New Roman" panose="02020603050405020304" pitchFamily="18" charset="0"/>
              </a:rPr>
              <a:t>trade</a:t>
            </a:r>
            <a:r>
              <a:rPr lang="es-ES" sz="2000" b="1" dirty="0">
                <a:latin typeface="Calibri" panose="020F0502020204030204" pitchFamily="34" charset="0"/>
                <a:ea typeface="Calibri" panose="020F0502020204030204" pitchFamily="34" charset="0"/>
                <a:cs typeface="Times New Roman" panose="02020603050405020304" pitchFamily="18" charset="0"/>
              </a:rPr>
              <a:t>-off </a:t>
            </a:r>
            <a:r>
              <a:rPr lang="es-ES" sz="2000" b="1" dirty="0" err="1">
                <a:latin typeface="Calibri" panose="020F0502020204030204" pitchFamily="34" charset="0"/>
                <a:ea typeface="Calibri" panose="020F0502020204030204" pitchFamily="34" charset="0"/>
                <a:cs typeface="Times New Roman" panose="02020603050405020304" pitchFamily="18" charset="0"/>
              </a:rPr>
              <a:t>utility</a:t>
            </a:r>
            <a:r>
              <a:rPr lang="es-ES" sz="2000" b="1" dirty="0">
                <a:latin typeface="Calibri" panose="020F0502020204030204" pitchFamily="34" charset="0"/>
                <a:ea typeface="Calibri" panose="020F0502020204030204" pitchFamily="34" charset="0"/>
                <a:cs typeface="Times New Roman" panose="02020603050405020304" pitchFamily="18" charset="0"/>
              </a:rPr>
              <a:t> (o </a:t>
            </a:r>
            <a:r>
              <a:rPr lang="es-ES" sz="2000" b="1" dirty="0" err="1">
                <a:latin typeface="Calibri" panose="020F0502020204030204" pitchFamily="34" charset="0"/>
                <a:ea typeface="Calibri" panose="020F0502020204030204" pitchFamily="34" charset="0"/>
                <a:cs typeface="Times New Roman" panose="02020603050405020304" pitchFamily="18" charset="0"/>
              </a:rPr>
              <a:t>compensacion</a:t>
            </a:r>
            <a:r>
              <a:rPr lang="es-ES" sz="2000" b="1" dirty="0">
                <a:latin typeface="Calibri" panose="020F0502020204030204" pitchFamily="34" charset="0"/>
                <a:ea typeface="Calibri" panose="020F0502020204030204" pitchFamily="34" charset="0"/>
                <a:cs typeface="Times New Roman" panose="02020603050405020304" pitchFamily="18" charset="0"/>
              </a:rPr>
              <a:t> temporal) para medir la utilidad,</a:t>
            </a:r>
            <a:r>
              <a:rPr lang="es-ES" sz="2000" dirty="0">
                <a:latin typeface="Calibri" panose="020F0502020204030204" pitchFamily="34" charset="0"/>
                <a:ea typeface="Calibri" panose="020F0502020204030204" pitchFamily="34" charset="0"/>
                <a:cs typeface="Times New Roman" panose="02020603050405020304" pitchFamily="18" charset="0"/>
              </a:rPr>
              <a:t> realizado por un profesional, complementado por cuestionarios de calidad de vida, satisfacción con la vida, y salud actual, que relacionamos en la </a:t>
            </a:r>
            <a:r>
              <a:rPr lang="es-ES" sz="2000" b="1" dirty="0">
                <a:solidFill>
                  <a:srgbClr val="FF6600"/>
                </a:solidFill>
                <a:latin typeface="Calibri" panose="020F0502020204030204" pitchFamily="34" charset="0"/>
                <a:ea typeface="Calibri" panose="020F0502020204030204" pitchFamily="34" charset="0"/>
                <a:cs typeface="Times New Roman" panose="02020603050405020304" pitchFamily="18" charset="0"/>
              </a:rPr>
              <a:t>tabla 2</a:t>
            </a:r>
            <a:r>
              <a:rPr lang="es-ES" sz="2000" dirty="0">
                <a:solidFill>
                  <a:srgbClr val="FF6600"/>
                </a:solidFill>
                <a:latin typeface="Calibri" panose="020F0502020204030204" pitchFamily="34" charset="0"/>
                <a:ea typeface="Calibri" panose="020F0502020204030204" pitchFamily="34"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de resultados. La encuesta con los cuestionarios dura 45 minutos aproximadamente.</a:t>
            </a:r>
          </a:p>
          <a:p>
            <a:pPr algn="just">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endParaRPr lang="es-ES"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El </a:t>
            </a:r>
            <a:r>
              <a:rPr lang="es-ES" sz="2000" b="1" dirty="0">
                <a:latin typeface="Calibri" panose="020F0502020204030204" pitchFamily="34" charset="0"/>
                <a:ea typeface="Times New Roman" panose="02020603050405020304" pitchFamily="18" charset="0"/>
                <a:cs typeface="Times New Roman" panose="02020603050405020304" pitchFamily="18" charset="0"/>
              </a:rPr>
              <a:t>método de compensación temporal (time </a:t>
            </a:r>
            <a:r>
              <a:rPr lang="es-ES" sz="2000" b="1" dirty="0" err="1">
                <a:latin typeface="Calibri" panose="020F0502020204030204" pitchFamily="34" charset="0"/>
                <a:ea typeface="Times New Roman" panose="02020603050405020304" pitchFamily="18" charset="0"/>
                <a:cs typeface="Times New Roman" panose="02020603050405020304" pitchFamily="18" charset="0"/>
              </a:rPr>
              <a:t>trade</a:t>
            </a:r>
            <a:r>
              <a:rPr lang="es-ES" sz="2000" b="1" dirty="0">
                <a:latin typeface="Calibri" panose="020F0502020204030204" pitchFamily="34" charset="0"/>
                <a:ea typeface="Times New Roman" panose="02020603050405020304" pitchFamily="18" charset="0"/>
                <a:cs typeface="Times New Roman" panose="02020603050405020304" pitchFamily="18" charset="0"/>
              </a:rPr>
              <a:t>-off </a:t>
            </a:r>
            <a:r>
              <a:rPr lang="es-ES" sz="2000" b="1" dirty="0" err="1">
                <a:latin typeface="Calibri" panose="020F0502020204030204" pitchFamily="34" charset="0"/>
                <a:ea typeface="Times New Roman" panose="02020603050405020304" pitchFamily="18" charset="0"/>
                <a:cs typeface="Times New Roman" panose="02020603050405020304" pitchFamily="18" charset="0"/>
              </a:rPr>
              <a:t>utility</a:t>
            </a:r>
            <a:r>
              <a:rPr lang="es-ES" sz="2000" b="1" dirty="0">
                <a:latin typeface="Calibri" panose="020F0502020204030204" pitchFamily="34" charset="0"/>
                <a:ea typeface="Times New Roman" panose="02020603050405020304" pitchFamily="18" charset="0"/>
                <a:cs typeface="Times New Roman" panose="02020603050405020304" pitchFamily="18" charset="0"/>
              </a:rPr>
              <a:t>) para estados crónicos considerados mejor que la muerte</a:t>
            </a:r>
            <a:r>
              <a:rPr lang="es-ES" sz="2000" dirty="0">
                <a:latin typeface="Calibri" panose="020F0502020204030204" pitchFamily="34" charset="0"/>
                <a:ea typeface="Times New Roman" panose="02020603050405020304" pitchFamily="18" charset="0"/>
                <a:cs typeface="Times New Roman" panose="02020603050405020304" pitchFamily="18" charset="0"/>
              </a:rPr>
              <a:t>, es descrito por Torrance (su inventor) de la siguiente manera: </a:t>
            </a:r>
            <a:endParaRPr lang="es-ES" sz="2000" dirty="0" smtClean="0">
              <a:latin typeface="Calibri" panose="020F0502020204030204" pitchFamily="34" charset="0"/>
              <a:ea typeface="Times New Roman" panose="02020603050405020304" pitchFamily="18" charset="0"/>
              <a:cs typeface="Times New Roman" panose="02020603050405020304" pitchFamily="18" charset="0"/>
            </a:endParaRPr>
          </a:p>
          <a:p>
            <a:pPr indent="449580" algn="just">
              <a:spcAft>
                <a:spcPts val="0"/>
              </a:spcAft>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Se </a:t>
            </a:r>
            <a:r>
              <a:rPr lang="es-ES" sz="2000" dirty="0">
                <a:latin typeface="Calibri" panose="020F0502020204030204" pitchFamily="34" charset="0"/>
                <a:ea typeface="Times New Roman" panose="02020603050405020304" pitchFamily="18" charset="0"/>
                <a:cs typeface="Times New Roman" panose="02020603050405020304" pitchFamily="18" charset="0"/>
              </a:rPr>
              <a:t>le ofrecen al sujeto dos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alternativas: </a:t>
            </a:r>
            <a:r>
              <a:rPr lang="es-ES" sz="2000" b="1" dirty="0" smtClean="0">
                <a:latin typeface="Calibri" panose="020F0502020204030204" pitchFamily="34" charset="0"/>
                <a:ea typeface="Times New Roman" panose="02020603050405020304" pitchFamily="18" charset="0"/>
                <a:cs typeface="Times New Roman" panose="02020603050405020304" pitchFamily="18" charset="0"/>
              </a:rPr>
              <a:t>a)</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el estado </a:t>
            </a:r>
            <a:r>
              <a:rPr lang="es-ES" sz="2000" i="1" dirty="0" smtClean="0">
                <a:latin typeface="Calibri" panose="020F0502020204030204" pitchFamily="34" charset="0"/>
                <a:ea typeface="Times New Roman" panose="02020603050405020304" pitchFamily="18" charset="0"/>
                <a:cs typeface="Times New Roman" panose="02020603050405020304" pitchFamily="18" charset="0"/>
              </a:rPr>
              <a:t>E</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 durante un tiempo t (siendo t la esperanza de vida de un individuo con la enfermedad crónica), seguido de la muerte; y </a:t>
            </a:r>
            <a:r>
              <a:rPr lang="es-ES" sz="2000" b="1" dirty="0" smtClean="0">
                <a:latin typeface="Calibri" panose="020F0502020204030204" pitchFamily="34" charset="0"/>
                <a:ea typeface="Times New Roman" panose="02020603050405020304" pitchFamily="18" charset="0"/>
                <a:cs typeface="Times New Roman" panose="02020603050405020304" pitchFamily="18" charset="0"/>
              </a:rPr>
              <a:t>b) </a:t>
            </a:r>
            <a:r>
              <a:rPr lang="es-ES" sz="2000" dirty="0" smtClean="0">
                <a:latin typeface="Calibri" panose="020F0502020204030204" pitchFamily="34" charset="0"/>
                <a:ea typeface="Times New Roman" panose="02020603050405020304" pitchFamily="18" charset="0"/>
                <a:cs typeface="Times New Roman" panose="02020603050405020304" pitchFamily="18" charset="0"/>
              </a:rPr>
              <a:t>estar sano </a:t>
            </a:r>
            <a:r>
              <a:rPr lang="es-ES" sz="2000" dirty="0">
                <a:latin typeface="Calibri" panose="020F0502020204030204" pitchFamily="34" charset="0"/>
                <a:ea typeface="Times New Roman" panose="02020603050405020304" pitchFamily="18" charset="0"/>
                <a:cs typeface="Times New Roman" panose="02020603050405020304" pitchFamily="18" charset="0"/>
              </a:rPr>
              <a:t>durante el tiempo X &lt; t, seguido de la muerte. </a:t>
            </a:r>
            <a:endParaRPr lang="es-ES" sz="2000" dirty="0" smtClean="0">
              <a:latin typeface="Calibri" panose="020F0502020204030204" pitchFamily="34" charset="0"/>
              <a:ea typeface="Times New Roman" panose="02020603050405020304" pitchFamily="18" charset="0"/>
              <a:cs typeface="Times New Roman" panose="02020603050405020304" pitchFamily="18" charset="0"/>
            </a:endParaRPr>
          </a:p>
          <a:p>
            <a:pPr indent="449580" algn="just">
              <a:spcAft>
                <a:spcPts val="0"/>
              </a:spcAft>
            </a:pPr>
            <a:r>
              <a:rPr lang="es-ES" sz="2000" dirty="0" smtClean="0">
                <a:latin typeface="Calibri" panose="020F0502020204030204" pitchFamily="34" charset="0"/>
                <a:ea typeface="Times New Roman" panose="02020603050405020304" pitchFamily="18" charset="0"/>
                <a:cs typeface="Times New Roman" panose="02020603050405020304" pitchFamily="18" charset="0"/>
              </a:rPr>
              <a:t>El </a:t>
            </a:r>
            <a:r>
              <a:rPr lang="es-ES" sz="2000" dirty="0">
                <a:latin typeface="Calibri" panose="020F0502020204030204" pitchFamily="34" charset="0"/>
                <a:ea typeface="Times New Roman" panose="02020603050405020304" pitchFamily="18" charset="0"/>
                <a:cs typeface="Times New Roman" panose="02020603050405020304" pitchFamily="18" charset="0"/>
              </a:rPr>
              <a:t>entrevistador varía el tiempo X hasta que al sujeto le sean indiferentes las dos alternativas. En este punto el valor de la preferencia requerido para el estado </a:t>
            </a:r>
            <a:r>
              <a:rPr lang="es-ES" sz="2000" i="1" dirty="0">
                <a:latin typeface="Calibri" panose="020F0502020204030204" pitchFamily="34" charset="0"/>
                <a:ea typeface="Times New Roman" panose="02020603050405020304" pitchFamily="18" charset="0"/>
                <a:cs typeface="Times New Roman" panose="02020603050405020304" pitchFamily="18" charset="0"/>
              </a:rPr>
              <a:t>E</a:t>
            </a:r>
            <a:r>
              <a:rPr lang="es-ES" sz="2000" dirty="0">
                <a:latin typeface="Calibri" panose="020F0502020204030204" pitchFamily="34" charset="0"/>
                <a:ea typeface="Times New Roman" panose="02020603050405020304" pitchFamily="18" charset="0"/>
                <a:cs typeface="Times New Roman" panose="02020603050405020304" pitchFamily="18" charset="0"/>
              </a:rPr>
              <a:t> viene dado por X / t.</a:t>
            </a:r>
            <a:endParaRPr lang="es-ES" sz="12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ángulo 1"/>
          <p:cNvSpPr/>
          <p:nvPr/>
        </p:nvSpPr>
        <p:spPr>
          <a:xfrm>
            <a:off x="928688" y="2686050"/>
            <a:ext cx="9701212" cy="33283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96254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1384</TotalTime>
  <Words>249</Words>
  <Application>Microsoft Office PowerPoint</Application>
  <PresentationFormat>Panorámica</PresentationFormat>
  <Paragraphs>66</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Calibri Light</vt:lpstr>
      <vt:lpstr>Times New Roman</vt:lpstr>
      <vt:lpstr>Tema de Office</vt:lpstr>
      <vt:lpstr>Resumen del estudio observacional transversal:    Comparación entre el grado de aversión a la colostomía de los pacientes que la tienen, los ex-pacientes que la tuvieron y los individuos que imaginan cómo lo percibirían si la tuvieran.    José Luis López Rúa; R-2 Psicología Clínica. C. Hospit. Cáceres Grupo evalmed-GRADE (evalmed.es)  Febrero-2015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cp:lastModifiedBy>
  <cp:revision>73</cp:revision>
  <dcterms:created xsi:type="dcterms:W3CDTF">2015-01-26T09:24:42Z</dcterms:created>
  <dcterms:modified xsi:type="dcterms:W3CDTF">2015-06-10T17:49:42Z</dcterms:modified>
</cp:coreProperties>
</file>