
<file path=[Content_Types].xml><?xml version="1.0" encoding="utf-8"?>
<Types xmlns="http://schemas.openxmlformats.org/package/2006/content-types">
  <Default Extension="png" ContentType="image/png"/>
  <Default Extension="emf" ContentType="image/x-emf"/>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5">
  <p:sldMasterIdLst>
    <p:sldMasterId id="2147483648" r:id="rId1"/>
  </p:sldMasterIdLst>
  <p:sldIdLst>
    <p:sldId id="256" r:id="rId2"/>
    <p:sldId id="388" r:id="rId3"/>
    <p:sldId id="414" r:id="rId4"/>
    <p:sldId id="389" r:id="rId5"/>
    <p:sldId id="390" r:id="rId6"/>
    <p:sldId id="391" r:id="rId7"/>
    <p:sldId id="331" r:id="rId8"/>
    <p:sldId id="387" r:id="rId9"/>
    <p:sldId id="337" r:id="rId10"/>
    <p:sldId id="347" r:id="rId11"/>
    <p:sldId id="349" r:id="rId12"/>
    <p:sldId id="348" r:id="rId13"/>
    <p:sldId id="350" r:id="rId14"/>
    <p:sldId id="351" r:id="rId15"/>
    <p:sldId id="352" r:id="rId16"/>
    <p:sldId id="380" r:id="rId17"/>
    <p:sldId id="415" r:id="rId18"/>
    <p:sldId id="345" r:id="rId19"/>
    <p:sldId id="342" r:id="rId20"/>
    <p:sldId id="343" r:id="rId21"/>
    <p:sldId id="346" r:id="rId22"/>
    <p:sldId id="355" r:id="rId23"/>
    <p:sldId id="356" r:id="rId24"/>
    <p:sldId id="309" r:id="rId25"/>
    <p:sldId id="270" r:id="rId26"/>
    <p:sldId id="311" r:id="rId27"/>
    <p:sldId id="310" r:id="rId28"/>
    <p:sldId id="272" r:id="rId29"/>
    <p:sldId id="273" r:id="rId30"/>
    <p:sldId id="274" r:id="rId31"/>
    <p:sldId id="275" r:id="rId32"/>
    <p:sldId id="276" r:id="rId33"/>
    <p:sldId id="277" r:id="rId34"/>
    <p:sldId id="357" r:id="rId35"/>
    <p:sldId id="366" r:id="rId36"/>
    <p:sldId id="358" r:id="rId37"/>
    <p:sldId id="367" r:id="rId38"/>
    <p:sldId id="280" r:id="rId39"/>
    <p:sldId id="381" r:id="rId40"/>
    <p:sldId id="364" r:id="rId41"/>
    <p:sldId id="365" r:id="rId42"/>
    <p:sldId id="382" r:id="rId43"/>
    <p:sldId id="383" r:id="rId44"/>
    <p:sldId id="362" r:id="rId45"/>
    <p:sldId id="384" r:id="rId46"/>
    <p:sldId id="312" r:id="rId47"/>
    <p:sldId id="322" r:id="rId48"/>
    <p:sldId id="323" r:id="rId49"/>
    <p:sldId id="325" r:id="rId50"/>
    <p:sldId id="326" r:id="rId51"/>
    <p:sldId id="363" r:id="rId52"/>
    <p:sldId id="320" r:id="rId53"/>
    <p:sldId id="385" r:id="rId54"/>
    <p:sldId id="368" r:id="rId55"/>
    <p:sldId id="386" r:id="rId56"/>
    <p:sldId id="371" r:id="rId57"/>
    <p:sldId id="396" r:id="rId58"/>
    <p:sldId id="370" r:id="rId59"/>
    <p:sldId id="369" r:id="rId60"/>
    <p:sldId id="372" r:id="rId61"/>
    <p:sldId id="397" r:id="rId62"/>
    <p:sldId id="373" r:id="rId63"/>
    <p:sldId id="378" r:id="rId64"/>
    <p:sldId id="313" r:id="rId65"/>
    <p:sldId id="292" r:id="rId66"/>
    <p:sldId id="293" r:id="rId67"/>
    <p:sldId id="374" r:id="rId68"/>
    <p:sldId id="379" r:id="rId69"/>
    <p:sldId id="375" r:id="rId70"/>
    <p:sldId id="376" r:id="rId71"/>
    <p:sldId id="377" r:id="rId72"/>
    <p:sldId id="392" r:id="rId73"/>
    <p:sldId id="296" r:id="rId74"/>
    <p:sldId id="393" r:id="rId75"/>
    <p:sldId id="395" r:id="rId76"/>
    <p:sldId id="297" r:id="rId77"/>
    <p:sldId id="412" r:id="rId78"/>
    <p:sldId id="413" r:id="rId79"/>
    <p:sldId id="314" r:id="rId80"/>
    <p:sldId id="300" r:id="rId81"/>
    <p:sldId id="410" r:id="rId82"/>
    <p:sldId id="411" r:id="rId83"/>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80"/>
    <a:srgbClr val="0000FF"/>
    <a:srgbClr val="000000"/>
    <a:srgbClr val="990099"/>
    <a:srgbClr val="99CC00"/>
    <a:srgbClr val="CCCC00"/>
    <a:srgbClr val="FFFFFF"/>
    <a:srgbClr val="9900FF"/>
    <a:srgbClr val="FF9900"/>
    <a:srgbClr val="99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588" autoAdjust="0"/>
    <p:restoredTop sz="94660"/>
  </p:normalViewPr>
  <p:slideViewPr>
    <p:cSldViewPr snapToGrid="0">
      <p:cViewPr varScale="1">
        <p:scale>
          <a:sx n="73" d="100"/>
          <a:sy n="73" d="100"/>
        </p:scale>
        <p:origin x="594"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presProps" Target="pres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tableStyles" Target="tableStyles.xml"/><Relationship Id="rId61" Type="http://schemas.openxmlformats.org/officeDocument/2006/relationships/slide" Target="slides/slide60.xml"/><Relationship Id="rId82" Type="http://schemas.openxmlformats.org/officeDocument/2006/relationships/slide" Target="slides/slide81.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file:///C:\20140824-Galo\0-Datos\020-Elabor%20formales\00-20120915-RelevCl&#237;n%20en%20NNT\01-Tablas%20edic%20+%20comodines\20-Regla%20del%201%20si%20el%20control%20es%20Placebo,%20v&#225;lido%20tb%20para%20vacunas.xls"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1494264430605808"/>
          <c:y val="0.27684678186520928"/>
          <c:w val="0.68103543832423885"/>
          <c:h val="0.55650377767667414"/>
        </c:manualLayout>
      </c:layout>
      <c:barChart>
        <c:barDir val="col"/>
        <c:grouping val="stacked"/>
        <c:varyColors val="0"/>
        <c:ser>
          <c:idx val="0"/>
          <c:order val="0"/>
          <c:tx>
            <c:v>Permanecerán sanos sin tomar el Mto de Intervención</c:v>
          </c:tx>
          <c:spPr>
            <a:solidFill>
              <a:srgbClr val="00FF00"/>
            </a:solidFill>
            <a:ln w="12700">
              <a:solidFill>
                <a:srgbClr val="000000"/>
              </a:solidFill>
              <a:prstDash val="solid"/>
            </a:ln>
          </c:spPr>
          <c:invertIfNegative val="0"/>
          <c:dLbls>
            <c:dLbl>
              <c:idx val="0"/>
              <c:layout>
                <c:manualLayout>
                  <c:x val="-6.7556377683014382E-2"/>
                  <c:y val="0.13958044184109342"/>
                </c:manualLayout>
              </c:layout>
              <c:spPr>
                <a:solidFill>
                  <a:srgbClr val="00FF00"/>
                </a:solidFill>
                <a:ln w="3175">
                  <a:solidFill>
                    <a:srgbClr val="000000"/>
                  </a:solidFill>
                  <a:prstDash val="solid"/>
                </a:ln>
                <a:effectLst>
                  <a:outerShdw dist="35921" dir="2700000" algn="br">
                    <a:srgbClr val="000000"/>
                  </a:outerShdw>
                </a:effectLst>
              </c:spPr>
              <c:txPr>
                <a:bodyPr/>
                <a:lstStyle/>
                <a:p>
                  <a:pPr>
                    <a:defRPr sz="1400" b="1" i="0" u="none" strike="noStrike" baseline="0">
                      <a:solidFill>
                        <a:srgbClr val="000000"/>
                      </a:solidFill>
                      <a:latin typeface="+mn-lt"/>
                      <a:ea typeface="Trebuchet MS"/>
                      <a:cs typeface="Trebuchet MS"/>
                    </a:defRPr>
                  </a:pPr>
                  <a:endParaRPr lang="es-ES"/>
                </a:p>
              </c:txPr>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B28F-4866-BD5A-E2EED99B1579}"/>
                </c:ext>
              </c:extLst>
            </c:dLbl>
            <c:dLbl>
              <c:idx val="1"/>
              <c:layout>
                <c:manualLayout>
                  <c:x val="-6.7576354639396818E-2"/>
                  <c:y val="9.7742344911106616E-2"/>
                </c:manualLayout>
              </c:layout>
              <c:spPr>
                <a:solidFill>
                  <a:srgbClr val="00FF00"/>
                </a:solidFill>
                <a:ln w="3175">
                  <a:solidFill>
                    <a:srgbClr val="000000"/>
                  </a:solidFill>
                  <a:prstDash val="solid"/>
                </a:ln>
                <a:effectLst>
                  <a:outerShdw dist="35921" dir="2700000" algn="br">
                    <a:srgbClr val="000000"/>
                  </a:outerShdw>
                </a:effectLst>
              </c:spPr>
              <c:txPr>
                <a:bodyPr/>
                <a:lstStyle/>
                <a:p>
                  <a:pPr>
                    <a:defRPr sz="1400" b="1" i="0" u="none" strike="noStrike" baseline="0">
                      <a:solidFill>
                        <a:srgbClr val="000000"/>
                      </a:solidFill>
                      <a:latin typeface="+mn-lt"/>
                      <a:ea typeface="Trebuchet MS"/>
                      <a:cs typeface="Trebuchet MS"/>
                    </a:defRPr>
                  </a:pPr>
                  <a:endParaRPr lang="es-ES"/>
                </a:p>
              </c:txPr>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B28F-4866-BD5A-E2EED99B1579}"/>
                </c:ext>
              </c:extLst>
            </c:dLbl>
            <c:dLbl>
              <c:idx val="2"/>
              <c:layout>
                <c:manualLayout>
                  <c:x val="-7.8122864632042446E-2"/>
                  <c:y val="0.22800606067799498"/>
                </c:manualLayout>
              </c:layout>
              <c:spPr>
                <a:solidFill>
                  <a:srgbClr val="00FF00"/>
                </a:solidFill>
                <a:ln w="3175">
                  <a:solidFill>
                    <a:srgbClr val="000000"/>
                  </a:solidFill>
                  <a:prstDash val="solid"/>
                </a:ln>
                <a:effectLst>
                  <a:outerShdw dist="35921" dir="2700000" algn="br">
                    <a:srgbClr val="000000"/>
                  </a:outerShdw>
                </a:effectLst>
              </c:spPr>
              <c:txPr>
                <a:bodyPr/>
                <a:lstStyle/>
                <a:p>
                  <a:pPr>
                    <a:defRPr sz="1400" b="1" i="0" u="none" strike="noStrike" baseline="0">
                      <a:solidFill>
                        <a:srgbClr val="000000"/>
                      </a:solidFill>
                      <a:latin typeface="+mn-lt"/>
                      <a:ea typeface="Trebuchet MS"/>
                      <a:cs typeface="Trebuchet MS"/>
                    </a:defRPr>
                  </a:pPr>
                  <a:endParaRPr lang="es-ES"/>
                </a:p>
              </c:txPr>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B28F-4866-BD5A-E2EED99B1579}"/>
                </c:ext>
              </c:extLst>
            </c:dLbl>
            <c:spPr>
              <a:solidFill>
                <a:srgbClr val="00FF00"/>
              </a:solidFill>
              <a:ln w="3175">
                <a:solidFill>
                  <a:srgbClr val="000000"/>
                </a:solidFill>
                <a:prstDash val="solid"/>
              </a:ln>
              <a:effectLst>
                <a:outerShdw dist="35921" dir="2700000" algn="br">
                  <a:srgbClr val="000000"/>
                </a:outerShdw>
              </a:effectLst>
            </c:spPr>
            <c:txPr>
              <a:bodyPr wrap="square" lIns="38100" tIns="19050" rIns="38100" bIns="19050" anchor="ctr">
                <a:spAutoFit/>
              </a:bodyPr>
              <a:lstStyle/>
              <a:p>
                <a:pPr>
                  <a:defRPr sz="1400" b="1" i="0" u="none" strike="noStrike" baseline="0">
                    <a:solidFill>
                      <a:srgbClr val="000000"/>
                    </a:solidFill>
                    <a:latin typeface="+mn-lt"/>
                    <a:ea typeface="Trebuchet MS"/>
                    <a:cs typeface="Trebuchet M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'RR, RAR, NNT por riesg acumul'!$E$65:$G$65</c:f>
              <c:numCache>
                <c:formatCode>0</c:formatCode>
                <c:ptCount val="3"/>
                <c:pt idx="0">
                  <c:v>79.357798165137609</c:v>
                </c:pt>
                <c:pt idx="1">
                  <c:v>58.749484334232513</c:v>
                </c:pt>
                <c:pt idx="2">
                  <c:v>123.35275760631428</c:v>
                </c:pt>
              </c:numCache>
            </c:numRef>
          </c:val>
          <c:extLst>
            <c:ext xmlns:c16="http://schemas.microsoft.com/office/drawing/2014/chart" uri="{C3380CC4-5D6E-409C-BE32-E72D297353CC}">
              <c16:uniqueId val="{00000003-B28F-4866-BD5A-E2EED99B1579}"/>
            </c:ext>
          </c:extLst>
        </c:ser>
        <c:ser>
          <c:idx val="1"/>
          <c:order val="1"/>
          <c:tx>
            <c:v>Permanecerán sanos por tomar el Mto de Intervención</c:v>
          </c:tx>
          <c:spPr>
            <a:solidFill>
              <a:srgbClr val="CCFFCC"/>
            </a:solidFill>
            <a:ln w="12700">
              <a:solidFill>
                <a:srgbClr val="000000"/>
              </a:solidFill>
              <a:prstDash val="solid"/>
            </a:ln>
          </c:spPr>
          <c:invertIfNegative val="0"/>
          <c:dLbls>
            <c:dLbl>
              <c:idx val="0"/>
              <c:layout>
                <c:manualLayout>
                  <c:x val="6.7394733489220066E-2"/>
                  <c:y val="-1.6721516978076754E-2"/>
                </c:manualLayout>
              </c:layout>
              <c:spPr>
                <a:solidFill>
                  <a:srgbClr val="CCFFCC"/>
                </a:solidFill>
                <a:ln w="3175">
                  <a:solidFill>
                    <a:srgbClr val="000000"/>
                  </a:solidFill>
                  <a:prstDash val="solid"/>
                </a:ln>
                <a:effectLst>
                  <a:outerShdw dist="35921" dir="2700000" algn="br">
                    <a:srgbClr val="000000"/>
                  </a:outerShdw>
                </a:effectLst>
              </c:spPr>
              <c:txPr>
                <a:bodyPr/>
                <a:lstStyle/>
                <a:p>
                  <a:pPr>
                    <a:defRPr sz="1400" b="1" i="0" u="none" strike="noStrike" baseline="0">
                      <a:solidFill>
                        <a:srgbClr val="000000"/>
                      </a:solidFill>
                      <a:latin typeface="+mn-lt"/>
                      <a:ea typeface="Trebuchet MS"/>
                      <a:cs typeface="Trebuchet MS"/>
                    </a:defRPr>
                  </a:pPr>
                  <a:endParaRPr lang="es-ES"/>
                </a:p>
              </c:txPr>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B28F-4866-BD5A-E2EED99B1579}"/>
                </c:ext>
              </c:extLst>
            </c:dLbl>
            <c:dLbl>
              <c:idx val="1"/>
              <c:layout>
                <c:manualLayout>
                  <c:x val="7.0268317574978964E-2"/>
                  <c:y val="-9.8596140266999609E-3"/>
                </c:manualLayout>
              </c:layout>
              <c:spPr>
                <a:solidFill>
                  <a:srgbClr val="CCFFCC"/>
                </a:solidFill>
                <a:ln w="3175">
                  <a:solidFill>
                    <a:srgbClr val="000000"/>
                  </a:solidFill>
                  <a:prstDash val="solid"/>
                </a:ln>
                <a:effectLst>
                  <a:outerShdw dist="35921" dir="2700000" algn="br">
                    <a:srgbClr val="000000"/>
                  </a:outerShdw>
                </a:effectLst>
              </c:spPr>
              <c:txPr>
                <a:bodyPr/>
                <a:lstStyle/>
                <a:p>
                  <a:pPr>
                    <a:defRPr sz="1400" b="1" i="0" u="none" strike="noStrike" baseline="0">
                      <a:solidFill>
                        <a:srgbClr val="000000"/>
                      </a:solidFill>
                      <a:latin typeface="+mn-lt"/>
                      <a:ea typeface="Trebuchet MS"/>
                      <a:cs typeface="Trebuchet MS"/>
                    </a:defRPr>
                  </a:pPr>
                  <a:endParaRPr lang="es-ES"/>
                </a:p>
              </c:txPr>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B28F-4866-BD5A-E2EED99B1579}"/>
                </c:ext>
              </c:extLst>
            </c:dLbl>
            <c:dLbl>
              <c:idx val="2"/>
              <c:layout>
                <c:manualLayout>
                  <c:x val="7.3141901660737821E-2"/>
                  <c:y val="-1.3247940800770302E-2"/>
                </c:manualLayout>
              </c:layout>
              <c:spPr>
                <a:solidFill>
                  <a:srgbClr val="CCFFCC"/>
                </a:solidFill>
                <a:ln w="3175">
                  <a:solidFill>
                    <a:srgbClr val="000000"/>
                  </a:solidFill>
                  <a:prstDash val="solid"/>
                </a:ln>
                <a:effectLst>
                  <a:outerShdw dist="35921" dir="2700000" algn="br">
                    <a:srgbClr val="000000"/>
                  </a:outerShdw>
                </a:effectLst>
              </c:spPr>
              <c:txPr>
                <a:bodyPr/>
                <a:lstStyle/>
                <a:p>
                  <a:pPr>
                    <a:defRPr sz="1400" b="1" i="0" u="none" strike="noStrike" baseline="0">
                      <a:solidFill>
                        <a:srgbClr val="000000"/>
                      </a:solidFill>
                      <a:latin typeface="+mn-lt"/>
                      <a:ea typeface="Trebuchet MS"/>
                      <a:cs typeface="Trebuchet MS"/>
                    </a:defRPr>
                  </a:pPr>
                  <a:endParaRPr lang="es-ES"/>
                </a:p>
              </c:txPr>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6-B28F-4866-BD5A-E2EED99B1579}"/>
                </c:ext>
              </c:extLst>
            </c:dLbl>
            <c:spPr>
              <a:solidFill>
                <a:srgbClr val="CCFFCC"/>
              </a:solidFill>
              <a:ln w="3175">
                <a:solidFill>
                  <a:srgbClr val="000000"/>
                </a:solidFill>
                <a:prstDash val="solid"/>
              </a:ln>
              <a:effectLst>
                <a:outerShdw dist="35921" dir="2700000" algn="br">
                  <a:srgbClr val="000000"/>
                </a:outerShdw>
              </a:effectLst>
            </c:spPr>
            <c:txPr>
              <a:bodyPr wrap="square" lIns="38100" tIns="19050" rIns="38100" bIns="19050" anchor="ctr">
                <a:spAutoFit/>
              </a:bodyPr>
              <a:lstStyle/>
              <a:p>
                <a:pPr>
                  <a:defRPr sz="1400" b="1" i="0" u="none" strike="noStrike" baseline="0">
                    <a:solidFill>
                      <a:srgbClr val="000000"/>
                    </a:solidFill>
                    <a:latin typeface="+mn-lt"/>
                    <a:ea typeface="Trebuchet MS"/>
                    <a:cs typeface="Trebuchet M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'RR, RAR, NNT por riesg acumul'!$E$66:$G$66</c:f>
              <c:numCache>
                <c:formatCode>0</c:formatCode>
                <c:ptCount val="3"/>
                <c:pt idx="0">
                  <c:v>0.99999999999999989</c:v>
                </c:pt>
                <c:pt idx="1">
                  <c:v>1</c:v>
                </c:pt>
                <c:pt idx="2">
                  <c:v>1</c:v>
                </c:pt>
              </c:numCache>
            </c:numRef>
          </c:val>
          <c:extLst>
            <c:ext xmlns:c16="http://schemas.microsoft.com/office/drawing/2014/chart" uri="{C3380CC4-5D6E-409C-BE32-E72D297353CC}">
              <c16:uniqueId val="{00000007-B28F-4866-BD5A-E2EED99B1579}"/>
            </c:ext>
          </c:extLst>
        </c:ser>
        <c:ser>
          <c:idx val="2"/>
          <c:order val="2"/>
          <c:tx>
            <c:v>Enfermarán incluso tomando el Mto de Intervención</c:v>
          </c:tx>
          <c:spPr>
            <a:solidFill>
              <a:srgbClr val="FF0000"/>
            </a:solidFill>
            <a:ln w="12700">
              <a:solidFill>
                <a:srgbClr val="000000"/>
              </a:solidFill>
              <a:prstDash val="solid"/>
            </a:ln>
          </c:spPr>
          <c:invertIfNegative val="0"/>
          <c:dLbls>
            <c:dLbl>
              <c:idx val="0"/>
              <c:layout>
                <c:manualLayout>
                  <c:x val="-7.8649470115666906E-2"/>
                  <c:y val="-3.7143389430430239E-2"/>
                </c:manualLayout>
              </c:layout>
              <c:numFmt formatCode="0.0" sourceLinked="0"/>
              <c:spPr>
                <a:solidFill>
                  <a:srgbClr val="FF0000"/>
                </a:solidFill>
                <a:ln w="3175">
                  <a:solidFill>
                    <a:srgbClr val="000000"/>
                  </a:solidFill>
                  <a:prstDash val="solid"/>
                </a:ln>
                <a:effectLst>
                  <a:outerShdw dist="35921" dir="2700000" algn="br">
                    <a:srgbClr val="000000"/>
                  </a:outerShdw>
                </a:effectLst>
              </c:spPr>
              <c:txPr>
                <a:bodyPr/>
                <a:lstStyle/>
                <a:p>
                  <a:pPr>
                    <a:defRPr sz="1400" b="1" i="0" u="none" strike="noStrike" baseline="0">
                      <a:solidFill>
                        <a:srgbClr val="000000"/>
                      </a:solidFill>
                      <a:latin typeface="+mn-lt"/>
                      <a:ea typeface="Trebuchet MS"/>
                      <a:cs typeface="Trebuchet MS"/>
                    </a:defRPr>
                  </a:pPr>
                  <a:endParaRPr lang="es-ES"/>
                </a:p>
              </c:txPr>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8-B28F-4866-BD5A-E2EED99B1579}"/>
                </c:ext>
              </c:extLst>
            </c:dLbl>
            <c:dLbl>
              <c:idx val="1"/>
              <c:layout>
                <c:manualLayout>
                  <c:x val="-7.8649453280221285E-2"/>
                  <c:y val="-3.4609681238259186E-2"/>
                </c:manualLayout>
              </c:layout>
              <c:numFmt formatCode="0.0" sourceLinked="0"/>
              <c:spPr>
                <a:solidFill>
                  <a:srgbClr val="FF0000"/>
                </a:solidFill>
                <a:ln w="3175">
                  <a:solidFill>
                    <a:srgbClr val="000000"/>
                  </a:solidFill>
                  <a:prstDash val="solid"/>
                </a:ln>
                <a:effectLst>
                  <a:outerShdw dist="35921" dir="2700000" algn="br">
                    <a:srgbClr val="000000"/>
                  </a:outerShdw>
                </a:effectLst>
              </c:spPr>
              <c:txPr>
                <a:bodyPr/>
                <a:lstStyle/>
                <a:p>
                  <a:pPr>
                    <a:defRPr sz="1400" b="1" i="0" u="none" strike="noStrike" baseline="0">
                      <a:solidFill>
                        <a:srgbClr val="000000"/>
                      </a:solidFill>
                      <a:latin typeface="+mn-lt"/>
                      <a:ea typeface="Trebuchet MS"/>
                      <a:cs typeface="Trebuchet MS"/>
                    </a:defRPr>
                  </a:pPr>
                  <a:endParaRPr lang="es-ES"/>
                </a:p>
              </c:txPr>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9-B28F-4866-BD5A-E2EED99B1579}"/>
                </c:ext>
              </c:extLst>
            </c:dLbl>
            <c:dLbl>
              <c:idx val="2"/>
              <c:layout>
                <c:manualLayout>
                  <c:x val="-8.7270138195715385E-2"/>
                  <c:y val="-2.2931144486051998E-2"/>
                </c:manualLayout>
              </c:layout>
              <c:numFmt formatCode="0.0" sourceLinked="0"/>
              <c:spPr>
                <a:solidFill>
                  <a:srgbClr val="FF0000"/>
                </a:solidFill>
                <a:ln w="3175">
                  <a:solidFill>
                    <a:srgbClr val="000000"/>
                  </a:solidFill>
                  <a:prstDash val="solid"/>
                </a:ln>
                <a:effectLst>
                  <a:outerShdw dist="35921" dir="2700000" algn="br">
                    <a:srgbClr val="000000"/>
                  </a:outerShdw>
                </a:effectLst>
              </c:spPr>
              <c:txPr>
                <a:bodyPr/>
                <a:lstStyle/>
                <a:p>
                  <a:pPr>
                    <a:defRPr sz="1400" b="1" i="0" u="none" strike="noStrike" baseline="0">
                      <a:solidFill>
                        <a:srgbClr val="000000"/>
                      </a:solidFill>
                      <a:latin typeface="+mn-lt"/>
                      <a:ea typeface="Trebuchet MS"/>
                      <a:cs typeface="Trebuchet MS"/>
                    </a:defRPr>
                  </a:pPr>
                  <a:endParaRPr lang="es-ES"/>
                </a:p>
              </c:txPr>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A-B28F-4866-BD5A-E2EED99B1579}"/>
                </c:ext>
              </c:extLst>
            </c:dLbl>
            <c:numFmt formatCode="0.0" sourceLinked="0"/>
            <c:spPr>
              <a:solidFill>
                <a:srgbClr val="FF0000"/>
              </a:solidFill>
              <a:ln w="3175">
                <a:solidFill>
                  <a:srgbClr val="000000"/>
                </a:solidFill>
                <a:prstDash val="solid"/>
              </a:ln>
              <a:effectLst>
                <a:outerShdw dist="35921" dir="2700000" algn="br">
                  <a:srgbClr val="000000"/>
                </a:outerShdw>
              </a:effectLst>
            </c:spPr>
            <c:txPr>
              <a:bodyPr wrap="square" lIns="38100" tIns="19050" rIns="38100" bIns="19050" anchor="ctr">
                <a:spAutoFit/>
              </a:bodyPr>
              <a:lstStyle/>
              <a:p>
                <a:pPr>
                  <a:defRPr sz="1400" b="1" i="0" u="none" strike="noStrike" baseline="0">
                    <a:solidFill>
                      <a:srgbClr val="000000"/>
                    </a:solidFill>
                    <a:latin typeface="+mn-lt"/>
                    <a:ea typeface="Trebuchet MS"/>
                    <a:cs typeface="Trebuchet M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'RR, RAR, NNT por riesg acumul'!$E$67:$G$67</c:f>
              <c:numCache>
                <c:formatCode>0</c:formatCode>
                <c:ptCount val="3"/>
                <c:pt idx="0">
                  <c:v>1.3027522935779816</c:v>
                </c:pt>
                <c:pt idx="1">
                  <c:v>0.70475382287772959</c:v>
                </c:pt>
                <c:pt idx="2">
                  <c:v>2.5793690357439174</c:v>
                </c:pt>
              </c:numCache>
            </c:numRef>
          </c:val>
          <c:extLst>
            <c:ext xmlns:c16="http://schemas.microsoft.com/office/drawing/2014/chart" uri="{C3380CC4-5D6E-409C-BE32-E72D297353CC}">
              <c16:uniqueId val="{0000000B-B28F-4866-BD5A-E2EED99B1579}"/>
            </c:ext>
          </c:extLst>
        </c:ser>
        <c:dLbls>
          <c:showLegendKey val="0"/>
          <c:showVal val="0"/>
          <c:showCatName val="0"/>
          <c:showSerName val="0"/>
          <c:showPercent val="0"/>
          <c:showBubbleSize val="0"/>
        </c:dLbls>
        <c:gapWidth val="150"/>
        <c:overlap val="100"/>
        <c:axId val="216688608"/>
        <c:axId val="216690848"/>
      </c:barChart>
      <c:catAx>
        <c:axId val="216688608"/>
        <c:scaling>
          <c:orientation val="minMax"/>
        </c:scaling>
        <c:delete val="0"/>
        <c:axPos val="b"/>
        <c:title>
          <c:tx>
            <c:rich>
              <a:bodyPr/>
              <a:lstStyle/>
              <a:p>
                <a:pPr>
                  <a:defRPr sz="1400" b="1" i="0" u="none" strike="noStrike" baseline="0">
                    <a:solidFill>
                      <a:srgbClr val="000000"/>
                    </a:solidFill>
                    <a:latin typeface="+mn-lt"/>
                    <a:ea typeface="Trebuchet MS"/>
                    <a:cs typeface="Trebuchet MS"/>
                  </a:defRPr>
                </a:pPr>
                <a:r>
                  <a:rPr lang="es-ES" sz="1400">
                    <a:latin typeface="+mn-lt"/>
                  </a:rPr>
                  <a:t>NNT: el 1 es la estimación puntual, el 2 y el 3 son los extremos del IC 95%.</a:t>
                </a:r>
              </a:p>
            </c:rich>
          </c:tx>
          <c:layout>
            <c:manualLayout>
              <c:xMode val="edge"/>
              <c:yMode val="edge"/>
              <c:x val="0.16454204264196284"/>
              <c:y val="0.90945860310134274"/>
            </c:manualLayout>
          </c:layout>
          <c:overlay val="0"/>
          <c:spPr>
            <a:noFill/>
            <a:ln w="25400">
              <a:noFill/>
            </a:ln>
          </c:spPr>
        </c:title>
        <c:numFmt formatCode="General" sourceLinked="1"/>
        <c:majorTickMark val="out"/>
        <c:minorTickMark val="none"/>
        <c:tickLblPos val="nextTo"/>
        <c:spPr>
          <a:ln w="3175">
            <a:solidFill>
              <a:srgbClr val="000000"/>
            </a:solidFill>
            <a:prstDash val="solid"/>
          </a:ln>
        </c:spPr>
        <c:txPr>
          <a:bodyPr rot="0" vert="horz"/>
          <a:lstStyle/>
          <a:p>
            <a:pPr>
              <a:defRPr sz="1400" b="1" i="0" u="none" strike="noStrike" baseline="0">
                <a:solidFill>
                  <a:srgbClr val="000000"/>
                </a:solidFill>
                <a:latin typeface="+mn-lt"/>
                <a:ea typeface="Trebuchet MS"/>
                <a:cs typeface="Trebuchet MS"/>
              </a:defRPr>
            </a:pPr>
            <a:endParaRPr lang="es-ES"/>
          </a:p>
        </c:txPr>
        <c:crossAx val="216690848"/>
        <c:crosses val="autoZero"/>
        <c:auto val="1"/>
        <c:lblAlgn val="ctr"/>
        <c:lblOffset val="100"/>
        <c:tickLblSkip val="1"/>
        <c:tickMarkSkip val="1"/>
        <c:noMultiLvlLbl val="0"/>
      </c:catAx>
      <c:valAx>
        <c:axId val="216690848"/>
        <c:scaling>
          <c:orientation val="minMax"/>
        </c:scaling>
        <c:delete val="0"/>
        <c:axPos val="l"/>
        <c:majorGridlines>
          <c:spPr>
            <a:ln w="3175">
              <a:solidFill>
                <a:srgbClr val="000000"/>
              </a:solidFill>
              <a:prstDash val="solid"/>
            </a:ln>
          </c:spPr>
        </c:majorGridlines>
        <c:title>
          <c:tx>
            <c:rich>
              <a:bodyPr/>
              <a:lstStyle/>
              <a:p>
                <a:pPr>
                  <a:defRPr sz="1600" b="1" i="0" u="none" strike="noStrike" baseline="0">
                    <a:solidFill>
                      <a:srgbClr val="000000"/>
                    </a:solidFill>
                    <a:latin typeface="+mn-lt"/>
                    <a:ea typeface="Trebuchet MS"/>
                    <a:cs typeface="Trebuchet MS"/>
                  </a:defRPr>
                </a:pPr>
                <a:r>
                  <a:rPr lang="es-ES" sz="1600">
                    <a:latin typeface="+mn-lt"/>
                  </a:rPr>
                  <a:t>Nº de pacientes</a:t>
                </a:r>
              </a:p>
            </c:rich>
          </c:tx>
          <c:layout>
            <c:manualLayout>
              <c:xMode val="edge"/>
              <c:yMode val="edge"/>
              <c:x val="1.7241413549661903E-2"/>
              <c:y val="0.43070404984423677"/>
            </c:manualLayout>
          </c:layout>
          <c:overlay val="0"/>
          <c:spPr>
            <a:noFill/>
            <a:ln w="25400">
              <a:noFill/>
            </a:ln>
          </c:spPr>
        </c:title>
        <c:numFmt formatCode="0" sourceLinked="1"/>
        <c:majorTickMark val="out"/>
        <c:minorTickMark val="none"/>
        <c:tickLblPos val="nextTo"/>
        <c:spPr>
          <a:ln w="3175">
            <a:solidFill>
              <a:srgbClr val="000000"/>
            </a:solidFill>
            <a:prstDash val="solid"/>
          </a:ln>
        </c:spPr>
        <c:txPr>
          <a:bodyPr rot="0" vert="horz"/>
          <a:lstStyle/>
          <a:p>
            <a:pPr>
              <a:defRPr sz="1200" b="1" i="0" u="none" strike="noStrike" baseline="0">
                <a:solidFill>
                  <a:srgbClr val="000000"/>
                </a:solidFill>
                <a:latin typeface="+mn-lt"/>
                <a:ea typeface="Trebuchet MS"/>
                <a:cs typeface="Trebuchet MS"/>
              </a:defRPr>
            </a:pPr>
            <a:endParaRPr lang="es-ES"/>
          </a:p>
        </c:txPr>
        <c:crossAx val="216688608"/>
        <c:crosses val="autoZero"/>
        <c:crossBetween val="between"/>
      </c:valAx>
      <c:spPr>
        <a:solidFill>
          <a:srgbClr val="C0C0C0"/>
        </a:solidFill>
        <a:ln w="12700">
          <a:solidFill>
            <a:srgbClr val="808080"/>
          </a:solidFill>
          <a:prstDash val="solid"/>
        </a:ln>
      </c:spPr>
    </c:plotArea>
    <c:legend>
      <c:legendPos val="r"/>
      <c:layout>
        <c:manualLayout>
          <c:xMode val="edge"/>
          <c:yMode val="edge"/>
          <c:x val="0.81752287899699805"/>
          <c:y val="0.27399985282213557"/>
          <c:w val="0.16666686525470575"/>
          <c:h val="0.56516044840189372"/>
        </c:manualLayout>
      </c:layout>
      <c:overlay val="0"/>
      <c:spPr>
        <a:solidFill>
          <a:srgbClr val="FFFFFF"/>
        </a:solidFill>
        <a:ln w="3175">
          <a:solidFill>
            <a:srgbClr val="000000"/>
          </a:solidFill>
          <a:prstDash val="solid"/>
        </a:ln>
      </c:spPr>
      <c:txPr>
        <a:bodyPr/>
        <a:lstStyle/>
        <a:p>
          <a:pPr>
            <a:defRPr sz="1200" b="1" i="0" u="none" strike="noStrike" baseline="0">
              <a:solidFill>
                <a:srgbClr val="000000"/>
              </a:solidFill>
              <a:latin typeface="+mn-lt"/>
              <a:ea typeface="Trebuchet MS"/>
              <a:cs typeface="Trebuchet MS"/>
            </a:defRPr>
          </a:pPr>
          <a:endParaRPr lang="es-ES"/>
        </a:p>
      </c:txPr>
    </c:legend>
    <c:plotVisOnly val="1"/>
    <c:dispBlanksAs val="gap"/>
    <c:showDLblsOverMax val="0"/>
  </c:chart>
  <c:spPr>
    <a:solidFill>
      <a:srgbClr val="FFFFFF"/>
    </a:solidFill>
    <a:ln w="3175">
      <a:solidFill>
        <a:srgbClr val="000000"/>
      </a:solidFill>
      <a:prstDash val="solid"/>
    </a:ln>
  </c:spPr>
  <c:txPr>
    <a:bodyPr/>
    <a:lstStyle/>
    <a:p>
      <a:pPr>
        <a:defRPr sz="1425" b="0" i="0" u="none" strike="noStrike" baseline="0">
          <a:solidFill>
            <a:srgbClr val="000000"/>
          </a:solidFill>
          <a:latin typeface="Arial"/>
          <a:ea typeface="Arial"/>
          <a:cs typeface="Arial"/>
        </a:defRPr>
      </a:pPr>
      <a:endParaRPr lang="es-ES"/>
    </a:p>
  </c:txPr>
  <c:externalData r:id="rId2">
    <c:autoUpdate val="0"/>
  </c:externalData>
  <c:userShapes r:id="rId3"/>
</c:chartSpace>
</file>

<file path=ppt/drawings/drawing1.xml><?xml version="1.0" encoding="utf-8"?>
<c:userShapes xmlns:c="http://schemas.openxmlformats.org/drawingml/2006/chart">
  <cdr:relSizeAnchor xmlns:cdr="http://schemas.openxmlformats.org/drawingml/2006/chartDrawing">
    <cdr:from>
      <cdr:x>0.01794</cdr:x>
      <cdr:y>0.03177</cdr:y>
    </cdr:from>
    <cdr:to>
      <cdr:x>0.97741</cdr:x>
      <cdr:y>0.17584</cdr:y>
    </cdr:to>
    <cdr:sp macro="" textlink="">
      <cdr:nvSpPr>
        <cdr:cNvPr id="2" name="1 CuadroTexto"/>
        <cdr:cNvSpPr txBox="1"/>
      </cdr:nvSpPr>
      <cdr:spPr>
        <a:xfrm xmlns:a="http://schemas.openxmlformats.org/drawingml/2006/main">
          <a:off x="118835" y="146049"/>
          <a:ext cx="6356803" cy="662215"/>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s-ES" sz="1600" b="1">
              <a:latin typeface="+mn-lt"/>
            </a:rPr>
            <a:t>El NNT (IC 95%) es el nº</a:t>
          </a:r>
          <a:r>
            <a:rPr lang="es-ES" sz="1600" b="1" baseline="0">
              <a:latin typeface="+mn-lt"/>
            </a:rPr>
            <a:t> de personas que hay que tratar con el Mto de Intervención </a:t>
          </a:r>
        </a:p>
        <a:p xmlns:a="http://schemas.openxmlformats.org/drawingml/2006/main">
          <a:pPr algn="ctr"/>
          <a:r>
            <a:rPr lang="es-ES" sz="1600" b="1" baseline="0">
              <a:latin typeface="+mn-lt"/>
            </a:rPr>
            <a:t>para beneficiar a "1" persona más que si se trata con Placebo. En el resto de personas </a:t>
          </a:r>
        </a:p>
        <a:p xmlns:a="http://schemas.openxmlformats.org/drawingml/2006/main">
          <a:pPr algn="ctr"/>
          <a:r>
            <a:rPr lang="es-ES" sz="1600" b="1" baseline="0">
              <a:latin typeface="+mn-lt"/>
            </a:rPr>
            <a:t> el Mto de Intervención y el Placebo tienen un comportamiento similar.</a:t>
          </a:r>
          <a:endParaRPr lang="es-ES" sz="1600" b="1">
            <a:latin typeface="+mn-lt"/>
          </a:endParaRPr>
        </a:p>
      </cdr:txBody>
    </cdr:sp>
  </cdr:relSizeAnchor>
</c:userShap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p:cNvSpPr>
            <a:spLocks noGrp="1"/>
          </p:cNvSpPr>
          <p:nvPr>
            <p:ph type="dt" sz="half" idx="10"/>
          </p:nvPr>
        </p:nvSpPr>
        <p:spPr/>
        <p:txBody>
          <a:bodyPr/>
          <a:lstStyle/>
          <a:p>
            <a:fld id="{6211E232-6B56-4317-9621-CA01FAA98DCC}" type="datetimeFigureOut">
              <a:rPr lang="es-ES" smtClean="0"/>
              <a:t>10/02/2020</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B7A5624A-3D3A-4ED4-BC93-C1836CBC5222}" type="slidenum">
              <a:rPr lang="es-ES" smtClean="0"/>
              <a:t>‹Nº›</a:t>
            </a:fld>
            <a:endParaRPr lang="es-ES"/>
          </a:p>
        </p:txBody>
      </p:sp>
    </p:spTree>
    <p:extLst>
      <p:ext uri="{BB962C8B-B14F-4D97-AF65-F5344CB8AC3E}">
        <p14:creationId xmlns:p14="http://schemas.microsoft.com/office/powerpoint/2010/main" val="36866959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texto vertical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6211E232-6B56-4317-9621-CA01FAA98DCC}" type="datetimeFigureOut">
              <a:rPr lang="es-ES" smtClean="0"/>
              <a:t>10/02/2020</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B7A5624A-3D3A-4ED4-BC93-C1836CBC5222}" type="slidenum">
              <a:rPr lang="es-ES" smtClean="0"/>
              <a:t>‹Nº›</a:t>
            </a:fld>
            <a:endParaRPr lang="es-ES"/>
          </a:p>
        </p:txBody>
      </p:sp>
    </p:spTree>
    <p:extLst>
      <p:ext uri="{BB962C8B-B14F-4D97-AF65-F5344CB8AC3E}">
        <p14:creationId xmlns:p14="http://schemas.microsoft.com/office/powerpoint/2010/main" val="17993477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6211E232-6B56-4317-9621-CA01FAA98DCC}" type="datetimeFigureOut">
              <a:rPr lang="es-ES" smtClean="0"/>
              <a:t>10/02/2020</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B7A5624A-3D3A-4ED4-BC93-C1836CBC5222}" type="slidenum">
              <a:rPr lang="es-ES" smtClean="0"/>
              <a:t>‹Nº›</a:t>
            </a:fld>
            <a:endParaRPr lang="es-ES"/>
          </a:p>
        </p:txBody>
      </p:sp>
    </p:spTree>
    <p:extLst>
      <p:ext uri="{BB962C8B-B14F-4D97-AF65-F5344CB8AC3E}">
        <p14:creationId xmlns:p14="http://schemas.microsoft.com/office/powerpoint/2010/main" val="10922976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6211E232-6B56-4317-9621-CA01FAA98DCC}" type="datetimeFigureOut">
              <a:rPr lang="es-ES" smtClean="0"/>
              <a:t>10/02/2020</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B7A5624A-3D3A-4ED4-BC93-C1836CBC5222}" type="slidenum">
              <a:rPr lang="es-ES" smtClean="0"/>
              <a:t>‹Nº›</a:t>
            </a:fld>
            <a:endParaRPr lang="es-ES"/>
          </a:p>
        </p:txBody>
      </p:sp>
    </p:spTree>
    <p:extLst>
      <p:ext uri="{BB962C8B-B14F-4D97-AF65-F5344CB8AC3E}">
        <p14:creationId xmlns:p14="http://schemas.microsoft.com/office/powerpoint/2010/main" val="36061269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Marcador de fecha 3"/>
          <p:cNvSpPr>
            <a:spLocks noGrp="1"/>
          </p:cNvSpPr>
          <p:nvPr>
            <p:ph type="dt" sz="half" idx="10"/>
          </p:nvPr>
        </p:nvSpPr>
        <p:spPr/>
        <p:txBody>
          <a:bodyPr/>
          <a:lstStyle/>
          <a:p>
            <a:fld id="{6211E232-6B56-4317-9621-CA01FAA98DCC}" type="datetimeFigureOut">
              <a:rPr lang="es-ES" smtClean="0"/>
              <a:t>10/02/2020</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B7A5624A-3D3A-4ED4-BC93-C1836CBC5222}" type="slidenum">
              <a:rPr lang="es-ES" smtClean="0"/>
              <a:t>‹Nº›</a:t>
            </a:fld>
            <a:endParaRPr lang="es-ES"/>
          </a:p>
        </p:txBody>
      </p:sp>
    </p:spTree>
    <p:extLst>
      <p:ext uri="{BB962C8B-B14F-4D97-AF65-F5344CB8AC3E}">
        <p14:creationId xmlns:p14="http://schemas.microsoft.com/office/powerpoint/2010/main" val="28933894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sz="half" idx="1"/>
          </p:nvPr>
        </p:nvSpPr>
        <p:spPr>
          <a:xfrm>
            <a:off x="838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p:cNvSpPr>
            <a:spLocks noGrp="1"/>
          </p:cNvSpPr>
          <p:nvPr>
            <p:ph sz="half" idx="2"/>
          </p:nvPr>
        </p:nvSpPr>
        <p:spPr>
          <a:xfrm>
            <a:off x="6172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p:cNvSpPr>
            <a:spLocks noGrp="1"/>
          </p:cNvSpPr>
          <p:nvPr>
            <p:ph type="dt" sz="half" idx="10"/>
          </p:nvPr>
        </p:nvSpPr>
        <p:spPr/>
        <p:txBody>
          <a:bodyPr/>
          <a:lstStyle/>
          <a:p>
            <a:fld id="{6211E232-6B56-4317-9621-CA01FAA98DCC}" type="datetimeFigureOut">
              <a:rPr lang="es-ES" smtClean="0"/>
              <a:t>10/02/2020</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B7A5624A-3D3A-4ED4-BC93-C1836CBC5222}" type="slidenum">
              <a:rPr lang="es-ES" smtClean="0"/>
              <a:t>‹Nº›</a:t>
            </a:fld>
            <a:endParaRPr lang="es-ES"/>
          </a:p>
        </p:txBody>
      </p:sp>
    </p:spTree>
    <p:extLst>
      <p:ext uri="{BB962C8B-B14F-4D97-AF65-F5344CB8AC3E}">
        <p14:creationId xmlns:p14="http://schemas.microsoft.com/office/powerpoint/2010/main" val="34941936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p:cNvSpPr>
            <a:spLocks noGrp="1"/>
          </p:cNvSpPr>
          <p:nvPr>
            <p:ph type="dt" sz="half" idx="10"/>
          </p:nvPr>
        </p:nvSpPr>
        <p:spPr/>
        <p:txBody>
          <a:bodyPr/>
          <a:lstStyle/>
          <a:p>
            <a:fld id="{6211E232-6B56-4317-9621-CA01FAA98DCC}" type="datetimeFigureOut">
              <a:rPr lang="es-ES" smtClean="0"/>
              <a:t>10/02/2020</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B7A5624A-3D3A-4ED4-BC93-C1836CBC5222}" type="slidenum">
              <a:rPr lang="es-ES" smtClean="0"/>
              <a:t>‹Nº›</a:t>
            </a:fld>
            <a:endParaRPr lang="es-ES"/>
          </a:p>
        </p:txBody>
      </p:sp>
    </p:spTree>
    <p:extLst>
      <p:ext uri="{BB962C8B-B14F-4D97-AF65-F5344CB8AC3E}">
        <p14:creationId xmlns:p14="http://schemas.microsoft.com/office/powerpoint/2010/main" val="9530625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fecha 2"/>
          <p:cNvSpPr>
            <a:spLocks noGrp="1"/>
          </p:cNvSpPr>
          <p:nvPr>
            <p:ph type="dt" sz="half" idx="10"/>
          </p:nvPr>
        </p:nvSpPr>
        <p:spPr/>
        <p:txBody>
          <a:bodyPr/>
          <a:lstStyle/>
          <a:p>
            <a:fld id="{6211E232-6B56-4317-9621-CA01FAA98DCC}" type="datetimeFigureOut">
              <a:rPr lang="es-ES" smtClean="0"/>
              <a:t>10/02/2020</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B7A5624A-3D3A-4ED4-BC93-C1836CBC5222}" type="slidenum">
              <a:rPr lang="es-ES" smtClean="0"/>
              <a:t>‹Nº›</a:t>
            </a:fld>
            <a:endParaRPr lang="es-ES"/>
          </a:p>
        </p:txBody>
      </p:sp>
    </p:spTree>
    <p:extLst>
      <p:ext uri="{BB962C8B-B14F-4D97-AF65-F5344CB8AC3E}">
        <p14:creationId xmlns:p14="http://schemas.microsoft.com/office/powerpoint/2010/main" val="42829882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6211E232-6B56-4317-9621-CA01FAA98DCC}" type="datetimeFigureOut">
              <a:rPr lang="es-ES" smtClean="0"/>
              <a:t>10/02/2020</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B7A5624A-3D3A-4ED4-BC93-C1836CBC5222}" type="slidenum">
              <a:rPr lang="es-ES" smtClean="0"/>
              <a:t>‹Nº›</a:t>
            </a:fld>
            <a:endParaRPr lang="es-ES"/>
          </a:p>
        </p:txBody>
      </p:sp>
    </p:spTree>
    <p:extLst>
      <p:ext uri="{BB962C8B-B14F-4D97-AF65-F5344CB8AC3E}">
        <p14:creationId xmlns:p14="http://schemas.microsoft.com/office/powerpoint/2010/main" val="16904149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6211E232-6B56-4317-9621-CA01FAA98DCC}" type="datetimeFigureOut">
              <a:rPr lang="es-ES" smtClean="0"/>
              <a:t>10/02/2020</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B7A5624A-3D3A-4ED4-BC93-C1836CBC5222}" type="slidenum">
              <a:rPr lang="es-ES" smtClean="0"/>
              <a:t>‹Nº›</a:t>
            </a:fld>
            <a:endParaRPr lang="es-ES"/>
          </a:p>
        </p:txBody>
      </p:sp>
    </p:spTree>
    <p:extLst>
      <p:ext uri="{BB962C8B-B14F-4D97-AF65-F5344CB8AC3E}">
        <p14:creationId xmlns:p14="http://schemas.microsoft.com/office/powerpoint/2010/main" val="31612372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6211E232-6B56-4317-9621-CA01FAA98DCC}" type="datetimeFigureOut">
              <a:rPr lang="es-ES" smtClean="0"/>
              <a:t>10/02/2020</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B7A5624A-3D3A-4ED4-BC93-C1836CBC5222}" type="slidenum">
              <a:rPr lang="es-ES" smtClean="0"/>
              <a:t>‹Nº›</a:t>
            </a:fld>
            <a:endParaRPr lang="es-ES"/>
          </a:p>
        </p:txBody>
      </p:sp>
    </p:spTree>
    <p:extLst>
      <p:ext uri="{BB962C8B-B14F-4D97-AF65-F5344CB8AC3E}">
        <p14:creationId xmlns:p14="http://schemas.microsoft.com/office/powerpoint/2010/main" val="2222067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11E232-6B56-4317-9621-CA01FAA98DCC}" type="datetimeFigureOut">
              <a:rPr lang="es-ES" smtClean="0"/>
              <a:t>10/02/2020</a:t>
            </a:fld>
            <a:endParaRPr lang="es-ES"/>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A5624A-3D3A-4ED4-BC93-C1836CBC5222}" type="slidenum">
              <a:rPr lang="es-ES" smtClean="0"/>
              <a:t>‹Nº›</a:t>
            </a:fld>
            <a:endParaRPr lang="es-ES"/>
          </a:p>
        </p:txBody>
      </p:sp>
    </p:spTree>
    <p:extLst>
      <p:ext uri="{BB962C8B-B14F-4D97-AF65-F5344CB8AC3E}">
        <p14:creationId xmlns:p14="http://schemas.microsoft.com/office/powerpoint/2010/main" val="35823554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hyperlink" Target="http://evalmedicamento.weebly.com/evaluaciones/es-clinicamente-relevante-ademas-de-estadisticamente-significativo"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hyperlink" Target="http://evalmedicamento.weebly.com/uploads/1/0/8/6/10866180/110-c%C3%A1lculo_ic_de_una_proporci%C3%B3n.xlsx" TargetMode="External"/><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hyperlink" Target="http://evalmedicamento.weebly.com/uploads/1/0/8/6/10866180/130-c%C3%A1lculo_ic_de_una_media.xlsx"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wm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hyperlink" Target="http://evalmedicamento.weebly.com/uploads/1/0/8/6/10866180/10-c%C3%A1lculadora_rar_y_nnt.xls" TargetMode="Externa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hyperlink" Target="http://evalmedicamento.weebly.com/uploads/1/0/8/6/10866180/10-c%C3%A1lculadora_rar_y_nnt.xls"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hyperlink" Target="http://evalmedicamento.weebly.com/calcular/3-la-regla-del-1-cuando-el-control-es-placebo-valido-tambien-para-evaluacion-de-vacunas" TargetMode="External"/><Relationship Id="rId2" Type="http://schemas.openxmlformats.org/officeDocument/2006/relationships/hyperlink" Target="file:///C:\20141009-Galo\0-Datos\050-CHARLAS\10-Charlas%20de%20Galo\00-2014029-&#191;Relev%20adem%20Signific&#191;\evalmed.es" TargetMode="External"/><Relationship Id="rId1" Type="http://schemas.openxmlformats.org/officeDocument/2006/relationships/slideLayout" Target="../slideLayouts/slideLayout1.xml"/><Relationship Id="rId4" Type="http://schemas.openxmlformats.org/officeDocument/2006/relationships/hyperlink" Target="http://evalmedicamento.weebly.com/calcular/4-la-regla-del-1-si-el-control-es-un-medicamento-activo-valido-tambien-para-la-evaluacion-de-vacunas" TargetMode="External"/></Relationships>
</file>

<file path=ppt/slides/_rels/slide45.xml.rels><?xml version="1.0" encoding="UTF-8" standalone="yes"?>
<Relationships xmlns="http://schemas.openxmlformats.org/package/2006/relationships"><Relationship Id="rId2" Type="http://schemas.openxmlformats.org/officeDocument/2006/relationships/hyperlink" Target="http://evalmedicamento.weebly.com/uploads/1/0/8/6/10866180/11-regla_del_1_si_el_control_es_placebo._v2.xls" TargetMode="Externa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hyperlink" Target="http://evalmedicamento.weebly.com/uploads/1/0/8/6/10866180/11-regla_del_1_si_el_control_es_placebo._v2.xls" TargetMode="Externa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image" Target="../media/image31.emf"/><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993574"/>
            <a:ext cx="9144000" cy="2387600"/>
          </a:xfrm>
        </p:spPr>
        <p:txBody>
          <a:bodyPr>
            <a:normAutofit/>
          </a:bodyPr>
          <a:lstStyle/>
          <a:p>
            <a:pPr algn="just"/>
            <a:r>
              <a:rPr lang="es-ES" sz="4800" b="1" dirty="0">
                <a:solidFill>
                  <a:srgbClr val="990099"/>
                </a:solidFill>
              </a:rPr>
              <a:t>¿Es clínicamente relevante además de estadísticamente significativo?</a:t>
            </a:r>
          </a:p>
        </p:txBody>
      </p:sp>
      <p:sp>
        <p:nvSpPr>
          <p:cNvPr id="3" name="Subtítulo 2"/>
          <p:cNvSpPr>
            <a:spLocks noGrp="1"/>
          </p:cNvSpPr>
          <p:nvPr>
            <p:ph type="subTitle" idx="1"/>
          </p:nvPr>
        </p:nvSpPr>
        <p:spPr>
          <a:xfrm>
            <a:off x="1582651" y="3949770"/>
            <a:ext cx="9026698" cy="1655762"/>
          </a:xfrm>
        </p:spPr>
        <p:txBody>
          <a:bodyPr>
            <a:normAutofit/>
          </a:bodyPr>
          <a:lstStyle/>
          <a:p>
            <a:pPr algn="just"/>
            <a:r>
              <a:rPr lang="es-ES" sz="1400" dirty="0"/>
              <a:t>Álvarez-Cienfuegos A, Montaño Barrientos A, Baquero Barroso MJ, Rubio Núñez PL, Candela Marroquín E, Gavilán Moral E, Gómez Santana MC, Sánchez Robles GA. ¿Es clínicamente relevante además de estadísticamente significativo? Web </a:t>
            </a:r>
            <a:r>
              <a:rPr lang="es-ES" sz="1400" u="sng" dirty="0"/>
              <a:t>evalmed.es</a:t>
            </a:r>
            <a:r>
              <a:rPr lang="es-ES" sz="1400" dirty="0"/>
              <a:t>. 31-10-2014. Disponible en </a:t>
            </a:r>
            <a:r>
              <a:rPr lang="es-ES" sz="1400" u="sng" dirty="0">
                <a:hlinkClick r:id="rId2"/>
              </a:rPr>
              <a:t>http://evalmedicamento.weebly.com/evaluaciones/es-clinicamente-relevante-ademas-de-estadisticamente-significativo</a:t>
            </a:r>
            <a:endParaRPr lang="es-ES" sz="1400" dirty="0"/>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44013" y="5173438"/>
            <a:ext cx="1514349" cy="864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685449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1073240" y="1077778"/>
            <a:ext cx="9144000" cy="1655762"/>
          </a:xfrm>
        </p:spPr>
        <p:txBody>
          <a:bodyPr>
            <a:noAutofit/>
          </a:bodyPr>
          <a:lstStyle/>
          <a:p>
            <a:pPr algn="just">
              <a:lnSpc>
                <a:spcPct val="100000"/>
              </a:lnSpc>
              <a:spcAft>
                <a:spcPts val="0"/>
              </a:spcAft>
            </a:pPr>
            <a:r>
              <a:rPr lang="es-ES" sz="2000" dirty="0">
                <a:latin typeface="Calibri" panose="020F0502020204030204" pitchFamily="34" charset="0"/>
                <a:ea typeface="Times New Roman" panose="02020603050405020304" pitchFamily="18" charset="0"/>
              </a:rPr>
              <a:t>	</a:t>
            </a:r>
            <a:r>
              <a:rPr lang="es-ES" sz="2000" dirty="0">
                <a:solidFill>
                  <a:srgbClr val="008000"/>
                </a:solidFill>
                <a:latin typeface="Calibri" panose="020F0502020204030204" pitchFamily="34" charset="0"/>
                <a:ea typeface="Times New Roman" panose="02020603050405020304" pitchFamily="18" charset="0"/>
              </a:rPr>
              <a:t>Cuando el medicamento de intervención protege más que el medicamento de control</a:t>
            </a:r>
            <a:r>
              <a:rPr lang="es-ES" sz="2000" dirty="0">
                <a:latin typeface="Calibri" panose="020F0502020204030204" pitchFamily="34" charset="0"/>
                <a:ea typeface="Times New Roman" panose="02020603050405020304" pitchFamily="18" charset="0"/>
              </a:rPr>
              <a:t>, el RR es menor de 1, y por tanto la RAR y el NNT serán positivos. </a:t>
            </a:r>
            <a:endParaRPr lang="es-ES" sz="1800" dirty="0">
              <a:latin typeface="Times New Roman" panose="02020603050405020304" pitchFamily="18" charset="0"/>
              <a:ea typeface="Times New Roman" panose="02020603050405020304" pitchFamily="18" charset="0"/>
            </a:endParaRPr>
          </a:p>
          <a:p>
            <a:pPr algn="just">
              <a:lnSpc>
                <a:spcPct val="100000"/>
              </a:lnSpc>
              <a:spcAft>
                <a:spcPts val="0"/>
              </a:spcAft>
            </a:pPr>
            <a:r>
              <a:rPr lang="es-ES" sz="2000" dirty="0">
                <a:latin typeface="Calibri" panose="020F0502020204030204" pitchFamily="34" charset="0"/>
                <a:ea typeface="Times New Roman" panose="02020603050405020304" pitchFamily="18" charset="0"/>
              </a:rPr>
              <a:t>	</a:t>
            </a:r>
            <a:r>
              <a:rPr lang="es-ES" sz="2000" dirty="0">
                <a:solidFill>
                  <a:srgbClr val="FF0000"/>
                </a:solidFill>
                <a:latin typeface="Calibri" panose="020F0502020204030204" pitchFamily="34" charset="0"/>
                <a:ea typeface="Times New Roman" panose="02020603050405020304" pitchFamily="18" charset="0"/>
              </a:rPr>
              <a:t>Cuando el medicamento de intervención daña más que el medicamento de control</a:t>
            </a:r>
            <a:r>
              <a:rPr lang="es-ES" sz="2000" dirty="0">
                <a:latin typeface="Calibri" panose="020F0502020204030204" pitchFamily="34" charset="0"/>
                <a:ea typeface="Times New Roman" panose="02020603050405020304" pitchFamily="18" charset="0"/>
              </a:rPr>
              <a:t>, el RR es mayor de 1, y por tanto la RAR y el NNT serán negativos. Y si bien se comprende fácilmente un RR mayor de 1, se concibe con dificultad una RAR y un NNT con signos negativos, de modo que para mejorar la comprensión se cambia el signo negativo por un signo positivo, pasando a denominarse respectivamente “</a:t>
            </a:r>
            <a:r>
              <a:rPr lang="es-ES" sz="2000" dirty="0">
                <a:solidFill>
                  <a:srgbClr val="FF0000"/>
                </a:solidFill>
                <a:latin typeface="Calibri" panose="020F0502020204030204" pitchFamily="34" charset="0"/>
                <a:ea typeface="Times New Roman" panose="02020603050405020304" pitchFamily="18" charset="0"/>
              </a:rPr>
              <a:t>Aumento Absoluto del Riesgo (AAR)</a:t>
            </a:r>
            <a:r>
              <a:rPr lang="es-ES" sz="2000" dirty="0">
                <a:latin typeface="Calibri" panose="020F0502020204030204" pitchFamily="34" charset="0"/>
                <a:ea typeface="Times New Roman" panose="02020603050405020304" pitchFamily="18" charset="0"/>
              </a:rPr>
              <a:t>” y “</a:t>
            </a:r>
            <a:r>
              <a:rPr lang="es-ES" sz="2000" dirty="0">
                <a:solidFill>
                  <a:srgbClr val="FF0000"/>
                </a:solidFill>
                <a:latin typeface="Calibri" panose="020F0502020204030204" pitchFamily="34" charset="0"/>
                <a:ea typeface="Times New Roman" panose="02020603050405020304" pitchFamily="18" charset="0"/>
              </a:rPr>
              <a:t>Número Necesario para Dañar (NND)</a:t>
            </a:r>
            <a:r>
              <a:rPr lang="es-ES" sz="2000" dirty="0">
                <a:latin typeface="Calibri" panose="020F0502020204030204" pitchFamily="34" charset="0"/>
                <a:ea typeface="Times New Roman" panose="02020603050405020304" pitchFamily="18" charset="0"/>
              </a:rPr>
              <a:t>”.</a:t>
            </a:r>
            <a:endParaRPr lang="es-ES" sz="1800" dirty="0">
              <a:latin typeface="Times New Roman" panose="02020603050405020304" pitchFamily="18" charset="0"/>
              <a:ea typeface="Times New Roman" panose="02020603050405020304" pitchFamily="18" charset="0"/>
            </a:endParaRPr>
          </a:p>
          <a:p>
            <a:pPr algn="just">
              <a:lnSpc>
                <a:spcPct val="100000"/>
              </a:lnSpc>
              <a:spcAft>
                <a:spcPts val="0"/>
              </a:spcAft>
            </a:pPr>
            <a:r>
              <a:rPr lang="es-ES" sz="2000" dirty="0">
                <a:latin typeface="Calibri" panose="020F0502020204030204" pitchFamily="34" charset="0"/>
                <a:ea typeface="Times New Roman" panose="02020603050405020304" pitchFamily="18" charset="0"/>
              </a:rPr>
              <a:t>	</a:t>
            </a:r>
            <a:r>
              <a:rPr lang="es-ES" sz="2000" dirty="0">
                <a:solidFill>
                  <a:srgbClr val="FF9900"/>
                </a:solidFill>
                <a:latin typeface="Calibri" panose="020F0502020204030204" pitchFamily="34" charset="0"/>
                <a:ea typeface="Times New Roman" panose="02020603050405020304" pitchFamily="18" charset="0"/>
              </a:rPr>
              <a:t>Cuando el RR = 1, y por tanto la RAR = 0, significa que no hay diferencia entre el medicamento de intervención y el de control</a:t>
            </a:r>
            <a:r>
              <a:rPr lang="es-ES" sz="2000" dirty="0">
                <a:latin typeface="Calibri" panose="020F0502020204030204" pitchFamily="34" charset="0"/>
                <a:ea typeface="Times New Roman" panose="02020603050405020304" pitchFamily="18" charset="0"/>
              </a:rPr>
              <a:t>, porque el porcentaje de eventos de ambos es el mismo, y al dividirlos da uno (RR = 1) y al restarlos da cero (RAR = 0).</a:t>
            </a:r>
            <a:endParaRPr lang="es-ES" sz="1800" dirty="0">
              <a:latin typeface="Times New Roman" panose="02020603050405020304" pitchFamily="18" charset="0"/>
              <a:ea typeface="Times New Roman" panose="02020603050405020304" pitchFamily="18" charset="0"/>
            </a:endParaRPr>
          </a:p>
          <a:p>
            <a:pPr algn="just">
              <a:spcAft>
                <a:spcPts val="0"/>
              </a:spcAft>
            </a:pPr>
            <a:endParaRPr lang="es-ES" sz="20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3818213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1279303" y="678532"/>
            <a:ext cx="9144000" cy="1655762"/>
          </a:xfrm>
        </p:spPr>
        <p:txBody>
          <a:bodyPr>
            <a:noAutofit/>
          </a:bodyPr>
          <a:lstStyle/>
          <a:p>
            <a:pPr algn="just">
              <a:spcAft>
                <a:spcPts val="0"/>
              </a:spcAft>
            </a:pPr>
            <a:r>
              <a:rPr lang="es-ES_tradnl" sz="2000" b="1" dirty="0">
                <a:solidFill>
                  <a:srgbClr val="009900"/>
                </a:solidFill>
                <a:latin typeface="Calibri" panose="020F0502020204030204" pitchFamily="34" charset="0"/>
                <a:ea typeface="Times New Roman" panose="02020603050405020304" pitchFamily="18" charset="0"/>
              </a:rPr>
              <a:t>EL INTERVALO DE CONFIANZA </a:t>
            </a:r>
            <a:r>
              <a:rPr lang="es-ES_tradnl" sz="2000" b="1" dirty="0">
                <a:latin typeface="Calibri" panose="020F0502020204030204" pitchFamily="34" charset="0"/>
                <a:ea typeface="Times New Roman" panose="02020603050405020304" pitchFamily="18" charset="0"/>
              </a:rPr>
              <a:t>DEL PROMEDIO MUESTRAL “p</a:t>
            </a:r>
            <a:r>
              <a:rPr lang="es-ES_tradnl" sz="2000" b="1" baseline="-25000" dirty="0">
                <a:latin typeface="Calibri" panose="020F0502020204030204" pitchFamily="34" charset="0"/>
                <a:ea typeface="Times New Roman" panose="02020603050405020304" pitchFamily="18" charset="0"/>
              </a:rPr>
              <a:t>i</a:t>
            </a:r>
            <a:r>
              <a:rPr lang="es-ES_tradnl" sz="2000" b="1" dirty="0">
                <a:latin typeface="Calibri" panose="020F0502020204030204" pitchFamily="34" charset="0"/>
                <a:ea typeface="Times New Roman" panose="02020603050405020304" pitchFamily="18" charset="0"/>
              </a:rPr>
              <a:t>” DE UNA MUESTRA (m</a:t>
            </a:r>
            <a:r>
              <a:rPr lang="es-ES_tradnl" sz="2000" b="1" baseline="-25000" dirty="0">
                <a:latin typeface="Calibri" panose="020F0502020204030204" pitchFamily="34" charset="0"/>
                <a:ea typeface="Times New Roman" panose="02020603050405020304" pitchFamily="18" charset="0"/>
              </a:rPr>
              <a:t>i</a:t>
            </a:r>
            <a:r>
              <a:rPr lang="es-ES_tradnl" sz="2000" b="1" dirty="0">
                <a:latin typeface="Calibri" panose="020F0502020204030204" pitchFamily="34" charset="0"/>
                <a:ea typeface="Times New Roman" panose="02020603050405020304" pitchFamily="18" charset="0"/>
              </a:rPr>
              <a:t>) </a:t>
            </a:r>
            <a:r>
              <a:rPr lang="es-ES_tradnl" sz="2000" b="1" dirty="0">
                <a:solidFill>
                  <a:srgbClr val="990099"/>
                </a:solidFill>
                <a:latin typeface="Calibri" panose="020F0502020204030204" pitchFamily="34" charset="0"/>
                <a:ea typeface="Times New Roman" panose="02020603050405020304" pitchFamily="18" charset="0"/>
              </a:rPr>
              <a:t>[tomada aleatoriamente de una urna con la POBLACIÓN TOTAL]</a:t>
            </a:r>
            <a:r>
              <a:rPr lang="es-ES_tradnl" sz="2000" b="1" dirty="0">
                <a:solidFill>
                  <a:srgbClr val="000000"/>
                </a:solidFill>
                <a:latin typeface="Calibri" panose="020F0502020204030204" pitchFamily="34" charset="0"/>
                <a:ea typeface="Times New Roman" panose="02020603050405020304" pitchFamily="18" charset="0"/>
              </a:rPr>
              <a:t>,</a:t>
            </a:r>
            <a:r>
              <a:rPr lang="es-ES_tradnl" sz="2000" b="1" dirty="0">
                <a:latin typeface="Calibri" panose="020F0502020204030204" pitchFamily="34" charset="0"/>
                <a:ea typeface="Times New Roman" panose="02020603050405020304" pitchFamily="18" charset="0"/>
              </a:rPr>
              <a:t> </a:t>
            </a:r>
            <a:r>
              <a:rPr lang="es-ES_tradnl" sz="2000" b="1" dirty="0">
                <a:solidFill>
                  <a:srgbClr val="009900"/>
                </a:solidFill>
                <a:latin typeface="Calibri" panose="020F0502020204030204" pitchFamily="34" charset="0"/>
                <a:ea typeface="Times New Roman" panose="02020603050405020304" pitchFamily="18" charset="0"/>
              </a:rPr>
              <a:t>CONTIENE EL PROMEDIO POBLACIONAL “P” DE ESA POBLACIÓN TOTAL</a:t>
            </a:r>
            <a:r>
              <a:rPr lang="es-ES_tradnl" sz="2000" b="1" dirty="0">
                <a:latin typeface="Calibri" panose="020F0502020204030204" pitchFamily="34" charset="0"/>
                <a:ea typeface="Times New Roman" panose="02020603050405020304" pitchFamily="18" charset="0"/>
              </a:rPr>
              <a:t>.</a:t>
            </a:r>
            <a:endParaRPr lang="es-ES" sz="2000" dirty="0">
              <a:latin typeface="Times New Roman" panose="02020603050405020304" pitchFamily="18" charset="0"/>
              <a:ea typeface="Times New Roman" panose="02020603050405020304" pitchFamily="18" charset="0"/>
            </a:endParaRPr>
          </a:p>
          <a:p>
            <a:pPr algn="just">
              <a:spcAft>
                <a:spcPts val="0"/>
              </a:spcAft>
            </a:pPr>
            <a:r>
              <a:rPr lang="es-ES_tradnl" sz="1000" dirty="0">
                <a:latin typeface="Calibri" panose="020F0502020204030204" pitchFamily="34" charset="0"/>
                <a:ea typeface="Times New Roman" panose="02020603050405020304" pitchFamily="18" charset="0"/>
              </a:rPr>
              <a:t>	</a:t>
            </a:r>
            <a:r>
              <a:rPr lang="es-ES_tradnl" sz="2000" dirty="0">
                <a:solidFill>
                  <a:srgbClr val="008080"/>
                </a:solidFill>
                <a:latin typeface="Calibri" panose="020F0502020204030204" pitchFamily="34" charset="0"/>
                <a:ea typeface="Times New Roman" panose="02020603050405020304" pitchFamily="18" charset="0"/>
              </a:rPr>
              <a:t>Supongamos que la Población española de pacientes con fibrilación auricular no valvular que toman anticoagulantes es de 350.000 personas</a:t>
            </a:r>
            <a:r>
              <a:rPr lang="es-ES_tradnl" sz="2000" dirty="0">
                <a:latin typeface="Calibri" panose="020F0502020204030204" pitchFamily="34" charset="0"/>
                <a:ea typeface="Times New Roman" panose="02020603050405020304" pitchFamily="18" charset="0"/>
              </a:rPr>
              <a:t>. A nosotros lo que nos interesa es la tasa de accidente cerebrovascular (ACV) que tiene en un año la Población española con fibrilación auricular. Si estuviera en nuestra mano, seguiríamos a estas 350.000 personas durante un año para registrar la incidencia de ACV en ese período. </a:t>
            </a:r>
          </a:p>
          <a:p>
            <a:pPr indent="449580" algn="just">
              <a:spcAft>
                <a:spcPts val="0"/>
              </a:spcAft>
            </a:pPr>
            <a:r>
              <a:rPr lang="es-ES_tradnl" sz="2000" dirty="0">
                <a:solidFill>
                  <a:srgbClr val="008080"/>
                </a:solidFill>
                <a:latin typeface="Calibri" panose="020F0502020204030204" pitchFamily="34" charset="0"/>
                <a:ea typeface="Times New Roman" panose="02020603050405020304" pitchFamily="18" charset="0"/>
              </a:rPr>
              <a:t>	Imaginemos que registramos 5.250 ACV, entonces el Promedio Poblacional “P” resultaría 5.250 / 350.000 = 1,5% en un año</a:t>
            </a:r>
            <a:r>
              <a:rPr lang="es-ES_tradnl" sz="2000" dirty="0">
                <a:latin typeface="Calibri" panose="020F0502020204030204" pitchFamily="34" charset="0"/>
                <a:ea typeface="Times New Roman" panose="02020603050405020304" pitchFamily="18" charset="0"/>
              </a:rPr>
              <a:t>. </a:t>
            </a:r>
            <a:r>
              <a:rPr lang="es-ES_tradnl" sz="2000" dirty="0">
                <a:solidFill>
                  <a:srgbClr val="0000FF"/>
                </a:solidFill>
                <a:latin typeface="Calibri" panose="020F0502020204030204" pitchFamily="34" charset="0"/>
                <a:ea typeface="Times New Roman" panose="02020603050405020304" pitchFamily="18" charset="0"/>
              </a:rPr>
              <a:t>Este “P” es el riesgo absoluto o incidencia basal, no tiene error estándar, es 1,5% y nos da toda la información con esa única cantidad</a:t>
            </a:r>
            <a:r>
              <a:rPr lang="es-ES_tradnl" sz="2000" dirty="0">
                <a:latin typeface="Calibri" panose="020F0502020204030204" pitchFamily="34" charset="0"/>
                <a:ea typeface="Times New Roman" panose="02020603050405020304" pitchFamily="18" charset="0"/>
              </a:rPr>
              <a:t>. Podríamos afirmar que en la Población española con fibrilación auricular el Promedio Poblacional de ACV es 1,5%, (P = 1,5% en un año), que también podemos ver escrito como </a:t>
            </a:r>
            <a:r>
              <a:rPr lang="es-ES_tradnl" sz="2000" i="1" dirty="0">
                <a:latin typeface="Calibri" panose="020F0502020204030204" pitchFamily="34" charset="0"/>
                <a:ea typeface="Times New Roman" panose="02020603050405020304" pitchFamily="18" charset="0"/>
              </a:rPr>
              <a:t>el </a:t>
            </a:r>
            <a:r>
              <a:rPr lang="es-ES_tradnl" sz="2000" b="1" i="1" u="sng" dirty="0">
                <a:solidFill>
                  <a:srgbClr val="0000FF"/>
                </a:solidFill>
                <a:latin typeface="Calibri" panose="020F0502020204030204" pitchFamily="34" charset="0"/>
                <a:ea typeface="Times New Roman" panose="02020603050405020304" pitchFamily="18" charset="0"/>
              </a:rPr>
              <a:t>verdadero valor del parámetro</a:t>
            </a:r>
            <a:r>
              <a:rPr lang="es-ES_tradnl" sz="2000" dirty="0">
                <a:latin typeface="Calibri" panose="020F0502020204030204" pitchFamily="34" charset="0"/>
                <a:ea typeface="Times New Roman" panose="02020603050405020304" pitchFamily="18" charset="0"/>
              </a:rPr>
              <a:t>.</a:t>
            </a:r>
            <a:endParaRPr lang="es-ES" sz="1800" dirty="0">
              <a:latin typeface="Times New Roman" panose="02020603050405020304" pitchFamily="18" charset="0"/>
              <a:ea typeface="Times New Roman" panose="02020603050405020304" pitchFamily="18" charset="0"/>
            </a:endParaRPr>
          </a:p>
          <a:p>
            <a:pPr algn="just">
              <a:spcAft>
                <a:spcPts val="0"/>
              </a:spcAft>
            </a:pPr>
            <a:endParaRPr lang="es-ES" sz="20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5371728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1266424" y="691411"/>
            <a:ext cx="9139706" cy="1655762"/>
          </a:xfrm>
        </p:spPr>
        <p:txBody>
          <a:bodyPr>
            <a:noAutofit/>
          </a:bodyPr>
          <a:lstStyle/>
          <a:p>
            <a:pPr algn="just">
              <a:lnSpc>
                <a:spcPct val="100000"/>
              </a:lnSpc>
              <a:spcAft>
                <a:spcPts val="0"/>
              </a:spcAft>
            </a:pPr>
            <a:r>
              <a:rPr lang="es-ES_tradnl" sz="2000" dirty="0">
                <a:latin typeface="Calibri" panose="020F0502020204030204" pitchFamily="34" charset="0"/>
                <a:ea typeface="Times New Roman" panose="02020603050405020304" pitchFamily="18" charset="0"/>
              </a:rPr>
              <a:t>      	Pero nosotros no podemos tomar a los 350.000 pacientes que nos interesan, sino que, </a:t>
            </a:r>
            <a:r>
              <a:rPr lang="es-ES_tradnl" sz="2000" dirty="0">
                <a:solidFill>
                  <a:srgbClr val="996600"/>
                </a:solidFill>
                <a:latin typeface="Calibri" panose="020F0502020204030204" pitchFamily="34" charset="0"/>
                <a:ea typeface="Times New Roman" panose="02020603050405020304" pitchFamily="18" charset="0"/>
              </a:rPr>
              <a:t>basándonos en el Teorema del Límite Central (</a:t>
            </a:r>
            <a:r>
              <a:rPr lang="es-ES_tradnl" sz="2000" dirty="0" err="1">
                <a:solidFill>
                  <a:srgbClr val="996600"/>
                </a:solidFill>
                <a:latin typeface="Calibri" panose="020F0502020204030204" pitchFamily="34" charset="0"/>
                <a:ea typeface="Times New Roman" panose="02020603050405020304" pitchFamily="18" charset="0"/>
              </a:rPr>
              <a:t>Lyapunov</a:t>
            </a:r>
            <a:r>
              <a:rPr lang="es-ES_tradnl" sz="2000" dirty="0">
                <a:solidFill>
                  <a:srgbClr val="996600"/>
                </a:solidFill>
                <a:latin typeface="Calibri" panose="020F0502020204030204" pitchFamily="34" charset="0"/>
                <a:ea typeface="Times New Roman" panose="02020603050405020304" pitchFamily="18" charset="0"/>
              </a:rPr>
              <a:t>, 1901), tomamos una muestra aleatoria “m</a:t>
            </a:r>
            <a:r>
              <a:rPr lang="es-ES_tradnl" sz="2000" baseline="-25000" dirty="0">
                <a:solidFill>
                  <a:srgbClr val="996600"/>
                </a:solidFill>
                <a:latin typeface="Calibri" panose="020F0502020204030204" pitchFamily="34" charset="0"/>
                <a:ea typeface="Times New Roman" panose="02020603050405020304" pitchFamily="18" charset="0"/>
              </a:rPr>
              <a:t>1</a:t>
            </a:r>
            <a:r>
              <a:rPr lang="es-ES_tradnl" sz="2000" dirty="0">
                <a:solidFill>
                  <a:srgbClr val="996600"/>
                </a:solidFill>
                <a:latin typeface="Calibri" panose="020F0502020204030204" pitchFamily="34" charset="0"/>
                <a:ea typeface="Times New Roman" panose="02020603050405020304" pitchFamily="18" charset="0"/>
              </a:rPr>
              <a:t>” con 6.022 pacientes </a:t>
            </a:r>
            <a:r>
              <a:rPr lang="es-ES_tradnl" sz="2000" dirty="0">
                <a:latin typeface="Calibri" panose="020F0502020204030204" pitchFamily="34" charset="0"/>
                <a:ea typeface="Times New Roman" panose="02020603050405020304" pitchFamily="18" charset="0"/>
              </a:rPr>
              <a:t>de la Población española de 350.000 pacientes. </a:t>
            </a:r>
            <a:r>
              <a:rPr lang="es-ES_tradnl" sz="2000" dirty="0">
                <a:solidFill>
                  <a:srgbClr val="0000FF"/>
                </a:solidFill>
                <a:latin typeface="Calibri" panose="020F0502020204030204" pitchFamily="34" charset="0"/>
                <a:ea typeface="Times New Roman" panose="02020603050405020304" pitchFamily="18" charset="0"/>
              </a:rPr>
              <a:t>Con la muestra aleatoria “m</a:t>
            </a:r>
            <a:r>
              <a:rPr lang="es-ES_tradnl" sz="2000" baseline="-25000" dirty="0">
                <a:solidFill>
                  <a:srgbClr val="0000FF"/>
                </a:solidFill>
                <a:latin typeface="Calibri" panose="020F0502020204030204" pitchFamily="34" charset="0"/>
                <a:ea typeface="Times New Roman" panose="02020603050405020304" pitchFamily="18" charset="0"/>
              </a:rPr>
              <a:t>1</a:t>
            </a:r>
            <a:r>
              <a:rPr lang="es-ES_tradnl" sz="2000" dirty="0">
                <a:solidFill>
                  <a:srgbClr val="0000FF"/>
                </a:solidFill>
                <a:latin typeface="Calibri" panose="020F0502020204030204" pitchFamily="34" charset="0"/>
                <a:ea typeface="Times New Roman" panose="02020603050405020304" pitchFamily="18" charset="0"/>
              </a:rPr>
              <a:t>” nosotros vamos buscando el Promedio Poblacional “P” de la Población española con fibrilación auricular, que es lo que nos interesa.</a:t>
            </a:r>
            <a:endParaRPr lang="es-ES" sz="1800" dirty="0">
              <a:solidFill>
                <a:srgbClr val="0000FF"/>
              </a:solidFill>
              <a:latin typeface="Times New Roman" panose="02020603050405020304" pitchFamily="18" charset="0"/>
              <a:ea typeface="Times New Roman" panose="02020603050405020304" pitchFamily="18" charset="0"/>
            </a:endParaRPr>
          </a:p>
          <a:p>
            <a:pPr indent="449580" algn="just">
              <a:lnSpc>
                <a:spcPct val="100000"/>
              </a:lnSpc>
              <a:spcAft>
                <a:spcPts val="0"/>
              </a:spcAft>
            </a:pPr>
            <a:r>
              <a:rPr lang="es-ES_tradnl" sz="2000" dirty="0">
                <a:latin typeface="Calibri" panose="020F0502020204030204" pitchFamily="34" charset="0"/>
                <a:ea typeface="Times New Roman" panose="02020603050405020304" pitchFamily="18" charset="0"/>
              </a:rPr>
              <a:t>	Si “m</a:t>
            </a:r>
            <a:r>
              <a:rPr lang="es-ES_tradnl" sz="2000" baseline="-25000" dirty="0">
                <a:latin typeface="Calibri" panose="020F0502020204030204" pitchFamily="34" charset="0"/>
                <a:ea typeface="Times New Roman" panose="02020603050405020304" pitchFamily="18" charset="0"/>
              </a:rPr>
              <a:t>1</a:t>
            </a:r>
            <a:r>
              <a:rPr lang="es-ES_tradnl" sz="2000" dirty="0">
                <a:latin typeface="Calibri" panose="020F0502020204030204" pitchFamily="34" charset="0"/>
                <a:ea typeface="Times New Roman" panose="02020603050405020304" pitchFamily="18" charset="0"/>
              </a:rPr>
              <a:t>” es verdaderamente una muestra aleatoria tomada de la Población española, entonces podremos acercarnos al conocimiento del Promedio Poblacional “P”. </a:t>
            </a:r>
            <a:r>
              <a:rPr lang="es-ES_tradnl" sz="2000" dirty="0">
                <a:solidFill>
                  <a:srgbClr val="996600"/>
                </a:solidFill>
                <a:latin typeface="Calibri" panose="020F0502020204030204" pitchFamily="34" charset="0"/>
                <a:ea typeface="Times New Roman" panose="02020603050405020304" pitchFamily="18" charset="0"/>
              </a:rPr>
              <a:t>Y para eso hacemos un seguimiento de un año a nuestra muestra “m</a:t>
            </a:r>
            <a:r>
              <a:rPr lang="es-ES_tradnl" sz="2000" baseline="-25000" dirty="0">
                <a:solidFill>
                  <a:srgbClr val="996600"/>
                </a:solidFill>
                <a:latin typeface="Calibri" panose="020F0502020204030204" pitchFamily="34" charset="0"/>
                <a:ea typeface="Times New Roman" panose="02020603050405020304" pitchFamily="18" charset="0"/>
              </a:rPr>
              <a:t>1</a:t>
            </a:r>
            <a:r>
              <a:rPr lang="es-ES_tradnl" sz="2000" dirty="0">
                <a:solidFill>
                  <a:srgbClr val="996600"/>
                </a:solidFill>
                <a:latin typeface="Calibri" panose="020F0502020204030204" pitchFamily="34" charset="0"/>
                <a:ea typeface="Times New Roman" panose="02020603050405020304" pitchFamily="18" charset="0"/>
              </a:rPr>
              <a:t>” de 6.022 pacientes</a:t>
            </a:r>
            <a:r>
              <a:rPr lang="es-ES_tradnl" sz="2000" dirty="0">
                <a:latin typeface="Calibri" panose="020F0502020204030204" pitchFamily="34" charset="0"/>
                <a:ea typeface="Times New Roman" panose="02020603050405020304" pitchFamily="18" charset="0"/>
              </a:rPr>
              <a:t>. </a:t>
            </a:r>
            <a:endParaRPr lang="es-ES" sz="1800" dirty="0">
              <a:latin typeface="Times New Roman" panose="02020603050405020304" pitchFamily="18" charset="0"/>
              <a:ea typeface="Times New Roman" panose="02020603050405020304" pitchFamily="18" charset="0"/>
            </a:endParaRPr>
          </a:p>
          <a:p>
            <a:pPr indent="449580" algn="just">
              <a:lnSpc>
                <a:spcPct val="100000"/>
              </a:lnSpc>
              <a:spcAft>
                <a:spcPts val="0"/>
              </a:spcAft>
            </a:pPr>
            <a:r>
              <a:rPr lang="es-ES_tradnl" sz="2000" dirty="0">
                <a:latin typeface="Calibri" panose="020F0502020204030204" pitchFamily="34" charset="0"/>
                <a:ea typeface="Times New Roman" panose="02020603050405020304" pitchFamily="18" charset="0"/>
              </a:rPr>
              <a:t>	</a:t>
            </a:r>
            <a:r>
              <a:rPr lang="es-ES_tradnl" sz="2000" dirty="0">
                <a:solidFill>
                  <a:srgbClr val="996600"/>
                </a:solidFill>
                <a:latin typeface="Calibri" panose="020F0502020204030204" pitchFamily="34" charset="0"/>
                <a:ea typeface="Times New Roman" panose="02020603050405020304" pitchFamily="18" charset="0"/>
              </a:rPr>
              <a:t>Al final del año registramos 97 ACV. </a:t>
            </a:r>
            <a:r>
              <a:rPr lang="es-ES_tradnl" sz="2000" dirty="0">
                <a:latin typeface="Calibri" panose="020F0502020204030204" pitchFamily="34" charset="0"/>
                <a:ea typeface="Times New Roman" panose="02020603050405020304" pitchFamily="18" charset="0"/>
              </a:rPr>
              <a:t>El promedio </a:t>
            </a:r>
            <a:r>
              <a:rPr lang="es-ES_tradnl" sz="2000" dirty="0" err="1">
                <a:latin typeface="Calibri" panose="020F0502020204030204" pitchFamily="34" charset="0"/>
                <a:ea typeface="Times New Roman" panose="02020603050405020304" pitchFamily="18" charset="0"/>
              </a:rPr>
              <a:t>muestral</a:t>
            </a:r>
            <a:r>
              <a:rPr lang="es-ES_tradnl" sz="2000" dirty="0">
                <a:latin typeface="Calibri" panose="020F0502020204030204" pitchFamily="34" charset="0"/>
                <a:ea typeface="Times New Roman" panose="02020603050405020304" pitchFamily="18" charset="0"/>
              </a:rPr>
              <a:t> “p</a:t>
            </a:r>
            <a:r>
              <a:rPr lang="es-ES_tradnl" sz="2000" baseline="-25000" dirty="0">
                <a:latin typeface="Calibri" panose="020F0502020204030204" pitchFamily="34" charset="0"/>
                <a:ea typeface="Times New Roman" panose="02020603050405020304" pitchFamily="18" charset="0"/>
              </a:rPr>
              <a:t>1</a:t>
            </a:r>
            <a:r>
              <a:rPr lang="es-ES_tradnl" sz="2000" dirty="0">
                <a:latin typeface="Calibri" panose="020F0502020204030204" pitchFamily="34" charset="0"/>
                <a:ea typeface="Times New Roman" panose="02020603050405020304" pitchFamily="18" charset="0"/>
              </a:rPr>
              <a:t>” sería 97 / 6.022 = 1,61%. </a:t>
            </a:r>
            <a:r>
              <a:rPr lang="es-ES_tradnl" sz="2000" dirty="0">
                <a:solidFill>
                  <a:srgbClr val="996600"/>
                </a:solidFill>
                <a:latin typeface="Calibri" panose="020F0502020204030204" pitchFamily="34" charset="0"/>
                <a:ea typeface="Times New Roman" panose="02020603050405020304" pitchFamily="18" charset="0"/>
              </a:rPr>
              <a:t>Pero no es ese promedio </a:t>
            </a:r>
            <a:r>
              <a:rPr lang="es-ES_tradnl" sz="2000" dirty="0" err="1">
                <a:solidFill>
                  <a:srgbClr val="996600"/>
                </a:solidFill>
                <a:latin typeface="Calibri" panose="020F0502020204030204" pitchFamily="34" charset="0"/>
                <a:ea typeface="Times New Roman" panose="02020603050405020304" pitchFamily="18" charset="0"/>
              </a:rPr>
              <a:t>muestral</a:t>
            </a:r>
            <a:r>
              <a:rPr lang="es-ES_tradnl" sz="2000" dirty="0">
                <a:solidFill>
                  <a:srgbClr val="996600"/>
                </a:solidFill>
                <a:latin typeface="Calibri" panose="020F0502020204030204" pitchFamily="34" charset="0"/>
                <a:ea typeface="Times New Roman" panose="02020603050405020304" pitchFamily="18" charset="0"/>
              </a:rPr>
              <a:t> p</a:t>
            </a:r>
            <a:r>
              <a:rPr lang="es-ES_tradnl" sz="2000" baseline="-25000" dirty="0">
                <a:solidFill>
                  <a:srgbClr val="996600"/>
                </a:solidFill>
                <a:latin typeface="Calibri" panose="020F0502020204030204" pitchFamily="34" charset="0"/>
                <a:ea typeface="Times New Roman" panose="02020603050405020304" pitchFamily="18" charset="0"/>
              </a:rPr>
              <a:t>1</a:t>
            </a:r>
            <a:r>
              <a:rPr lang="es-ES_tradnl" sz="2000" dirty="0">
                <a:solidFill>
                  <a:srgbClr val="996600"/>
                </a:solidFill>
                <a:latin typeface="Calibri" panose="020F0502020204030204" pitchFamily="34" charset="0"/>
                <a:ea typeface="Times New Roman" panose="02020603050405020304" pitchFamily="18" charset="0"/>
              </a:rPr>
              <a:t> = 1,61% lo que estamos buscando</a:t>
            </a:r>
            <a:r>
              <a:rPr lang="es-ES_tradnl" sz="2000" dirty="0">
                <a:latin typeface="Calibri" panose="020F0502020204030204" pitchFamily="34" charset="0"/>
                <a:ea typeface="Times New Roman" panose="02020603050405020304" pitchFamily="18" charset="0"/>
              </a:rPr>
              <a:t>, </a:t>
            </a:r>
            <a:r>
              <a:rPr lang="es-ES_tradnl" sz="2000" dirty="0">
                <a:solidFill>
                  <a:srgbClr val="0000FF"/>
                </a:solidFill>
                <a:latin typeface="Calibri" panose="020F0502020204030204" pitchFamily="34" charset="0"/>
                <a:ea typeface="Times New Roman" panose="02020603050405020304" pitchFamily="18" charset="0"/>
              </a:rPr>
              <a:t>sino el Promedio Poblacional “P”</a:t>
            </a:r>
            <a:r>
              <a:rPr lang="es-ES_tradnl" sz="2000" dirty="0">
                <a:latin typeface="Calibri" panose="020F0502020204030204" pitchFamily="34" charset="0"/>
                <a:ea typeface="Times New Roman" panose="02020603050405020304" pitchFamily="18" charset="0"/>
              </a:rPr>
              <a:t>. </a:t>
            </a:r>
            <a:endParaRPr lang="es-ES" sz="1800" dirty="0">
              <a:latin typeface="Times New Roman" panose="02020603050405020304" pitchFamily="18" charset="0"/>
              <a:ea typeface="Times New Roman" panose="02020603050405020304" pitchFamily="18" charset="0"/>
            </a:endParaRPr>
          </a:p>
          <a:p>
            <a:pPr indent="449580" algn="just">
              <a:lnSpc>
                <a:spcPct val="100000"/>
              </a:lnSpc>
              <a:spcAft>
                <a:spcPts val="0"/>
              </a:spcAft>
            </a:pPr>
            <a:r>
              <a:rPr lang="es-ES_tradnl" sz="2000" dirty="0">
                <a:latin typeface="Calibri" panose="020F0502020204030204" pitchFamily="34" charset="0"/>
                <a:ea typeface="Times New Roman" panose="02020603050405020304" pitchFamily="18" charset="0"/>
              </a:rPr>
              <a:t>	Ahora bien, como suponemos que “m</a:t>
            </a:r>
            <a:r>
              <a:rPr lang="es-ES_tradnl" sz="2000" baseline="-25000" dirty="0">
                <a:latin typeface="Calibri" panose="020F0502020204030204" pitchFamily="34" charset="0"/>
                <a:ea typeface="Times New Roman" panose="02020603050405020304" pitchFamily="18" charset="0"/>
              </a:rPr>
              <a:t>1</a:t>
            </a:r>
            <a:r>
              <a:rPr lang="es-ES_tradnl" sz="2000" dirty="0">
                <a:latin typeface="Calibri" panose="020F0502020204030204" pitchFamily="34" charset="0"/>
                <a:ea typeface="Times New Roman" panose="02020603050405020304" pitchFamily="18" charset="0"/>
              </a:rPr>
              <a:t>” es una muestra aleatoriamente tomada de la Población española, </a:t>
            </a:r>
            <a:r>
              <a:rPr lang="es-ES_tradnl" sz="2000" dirty="0">
                <a:solidFill>
                  <a:srgbClr val="996600"/>
                </a:solidFill>
                <a:latin typeface="Calibri" panose="020F0502020204030204" pitchFamily="34" charset="0"/>
                <a:ea typeface="Times New Roman" panose="02020603050405020304" pitchFamily="18" charset="0"/>
              </a:rPr>
              <a:t>su promedio </a:t>
            </a:r>
            <a:r>
              <a:rPr lang="es-ES_tradnl" sz="2000" dirty="0" err="1">
                <a:solidFill>
                  <a:srgbClr val="996600"/>
                </a:solidFill>
                <a:latin typeface="Calibri" panose="020F0502020204030204" pitchFamily="34" charset="0"/>
                <a:ea typeface="Times New Roman" panose="02020603050405020304" pitchFamily="18" charset="0"/>
              </a:rPr>
              <a:t>muestral</a:t>
            </a:r>
            <a:r>
              <a:rPr lang="es-ES_tradnl" sz="2000" dirty="0">
                <a:solidFill>
                  <a:srgbClr val="0000FF"/>
                </a:solidFill>
                <a:latin typeface="Calibri" panose="020F0502020204030204" pitchFamily="34" charset="0"/>
                <a:ea typeface="Times New Roman" panose="02020603050405020304" pitchFamily="18" charset="0"/>
              </a:rPr>
              <a:t> puede completarse con los </a:t>
            </a:r>
            <a:r>
              <a:rPr lang="es-ES_tradnl" sz="2000" i="1" dirty="0">
                <a:solidFill>
                  <a:srgbClr val="0000FF"/>
                </a:solidFill>
                <a:latin typeface="Calibri" panose="020F0502020204030204" pitchFamily="34" charset="0"/>
                <a:ea typeface="Times New Roman" panose="02020603050405020304" pitchFamily="18" charset="0"/>
              </a:rPr>
              <a:t>intervalos de confianza al 95%</a:t>
            </a:r>
            <a:r>
              <a:rPr lang="es-ES_tradnl" sz="2000" dirty="0">
                <a:latin typeface="Calibri" panose="020F0502020204030204" pitchFamily="34" charset="0"/>
                <a:ea typeface="Times New Roman" panose="02020603050405020304" pitchFamily="18" charset="0"/>
              </a:rPr>
              <a:t>, de modo que p</a:t>
            </a:r>
            <a:r>
              <a:rPr lang="es-ES_tradnl" sz="2000" baseline="-25000" dirty="0">
                <a:latin typeface="Calibri" panose="020F0502020204030204" pitchFamily="34" charset="0"/>
                <a:ea typeface="Times New Roman" panose="02020603050405020304" pitchFamily="18" charset="0"/>
              </a:rPr>
              <a:t>i</a:t>
            </a:r>
            <a:r>
              <a:rPr lang="es-ES_tradnl" sz="2000" dirty="0">
                <a:latin typeface="Calibri" panose="020F0502020204030204" pitchFamily="34" charset="0"/>
                <a:ea typeface="Times New Roman" panose="02020603050405020304" pitchFamily="18" charset="0"/>
              </a:rPr>
              <a:t> = </a:t>
            </a:r>
            <a:r>
              <a:rPr lang="es-ES_tradnl" sz="2000" dirty="0">
                <a:solidFill>
                  <a:srgbClr val="996600"/>
                </a:solidFill>
                <a:latin typeface="Calibri" panose="020F0502020204030204" pitchFamily="34" charset="0"/>
                <a:ea typeface="Times New Roman" panose="02020603050405020304" pitchFamily="18" charset="0"/>
              </a:rPr>
              <a:t>1,61%</a:t>
            </a:r>
            <a:r>
              <a:rPr lang="es-ES_tradnl" sz="2000" dirty="0">
                <a:solidFill>
                  <a:srgbClr val="0000FF"/>
                </a:solidFill>
                <a:latin typeface="Calibri" panose="020F0502020204030204" pitchFamily="34" charset="0"/>
                <a:ea typeface="Times New Roman" panose="02020603050405020304" pitchFamily="18" charset="0"/>
              </a:rPr>
              <a:t> (</a:t>
            </a:r>
            <a:r>
              <a:rPr lang="es-ES_tradnl" sz="2000" i="1" dirty="0">
                <a:solidFill>
                  <a:srgbClr val="0000FF"/>
                </a:solidFill>
                <a:latin typeface="Calibri" panose="020F0502020204030204" pitchFamily="34" charset="0"/>
                <a:ea typeface="Times New Roman" panose="02020603050405020304" pitchFamily="18" charset="0"/>
              </a:rPr>
              <a:t>IC 95%</a:t>
            </a:r>
            <a:r>
              <a:rPr lang="es-ES_tradnl" sz="2000" dirty="0">
                <a:solidFill>
                  <a:srgbClr val="0000FF"/>
                </a:solidFill>
                <a:latin typeface="Calibri" panose="020F0502020204030204" pitchFamily="34" charset="0"/>
                <a:ea typeface="Times New Roman" panose="02020603050405020304" pitchFamily="18" charset="0"/>
              </a:rPr>
              <a:t>, 1,29% a 1,93%)</a:t>
            </a:r>
            <a:r>
              <a:rPr lang="es-ES_tradnl" sz="2000" dirty="0">
                <a:latin typeface="Calibri" panose="020F0502020204030204" pitchFamily="34" charset="0"/>
                <a:ea typeface="Times New Roman" panose="02020603050405020304" pitchFamily="18" charset="0"/>
              </a:rPr>
              <a:t>. </a:t>
            </a:r>
            <a:endParaRPr lang="es-ES" sz="1800" dirty="0">
              <a:latin typeface="Times New Roman" panose="02020603050405020304" pitchFamily="18" charset="0"/>
              <a:ea typeface="Times New Roman" panose="02020603050405020304" pitchFamily="18" charset="0"/>
            </a:endParaRPr>
          </a:p>
          <a:p>
            <a:pPr algn="just">
              <a:spcAft>
                <a:spcPts val="0"/>
              </a:spcAft>
            </a:pPr>
            <a:endParaRPr lang="es-ES" sz="20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2719634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1034604" y="1155051"/>
            <a:ext cx="9144000" cy="1655762"/>
          </a:xfrm>
        </p:spPr>
        <p:txBody>
          <a:bodyPr>
            <a:noAutofit/>
          </a:bodyPr>
          <a:lstStyle/>
          <a:p>
            <a:pPr algn="just">
              <a:lnSpc>
                <a:spcPct val="100000"/>
              </a:lnSpc>
              <a:spcAft>
                <a:spcPts val="0"/>
              </a:spcAft>
            </a:pPr>
            <a:r>
              <a:rPr lang="es-ES_tradnl" sz="2000" dirty="0">
                <a:latin typeface="Calibri" panose="020F0502020204030204" pitchFamily="34" charset="0"/>
                <a:ea typeface="Times New Roman" panose="02020603050405020304" pitchFamily="18" charset="0"/>
              </a:rPr>
              <a:t>	</a:t>
            </a:r>
            <a:r>
              <a:rPr lang="es-ES_tradnl" sz="2000" dirty="0">
                <a:solidFill>
                  <a:srgbClr val="996600"/>
                </a:solidFill>
                <a:latin typeface="Calibri" panose="020F0502020204030204" pitchFamily="34" charset="0"/>
                <a:ea typeface="Times New Roman" panose="02020603050405020304" pitchFamily="18" charset="0"/>
              </a:rPr>
              <a:t>El significado práctico de esto es que si repetimos la extracción de la muestra 100 veces, en las mismas condiciones, es probable que en 95 veces </a:t>
            </a:r>
            <a:r>
              <a:rPr lang="es-ES_tradnl" sz="2000" dirty="0">
                <a:solidFill>
                  <a:srgbClr val="0000FF"/>
                </a:solidFill>
                <a:latin typeface="Calibri" panose="020F0502020204030204" pitchFamily="34" charset="0"/>
                <a:ea typeface="Times New Roman" panose="02020603050405020304" pitchFamily="18" charset="0"/>
              </a:rPr>
              <a:t>el promedio poblacional “P” se encuentre situado entre 1,29% y 1,93%</a:t>
            </a:r>
            <a:r>
              <a:rPr lang="es-ES_tradnl" sz="2000" dirty="0">
                <a:latin typeface="Calibri" panose="020F0502020204030204" pitchFamily="34" charset="0"/>
                <a:ea typeface="Times New Roman" panose="02020603050405020304" pitchFamily="18" charset="0"/>
              </a:rPr>
              <a:t>. Podemos decir también que tenemos una confianza del 95%, de la misma manera que tenemos una confianza del 2,5% de que será menor del 1,29% y una confianza del 2,5% de que será mayor del 1,93%. </a:t>
            </a:r>
            <a:endParaRPr lang="es-ES" sz="1200" dirty="0">
              <a:latin typeface="Times New Roman" panose="02020603050405020304" pitchFamily="18" charset="0"/>
              <a:ea typeface="Times New Roman" panose="02020603050405020304" pitchFamily="18" charset="0"/>
            </a:endParaRPr>
          </a:p>
          <a:p>
            <a:pPr algn="just">
              <a:lnSpc>
                <a:spcPct val="100000"/>
              </a:lnSpc>
              <a:spcAft>
                <a:spcPts val="0"/>
              </a:spcAft>
            </a:pPr>
            <a:r>
              <a:rPr lang="es-ES_tradnl" sz="2000" dirty="0">
                <a:latin typeface="Calibri" panose="020F0502020204030204" pitchFamily="34" charset="0"/>
                <a:ea typeface="Times New Roman" panose="02020603050405020304" pitchFamily="18" charset="0"/>
              </a:rPr>
              <a:t> 	</a:t>
            </a:r>
            <a:r>
              <a:rPr lang="es-ES_tradnl" sz="2000" dirty="0">
                <a:solidFill>
                  <a:srgbClr val="996600"/>
                </a:solidFill>
                <a:latin typeface="Calibri" panose="020F0502020204030204" pitchFamily="34" charset="0"/>
                <a:ea typeface="Times New Roman" panose="02020603050405020304" pitchFamily="18" charset="0"/>
              </a:rPr>
              <a:t>En realidad a nosotros no nos interesa el promedio </a:t>
            </a:r>
            <a:r>
              <a:rPr lang="es-ES_tradnl" sz="2000" dirty="0" err="1">
                <a:solidFill>
                  <a:srgbClr val="996600"/>
                </a:solidFill>
                <a:latin typeface="Calibri" panose="020F0502020204030204" pitchFamily="34" charset="0"/>
                <a:ea typeface="Times New Roman" panose="02020603050405020304" pitchFamily="18" charset="0"/>
              </a:rPr>
              <a:t>muestral</a:t>
            </a:r>
            <a:r>
              <a:rPr lang="es-ES_tradnl" sz="2000" dirty="0">
                <a:solidFill>
                  <a:srgbClr val="996600"/>
                </a:solidFill>
                <a:latin typeface="Calibri" panose="020F0502020204030204" pitchFamily="34" charset="0"/>
                <a:ea typeface="Times New Roman" panose="02020603050405020304" pitchFamily="18" charset="0"/>
              </a:rPr>
              <a:t> p</a:t>
            </a:r>
            <a:r>
              <a:rPr lang="es-ES_tradnl" sz="2000" baseline="-25000" dirty="0">
                <a:solidFill>
                  <a:srgbClr val="996600"/>
                </a:solidFill>
                <a:latin typeface="Calibri" panose="020F0502020204030204" pitchFamily="34" charset="0"/>
                <a:ea typeface="Times New Roman" panose="02020603050405020304" pitchFamily="18" charset="0"/>
              </a:rPr>
              <a:t>1</a:t>
            </a:r>
            <a:r>
              <a:rPr lang="es-ES_tradnl" sz="2000" dirty="0">
                <a:solidFill>
                  <a:srgbClr val="996600"/>
                </a:solidFill>
                <a:latin typeface="Calibri" panose="020F0502020204030204" pitchFamily="34" charset="0"/>
                <a:ea typeface="Times New Roman" panose="02020603050405020304" pitchFamily="18" charset="0"/>
              </a:rPr>
              <a:t> = 1,61% de la muestra “m</a:t>
            </a:r>
            <a:r>
              <a:rPr lang="es-ES_tradnl" sz="2000" baseline="-25000" dirty="0">
                <a:solidFill>
                  <a:srgbClr val="996600"/>
                </a:solidFill>
                <a:latin typeface="Calibri" panose="020F0502020204030204" pitchFamily="34" charset="0"/>
                <a:ea typeface="Times New Roman" panose="02020603050405020304" pitchFamily="18" charset="0"/>
              </a:rPr>
              <a:t>1</a:t>
            </a:r>
            <a:r>
              <a:rPr lang="es-ES_tradnl" sz="2000" dirty="0">
                <a:solidFill>
                  <a:srgbClr val="996600"/>
                </a:solidFill>
                <a:latin typeface="Calibri" panose="020F0502020204030204" pitchFamily="34" charset="0"/>
                <a:ea typeface="Times New Roman" panose="02020603050405020304" pitchFamily="18" charset="0"/>
              </a:rPr>
              <a:t>”</a:t>
            </a:r>
            <a:r>
              <a:rPr lang="es-ES_tradnl" sz="2000" dirty="0">
                <a:latin typeface="Calibri" panose="020F0502020204030204" pitchFamily="34" charset="0"/>
                <a:ea typeface="Times New Roman" panose="02020603050405020304" pitchFamily="18" charset="0"/>
              </a:rPr>
              <a:t>. </a:t>
            </a:r>
            <a:r>
              <a:rPr lang="es-ES_tradnl" sz="2000" dirty="0">
                <a:solidFill>
                  <a:srgbClr val="0000FF"/>
                </a:solidFill>
                <a:latin typeface="Calibri" panose="020F0502020204030204" pitchFamily="34" charset="0"/>
                <a:ea typeface="Times New Roman" panose="02020603050405020304" pitchFamily="18" charset="0"/>
              </a:rPr>
              <a:t>A nosotros lo que nos interesa es el Promedio Poblacional “P” de la Población española, también llamado </a:t>
            </a:r>
            <a:r>
              <a:rPr lang="es-ES_tradnl" sz="2000" i="1" dirty="0">
                <a:solidFill>
                  <a:srgbClr val="0000FF"/>
                </a:solidFill>
                <a:latin typeface="Calibri" panose="020F0502020204030204" pitchFamily="34" charset="0"/>
                <a:ea typeface="Times New Roman" panose="02020603050405020304" pitchFamily="18" charset="0"/>
              </a:rPr>
              <a:t>el </a:t>
            </a:r>
            <a:r>
              <a:rPr lang="es-ES_tradnl" sz="2000" b="1" i="1" u="sng" dirty="0">
                <a:solidFill>
                  <a:srgbClr val="0000FF"/>
                </a:solidFill>
                <a:latin typeface="Calibri" panose="020F0502020204030204" pitchFamily="34" charset="0"/>
                <a:ea typeface="Times New Roman" panose="02020603050405020304" pitchFamily="18" charset="0"/>
              </a:rPr>
              <a:t>verdadero valor del parámetro</a:t>
            </a:r>
            <a:r>
              <a:rPr lang="es-ES_tradnl" sz="2000" dirty="0">
                <a:latin typeface="Calibri" panose="020F0502020204030204" pitchFamily="34" charset="0"/>
                <a:ea typeface="Times New Roman" panose="02020603050405020304" pitchFamily="18" charset="0"/>
              </a:rPr>
              <a:t>.</a:t>
            </a:r>
            <a:endParaRPr lang="es-ES" sz="1800" dirty="0">
              <a:latin typeface="Times New Roman" panose="02020603050405020304" pitchFamily="18" charset="0"/>
              <a:ea typeface="Times New Roman" panose="02020603050405020304" pitchFamily="18" charset="0"/>
            </a:endParaRPr>
          </a:p>
          <a:p>
            <a:pPr algn="just">
              <a:spcAft>
                <a:spcPts val="0"/>
              </a:spcAft>
            </a:pPr>
            <a:endParaRPr lang="es-ES" sz="20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2790447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1227788" y="1064899"/>
            <a:ext cx="9144000" cy="1655762"/>
          </a:xfrm>
        </p:spPr>
        <p:txBody>
          <a:bodyPr>
            <a:noAutofit/>
          </a:bodyPr>
          <a:lstStyle/>
          <a:p>
            <a:pPr algn="just">
              <a:lnSpc>
                <a:spcPct val="100000"/>
              </a:lnSpc>
              <a:spcAft>
                <a:spcPts val="0"/>
              </a:spcAft>
            </a:pPr>
            <a:r>
              <a:rPr lang="es-ES_tradnl" sz="2000" b="1" dirty="0">
                <a:latin typeface="Calibri" panose="020F0502020204030204" pitchFamily="34" charset="0"/>
                <a:ea typeface="Times New Roman" panose="02020603050405020304" pitchFamily="18" charset="0"/>
              </a:rPr>
              <a:t>COMO EJEMPLO REAL, EL ESTUDIO RELY.</a:t>
            </a:r>
            <a:r>
              <a:rPr lang="es-ES_tradnl" sz="2000" dirty="0">
                <a:latin typeface="Calibri" panose="020F0502020204030204" pitchFamily="34" charset="0"/>
                <a:ea typeface="Times New Roman" panose="02020603050405020304" pitchFamily="18" charset="0"/>
              </a:rPr>
              <a:t> </a:t>
            </a:r>
          </a:p>
          <a:p>
            <a:pPr algn="just">
              <a:lnSpc>
                <a:spcPct val="100000"/>
              </a:lnSpc>
              <a:spcAft>
                <a:spcPts val="0"/>
              </a:spcAft>
            </a:pPr>
            <a:r>
              <a:rPr lang="es-ES_tradnl" sz="2000" dirty="0">
                <a:latin typeface="Calibri" panose="020F0502020204030204" pitchFamily="34" charset="0"/>
                <a:ea typeface="Times New Roman" panose="02020603050405020304" pitchFamily="18" charset="0"/>
              </a:rPr>
              <a:t>	Recordemos que los investigadores tomaron una muestra aleatoria (m</a:t>
            </a:r>
            <a:r>
              <a:rPr lang="es-ES_tradnl" sz="2000" baseline="-25000" dirty="0">
                <a:latin typeface="Calibri" panose="020F0502020204030204" pitchFamily="34" charset="0"/>
                <a:ea typeface="Times New Roman" panose="02020603050405020304" pitchFamily="18" charset="0"/>
              </a:rPr>
              <a:t>1</a:t>
            </a:r>
            <a:r>
              <a:rPr lang="es-ES_tradnl" sz="2000" dirty="0">
                <a:latin typeface="Calibri" panose="020F0502020204030204" pitchFamily="34" charset="0"/>
                <a:ea typeface="Times New Roman" panose="02020603050405020304" pitchFamily="18" charset="0"/>
              </a:rPr>
              <a:t>) de 6.022 pacientes representativos de la Población Mundial de pacientes con fibrilación auricular no valvular, y, </a:t>
            </a:r>
            <a:r>
              <a:rPr lang="es-ES_tradnl" sz="2000" dirty="0">
                <a:solidFill>
                  <a:srgbClr val="990099"/>
                </a:solidFill>
                <a:latin typeface="Calibri" panose="020F0502020204030204" pitchFamily="34" charset="0"/>
                <a:ea typeface="Times New Roman" panose="02020603050405020304" pitchFamily="18" charset="0"/>
              </a:rPr>
              <a:t>tras un año, registraron 94 ACV</a:t>
            </a:r>
            <a:r>
              <a:rPr lang="es-ES_tradnl" sz="2000" dirty="0">
                <a:latin typeface="Calibri" panose="020F0502020204030204" pitchFamily="34" charset="0"/>
                <a:ea typeface="Times New Roman" panose="02020603050405020304" pitchFamily="18" charset="0"/>
              </a:rPr>
              <a:t>. </a:t>
            </a:r>
            <a:r>
              <a:rPr lang="es-ES_tradnl" sz="2000" dirty="0">
                <a:solidFill>
                  <a:srgbClr val="996600"/>
                </a:solidFill>
                <a:latin typeface="Calibri" panose="020F0502020204030204" pitchFamily="34" charset="0"/>
                <a:ea typeface="Times New Roman" panose="02020603050405020304" pitchFamily="18" charset="0"/>
              </a:rPr>
              <a:t>El promedio </a:t>
            </a:r>
            <a:r>
              <a:rPr lang="es-ES_tradnl" sz="2000" dirty="0" err="1">
                <a:solidFill>
                  <a:srgbClr val="996600"/>
                </a:solidFill>
                <a:latin typeface="Calibri" panose="020F0502020204030204" pitchFamily="34" charset="0"/>
                <a:ea typeface="Times New Roman" panose="02020603050405020304" pitchFamily="18" charset="0"/>
              </a:rPr>
              <a:t>muestral</a:t>
            </a:r>
            <a:r>
              <a:rPr lang="es-ES_tradnl" sz="2000" dirty="0">
                <a:solidFill>
                  <a:srgbClr val="996600"/>
                </a:solidFill>
                <a:latin typeface="Calibri" panose="020F0502020204030204" pitchFamily="34" charset="0"/>
                <a:ea typeface="Times New Roman" panose="02020603050405020304" pitchFamily="18" charset="0"/>
              </a:rPr>
              <a:t> fue p</a:t>
            </a:r>
            <a:r>
              <a:rPr lang="es-ES_tradnl" sz="2000" baseline="-25000" dirty="0">
                <a:solidFill>
                  <a:srgbClr val="996600"/>
                </a:solidFill>
                <a:latin typeface="Calibri" panose="020F0502020204030204" pitchFamily="34" charset="0"/>
                <a:ea typeface="Times New Roman" panose="02020603050405020304" pitchFamily="18" charset="0"/>
              </a:rPr>
              <a:t>1</a:t>
            </a:r>
            <a:r>
              <a:rPr lang="es-ES_tradnl" sz="2000" dirty="0">
                <a:solidFill>
                  <a:srgbClr val="996600"/>
                </a:solidFill>
                <a:latin typeface="Calibri" panose="020F0502020204030204" pitchFamily="34" charset="0"/>
                <a:ea typeface="Times New Roman" panose="02020603050405020304" pitchFamily="18" charset="0"/>
              </a:rPr>
              <a:t> = 94 / 6.022 = 1,56%</a:t>
            </a:r>
            <a:r>
              <a:rPr lang="es-ES_tradnl" sz="2000" dirty="0">
                <a:latin typeface="Calibri" panose="020F0502020204030204" pitchFamily="34" charset="0"/>
                <a:ea typeface="Times New Roman" panose="02020603050405020304" pitchFamily="18" charset="0"/>
              </a:rPr>
              <a:t> </a:t>
            </a:r>
            <a:r>
              <a:rPr lang="es-ES_tradnl" sz="2000" dirty="0">
                <a:solidFill>
                  <a:srgbClr val="0000FF"/>
                </a:solidFill>
                <a:latin typeface="Calibri" panose="020F0502020204030204" pitchFamily="34" charset="0"/>
                <a:ea typeface="Times New Roman" panose="02020603050405020304" pitchFamily="18" charset="0"/>
              </a:rPr>
              <a:t>(</a:t>
            </a:r>
            <a:r>
              <a:rPr lang="es-ES_tradnl" sz="2000" i="1" dirty="0">
                <a:solidFill>
                  <a:srgbClr val="0000FF"/>
                </a:solidFill>
                <a:latin typeface="Calibri" panose="020F0502020204030204" pitchFamily="34" charset="0"/>
                <a:ea typeface="Times New Roman" panose="02020603050405020304" pitchFamily="18" charset="0"/>
              </a:rPr>
              <a:t>IC 95%</a:t>
            </a:r>
            <a:r>
              <a:rPr lang="es-ES_tradnl" sz="2000" dirty="0">
                <a:solidFill>
                  <a:srgbClr val="0000FF"/>
                </a:solidFill>
                <a:latin typeface="Calibri" panose="020F0502020204030204" pitchFamily="34" charset="0"/>
                <a:ea typeface="Times New Roman" panose="02020603050405020304" pitchFamily="18" charset="0"/>
              </a:rPr>
              <a:t>, 1,25% a 1,87%)</a:t>
            </a:r>
            <a:r>
              <a:rPr lang="es-ES_tradnl" sz="2000" dirty="0">
                <a:latin typeface="Calibri" panose="020F0502020204030204" pitchFamily="34" charset="0"/>
                <a:ea typeface="Times New Roman" panose="02020603050405020304" pitchFamily="18" charset="0"/>
              </a:rPr>
              <a:t>. </a:t>
            </a:r>
            <a:endParaRPr lang="es-ES" sz="1800" dirty="0">
              <a:latin typeface="Times New Roman" panose="02020603050405020304" pitchFamily="18" charset="0"/>
              <a:ea typeface="Times New Roman" panose="02020603050405020304" pitchFamily="18" charset="0"/>
            </a:endParaRPr>
          </a:p>
          <a:p>
            <a:pPr indent="449580" algn="just">
              <a:lnSpc>
                <a:spcPct val="100000"/>
              </a:lnSpc>
              <a:spcAft>
                <a:spcPts val="0"/>
              </a:spcAft>
            </a:pPr>
            <a:r>
              <a:rPr lang="es-ES_tradnl" sz="2000" dirty="0">
                <a:latin typeface="Calibri" panose="020F0502020204030204" pitchFamily="34" charset="0"/>
                <a:ea typeface="Times New Roman" panose="02020603050405020304" pitchFamily="18" charset="0"/>
              </a:rPr>
              <a:t>	</a:t>
            </a:r>
            <a:r>
              <a:rPr lang="es-ES_tradnl" sz="2000" dirty="0">
                <a:solidFill>
                  <a:srgbClr val="996600"/>
                </a:solidFill>
                <a:latin typeface="Calibri" panose="020F0502020204030204" pitchFamily="34" charset="0"/>
                <a:ea typeface="Times New Roman" panose="02020603050405020304" pitchFamily="18" charset="0"/>
              </a:rPr>
              <a:t>Con esta muestra (m</a:t>
            </a:r>
            <a:r>
              <a:rPr lang="es-ES_tradnl" sz="2000" baseline="-25000" dirty="0">
                <a:solidFill>
                  <a:srgbClr val="996600"/>
                </a:solidFill>
                <a:latin typeface="Calibri" panose="020F0502020204030204" pitchFamily="34" charset="0"/>
                <a:ea typeface="Times New Roman" panose="02020603050405020304" pitchFamily="18" charset="0"/>
              </a:rPr>
              <a:t>i</a:t>
            </a:r>
            <a:r>
              <a:rPr lang="es-ES_tradnl" sz="2000" dirty="0">
                <a:solidFill>
                  <a:srgbClr val="996600"/>
                </a:solidFill>
                <a:latin typeface="Calibri" panose="020F0502020204030204" pitchFamily="34" charset="0"/>
                <a:ea typeface="Times New Roman" panose="02020603050405020304" pitchFamily="18" charset="0"/>
              </a:rPr>
              <a:t>) </a:t>
            </a:r>
            <a:r>
              <a:rPr lang="es-ES_tradnl" sz="2000" dirty="0">
                <a:solidFill>
                  <a:srgbClr val="0000FF"/>
                </a:solidFill>
                <a:latin typeface="Calibri" panose="020F0502020204030204" pitchFamily="34" charset="0"/>
                <a:ea typeface="Times New Roman" panose="02020603050405020304" pitchFamily="18" charset="0"/>
              </a:rPr>
              <a:t>los investigadores van buscando el Promedio Poblacional “P” de toda la Población Mundial de pacientes con fibrilación auricular no valvular, y pueden afirmar con un </a:t>
            </a:r>
            <a:r>
              <a:rPr lang="es-ES_tradnl" sz="2000" i="1" dirty="0">
                <a:solidFill>
                  <a:srgbClr val="0000FF"/>
                </a:solidFill>
                <a:latin typeface="Calibri" panose="020F0502020204030204" pitchFamily="34" charset="0"/>
                <a:ea typeface="Times New Roman" panose="02020603050405020304" pitchFamily="18" charset="0"/>
              </a:rPr>
              <a:t>95% de confianza</a:t>
            </a:r>
            <a:r>
              <a:rPr lang="es-ES_tradnl" sz="2000" dirty="0">
                <a:solidFill>
                  <a:srgbClr val="0000FF"/>
                </a:solidFill>
                <a:latin typeface="Calibri" panose="020F0502020204030204" pitchFamily="34" charset="0"/>
                <a:ea typeface="Times New Roman" panose="02020603050405020304" pitchFamily="18" charset="0"/>
              </a:rPr>
              <a:t> que “P” se encuentra entre 1,25% y 1,87%.</a:t>
            </a:r>
            <a:r>
              <a:rPr lang="es-ES_tradnl" sz="2000" dirty="0">
                <a:latin typeface="Calibri" panose="020F0502020204030204" pitchFamily="34" charset="0"/>
                <a:ea typeface="Times New Roman" panose="02020603050405020304" pitchFamily="18" charset="0"/>
              </a:rPr>
              <a:t> Y puede estar tanto en el 1,25%, como en el 1,26%, como en el 1,29%, como en el 1,56%, como en el 1,86%, como en el 1,87%. </a:t>
            </a:r>
            <a:r>
              <a:rPr lang="es-ES_tradnl" sz="2000" dirty="0">
                <a:solidFill>
                  <a:srgbClr val="008080"/>
                </a:solidFill>
                <a:latin typeface="Calibri" panose="020F0502020204030204" pitchFamily="34" charset="0"/>
                <a:ea typeface="Times New Roman" panose="02020603050405020304" pitchFamily="18" charset="0"/>
              </a:rPr>
              <a:t>Puede estar con la misma probabilidad en cualquiera de todos los valores del </a:t>
            </a:r>
            <a:r>
              <a:rPr lang="es-ES_tradnl" sz="2000" i="1" dirty="0">
                <a:solidFill>
                  <a:srgbClr val="008080"/>
                </a:solidFill>
                <a:latin typeface="Calibri" panose="020F0502020204030204" pitchFamily="34" charset="0"/>
                <a:ea typeface="Times New Roman" panose="02020603050405020304" pitchFamily="18" charset="0"/>
              </a:rPr>
              <a:t>intervalo de confianza</a:t>
            </a:r>
            <a:r>
              <a:rPr lang="es-ES_tradnl" sz="2000" dirty="0">
                <a:latin typeface="Calibri" panose="020F0502020204030204" pitchFamily="34" charset="0"/>
                <a:ea typeface="Times New Roman" panose="02020603050405020304" pitchFamily="18" charset="0"/>
              </a:rPr>
              <a:t>. Por tanto, no debe interpretarse que la estimación puntual 1,56% está más cerca del Promedio Poblacional “P” que todos los demás valores del </a:t>
            </a:r>
            <a:r>
              <a:rPr lang="es-ES_tradnl" sz="2000" i="1" dirty="0">
                <a:latin typeface="Calibri" panose="020F0502020204030204" pitchFamily="34" charset="0"/>
                <a:ea typeface="Times New Roman" panose="02020603050405020304" pitchFamily="18" charset="0"/>
              </a:rPr>
              <a:t>intervalo de confianza</a:t>
            </a:r>
            <a:r>
              <a:rPr lang="es-ES_tradnl" sz="2000" dirty="0">
                <a:latin typeface="Calibri" panose="020F0502020204030204" pitchFamily="34" charset="0"/>
                <a:ea typeface="Times New Roman" panose="02020603050405020304" pitchFamily="18" charset="0"/>
              </a:rPr>
              <a:t>.</a:t>
            </a:r>
            <a:endParaRPr lang="es-ES" sz="1800" dirty="0">
              <a:latin typeface="Times New Roman" panose="02020603050405020304" pitchFamily="18" charset="0"/>
              <a:ea typeface="Times New Roman" panose="02020603050405020304" pitchFamily="18" charset="0"/>
            </a:endParaRPr>
          </a:p>
          <a:p>
            <a:pPr algn="just">
              <a:spcAft>
                <a:spcPts val="0"/>
              </a:spcAft>
            </a:pPr>
            <a:endParaRPr lang="es-ES" sz="20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0781426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1047483" y="1258082"/>
            <a:ext cx="9144000" cy="1655762"/>
          </a:xfrm>
        </p:spPr>
        <p:txBody>
          <a:bodyPr>
            <a:noAutofit/>
          </a:bodyPr>
          <a:lstStyle/>
          <a:p>
            <a:pPr algn="just">
              <a:lnSpc>
                <a:spcPct val="100000"/>
              </a:lnSpc>
              <a:spcAft>
                <a:spcPts val="0"/>
              </a:spcAft>
            </a:pPr>
            <a:r>
              <a:rPr lang="es-ES_tradnl" sz="2000" dirty="0">
                <a:latin typeface="Calibri" panose="020F0502020204030204" pitchFamily="34" charset="0"/>
                <a:ea typeface="Times New Roman" panose="02020603050405020304" pitchFamily="18" charset="0"/>
              </a:rPr>
              <a:t>	Si los investigadores toman 100 muestras aleatorias (p</a:t>
            </a:r>
            <a:r>
              <a:rPr lang="es-ES_tradnl" sz="2000" baseline="-25000" dirty="0">
                <a:latin typeface="Calibri" panose="020F0502020204030204" pitchFamily="34" charset="0"/>
                <a:ea typeface="Times New Roman" panose="02020603050405020304" pitchFamily="18" charset="0"/>
              </a:rPr>
              <a:t>i</a:t>
            </a:r>
            <a:r>
              <a:rPr lang="es-ES_tradnl" sz="2000" dirty="0">
                <a:latin typeface="Calibri" panose="020F0502020204030204" pitchFamily="34" charset="0"/>
                <a:ea typeface="Times New Roman" panose="02020603050405020304" pitchFamily="18" charset="0"/>
              </a:rPr>
              <a:t>) de 6.022 sujetos para hacer cien veces el experimento, lo más probable es que tengan el Promedio Poblacional “P” que van buscando entre los 95 intervalos de confianza que corresponden a 95 promedios </a:t>
            </a:r>
            <a:r>
              <a:rPr lang="es-ES_tradnl" sz="2000" dirty="0" err="1">
                <a:latin typeface="Calibri" panose="020F0502020204030204" pitchFamily="34" charset="0"/>
                <a:ea typeface="Times New Roman" panose="02020603050405020304" pitchFamily="18" charset="0"/>
              </a:rPr>
              <a:t>muestrales</a:t>
            </a:r>
            <a:r>
              <a:rPr lang="es-ES_tradnl" sz="2000" dirty="0">
                <a:latin typeface="Calibri" panose="020F0502020204030204" pitchFamily="34" charset="0"/>
                <a:ea typeface="Times New Roman" panose="02020603050405020304" pitchFamily="18" charset="0"/>
              </a:rPr>
              <a:t> (p</a:t>
            </a:r>
            <a:r>
              <a:rPr lang="es-ES_tradnl" sz="2000" baseline="-25000" dirty="0">
                <a:latin typeface="Calibri" panose="020F0502020204030204" pitchFamily="34" charset="0"/>
                <a:ea typeface="Times New Roman" panose="02020603050405020304" pitchFamily="18" charset="0"/>
              </a:rPr>
              <a:t>i</a:t>
            </a:r>
            <a:r>
              <a:rPr lang="es-ES_tradnl" sz="2000" dirty="0">
                <a:latin typeface="Calibri" panose="020F0502020204030204" pitchFamily="34" charset="0"/>
                <a:ea typeface="Times New Roman" panose="02020603050405020304" pitchFamily="18" charset="0"/>
              </a:rPr>
              <a:t>), pero en los 5 restantes no. </a:t>
            </a:r>
            <a:endParaRPr lang="es-ES" sz="1800" dirty="0">
              <a:latin typeface="Times New Roman" panose="02020603050405020304" pitchFamily="18" charset="0"/>
              <a:ea typeface="Times New Roman" panose="02020603050405020304" pitchFamily="18" charset="0"/>
            </a:endParaRPr>
          </a:p>
          <a:p>
            <a:pPr indent="449580" algn="just">
              <a:lnSpc>
                <a:spcPct val="100000"/>
              </a:lnSpc>
              <a:spcAft>
                <a:spcPts val="0"/>
              </a:spcAft>
            </a:pPr>
            <a:r>
              <a:rPr lang="es-ES_tradnl" sz="2000" dirty="0">
                <a:latin typeface="Calibri" panose="020F0502020204030204" pitchFamily="34" charset="0"/>
                <a:ea typeface="Times New Roman" panose="02020603050405020304" pitchFamily="18" charset="0"/>
              </a:rPr>
              <a:t>	Vale la pena dar por bueno el acertar en 95 de cada 100 veces cuando tenemos delante de nosotros un promedio con su intervalo de confianza.</a:t>
            </a:r>
            <a:endParaRPr lang="es-ES" sz="1800" dirty="0">
              <a:latin typeface="Times New Roman" panose="02020603050405020304" pitchFamily="18" charset="0"/>
              <a:ea typeface="Times New Roman" panose="02020603050405020304" pitchFamily="18" charset="0"/>
            </a:endParaRPr>
          </a:p>
          <a:p>
            <a:pPr indent="449580" algn="just">
              <a:lnSpc>
                <a:spcPct val="100000"/>
              </a:lnSpc>
              <a:spcAft>
                <a:spcPts val="0"/>
              </a:spcAft>
            </a:pPr>
            <a:r>
              <a:rPr lang="es-ES_tradnl" sz="2000" dirty="0">
                <a:latin typeface="Calibri" panose="020F0502020204030204" pitchFamily="34" charset="0"/>
                <a:ea typeface="Times New Roman" panose="02020603050405020304" pitchFamily="18" charset="0"/>
              </a:rPr>
              <a:t>	Aunque hay excepciones, </a:t>
            </a:r>
            <a:r>
              <a:rPr lang="es-ES_tradnl" sz="2000" dirty="0">
                <a:solidFill>
                  <a:srgbClr val="008080"/>
                </a:solidFill>
                <a:latin typeface="Calibri" panose="020F0502020204030204" pitchFamily="34" charset="0"/>
                <a:ea typeface="Times New Roman" panose="02020603050405020304" pitchFamily="18" charset="0"/>
              </a:rPr>
              <a:t>este 95% es el mínimo que se asume en la metodología de la investigación clínica</a:t>
            </a:r>
            <a:r>
              <a:rPr lang="es-ES_tradnl" sz="2000" dirty="0">
                <a:latin typeface="Calibri" panose="020F0502020204030204" pitchFamily="34" charset="0"/>
                <a:ea typeface="Times New Roman" panose="02020603050405020304" pitchFamily="18" charset="0"/>
              </a:rPr>
              <a:t>, </a:t>
            </a:r>
            <a:r>
              <a:rPr lang="es-ES_tradnl" sz="2000" dirty="0">
                <a:solidFill>
                  <a:srgbClr val="336600"/>
                </a:solidFill>
                <a:latin typeface="Calibri" panose="020F0502020204030204" pitchFamily="34" charset="0"/>
                <a:ea typeface="Times New Roman" panose="02020603050405020304" pitchFamily="18" charset="0"/>
              </a:rPr>
              <a:t>pero en muchas ocasiones es necesario arriesgarse sólo en el 1% estableciendo una exigencia del 99% de confianza</a:t>
            </a:r>
            <a:r>
              <a:rPr lang="es-ES_tradnl" sz="2000" dirty="0">
                <a:latin typeface="Calibri" panose="020F0502020204030204" pitchFamily="34" charset="0"/>
                <a:ea typeface="Times New Roman" panose="02020603050405020304" pitchFamily="18" charset="0"/>
              </a:rPr>
              <a:t>.</a:t>
            </a:r>
            <a:endParaRPr lang="es-ES" sz="1800" dirty="0">
              <a:latin typeface="Times New Roman" panose="02020603050405020304" pitchFamily="18" charset="0"/>
              <a:ea typeface="Times New Roman" panose="02020603050405020304" pitchFamily="18" charset="0"/>
            </a:endParaRPr>
          </a:p>
          <a:p>
            <a:pPr algn="just">
              <a:spcAft>
                <a:spcPts val="0"/>
              </a:spcAft>
            </a:pPr>
            <a:endParaRPr lang="es-ES" sz="20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2252793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Marcador de contenido 2"/>
          <p:cNvPicPr>
            <a:picLocks noGrp="1" noChangeAspect="1"/>
          </p:cNvPicPr>
          <p:nvPr>
            <p:ph idx="1"/>
          </p:nvPr>
        </p:nvPicPr>
        <p:blipFill>
          <a:blip r:embed="rId2"/>
          <a:stretch>
            <a:fillRect/>
          </a:stretch>
        </p:blipFill>
        <p:spPr>
          <a:xfrm>
            <a:off x="771972" y="743053"/>
            <a:ext cx="9165907" cy="4897146"/>
          </a:xfrm>
          <a:prstGeom prst="rect">
            <a:avLst/>
          </a:prstGeom>
        </p:spPr>
      </p:pic>
      <p:sp>
        <p:nvSpPr>
          <p:cNvPr id="2" name="Rectángulo 1">
            <a:extLst>
              <a:ext uri="{FF2B5EF4-FFF2-40B4-BE49-F238E27FC236}">
                <a16:creationId xmlns:a16="http://schemas.microsoft.com/office/drawing/2014/main" id="{59E1B0EE-9A3E-4878-9320-C01D44D2EE8A}"/>
              </a:ext>
            </a:extLst>
          </p:cNvPr>
          <p:cNvSpPr/>
          <p:nvPr/>
        </p:nvSpPr>
        <p:spPr>
          <a:xfrm>
            <a:off x="771971" y="5791781"/>
            <a:ext cx="9165907" cy="646331"/>
          </a:xfrm>
          <a:prstGeom prst="rect">
            <a:avLst/>
          </a:prstGeom>
        </p:spPr>
        <p:txBody>
          <a:bodyPr wrap="square">
            <a:spAutoFit/>
          </a:bodyPr>
          <a:lstStyle/>
          <a:p>
            <a:r>
              <a:rPr lang="es-ES" dirty="0">
                <a:hlinkClick r:id="rId3"/>
              </a:rPr>
              <a:t>http://evalmedicamento.weebly.com/uploads/1/0/8/6/10866180/110-c%C3%A1lculo_ic_de_una_proporci%C3%B3n.xlsx</a:t>
            </a:r>
            <a:endParaRPr lang="es-ES" dirty="0"/>
          </a:p>
        </p:txBody>
      </p:sp>
    </p:spTree>
    <p:extLst>
      <p:ext uri="{BB962C8B-B14F-4D97-AF65-F5344CB8AC3E}">
        <p14:creationId xmlns:p14="http://schemas.microsoft.com/office/powerpoint/2010/main" val="9764162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59E1B0EE-9A3E-4878-9320-C01D44D2EE8A}"/>
              </a:ext>
            </a:extLst>
          </p:cNvPr>
          <p:cNvSpPr/>
          <p:nvPr/>
        </p:nvSpPr>
        <p:spPr>
          <a:xfrm>
            <a:off x="1785039" y="5934670"/>
            <a:ext cx="8533955" cy="923330"/>
          </a:xfrm>
          <a:prstGeom prst="rect">
            <a:avLst/>
          </a:prstGeom>
        </p:spPr>
        <p:txBody>
          <a:bodyPr wrap="square">
            <a:spAutoFit/>
          </a:bodyPr>
          <a:lstStyle/>
          <a:p>
            <a:r>
              <a:rPr lang="es-ES" dirty="0">
                <a:hlinkClick r:id="rId2"/>
              </a:rPr>
              <a:t>http://evalmedicamento.weebly.com/uploads/1/0/8/6/10866180/130-c%C3%A1lculo_ic_de_una_media.xlsx</a:t>
            </a:r>
            <a:endParaRPr lang="es-ES" dirty="0"/>
          </a:p>
          <a:p>
            <a:endParaRPr lang="es-ES" dirty="0"/>
          </a:p>
        </p:txBody>
      </p:sp>
      <p:pic>
        <p:nvPicPr>
          <p:cNvPr id="9" name="Marcador de contenido 8">
            <a:extLst>
              <a:ext uri="{FF2B5EF4-FFF2-40B4-BE49-F238E27FC236}">
                <a16:creationId xmlns:a16="http://schemas.microsoft.com/office/drawing/2014/main" id="{CEB5391F-B3AE-429B-80E4-EF5190C098E6}"/>
              </a:ext>
            </a:extLst>
          </p:cNvPr>
          <p:cNvPicPr>
            <a:picLocks noGrp="1" noChangeAspect="1"/>
          </p:cNvPicPr>
          <p:nvPr>
            <p:ph idx="1"/>
          </p:nvPr>
        </p:nvPicPr>
        <p:blipFill>
          <a:blip r:embed="rId3"/>
          <a:stretch>
            <a:fillRect/>
          </a:stretch>
        </p:blipFill>
        <p:spPr>
          <a:xfrm>
            <a:off x="1785039" y="334969"/>
            <a:ext cx="7949804" cy="5503309"/>
          </a:xfrm>
          <a:prstGeom prst="rect">
            <a:avLst/>
          </a:prstGeom>
        </p:spPr>
      </p:pic>
    </p:spTree>
    <p:extLst>
      <p:ext uri="{BB962C8B-B14F-4D97-AF65-F5344CB8AC3E}">
        <p14:creationId xmlns:p14="http://schemas.microsoft.com/office/powerpoint/2010/main" val="3318456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txBox="1">
            <a:spLocks noChangeArrowheads="1"/>
          </p:cNvSpPr>
          <p:nvPr/>
        </p:nvSpPr>
        <p:spPr bwMode="auto">
          <a:xfrm>
            <a:off x="1519706" y="572014"/>
            <a:ext cx="7984901" cy="3859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800" b="1">
                <a:solidFill>
                  <a:schemeClr val="tx2"/>
                </a:solidFill>
                <a:latin typeface="+mj-lt"/>
                <a:ea typeface="+mj-ea"/>
                <a:cs typeface="+mj-cs"/>
              </a:defRPr>
            </a:lvl1pPr>
            <a:lvl2pPr algn="l" rtl="0" eaLnBrk="0" fontAlgn="base" hangingPunct="0">
              <a:spcBef>
                <a:spcPct val="0"/>
              </a:spcBef>
              <a:spcAft>
                <a:spcPct val="0"/>
              </a:spcAft>
              <a:defRPr sz="2800" b="1">
                <a:solidFill>
                  <a:schemeClr val="tx2"/>
                </a:solidFill>
                <a:latin typeface="Century Gothic" pitchFamily="34" charset="0"/>
              </a:defRPr>
            </a:lvl2pPr>
            <a:lvl3pPr algn="l" rtl="0" eaLnBrk="0" fontAlgn="base" hangingPunct="0">
              <a:spcBef>
                <a:spcPct val="0"/>
              </a:spcBef>
              <a:spcAft>
                <a:spcPct val="0"/>
              </a:spcAft>
              <a:defRPr sz="2800" b="1">
                <a:solidFill>
                  <a:schemeClr val="tx2"/>
                </a:solidFill>
                <a:latin typeface="Century Gothic" pitchFamily="34" charset="0"/>
              </a:defRPr>
            </a:lvl3pPr>
            <a:lvl4pPr algn="l" rtl="0" eaLnBrk="0" fontAlgn="base" hangingPunct="0">
              <a:spcBef>
                <a:spcPct val="0"/>
              </a:spcBef>
              <a:spcAft>
                <a:spcPct val="0"/>
              </a:spcAft>
              <a:defRPr sz="2800" b="1">
                <a:solidFill>
                  <a:schemeClr val="tx2"/>
                </a:solidFill>
                <a:latin typeface="Century Gothic" pitchFamily="34" charset="0"/>
              </a:defRPr>
            </a:lvl4pPr>
            <a:lvl5pPr algn="l" rtl="0" eaLnBrk="0" fontAlgn="base" hangingPunct="0">
              <a:spcBef>
                <a:spcPct val="0"/>
              </a:spcBef>
              <a:spcAft>
                <a:spcPct val="0"/>
              </a:spcAft>
              <a:defRPr sz="2800" b="1">
                <a:solidFill>
                  <a:schemeClr val="tx2"/>
                </a:solidFill>
                <a:latin typeface="Century Gothic" pitchFamily="34" charset="0"/>
              </a:defRPr>
            </a:lvl5pPr>
            <a:lvl6pPr marL="457200" algn="l" rtl="0" fontAlgn="base">
              <a:spcBef>
                <a:spcPct val="0"/>
              </a:spcBef>
              <a:spcAft>
                <a:spcPct val="0"/>
              </a:spcAft>
              <a:defRPr sz="2800" b="1">
                <a:solidFill>
                  <a:schemeClr val="tx2"/>
                </a:solidFill>
                <a:latin typeface="Century Gothic" pitchFamily="34" charset="0"/>
              </a:defRPr>
            </a:lvl6pPr>
            <a:lvl7pPr marL="914400" algn="l" rtl="0" fontAlgn="base">
              <a:spcBef>
                <a:spcPct val="0"/>
              </a:spcBef>
              <a:spcAft>
                <a:spcPct val="0"/>
              </a:spcAft>
              <a:defRPr sz="2800" b="1">
                <a:solidFill>
                  <a:schemeClr val="tx2"/>
                </a:solidFill>
                <a:latin typeface="Century Gothic" pitchFamily="34" charset="0"/>
              </a:defRPr>
            </a:lvl7pPr>
            <a:lvl8pPr marL="1371600" algn="l" rtl="0" fontAlgn="base">
              <a:spcBef>
                <a:spcPct val="0"/>
              </a:spcBef>
              <a:spcAft>
                <a:spcPct val="0"/>
              </a:spcAft>
              <a:defRPr sz="2800" b="1">
                <a:solidFill>
                  <a:schemeClr val="tx2"/>
                </a:solidFill>
                <a:latin typeface="Century Gothic" pitchFamily="34" charset="0"/>
              </a:defRPr>
            </a:lvl8pPr>
            <a:lvl9pPr marL="1828800" algn="l" rtl="0" fontAlgn="base">
              <a:spcBef>
                <a:spcPct val="0"/>
              </a:spcBef>
              <a:spcAft>
                <a:spcPct val="0"/>
              </a:spcAft>
              <a:defRPr sz="2800" b="1">
                <a:solidFill>
                  <a:schemeClr val="tx2"/>
                </a:solidFill>
                <a:latin typeface="Century Gothic" pitchFamily="34" charset="0"/>
              </a:defRPr>
            </a:lvl9pPr>
          </a:lstStyle>
          <a:p>
            <a:r>
              <a:rPr lang="es-ES" altLang="es-ES" kern="0" dirty="0">
                <a:solidFill>
                  <a:srgbClr val="000000"/>
                </a:solidFill>
                <a:latin typeface="Trebuchet MS" panose="020B0603020202020204" pitchFamily="34" charset="0"/>
              </a:rPr>
              <a:t>Abramos un paréntesis para ver dos ejemplos </a:t>
            </a:r>
            <a:r>
              <a:rPr lang="es-ES" altLang="es-ES" sz="6600" kern="0" dirty="0">
                <a:solidFill>
                  <a:srgbClr val="000000"/>
                </a:solidFill>
                <a:latin typeface="Trebuchet MS" panose="020B0603020202020204" pitchFamily="34" charset="0"/>
              </a:rPr>
              <a:t>(</a:t>
            </a:r>
            <a:r>
              <a:rPr lang="es-ES" altLang="es-ES" kern="0" dirty="0">
                <a:solidFill>
                  <a:srgbClr val="000000"/>
                </a:solidFill>
                <a:latin typeface="Trebuchet MS" panose="020B0603020202020204" pitchFamily="34" charset="0"/>
              </a:rPr>
              <a:t>…</a:t>
            </a:r>
          </a:p>
        </p:txBody>
      </p:sp>
    </p:spTree>
    <p:extLst>
      <p:ext uri="{BB962C8B-B14F-4D97-AF65-F5344CB8AC3E}">
        <p14:creationId xmlns:p14="http://schemas.microsoft.com/office/powerpoint/2010/main" val="12484623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a:spLocks noChangeArrowheads="1"/>
          </p:cNvSpPr>
          <p:nvPr/>
        </p:nvSpPr>
        <p:spPr bwMode="auto">
          <a:xfrm>
            <a:off x="2260642" y="649288"/>
            <a:ext cx="7418388"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spcAft>
                <a:spcPct val="20000"/>
              </a:spcAft>
              <a:buChar char="•"/>
              <a:defRPr sz="2800" b="1">
                <a:solidFill>
                  <a:schemeClr val="tx1"/>
                </a:solidFill>
                <a:latin typeface="Century Gothic" panose="020B0502020202020204" pitchFamily="34" charset="0"/>
              </a:defRPr>
            </a:lvl1pPr>
            <a:lvl2pPr marL="742950" indent="-285750">
              <a:spcBef>
                <a:spcPct val="20000"/>
              </a:spcBef>
              <a:spcAft>
                <a:spcPct val="20000"/>
              </a:spcAft>
              <a:buChar char="–"/>
              <a:defRPr sz="2400" b="1">
                <a:solidFill>
                  <a:schemeClr val="tx1"/>
                </a:solidFill>
                <a:latin typeface="Century Gothic" panose="020B0502020202020204" pitchFamily="34" charset="0"/>
              </a:defRPr>
            </a:lvl2pPr>
            <a:lvl3pPr marL="1143000" indent="-228600">
              <a:spcBef>
                <a:spcPct val="20000"/>
              </a:spcBef>
              <a:spcAft>
                <a:spcPct val="20000"/>
              </a:spcAft>
              <a:buChar char="•"/>
              <a:defRPr sz="2000" b="1">
                <a:solidFill>
                  <a:schemeClr val="tx1"/>
                </a:solidFill>
                <a:latin typeface="Century Gothic" panose="020B0502020202020204" pitchFamily="34" charset="0"/>
              </a:defRPr>
            </a:lvl3pPr>
            <a:lvl4pPr marL="1600200" indent="-228600">
              <a:spcBef>
                <a:spcPct val="20000"/>
              </a:spcBef>
              <a:spcAft>
                <a:spcPct val="20000"/>
              </a:spcAft>
              <a:buChar char="–"/>
              <a:defRPr b="1">
                <a:solidFill>
                  <a:schemeClr val="tx1"/>
                </a:solidFill>
                <a:latin typeface="Century Gothic" panose="020B0502020202020204" pitchFamily="34" charset="0"/>
              </a:defRPr>
            </a:lvl4pPr>
            <a:lvl5pPr marL="2057400" indent="-228600">
              <a:spcBef>
                <a:spcPct val="20000"/>
              </a:spcBef>
              <a:spcAft>
                <a:spcPct val="20000"/>
              </a:spcAft>
              <a:buChar char="»"/>
              <a:defRPr sz="1600" b="1">
                <a:solidFill>
                  <a:schemeClr val="tx1"/>
                </a:solidFill>
                <a:latin typeface="Century Gothic" panose="020B0502020202020204" pitchFamily="34" charset="0"/>
              </a:defRPr>
            </a:lvl5pPr>
            <a:lvl6pPr marL="2514600" indent="-228600" eaLnBrk="0" fontAlgn="base" hangingPunct="0">
              <a:spcBef>
                <a:spcPct val="20000"/>
              </a:spcBef>
              <a:spcAft>
                <a:spcPct val="20000"/>
              </a:spcAft>
              <a:buChar char="»"/>
              <a:defRPr sz="1600" b="1">
                <a:solidFill>
                  <a:schemeClr val="tx1"/>
                </a:solidFill>
                <a:latin typeface="Century Gothic" panose="020B0502020202020204" pitchFamily="34" charset="0"/>
              </a:defRPr>
            </a:lvl6pPr>
            <a:lvl7pPr marL="2971800" indent="-228600" eaLnBrk="0" fontAlgn="base" hangingPunct="0">
              <a:spcBef>
                <a:spcPct val="20000"/>
              </a:spcBef>
              <a:spcAft>
                <a:spcPct val="20000"/>
              </a:spcAft>
              <a:buChar char="»"/>
              <a:defRPr sz="1600" b="1">
                <a:solidFill>
                  <a:schemeClr val="tx1"/>
                </a:solidFill>
                <a:latin typeface="Century Gothic" panose="020B0502020202020204" pitchFamily="34" charset="0"/>
              </a:defRPr>
            </a:lvl7pPr>
            <a:lvl8pPr marL="3429000" indent="-228600" eaLnBrk="0" fontAlgn="base" hangingPunct="0">
              <a:spcBef>
                <a:spcPct val="20000"/>
              </a:spcBef>
              <a:spcAft>
                <a:spcPct val="20000"/>
              </a:spcAft>
              <a:buChar char="»"/>
              <a:defRPr sz="1600" b="1">
                <a:solidFill>
                  <a:schemeClr val="tx1"/>
                </a:solidFill>
                <a:latin typeface="Century Gothic" panose="020B0502020202020204" pitchFamily="34" charset="0"/>
              </a:defRPr>
            </a:lvl8pPr>
            <a:lvl9pPr marL="3886200" indent="-228600" eaLnBrk="0" fontAlgn="base" hangingPunct="0">
              <a:spcBef>
                <a:spcPct val="20000"/>
              </a:spcBef>
              <a:spcAft>
                <a:spcPct val="20000"/>
              </a:spcAft>
              <a:buChar char="»"/>
              <a:defRPr sz="1600" b="1">
                <a:solidFill>
                  <a:schemeClr val="tx1"/>
                </a:solidFill>
                <a:latin typeface="Century Gothic" panose="020B0502020202020204" pitchFamily="34" charset="0"/>
              </a:defRPr>
            </a:lvl9pPr>
          </a:lstStyle>
          <a:p>
            <a:pPr fontAlgn="base">
              <a:spcBef>
                <a:spcPct val="0"/>
              </a:spcBef>
              <a:spcAft>
                <a:spcPct val="0"/>
              </a:spcAft>
              <a:buFontTx/>
              <a:buNone/>
            </a:pPr>
            <a:r>
              <a:rPr lang="es-ES" altLang="es-ES" sz="2000" dirty="0">
                <a:solidFill>
                  <a:srgbClr val="000000"/>
                </a:solidFill>
                <a:latin typeface="Trebuchet MS" panose="020B0603020202020204" pitchFamily="34" charset="0"/>
              </a:rPr>
              <a:t>Cien intervalos de confianza de promedios </a:t>
            </a:r>
            <a:r>
              <a:rPr lang="es-ES" altLang="es-ES" sz="2000" dirty="0" err="1">
                <a:solidFill>
                  <a:srgbClr val="000000"/>
                </a:solidFill>
                <a:latin typeface="Trebuchet MS" panose="020B0603020202020204" pitchFamily="34" charset="0"/>
              </a:rPr>
              <a:t>muestrales</a:t>
            </a:r>
            <a:r>
              <a:rPr lang="es-ES" altLang="es-ES" sz="2000" dirty="0">
                <a:solidFill>
                  <a:srgbClr val="000000"/>
                </a:solidFill>
                <a:latin typeface="Trebuchet MS" panose="020B0603020202020204" pitchFamily="34" charset="0"/>
              </a:rPr>
              <a:t> corroboran el Teorema del Límite Central</a:t>
            </a:r>
          </a:p>
        </p:txBody>
      </p:sp>
      <p:pic>
        <p:nvPicPr>
          <p:cNvPr id="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1455427">
            <a:off x="2768642" y="1771650"/>
            <a:ext cx="5614988" cy="41767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 Box 5"/>
          <p:cNvSpPr txBox="1">
            <a:spLocks noChangeArrowheads="1"/>
          </p:cNvSpPr>
          <p:nvPr/>
        </p:nvSpPr>
        <p:spPr bwMode="auto">
          <a:xfrm>
            <a:off x="1757405" y="6165850"/>
            <a:ext cx="7921625" cy="29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18000" tIns="46800" rIns="18000" bIns="46800">
            <a:spAutoFit/>
          </a:bodyPr>
          <a:lstStyle>
            <a:lvl1pPr>
              <a:spcBef>
                <a:spcPct val="20000"/>
              </a:spcBef>
              <a:spcAft>
                <a:spcPct val="20000"/>
              </a:spcAft>
              <a:buChar char="•"/>
              <a:defRPr sz="2800" b="1">
                <a:solidFill>
                  <a:schemeClr val="tx1"/>
                </a:solidFill>
                <a:latin typeface="Century Gothic" panose="020B0502020202020204" pitchFamily="34" charset="0"/>
              </a:defRPr>
            </a:lvl1pPr>
            <a:lvl2pPr marL="742950" indent="-285750">
              <a:spcBef>
                <a:spcPct val="20000"/>
              </a:spcBef>
              <a:spcAft>
                <a:spcPct val="20000"/>
              </a:spcAft>
              <a:buChar char="–"/>
              <a:defRPr sz="2400" b="1">
                <a:solidFill>
                  <a:schemeClr val="tx1"/>
                </a:solidFill>
                <a:latin typeface="Century Gothic" panose="020B0502020202020204" pitchFamily="34" charset="0"/>
              </a:defRPr>
            </a:lvl2pPr>
            <a:lvl3pPr marL="1143000" indent="-228600">
              <a:spcBef>
                <a:spcPct val="20000"/>
              </a:spcBef>
              <a:spcAft>
                <a:spcPct val="20000"/>
              </a:spcAft>
              <a:buChar char="•"/>
              <a:defRPr sz="2000" b="1">
                <a:solidFill>
                  <a:schemeClr val="tx1"/>
                </a:solidFill>
                <a:latin typeface="Century Gothic" panose="020B0502020202020204" pitchFamily="34" charset="0"/>
              </a:defRPr>
            </a:lvl3pPr>
            <a:lvl4pPr marL="1600200" indent="-228600">
              <a:spcBef>
                <a:spcPct val="20000"/>
              </a:spcBef>
              <a:spcAft>
                <a:spcPct val="20000"/>
              </a:spcAft>
              <a:buChar char="–"/>
              <a:defRPr b="1">
                <a:solidFill>
                  <a:schemeClr val="tx1"/>
                </a:solidFill>
                <a:latin typeface="Century Gothic" panose="020B0502020202020204" pitchFamily="34" charset="0"/>
              </a:defRPr>
            </a:lvl4pPr>
            <a:lvl5pPr marL="2057400" indent="-228600">
              <a:spcBef>
                <a:spcPct val="20000"/>
              </a:spcBef>
              <a:spcAft>
                <a:spcPct val="20000"/>
              </a:spcAft>
              <a:buChar char="»"/>
              <a:defRPr sz="1600" b="1">
                <a:solidFill>
                  <a:schemeClr val="tx1"/>
                </a:solidFill>
                <a:latin typeface="Century Gothic" panose="020B0502020202020204" pitchFamily="34" charset="0"/>
              </a:defRPr>
            </a:lvl5pPr>
            <a:lvl6pPr marL="2514600" indent="-228600" eaLnBrk="0" fontAlgn="base" hangingPunct="0">
              <a:spcBef>
                <a:spcPct val="20000"/>
              </a:spcBef>
              <a:spcAft>
                <a:spcPct val="20000"/>
              </a:spcAft>
              <a:buChar char="»"/>
              <a:defRPr sz="1600" b="1">
                <a:solidFill>
                  <a:schemeClr val="tx1"/>
                </a:solidFill>
                <a:latin typeface="Century Gothic" panose="020B0502020202020204" pitchFamily="34" charset="0"/>
              </a:defRPr>
            </a:lvl6pPr>
            <a:lvl7pPr marL="2971800" indent="-228600" eaLnBrk="0" fontAlgn="base" hangingPunct="0">
              <a:spcBef>
                <a:spcPct val="20000"/>
              </a:spcBef>
              <a:spcAft>
                <a:spcPct val="20000"/>
              </a:spcAft>
              <a:buChar char="»"/>
              <a:defRPr sz="1600" b="1">
                <a:solidFill>
                  <a:schemeClr val="tx1"/>
                </a:solidFill>
                <a:latin typeface="Century Gothic" panose="020B0502020202020204" pitchFamily="34" charset="0"/>
              </a:defRPr>
            </a:lvl7pPr>
            <a:lvl8pPr marL="3429000" indent="-228600" eaLnBrk="0" fontAlgn="base" hangingPunct="0">
              <a:spcBef>
                <a:spcPct val="20000"/>
              </a:spcBef>
              <a:spcAft>
                <a:spcPct val="20000"/>
              </a:spcAft>
              <a:buChar char="»"/>
              <a:defRPr sz="1600" b="1">
                <a:solidFill>
                  <a:schemeClr val="tx1"/>
                </a:solidFill>
                <a:latin typeface="Century Gothic" panose="020B0502020202020204" pitchFamily="34" charset="0"/>
              </a:defRPr>
            </a:lvl8pPr>
            <a:lvl9pPr marL="3886200" indent="-228600" eaLnBrk="0" fontAlgn="base" hangingPunct="0">
              <a:spcBef>
                <a:spcPct val="20000"/>
              </a:spcBef>
              <a:spcAft>
                <a:spcPct val="20000"/>
              </a:spcAft>
              <a:buChar char="»"/>
              <a:defRPr sz="1600" b="1">
                <a:solidFill>
                  <a:schemeClr val="tx1"/>
                </a:solidFill>
                <a:latin typeface="Century Gothic" panose="020B0502020202020204" pitchFamily="34" charset="0"/>
              </a:defRPr>
            </a:lvl9pPr>
          </a:lstStyle>
          <a:p>
            <a:pPr fontAlgn="base">
              <a:spcBef>
                <a:spcPct val="50000"/>
              </a:spcBef>
              <a:spcAft>
                <a:spcPct val="0"/>
              </a:spcAft>
              <a:buFontTx/>
              <a:buNone/>
            </a:pPr>
            <a:r>
              <a:rPr lang="es-ES" altLang="es-ES" sz="1300" dirty="0">
                <a:solidFill>
                  <a:srgbClr val="996633"/>
                </a:solidFill>
                <a:latin typeface="Trebuchet MS" panose="020B0603020202020204" pitchFamily="34" charset="0"/>
              </a:rPr>
              <a:t>Miguel Martínez González y col. Estadística amigable. </a:t>
            </a:r>
            <a:r>
              <a:rPr lang="es-ES" altLang="es-ES" sz="1300" dirty="0" err="1">
                <a:solidFill>
                  <a:srgbClr val="996633"/>
                </a:solidFill>
                <a:latin typeface="Trebuchet MS" panose="020B0603020202020204" pitchFamily="34" charset="0"/>
              </a:rPr>
              <a:t>Edit</a:t>
            </a:r>
            <a:r>
              <a:rPr lang="es-ES" altLang="es-ES" sz="1300" dirty="0">
                <a:solidFill>
                  <a:srgbClr val="996633"/>
                </a:solidFill>
                <a:latin typeface="Trebuchet MS" panose="020B0603020202020204" pitchFamily="34" charset="0"/>
              </a:rPr>
              <a:t>, Díaz de Santos, 3ª </a:t>
            </a:r>
            <a:r>
              <a:rPr lang="es-ES" altLang="es-ES" sz="1300" dirty="0" err="1">
                <a:solidFill>
                  <a:srgbClr val="996633"/>
                </a:solidFill>
                <a:latin typeface="Trebuchet MS" panose="020B0603020202020204" pitchFamily="34" charset="0"/>
              </a:rPr>
              <a:t>ed</a:t>
            </a:r>
            <a:r>
              <a:rPr lang="es-ES" altLang="es-ES" sz="1300" dirty="0">
                <a:solidFill>
                  <a:srgbClr val="996633"/>
                </a:solidFill>
                <a:latin typeface="Trebuchet MS" panose="020B0603020202020204" pitchFamily="34" charset="0"/>
              </a:rPr>
              <a:t>; 2008. </a:t>
            </a:r>
            <a:r>
              <a:rPr lang="es-ES" altLang="es-ES" sz="1300" dirty="0" err="1">
                <a:solidFill>
                  <a:srgbClr val="996633"/>
                </a:solidFill>
                <a:latin typeface="Trebuchet MS" panose="020B0603020202020204" pitchFamily="34" charset="0"/>
              </a:rPr>
              <a:t>Pág</a:t>
            </a:r>
            <a:r>
              <a:rPr lang="es-ES" altLang="es-ES" sz="1300" dirty="0">
                <a:solidFill>
                  <a:srgbClr val="996633"/>
                </a:solidFill>
                <a:latin typeface="Trebuchet MS" panose="020B0603020202020204" pitchFamily="34" charset="0"/>
              </a:rPr>
              <a:t> 169</a:t>
            </a:r>
          </a:p>
        </p:txBody>
      </p:sp>
    </p:spTree>
    <p:extLst>
      <p:ext uri="{BB962C8B-B14F-4D97-AF65-F5344CB8AC3E}">
        <p14:creationId xmlns:p14="http://schemas.microsoft.com/office/powerpoint/2010/main" val="34831211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657382" y="232438"/>
            <a:ext cx="10646722" cy="4228318"/>
          </a:xfrm>
        </p:spPr>
        <p:txBody>
          <a:bodyPr>
            <a:noAutofit/>
          </a:bodyPr>
          <a:lstStyle/>
          <a:p>
            <a:pPr algn="just">
              <a:spcAft>
                <a:spcPts val="0"/>
              </a:spcAft>
            </a:pPr>
            <a:r>
              <a:rPr lang="es-ES" sz="2000" b="1" i="1" dirty="0">
                <a:solidFill>
                  <a:srgbClr val="990099"/>
                </a:solidFill>
                <a:latin typeface="Calibri" panose="020F0502020204030204" pitchFamily="34" charset="0"/>
                <a:ea typeface="Calibri" panose="020F0502020204030204" pitchFamily="34" charset="0"/>
                <a:cs typeface="Times New Roman" panose="02020603050405020304" pitchFamily="18" charset="0"/>
              </a:rPr>
              <a:t>LA MISIÓN (telos) DE LAS INTERVENCIONES SANITARIAS</a:t>
            </a:r>
            <a:endParaRPr lang="es-ES" sz="2000" dirty="0">
              <a:latin typeface="Calibri" panose="020F0502020204030204" pitchFamily="34" charset="0"/>
              <a:ea typeface="Calibri" panose="020F0502020204030204" pitchFamily="34" charset="0"/>
              <a:cs typeface="Times New Roman" panose="02020603050405020304" pitchFamily="18" charset="0"/>
            </a:endParaRPr>
          </a:p>
          <a:p>
            <a:pPr indent="449580" algn="just">
              <a:spcAft>
                <a:spcPts val="0"/>
              </a:spcAft>
            </a:pPr>
            <a:r>
              <a:rPr lang="es-ES" sz="2000" dirty="0">
                <a:latin typeface="Calibri" panose="020F0502020204030204" pitchFamily="34" charset="0"/>
                <a:ea typeface="Calibri" panose="020F0502020204030204" pitchFamily="34" charset="0"/>
                <a:cs typeface="Times New Roman" panose="02020603050405020304" pitchFamily="18" charset="0"/>
              </a:rPr>
              <a:t>La misión de toda intervención sanitaria es</a:t>
            </a:r>
            <a:r>
              <a:rPr lang="es-ES" sz="2000" dirty="0">
                <a:solidFill>
                  <a:srgbClr val="0000FF"/>
                </a:solidFill>
                <a:latin typeface="Calibri" panose="020F0502020204030204" pitchFamily="34" charset="0"/>
                <a:ea typeface="Calibri" panose="020F0502020204030204" pitchFamily="34" charset="0"/>
                <a:cs typeface="Times New Roman" panose="02020603050405020304" pitchFamily="18" charset="0"/>
              </a:rPr>
              <a:t> </a:t>
            </a:r>
            <a:r>
              <a:rPr lang="es-ES" sz="2000" dirty="0">
                <a:solidFill>
                  <a:srgbClr val="008000"/>
                </a:solidFill>
                <a:latin typeface="Calibri" panose="020F0502020204030204" pitchFamily="34" charset="0"/>
                <a:ea typeface="Calibri" panose="020F0502020204030204" pitchFamily="34" charset="0"/>
                <a:cs typeface="Times New Roman" panose="02020603050405020304" pitchFamily="18" charset="0"/>
              </a:rPr>
              <a:t>disminuir en una magnitud relevante los riesgos </a:t>
            </a:r>
            <a:r>
              <a:rPr lang="es-ES" sz="1600" b="1" dirty="0">
                <a:solidFill>
                  <a:srgbClr val="008080"/>
                </a:solidFill>
                <a:latin typeface="Calibri" panose="020F0502020204030204" pitchFamily="34" charset="0"/>
                <a:ea typeface="Calibri" panose="020F0502020204030204" pitchFamily="34" charset="0"/>
                <a:cs typeface="Times New Roman" panose="02020603050405020304" pitchFamily="18" charset="0"/>
              </a:rPr>
              <a:t>[1,2]</a:t>
            </a:r>
            <a:r>
              <a:rPr lang="es-ES" sz="1800" b="1" dirty="0">
                <a:solidFill>
                  <a:srgbClr val="0000FF"/>
                </a:solidFill>
                <a:latin typeface="Calibri" panose="020F0502020204030204" pitchFamily="34" charset="0"/>
                <a:ea typeface="Calibri" panose="020F0502020204030204" pitchFamily="34" charset="0"/>
                <a:cs typeface="Times New Roman" panose="02020603050405020304" pitchFamily="18" charset="0"/>
              </a:rPr>
              <a:t> </a:t>
            </a:r>
            <a:r>
              <a:rPr lang="es-ES" sz="2000" dirty="0">
                <a:solidFill>
                  <a:srgbClr val="008000"/>
                </a:solidFill>
                <a:latin typeface="Calibri" panose="020F0502020204030204" pitchFamily="34" charset="0"/>
                <a:ea typeface="Calibri" panose="020F0502020204030204" pitchFamily="34" charset="0"/>
                <a:cs typeface="Times New Roman" panose="02020603050405020304" pitchFamily="18" charset="0"/>
              </a:rPr>
              <a:t>basales graves y moderados de un individuo </a:t>
            </a:r>
            <a:r>
              <a:rPr lang="es-ES" sz="2000" dirty="0">
                <a:latin typeface="Calibri" panose="020F0502020204030204" pitchFamily="34" charset="0"/>
                <a:ea typeface="Calibri" panose="020F0502020204030204" pitchFamily="34" charset="0"/>
                <a:cs typeface="Times New Roman" panose="02020603050405020304" pitchFamily="18" charset="0"/>
              </a:rPr>
              <a:t>que forma parte de una comunidad de individuos interdependientes que interaccionan con el ambiente </a:t>
            </a:r>
            <a:r>
              <a:rPr lang="es-ES" sz="1800" b="1" dirty="0">
                <a:solidFill>
                  <a:srgbClr val="008080"/>
                </a:solidFill>
                <a:latin typeface="Calibri" panose="020F0502020204030204" pitchFamily="34" charset="0"/>
                <a:ea typeface="Calibri" panose="020F0502020204030204" pitchFamily="34" charset="0"/>
                <a:cs typeface="Times New Roman" panose="02020603050405020304" pitchFamily="18" charset="0"/>
              </a:rPr>
              <a:t>[3]</a:t>
            </a:r>
            <a:r>
              <a:rPr lang="es-ES" sz="2000" dirty="0">
                <a:solidFill>
                  <a:srgbClr val="99CC00"/>
                </a:solidFill>
                <a:latin typeface="Calibri" panose="020F0502020204030204" pitchFamily="34" charset="0"/>
                <a:ea typeface="Calibri" panose="020F0502020204030204" pitchFamily="34" charset="0"/>
                <a:cs typeface="Times New Roman" panose="02020603050405020304" pitchFamily="18" charset="0"/>
              </a:rPr>
              <a:t>,</a:t>
            </a:r>
            <a:r>
              <a:rPr lang="es-ES" sz="2000" dirty="0">
                <a:solidFill>
                  <a:srgbClr val="FF00FF"/>
                </a:solidFill>
                <a:latin typeface="Calibri" panose="020F0502020204030204" pitchFamily="34" charset="0"/>
                <a:ea typeface="Calibri" panose="020F0502020204030204" pitchFamily="34" charset="0"/>
                <a:cs typeface="Times New Roman" panose="02020603050405020304" pitchFamily="18" charset="0"/>
              </a:rPr>
              <a:t> </a:t>
            </a:r>
            <a:r>
              <a:rPr lang="es-ES" sz="2000" dirty="0">
                <a:solidFill>
                  <a:srgbClr val="FF0000"/>
                </a:solidFill>
                <a:latin typeface="Calibri" panose="020F0502020204030204" pitchFamily="34" charset="0"/>
                <a:ea typeface="Calibri" panose="020F0502020204030204" pitchFamily="34" charset="0"/>
                <a:cs typeface="Times New Roman" panose="02020603050405020304" pitchFamily="18" charset="0"/>
              </a:rPr>
              <a:t>sin que tal intervención añada riesgos que igualen o superen los de la situación inicial</a:t>
            </a:r>
            <a:r>
              <a:rPr lang="es-ES" sz="2000" dirty="0">
                <a:solidFill>
                  <a:srgbClr val="FF00FF"/>
                </a:solidFill>
                <a:latin typeface="Calibri" panose="020F0502020204030204" pitchFamily="34" charset="0"/>
                <a:ea typeface="Calibri" panose="020F0502020204030204" pitchFamily="34" charset="0"/>
                <a:cs typeface="Times New Roman" panose="02020603050405020304" pitchFamily="18" charset="0"/>
              </a:rPr>
              <a:t>.</a:t>
            </a:r>
            <a:r>
              <a:rPr lang="es-ES" sz="2000" i="1" dirty="0">
                <a:latin typeface="Calibri" panose="020F0502020204030204" pitchFamily="34" charset="0"/>
                <a:ea typeface="Calibri" panose="020F0502020204030204" pitchFamily="34" charset="0"/>
                <a:cs typeface="Times New Roman" panose="02020603050405020304" pitchFamily="18" charset="0"/>
              </a:rPr>
              <a:t> </a:t>
            </a:r>
            <a:r>
              <a:rPr lang="es-ES" sz="2000" dirty="0">
                <a:latin typeface="Calibri" panose="020F0502020204030204" pitchFamily="34" charset="0"/>
                <a:ea typeface="Calibri" panose="020F0502020204030204" pitchFamily="34" charset="0"/>
                <a:cs typeface="Times New Roman" panose="02020603050405020304" pitchFamily="18" charset="0"/>
              </a:rPr>
              <a:t>El resultado del balance entre los </a:t>
            </a:r>
            <a:r>
              <a:rPr lang="es-ES" sz="2000" b="1" i="1" dirty="0">
                <a:solidFill>
                  <a:srgbClr val="008000"/>
                </a:solidFill>
                <a:latin typeface="Calibri" panose="020F0502020204030204" pitchFamily="34" charset="0"/>
                <a:ea typeface="Calibri" panose="020F0502020204030204" pitchFamily="34" charset="0"/>
                <a:cs typeface="Times New Roman" panose="02020603050405020304" pitchFamily="18" charset="0"/>
              </a:rPr>
              <a:t>B</a:t>
            </a:r>
            <a:r>
              <a:rPr lang="es-ES" sz="2000" dirty="0">
                <a:latin typeface="Calibri" panose="020F0502020204030204" pitchFamily="34" charset="0"/>
                <a:ea typeface="Calibri" panose="020F0502020204030204" pitchFamily="34" charset="0"/>
                <a:cs typeface="Times New Roman" panose="02020603050405020304" pitchFamily="18" charset="0"/>
              </a:rPr>
              <a:t>eneficios (riesgos evitados) y los </a:t>
            </a:r>
            <a:r>
              <a:rPr lang="es-ES" sz="2000" b="1" i="1" dirty="0">
                <a:solidFill>
                  <a:srgbClr val="FF0000"/>
                </a:solidFill>
                <a:latin typeface="Calibri" panose="020F0502020204030204" pitchFamily="34" charset="0"/>
                <a:ea typeface="Calibri" panose="020F0502020204030204" pitchFamily="34" charset="0"/>
                <a:cs typeface="Times New Roman" panose="02020603050405020304" pitchFamily="18" charset="0"/>
              </a:rPr>
              <a:t>R</a:t>
            </a:r>
            <a:r>
              <a:rPr lang="es-ES" sz="2000" dirty="0">
                <a:latin typeface="Calibri" panose="020F0502020204030204" pitchFamily="34" charset="0"/>
                <a:ea typeface="Calibri" panose="020F0502020204030204" pitchFamily="34" charset="0"/>
                <a:cs typeface="Times New Roman" panose="02020603050405020304" pitchFamily="18" charset="0"/>
              </a:rPr>
              <a:t>iesgos añadidos además debe justificar los </a:t>
            </a:r>
            <a:r>
              <a:rPr lang="es-ES" sz="2000" b="1" i="1" dirty="0">
                <a:solidFill>
                  <a:srgbClr val="FF0066"/>
                </a:solidFill>
                <a:latin typeface="Calibri" panose="020F0502020204030204" pitchFamily="34" charset="0"/>
                <a:ea typeface="Calibri" panose="020F0502020204030204" pitchFamily="34" charset="0"/>
                <a:cs typeface="Times New Roman" panose="02020603050405020304" pitchFamily="18" charset="0"/>
              </a:rPr>
              <a:t>I</a:t>
            </a:r>
            <a:r>
              <a:rPr lang="es-ES" sz="2000" dirty="0">
                <a:latin typeface="Calibri" panose="020F0502020204030204" pitchFamily="34" charset="0"/>
                <a:ea typeface="Calibri" panose="020F0502020204030204" pitchFamily="34" charset="0"/>
                <a:cs typeface="Times New Roman" panose="02020603050405020304" pitchFamily="18" charset="0"/>
              </a:rPr>
              <a:t>nconvenientes y los </a:t>
            </a:r>
            <a:r>
              <a:rPr lang="es-ES" sz="2000" b="1" i="1" dirty="0">
                <a:solidFill>
                  <a:srgbClr val="0000FF"/>
                </a:solidFill>
                <a:latin typeface="Calibri" panose="020F0502020204030204" pitchFamily="34" charset="0"/>
                <a:ea typeface="Calibri" panose="020F0502020204030204" pitchFamily="34" charset="0"/>
                <a:cs typeface="Times New Roman" panose="02020603050405020304" pitchFamily="18" charset="0"/>
              </a:rPr>
              <a:t>C</a:t>
            </a:r>
            <a:r>
              <a:rPr lang="es-ES" sz="2000" dirty="0">
                <a:latin typeface="Calibri" panose="020F0502020204030204" pitchFamily="34" charset="0"/>
                <a:ea typeface="Calibri" panose="020F0502020204030204" pitchFamily="34" charset="0"/>
                <a:cs typeface="Times New Roman" panose="02020603050405020304" pitchFamily="18" charset="0"/>
              </a:rPr>
              <a:t>ostes (</a:t>
            </a:r>
            <a:r>
              <a:rPr lang="es-ES" sz="2000" b="1" i="1" dirty="0">
                <a:solidFill>
                  <a:srgbClr val="008000"/>
                </a:solidFill>
                <a:latin typeface="Calibri" panose="020F0502020204030204" pitchFamily="34" charset="0"/>
                <a:ea typeface="Calibri" panose="020F0502020204030204" pitchFamily="34" charset="0"/>
                <a:cs typeface="Times New Roman" panose="02020603050405020304" pitchFamily="18" charset="0"/>
              </a:rPr>
              <a:t>B</a:t>
            </a:r>
            <a:r>
              <a:rPr lang="es-ES" sz="2000" b="1" i="1" dirty="0">
                <a:solidFill>
                  <a:srgbClr val="FF0000"/>
                </a:solidFill>
                <a:latin typeface="Calibri" panose="020F0502020204030204" pitchFamily="34" charset="0"/>
                <a:ea typeface="Calibri" panose="020F0502020204030204" pitchFamily="34" charset="0"/>
                <a:cs typeface="Times New Roman" panose="02020603050405020304" pitchFamily="18" charset="0"/>
              </a:rPr>
              <a:t>R</a:t>
            </a:r>
            <a:r>
              <a:rPr lang="es-ES" sz="2000" b="1" i="1" dirty="0">
                <a:solidFill>
                  <a:srgbClr val="FF0066"/>
                </a:solidFill>
                <a:latin typeface="Calibri" panose="020F0502020204030204" pitchFamily="34" charset="0"/>
                <a:ea typeface="Calibri" panose="020F0502020204030204" pitchFamily="34" charset="0"/>
                <a:cs typeface="Times New Roman" panose="02020603050405020304" pitchFamily="18" charset="0"/>
              </a:rPr>
              <a:t>I</a:t>
            </a:r>
            <a:r>
              <a:rPr lang="es-ES" sz="2000" b="1" i="1" dirty="0">
                <a:solidFill>
                  <a:srgbClr val="0000FF"/>
                </a:solidFill>
                <a:latin typeface="Calibri" panose="020F0502020204030204" pitchFamily="34" charset="0"/>
                <a:ea typeface="Calibri" panose="020F0502020204030204" pitchFamily="34" charset="0"/>
                <a:cs typeface="Times New Roman" panose="02020603050405020304" pitchFamily="18" charset="0"/>
              </a:rPr>
              <a:t>C</a:t>
            </a:r>
            <a:r>
              <a:rPr lang="es-ES" sz="2000" dirty="0">
                <a:latin typeface="Calibri" panose="020F0502020204030204" pitchFamily="34" charset="0"/>
                <a:ea typeface="Calibri" panose="020F0502020204030204" pitchFamily="34" charset="0"/>
                <a:cs typeface="Times New Roman" panose="02020603050405020304" pitchFamily="18" charset="0"/>
              </a:rPr>
              <a:t>), en el marco de los valores y preferencias del individuo autónomo, e informado hasta garantizar su comprensión, de modo que como razonador práctico pueda tomar la mejor decisión para la “vida buena” de sí mismo y su comunidad. El interés primario de toda intervención sanitaria es “el bien último de este individuo en riesgo grave o moderado, y su comunidad” </a:t>
            </a:r>
            <a:r>
              <a:rPr lang="es-ES" sz="1800" b="1" dirty="0">
                <a:solidFill>
                  <a:srgbClr val="008080"/>
                </a:solidFill>
                <a:latin typeface="Calibri" panose="020F0502020204030204" pitchFamily="34" charset="0"/>
                <a:ea typeface="Calibri" panose="020F0502020204030204" pitchFamily="34" charset="0"/>
                <a:cs typeface="Times New Roman" panose="02020603050405020304" pitchFamily="18" charset="0"/>
              </a:rPr>
              <a:t>[4]</a:t>
            </a:r>
            <a:r>
              <a:rPr lang="es-ES" sz="2000" dirty="0">
                <a:latin typeface="Calibri" panose="020F0502020204030204" pitchFamily="34" charset="0"/>
                <a:ea typeface="Calibri" panose="020F0502020204030204" pitchFamily="34" charset="0"/>
                <a:cs typeface="Times New Roman" panose="02020603050405020304" pitchFamily="18" charset="0"/>
              </a:rPr>
              <a:t>.</a:t>
            </a:r>
          </a:p>
          <a:p>
            <a:pPr algn="just">
              <a:spcAft>
                <a:spcPts val="0"/>
              </a:spcAft>
            </a:pPr>
            <a:r>
              <a:rPr lang="es-ES" sz="2000" dirty="0">
                <a:latin typeface="Calibri" panose="020F0502020204030204" pitchFamily="34" charset="0"/>
                <a:ea typeface="Calibri" panose="020F0502020204030204" pitchFamily="34" charset="0"/>
                <a:cs typeface="Times New Roman" panose="02020603050405020304" pitchFamily="18" charset="0"/>
              </a:rPr>
              <a:t>        Los clínicos, además de tener como misión la general de todas las intervenciones sanitarias, también deben acompañar al enfermo grave o moderado, especialmente cuando la mejor intervención tiene un beneficio cero o no compensa los riesgos añadidos.</a:t>
            </a:r>
          </a:p>
          <a:p>
            <a:pPr algn="just">
              <a:spcAft>
                <a:spcPts val="0"/>
              </a:spcAft>
            </a:pPr>
            <a:r>
              <a:rPr lang="es-ES" sz="1400" b="1" dirty="0">
                <a:solidFill>
                  <a:srgbClr val="008080"/>
                </a:solidFill>
                <a:latin typeface="Calibri" panose="020F0502020204030204" pitchFamily="34" charset="0"/>
                <a:ea typeface="Calibri" panose="020F0502020204030204" pitchFamily="34" charset="0"/>
                <a:cs typeface="Times New Roman" panose="02020603050405020304" pitchFamily="18" charset="0"/>
              </a:rPr>
              <a:t>[1] </a:t>
            </a:r>
            <a:r>
              <a:rPr lang="es-ES" sz="1400" dirty="0">
                <a:latin typeface="Calibri" panose="020F0502020204030204" pitchFamily="34" charset="0"/>
                <a:ea typeface="Calibri" panose="020F0502020204030204" pitchFamily="34" charset="0"/>
                <a:cs typeface="Times New Roman" panose="02020603050405020304" pitchFamily="18" charset="0"/>
              </a:rPr>
              <a:t>Con el término “riesgo” nos referimos a la probabilidad de incidencia de un evento en un tiempo determinado. No debe confundirse por tanto “riesgo” con “factores de riesgo”. Efectivamente, los factores de riesgo son asociaciones estadísticas y no las causas, por lo cual la intervención artificial sobre ellos no significa que disminuirá el riesgo con el que está asociado estadísticamente.</a:t>
            </a:r>
          </a:p>
          <a:p>
            <a:pPr algn="just">
              <a:spcAft>
                <a:spcPts val="0"/>
              </a:spcAft>
            </a:pPr>
            <a:r>
              <a:rPr lang="es-ES" sz="1400" b="1" dirty="0">
                <a:solidFill>
                  <a:srgbClr val="008080"/>
                </a:solidFill>
                <a:latin typeface="Calibri" panose="020F0502020204030204" pitchFamily="34" charset="0"/>
                <a:cs typeface="Times New Roman" panose="02020603050405020304" pitchFamily="18" charset="0"/>
              </a:rPr>
              <a:t>[2] </a:t>
            </a:r>
            <a:r>
              <a:rPr lang="es-ES" sz="1400" dirty="0">
                <a:latin typeface="Calibri" panose="020F0502020204030204" pitchFamily="34" charset="0"/>
                <a:ea typeface="Times New Roman" panose="02020603050405020304" pitchFamily="18" charset="0"/>
                <a:cs typeface="Times New Roman" panose="02020603050405020304" pitchFamily="18" charset="0"/>
              </a:rPr>
              <a:t>Ante una misma percepción de un riesgo, como por ejemplo “hay una probabilidad de que 1 individuo de cada 100 con la condición AAA tenga un ictus en 1 año”, las personas con y sin la condición AAA tienen distinta sensación subjetiva, influida por la cultura, valores y preferencias, todo ello mediatizado por los heurísticos y sesgos cognitivos de la mente humana.</a:t>
            </a:r>
            <a:endParaRPr lang="es-ES" sz="2000" dirty="0">
              <a:latin typeface="Times New Roman" panose="02020603050405020304" pitchFamily="18" charset="0"/>
              <a:ea typeface="Times New Roman" panose="02020603050405020304" pitchFamily="18" charset="0"/>
            </a:endParaRPr>
          </a:p>
          <a:p>
            <a:pPr algn="just">
              <a:spcAft>
                <a:spcPts val="0"/>
              </a:spcAft>
            </a:pPr>
            <a:r>
              <a:rPr lang="es-ES" sz="1400" b="1" dirty="0">
                <a:solidFill>
                  <a:srgbClr val="008080"/>
                </a:solidFill>
                <a:latin typeface="Calibri" panose="020F0502020204030204" pitchFamily="34" charset="0"/>
                <a:cs typeface="Times New Roman" panose="02020603050405020304" pitchFamily="18" charset="0"/>
              </a:rPr>
              <a:t>[3] </a:t>
            </a:r>
            <a:r>
              <a:rPr lang="es-ES" sz="1400" dirty="0">
                <a:latin typeface="Calibri" panose="020F0502020204030204" pitchFamily="34" charset="0"/>
                <a:ea typeface="Calibri" panose="020F0502020204030204" pitchFamily="34" charset="0"/>
                <a:cs typeface="Times New Roman" panose="02020603050405020304" pitchFamily="18" charset="0"/>
              </a:rPr>
              <a:t>Las poblaciones no son entidades impersonales cosificadas sino que están formadas por individuos y todas las intervenciones sanitarias se hacen sobre cada uno de éstos, con sus respectivas biografías.</a:t>
            </a:r>
          </a:p>
          <a:p>
            <a:pPr algn="just">
              <a:spcAft>
                <a:spcPts val="0"/>
              </a:spcAft>
            </a:pPr>
            <a:r>
              <a:rPr lang="es-ES" sz="1400" b="1" dirty="0">
                <a:solidFill>
                  <a:srgbClr val="008080"/>
                </a:solidFill>
                <a:latin typeface="Calibri" panose="020F0502020204030204" pitchFamily="34" charset="0"/>
                <a:cs typeface="Times New Roman" panose="02020603050405020304" pitchFamily="18" charset="0"/>
              </a:rPr>
              <a:t>[4] </a:t>
            </a:r>
            <a:r>
              <a:rPr lang="es-ES" sz="1400" dirty="0">
                <a:latin typeface="Calibri" panose="020F0502020204030204" pitchFamily="34" charset="0"/>
                <a:ea typeface="Calibri" panose="020F0502020204030204" pitchFamily="34" charset="0"/>
                <a:cs typeface="Times New Roman" panose="02020603050405020304" pitchFamily="18" charset="0"/>
              </a:rPr>
              <a:t>Inevitablemente toda intervención sanitaria parte de las necesidades (no deseos) que emite el individuo sano o enfermo (</a:t>
            </a:r>
            <a:r>
              <a:rPr lang="es-ES" sz="1400" i="1" dirty="0">
                <a:latin typeface="Calibri" panose="020F0502020204030204" pitchFamily="34" charset="0"/>
                <a:ea typeface="Calibri" panose="020F0502020204030204" pitchFamily="34" charset="0"/>
                <a:cs typeface="Times New Roman" panose="02020603050405020304" pitchFamily="18" charset="0"/>
              </a:rPr>
              <a:t>input</a:t>
            </a:r>
            <a:r>
              <a:rPr lang="es-ES" sz="1400" dirty="0">
                <a:latin typeface="Calibri" panose="020F0502020204030204" pitchFamily="34" charset="0"/>
                <a:ea typeface="Calibri" panose="020F0502020204030204" pitchFamily="34" charset="0"/>
                <a:cs typeface="Times New Roman" panose="02020603050405020304" pitchFamily="18" charset="0"/>
              </a:rPr>
              <a:t>). Y es el profesional el que posteriormente absorbe esas necesidades (</a:t>
            </a:r>
            <a:r>
              <a:rPr lang="es-ES" sz="1400" i="1" dirty="0">
                <a:latin typeface="Calibri" panose="020F0502020204030204" pitchFamily="34" charset="0"/>
                <a:ea typeface="Calibri" panose="020F0502020204030204" pitchFamily="34" charset="0"/>
                <a:cs typeface="Times New Roman" panose="02020603050405020304" pitchFamily="18" charset="0"/>
              </a:rPr>
              <a:t>output</a:t>
            </a:r>
            <a:r>
              <a:rPr lang="es-ES" sz="1400" dirty="0">
                <a:latin typeface="Calibri" panose="020F0502020204030204" pitchFamily="34" charset="0"/>
                <a:ea typeface="Calibri" panose="020F0502020204030204" pitchFamily="34" charset="0"/>
                <a:cs typeface="Times New Roman" panose="02020603050405020304" pitchFamily="18" charset="0"/>
              </a:rPr>
              <a:t>).</a:t>
            </a:r>
          </a:p>
          <a:p>
            <a:pPr algn="just">
              <a:spcAft>
                <a:spcPts val="0"/>
              </a:spcAft>
            </a:pPr>
            <a:endParaRPr lang="es-ES" sz="20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7169149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a:spLocks noChangeArrowheads="1"/>
          </p:cNvSpPr>
          <p:nvPr/>
        </p:nvSpPr>
        <p:spPr bwMode="auto">
          <a:xfrm>
            <a:off x="2086174" y="692150"/>
            <a:ext cx="7632700" cy="903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spcAft>
                <a:spcPct val="20000"/>
              </a:spcAft>
              <a:buChar char="•"/>
              <a:defRPr sz="2800" b="1">
                <a:solidFill>
                  <a:schemeClr val="tx1"/>
                </a:solidFill>
                <a:latin typeface="Century Gothic" panose="020B0502020202020204" pitchFamily="34" charset="0"/>
              </a:defRPr>
            </a:lvl1pPr>
            <a:lvl2pPr marL="742950" indent="-285750">
              <a:spcBef>
                <a:spcPct val="20000"/>
              </a:spcBef>
              <a:spcAft>
                <a:spcPct val="20000"/>
              </a:spcAft>
              <a:buChar char="–"/>
              <a:defRPr sz="2400" b="1">
                <a:solidFill>
                  <a:schemeClr val="tx1"/>
                </a:solidFill>
                <a:latin typeface="Century Gothic" panose="020B0502020202020204" pitchFamily="34" charset="0"/>
              </a:defRPr>
            </a:lvl2pPr>
            <a:lvl3pPr marL="1143000" indent="-228600">
              <a:spcBef>
                <a:spcPct val="20000"/>
              </a:spcBef>
              <a:spcAft>
                <a:spcPct val="20000"/>
              </a:spcAft>
              <a:buChar char="•"/>
              <a:defRPr sz="2000" b="1">
                <a:solidFill>
                  <a:schemeClr val="tx1"/>
                </a:solidFill>
                <a:latin typeface="Century Gothic" panose="020B0502020202020204" pitchFamily="34" charset="0"/>
              </a:defRPr>
            </a:lvl3pPr>
            <a:lvl4pPr marL="1600200" indent="-228600">
              <a:spcBef>
                <a:spcPct val="20000"/>
              </a:spcBef>
              <a:spcAft>
                <a:spcPct val="20000"/>
              </a:spcAft>
              <a:buChar char="–"/>
              <a:defRPr b="1">
                <a:solidFill>
                  <a:schemeClr val="tx1"/>
                </a:solidFill>
                <a:latin typeface="Century Gothic" panose="020B0502020202020204" pitchFamily="34" charset="0"/>
              </a:defRPr>
            </a:lvl4pPr>
            <a:lvl5pPr marL="2057400" indent="-228600">
              <a:spcBef>
                <a:spcPct val="20000"/>
              </a:spcBef>
              <a:spcAft>
                <a:spcPct val="20000"/>
              </a:spcAft>
              <a:buChar char="»"/>
              <a:defRPr sz="1600" b="1">
                <a:solidFill>
                  <a:schemeClr val="tx1"/>
                </a:solidFill>
                <a:latin typeface="Century Gothic" panose="020B0502020202020204" pitchFamily="34" charset="0"/>
              </a:defRPr>
            </a:lvl5pPr>
            <a:lvl6pPr marL="2514600" indent="-228600" eaLnBrk="0" fontAlgn="base" hangingPunct="0">
              <a:spcBef>
                <a:spcPct val="20000"/>
              </a:spcBef>
              <a:spcAft>
                <a:spcPct val="20000"/>
              </a:spcAft>
              <a:buChar char="»"/>
              <a:defRPr sz="1600" b="1">
                <a:solidFill>
                  <a:schemeClr val="tx1"/>
                </a:solidFill>
                <a:latin typeface="Century Gothic" panose="020B0502020202020204" pitchFamily="34" charset="0"/>
              </a:defRPr>
            </a:lvl6pPr>
            <a:lvl7pPr marL="2971800" indent="-228600" eaLnBrk="0" fontAlgn="base" hangingPunct="0">
              <a:spcBef>
                <a:spcPct val="20000"/>
              </a:spcBef>
              <a:spcAft>
                <a:spcPct val="20000"/>
              </a:spcAft>
              <a:buChar char="»"/>
              <a:defRPr sz="1600" b="1">
                <a:solidFill>
                  <a:schemeClr val="tx1"/>
                </a:solidFill>
                <a:latin typeface="Century Gothic" panose="020B0502020202020204" pitchFamily="34" charset="0"/>
              </a:defRPr>
            </a:lvl7pPr>
            <a:lvl8pPr marL="3429000" indent="-228600" eaLnBrk="0" fontAlgn="base" hangingPunct="0">
              <a:spcBef>
                <a:spcPct val="20000"/>
              </a:spcBef>
              <a:spcAft>
                <a:spcPct val="20000"/>
              </a:spcAft>
              <a:buChar char="»"/>
              <a:defRPr sz="1600" b="1">
                <a:solidFill>
                  <a:schemeClr val="tx1"/>
                </a:solidFill>
                <a:latin typeface="Century Gothic" panose="020B0502020202020204" pitchFamily="34" charset="0"/>
              </a:defRPr>
            </a:lvl8pPr>
            <a:lvl9pPr marL="3886200" indent="-228600" eaLnBrk="0" fontAlgn="base" hangingPunct="0">
              <a:spcBef>
                <a:spcPct val="20000"/>
              </a:spcBef>
              <a:spcAft>
                <a:spcPct val="20000"/>
              </a:spcAft>
              <a:buChar char="»"/>
              <a:defRPr sz="1600" b="1">
                <a:solidFill>
                  <a:schemeClr val="tx1"/>
                </a:solidFill>
                <a:latin typeface="Century Gothic" panose="020B0502020202020204" pitchFamily="34" charset="0"/>
              </a:defRPr>
            </a:lvl9pPr>
          </a:lstStyle>
          <a:p>
            <a:pPr algn="just" fontAlgn="base">
              <a:buFontTx/>
              <a:buNone/>
            </a:pPr>
            <a:r>
              <a:rPr lang="es-ES" altLang="es-ES" sz="2000" dirty="0">
                <a:solidFill>
                  <a:srgbClr val="FF9900"/>
                </a:solidFill>
                <a:latin typeface="+mn-lt"/>
              </a:rPr>
              <a:t>De una población N= 2696 sujetos calculó la media poblacional µ= 114 mm Hg). </a:t>
            </a:r>
            <a:r>
              <a:rPr lang="es-ES" altLang="es-ES" sz="2000" dirty="0">
                <a:solidFill>
                  <a:srgbClr val="000000"/>
                </a:solidFill>
                <a:latin typeface="+mn-lt"/>
              </a:rPr>
              <a:t>A continuación, de esa población, tomó </a:t>
            </a:r>
            <a:r>
              <a:rPr lang="es-ES" altLang="es-ES" sz="2000" dirty="0">
                <a:solidFill>
                  <a:srgbClr val="009999"/>
                </a:solidFill>
                <a:latin typeface="+mn-lt"/>
              </a:rPr>
              <a:t>100 muestras de n= 500 sujetos (con 100 medias MUESTRALES y sus IC 95%)</a:t>
            </a:r>
            <a:r>
              <a:rPr lang="es-ES" altLang="es-ES" sz="2000" dirty="0">
                <a:solidFill>
                  <a:srgbClr val="000000"/>
                </a:solidFill>
                <a:latin typeface="+mn-lt"/>
              </a:rPr>
              <a:t>.</a:t>
            </a:r>
            <a:r>
              <a:rPr lang="es-ES" altLang="es-ES" sz="2000" dirty="0">
                <a:solidFill>
                  <a:srgbClr val="009999"/>
                </a:solidFill>
                <a:latin typeface="+mn-lt"/>
              </a:rPr>
              <a:t>    </a:t>
            </a:r>
            <a:br>
              <a:rPr lang="es-ES" altLang="es-ES" sz="2000" dirty="0">
                <a:solidFill>
                  <a:srgbClr val="009999"/>
                </a:solidFill>
                <a:latin typeface="+mn-lt"/>
              </a:rPr>
            </a:br>
            <a:r>
              <a:rPr lang="es-ES" altLang="es-ES" sz="2000" dirty="0">
                <a:solidFill>
                  <a:srgbClr val="000000"/>
                </a:solidFill>
                <a:latin typeface="+mn-lt"/>
              </a:rPr>
              <a:t>95 contenían en su IC la media POBLACIONAL, y 5 no.</a:t>
            </a:r>
            <a:endParaRPr lang="es-ES" altLang="es-ES" sz="2000" dirty="0">
              <a:solidFill>
                <a:srgbClr val="009999"/>
              </a:solidFill>
              <a:latin typeface="+mn-lt"/>
            </a:endParaRPr>
          </a:p>
        </p:txBody>
      </p:sp>
      <p:pic>
        <p:nvPicPr>
          <p:cNvPr id="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1455427">
            <a:off x="2662436" y="1773238"/>
            <a:ext cx="5614988" cy="39592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89206" y="1811875"/>
            <a:ext cx="6697662" cy="439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sp>
        <p:nvSpPr>
          <p:cNvPr id="5" name="Text Box 5"/>
          <p:cNvSpPr txBox="1">
            <a:spLocks noChangeArrowheads="1"/>
          </p:cNvSpPr>
          <p:nvPr/>
        </p:nvSpPr>
        <p:spPr bwMode="auto">
          <a:xfrm>
            <a:off x="2519561" y="6092825"/>
            <a:ext cx="6299200" cy="29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18000" tIns="46800" rIns="18000" bIns="46800">
            <a:spAutoFit/>
          </a:bodyPr>
          <a:lstStyle>
            <a:lvl1pPr>
              <a:spcBef>
                <a:spcPct val="20000"/>
              </a:spcBef>
              <a:spcAft>
                <a:spcPct val="20000"/>
              </a:spcAft>
              <a:buChar char="•"/>
              <a:defRPr sz="2800" b="1">
                <a:solidFill>
                  <a:schemeClr val="tx1"/>
                </a:solidFill>
                <a:latin typeface="Century Gothic" panose="020B0502020202020204" pitchFamily="34" charset="0"/>
              </a:defRPr>
            </a:lvl1pPr>
            <a:lvl2pPr marL="742950" indent="-285750">
              <a:spcBef>
                <a:spcPct val="20000"/>
              </a:spcBef>
              <a:spcAft>
                <a:spcPct val="20000"/>
              </a:spcAft>
              <a:buChar char="–"/>
              <a:defRPr sz="2400" b="1">
                <a:solidFill>
                  <a:schemeClr val="tx1"/>
                </a:solidFill>
                <a:latin typeface="Century Gothic" panose="020B0502020202020204" pitchFamily="34" charset="0"/>
              </a:defRPr>
            </a:lvl2pPr>
            <a:lvl3pPr marL="1143000" indent="-228600">
              <a:spcBef>
                <a:spcPct val="20000"/>
              </a:spcBef>
              <a:spcAft>
                <a:spcPct val="20000"/>
              </a:spcAft>
              <a:buChar char="•"/>
              <a:defRPr sz="2000" b="1">
                <a:solidFill>
                  <a:schemeClr val="tx1"/>
                </a:solidFill>
                <a:latin typeface="Century Gothic" panose="020B0502020202020204" pitchFamily="34" charset="0"/>
              </a:defRPr>
            </a:lvl3pPr>
            <a:lvl4pPr marL="1600200" indent="-228600">
              <a:spcBef>
                <a:spcPct val="20000"/>
              </a:spcBef>
              <a:spcAft>
                <a:spcPct val="20000"/>
              </a:spcAft>
              <a:buChar char="–"/>
              <a:defRPr b="1">
                <a:solidFill>
                  <a:schemeClr val="tx1"/>
                </a:solidFill>
                <a:latin typeface="Century Gothic" panose="020B0502020202020204" pitchFamily="34" charset="0"/>
              </a:defRPr>
            </a:lvl4pPr>
            <a:lvl5pPr marL="2057400" indent="-228600">
              <a:spcBef>
                <a:spcPct val="20000"/>
              </a:spcBef>
              <a:spcAft>
                <a:spcPct val="20000"/>
              </a:spcAft>
              <a:buChar char="»"/>
              <a:defRPr sz="1600" b="1">
                <a:solidFill>
                  <a:schemeClr val="tx1"/>
                </a:solidFill>
                <a:latin typeface="Century Gothic" panose="020B0502020202020204" pitchFamily="34" charset="0"/>
              </a:defRPr>
            </a:lvl5pPr>
            <a:lvl6pPr marL="2514600" indent="-228600" eaLnBrk="0" fontAlgn="base" hangingPunct="0">
              <a:spcBef>
                <a:spcPct val="20000"/>
              </a:spcBef>
              <a:spcAft>
                <a:spcPct val="20000"/>
              </a:spcAft>
              <a:buChar char="»"/>
              <a:defRPr sz="1600" b="1">
                <a:solidFill>
                  <a:schemeClr val="tx1"/>
                </a:solidFill>
                <a:latin typeface="Century Gothic" panose="020B0502020202020204" pitchFamily="34" charset="0"/>
              </a:defRPr>
            </a:lvl6pPr>
            <a:lvl7pPr marL="2971800" indent="-228600" eaLnBrk="0" fontAlgn="base" hangingPunct="0">
              <a:spcBef>
                <a:spcPct val="20000"/>
              </a:spcBef>
              <a:spcAft>
                <a:spcPct val="20000"/>
              </a:spcAft>
              <a:buChar char="»"/>
              <a:defRPr sz="1600" b="1">
                <a:solidFill>
                  <a:schemeClr val="tx1"/>
                </a:solidFill>
                <a:latin typeface="Century Gothic" panose="020B0502020202020204" pitchFamily="34" charset="0"/>
              </a:defRPr>
            </a:lvl7pPr>
            <a:lvl8pPr marL="3429000" indent="-228600" eaLnBrk="0" fontAlgn="base" hangingPunct="0">
              <a:spcBef>
                <a:spcPct val="20000"/>
              </a:spcBef>
              <a:spcAft>
                <a:spcPct val="20000"/>
              </a:spcAft>
              <a:buChar char="»"/>
              <a:defRPr sz="1600" b="1">
                <a:solidFill>
                  <a:schemeClr val="tx1"/>
                </a:solidFill>
                <a:latin typeface="Century Gothic" panose="020B0502020202020204" pitchFamily="34" charset="0"/>
              </a:defRPr>
            </a:lvl8pPr>
            <a:lvl9pPr marL="3886200" indent="-228600" eaLnBrk="0" fontAlgn="base" hangingPunct="0">
              <a:spcBef>
                <a:spcPct val="20000"/>
              </a:spcBef>
              <a:spcAft>
                <a:spcPct val="20000"/>
              </a:spcAft>
              <a:buChar char="»"/>
              <a:defRPr sz="1600" b="1">
                <a:solidFill>
                  <a:schemeClr val="tx1"/>
                </a:solidFill>
                <a:latin typeface="Century Gothic" panose="020B0502020202020204" pitchFamily="34" charset="0"/>
              </a:defRPr>
            </a:lvl9pPr>
          </a:lstStyle>
          <a:p>
            <a:pPr fontAlgn="base">
              <a:spcBef>
                <a:spcPct val="50000"/>
              </a:spcBef>
              <a:spcAft>
                <a:spcPct val="0"/>
              </a:spcAft>
              <a:buFontTx/>
              <a:buNone/>
            </a:pPr>
            <a:r>
              <a:rPr lang="es-ES" altLang="es-ES" sz="1300">
                <a:solidFill>
                  <a:srgbClr val="996633"/>
                </a:solidFill>
                <a:latin typeface="Trebuchet MS" panose="020B0603020202020204" pitchFamily="34" charset="0"/>
              </a:rPr>
              <a:t>Cortesía de Emilio Sánchez-Cantalejo (Escuela Andaluza de Salud Pública)</a:t>
            </a:r>
          </a:p>
        </p:txBody>
      </p:sp>
    </p:spTree>
    <p:extLst>
      <p:ext uri="{BB962C8B-B14F-4D97-AF65-F5344CB8AC3E}">
        <p14:creationId xmlns:p14="http://schemas.microsoft.com/office/powerpoint/2010/main" val="3342878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txBox="1">
            <a:spLocks noChangeArrowheads="1"/>
          </p:cNvSpPr>
          <p:nvPr/>
        </p:nvSpPr>
        <p:spPr bwMode="auto">
          <a:xfrm>
            <a:off x="1116013" y="2852738"/>
            <a:ext cx="8234049"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800" b="1">
                <a:solidFill>
                  <a:schemeClr val="tx2"/>
                </a:solidFill>
                <a:latin typeface="+mj-lt"/>
                <a:ea typeface="+mj-ea"/>
                <a:cs typeface="+mj-cs"/>
              </a:defRPr>
            </a:lvl1pPr>
            <a:lvl2pPr algn="l" rtl="0" eaLnBrk="0" fontAlgn="base" hangingPunct="0">
              <a:spcBef>
                <a:spcPct val="0"/>
              </a:spcBef>
              <a:spcAft>
                <a:spcPct val="0"/>
              </a:spcAft>
              <a:defRPr sz="2800" b="1">
                <a:solidFill>
                  <a:schemeClr val="tx2"/>
                </a:solidFill>
                <a:latin typeface="Century Gothic" pitchFamily="34" charset="0"/>
              </a:defRPr>
            </a:lvl2pPr>
            <a:lvl3pPr algn="l" rtl="0" eaLnBrk="0" fontAlgn="base" hangingPunct="0">
              <a:spcBef>
                <a:spcPct val="0"/>
              </a:spcBef>
              <a:spcAft>
                <a:spcPct val="0"/>
              </a:spcAft>
              <a:defRPr sz="2800" b="1">
                <a:solidFill>
                  <a:schemeClr val="tx2"/>
                </a:solidFill>
                <a:latin typeface="Century Gothic" pitchFamily="34" charset="0"/>
              </a:defRPr>
            </a:lvl3pPr>
            <a:lvl4pPr algn="l" rtl="0" eaLnBrk="0" fontAlgn="base" hangingPunct="0">
              <a:spcBef>
                <a:spcPct val="0"/>
              </a:spcBef>
              <a:spcAft>
                <a:spcPct val="0"/>
              </a:spcAft>
              <a:defRPr sz="2800" b="1">
                <a:solidFill>
                  <a:schemeClr val="tx2"/>
                </a:solidFill>
                <a:latin typeface="Century Gothic" pitchFamily="34" charset="0"/>
              </a:defRPr>
            </a:lvl4pPr>
            <a:lvl5pPr algn="l" rtl="0" eaLnBrk="0" fontAlgn="base" hangingPunct="0">
              <a:spcBef>
                <a:spcPct val="0"/>
              </a:spcBef>
              <a:spcAft>
                <a:spcPct val="0"/>
              </a:spcAft>
              <a:defRPr sz="2800" b="1">
                <a:solidFill>
                  <a:schemeClr val="tx2"/>
                </a:solidFill>
                <a:latin typeface="Century Gothic" pitchFamily="34" charset="0"/>
              </a:defRPr>
            </a:lvl5pPr>
            <a:lvl6pPr marL="457200" algn="l" rtl="0" fontAlgn="base">
              <a:spcBef>
                <a:spcPct val="0"/>
              </a:spcBef>
              <a:spcAft>
                <a:spcPct val="0"/>
              </a:spcAft>
              <a:defRPr sz="2800" b="1">
                <a:solidFill>
                  <a:schemeClr val="tx2"/>
                </a:solidFill>
                <a:latin typeface="Century Gothic" pitchFamily="34" charset="0"/>
              </a:defRPr>
            </a:lvl6pPr>
            <a:lvl7pPr marL="914400" algn="l" rtl="0" fontAlgn="base">
              <a:spcBef>
                <a:spcPct val="0"/>
              </a:spcBef>
              <a:spcAft>
                <a:spcPct val="0"/>
              </a:spcAft>
              <a:defRPr sz="2800" b="1">
                <a:solidFill>
                  <a:schemeClr val="tx2"/>
                </a:solidFill>
                <a:latin typeface="Century Gothic" pitchFamily="34" charset="0"/>
              </a:defRPr>
            </a:lvl7pPr>
            <a:lvl8pPr marL="1371600" algn="l" rtl="0" fontAlgn="base">
              <a:spcBef>
                <a:spcPct val="0"/>
              </a:spcBef>
              <a:spcAft>
                <a:spcPct val="0"/>
              </a:spcAft>
              <a:defRPr sz="2800" b="1">
                <a:solidFill>
                  <a:schemeClr val="tx2"/>
                </a:solidFill>
                <a:latin typeface="Century Gothic" pitchFamily="34" charset="0"/>
              </a:defRPr>
            </a:lvl8pPr>
            <a:lvl9pPr marL="1828800" algn="l" rtl="0" fontAlgn="base">
              <a:spcBef>
                <a:spcPct val="0"/>
              </a:spcBef>
              <a:spcAft>
                <a:spcPct val="0"/>
              </a:spcAft>
              <a:defRPr sz="2800" b="1">
                <a:solidFill>
                  <a:schemeClr val="tx2"/>
                </a:solidFill>
                <a:latin typeface="Century Gothic" pitchFamily="34" charset="0"/>
              </a:defRPr>
            </a:lvl9pPr>
          </a:lstStyle>
          <a:p>
            <a:r>
              <a:rPr lang="es-ES" altLang="es-ES" kern="0" dirty="0">
                <a:solidFill>
                  <a:srgbClr val="000000"/>
                </a:solidFill>
                <a:latin typeface="Trebuchet MS" panose="020B0603020202020204" pitchFamily="34" charset="0"/>
              </a:rPr>
              <a:t>… y cerremos el paréntesis</a:t>
            </a:r>
            <a:r>
              <a:rPr lang="es-ES" altLang="es-ES" sz="6600" kern="0" dirty="0">
                <a:solidFill>
                  <a:srgbClr val="000000"/>
                </a:solidFill>
                <a:latin typeface="Trebuchet MS" panose="020B0603020202020204" pitchFamily="34" charset="0"/>
              </a:rPr>
              <a:t>)</a:t>
            </a:r>
            <a:r>
              <a:rPr lang="es-ES" altLang="es-ES" kern="0" dirty="0">
                <a:solidFill>
                  <a:srgbClr val="000000"/>
                </a:solidFill>
                <a:latin typeface="Trebuchet MS" panose="020B0603020202020204" pitchFamily="34" charset="0"/>
              </a:rPr>
              <a:t>, para continuar.</a:t>
            </a:r>
          </a:p>
        </p:txBody>
      </p:sp>
    </p:spTree>
    <p:extLst>
      <p:ext uri="{BB962C8B-B14F-4D97-AF65-F5344CB8AC3E}">
        <p14:creationId xmlns:p14="http://schemas.microsoft.com/office/powerpoint/2010/main" val="8701168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1034605" y="923231"/>
            <a:ext cx="9144000" cy="1655762"/>
          </a:xfrm>
        </p:spPr>
        <p:txBody>
          <a:bodyPr>
            <a:noAutofit/>
          </a:bodyPr>
          <a:lstStyle/>
          <a:p>
            <a:pPr algn="just">
              <a:spcAft>
                <a:spcPts val="0"/>
              </a:spcAft>
            </a:pPr>
            <a:r>
              <a:rPr lang="es-ES" sz="2000" b="1" dirty="0">
                <a:latin typeface="Calibri" panose="020F0502020204030204" pitchFamily="34" charset="0"/>
                <a:ea typeface="Times New Roman" panose="02020603050405020304" pitchFamily="18" charset="0"/>
              </a:rPr>
              <a:t>CÓMO SE CALCULA EL INTERVALO DE CONFIANZA DE una muestra aleatoria.</a:t>
            </a:r>
          </a:p>
          <a:p>
            <a:pPr algn="just">
              <a:spcAft>
                <a:spcPts val="0"/>
              </a:spcAft>
            </a:pPr>
            <a:r>
              <a:rPr lang="es-ES" sz="2000" dirty="0">
                <a:latin typeface="Calibri" panose="020F0502020204030204" pitchFamily="34" charset="0"/>
                <a:ea typeface="Times New Roman" panose="02020603050405020304" pitchFamily="18" charset="0"/>
              </a:rPr>
              <a:t>	El intervalo de confianza al 95% de una proporción (p</a:t>
            </a:r>
            <a:r>
              <a:rPr lang="es-ES" sz="2000" baseline="-25000" dirty="0">
                <a:latin typeface="Calibri" panose="020F0502020204030204" pitchFamily="34" charset="0"/>
                <a:ea typeface="Times New Roman" panose="02020603050405020304" pitchFamily="18" charset="0"/>
              </a:rPr>
              <a:t>i</a:t>
            </a:r>
            <a:r>
              <a:rPr lang="es-ES" sz="2000" dirty="0">
                <a:latin typeface="Calibri" panose="020F0502020204030204" pitchFamily="34" charset="0"/>
                <a:ea typeface="Times New Roman" panose="02020603050405020304" pitchFamily="18" charset="0"/>
              </a:rPr>
              <a:t>) </a:t>
            </a:r>
            <a:r>
              <a:rPr lang="es-ES" sz="2000" b="1" dirty="0">
                <a:latin typeface="Calibri" panose="020F0502020204030204" pitchFamily="34" charset="0"/>
                <a:ea typeface="Times New Roman" panose="02020603050405020304" pitchFamily="18" charset="0"/>
              </a:rPr>
              <a:t>es igual a la proporción ± Z multiplicado por el error estándar</a:t>
            </a:r>
            <a:r>
              <a:rPr lang="es-ES" sz="2000" b="1" baseline="30000" dirty="0">
                <a:solidFill>
                  <a:srgbClr val="0000FF"/>
                </a:solidFill>
                <a:latin typeface="Calibri" panose="020F0502020204030204" pitchFamily="34" charset="0"/>
                <a:ea typeface="Times New Roman" panose="02020603050405020304" pitchFamily="18" charset="0"/>
              </a:rPr>
              <a:t>2</a:t>
            </a:r>
            <a:r>
              <a:rPr lang="es-ES" sz="2000" dirty="0">
                <a:latin typeface="Calibri" panose="020F0502020204030204" pitchFamily="34" charset="0"/>
                <a:ea typeface="Times New Roman" panose="02020603050405020304" pitchFamily="18" charset="0"/>
              </a:rPr>
              <a:t> de la proporción. Calculamos el intervalo de confianza al 95% de los 94 eventos que incidieron en la </a:t>
            </a:r>
            <a:r>
              <a:rPr lang="es-ES_tradnl" sz="2000" dirty="0">
                <a:latin typeface="Calibri" panose="020F0502020204030204" pitchFamily="34" charset="0"/>
                <a:ea typeface="Times New Roman" panose="02020603050405020304" pitchFamily="18" charset="0"/>
              </a:rPr>
              <a:t>muestra aleatoria (m</a:t>
            </a:r>
            <a:r>
              <a:rPr lang="es-ES_tradnl" sz="2000" baseline="-25000" dirty="0">
                <a:latin typeface="Calibri" panose="020F0502020204030204" pitchFamily="34" charset="0"/>
                <a:ea typeface="Times New Roman" panose="02020603050405020304" pitchFamily="18" charset="0"/>
              </a:rPr>
              <a:t>1</a:t>
            </a:r>
            <a:r>
              <a:rPr lang="es-ES_tradnl" sz="2000" dirty="0">
                <a:latin typeface="Calibri" panose="020F0502020204030204" pitchFamily="34" charset="0"/>
                <a:ea typeface="Times New Roman" panose="02020603050405020304" pitchFamily="18" charset="0"/>
              </a:rPr>
              <a:t>) de 6022 pacientes representativos de la Población Mundial de pacientes con fibrilación auricular no valvular. La proporción p</a:t>
            </a:r>
            <a:r>
              <a:rPr lang="es-ES_tradnl" sz="2000" baseline="-25000" dirty="0">
                <a:latin typeface="Calibri" panose="020F0502020204030204" pitchFamily="34" charset="0"/>
                <a:ea typeface="Times New Roman" panose="02020603050405020304" pitchFamily="18" charset="0"/>
              </a:rPr>
              <a:t>1</a:t>
            </a:r>
            <a:r>
              <a:rPr lang="es-ES_tradnl" sz="2000" dirty="0">
                <a:latin typeface="Calibri" panose="020F0502020204030204" pitchFamily="34" charset="0"/>
                <a:ea typeface="Times New Roman" panose="02020603050405020304" pitchFamily="18" charset="0"/>
              </a:rPr>
              <a:t> = 94 / 6022 = 0,0156 (=1,56%); entonces </a:t>
            </a:r>
            <a:r>
              <a:rPr lang="es-ES" sz="2000" dirty="0">
                <a:latin typeface="Calibri" panose="020F0502020204030204" pitchFamily="34" charset="0"/>
                <a:ea typeface="Times New Roman" panose="02020603050405020304" pitchFamily="18" charset="0"/>
              </a:rPr>
              <a:t>1</a:t>
            </a:r>
            <a:r>
              <a:rPr lang="es-ES" sz="2000" b="1" dirty="0">
                <a:latin typeface="Calibri" panose="020F0502020204030204" pitchFamily="34" charset="0"/>
                <a:ea typeface="Times New Roman" panose="02020603050405020304" pitchFamily="18" charset="0"/>
              </a:rPr>
              <a:t>-</a:t>
            </a:r>
            <a:r>
              <a:rPr lang="es-ES" sz="2000" dirty="0">
                <a:latin typeface="Calibri" panose="020F0502020204030204" pitchFamily="34" charset="0"/>
                <a:ea typeface="Times New Roman" panose="02020603050405020304" pitchFamily="18" charset="0"/>
              </a:rPr>
              <a:t>p</a:t>
            </a:r>
            <a:r>
              <a:rPr lang="es-ES" sz="2000" baseline="-25000" dirty="0">
                <a:latin typeface="Calibri" panose="020F0502020204030204" pitchFamily="34" charset="0"/>
                <a:ea typeface="Times New Roman" panose="02020603050405020304" pitchFamily="18" charset="0"/>
              </a:rPr>
              <a:t>1</a:t>
            </a:r>
            <a:r>
              <a:rPr lang="es-ES_tradnl" sz="2000" dirty="0">
                <a:latin typeface="Calibri" panose="020F0502020204030204" pitchFamily="34" charset="0"/>
                <a:ea typeface="Times New Roman" panose="02020603050405020304" pitchFamily="18" charset="0"/>
              </a:rPr>
              <a:t> = 0,9844. En las tablas encontramos que para el 95% de confianza la Z = 1,96.</a:t>
            </a:r>
          </a:p>
          <a:p>
            <a:pPr algn="just">
              <a:spcAft>
                <a:spcPts val="0"/>
              </a:spcAft>
            </a:pPr>
            <a:r>
              <a:rPr lang="es-ES_tradnl" sz="2000" dirty="0">
                <a:latin typeface="Calibri" panose="020F0502020204030204" pitchFamily="34" charset="0"/>
                <a:ea typeface="Times New Roman" panose="02020603050405020304" pitchFamily="18" charset="0"/>
              </a:rPr>
              <a:t> </a:t>
            </a:r>
            <a:r>
              <a:rPr lang="pt-BR" sz="2000" b="1" dirty="0">
                <a:latin typeface="Calibri" panose="020F0502020204030204" pitchFamily="34" charset="0"/>
                <a:ea typeface="Times New Roman" panose="02020603050405020304" pitchFamily="18" charset="0"/>
              </a:rPr>
              <a:t>IC 95% = p</a:t>
            </a:r>
            <a:r>
              <a:rPr lang="pt-BR" sz="2000" b="1" baseline="-25000" dirty="0">
                <a:latin typeface="Calibri" panose="020F0502020204030204" pitchFamily="34" charset="0"/>
                <a:ea typeface="Times New Roman" panose="02020603050405020304" pitchFamily="18" charset="0"/>
              </a:rPr>
              <a:t>1</a:t>
            </a:r>
            <a:r>
              <a:rPr lang="pt-BR" sz="2000" b="1" dirty="0">
                <a:latin typeface="Calibri" panose="020F0502020204030204" pitchFamily="34" charset="0"/>
                <a:ea typeface="Times New Roman" panose="02020603050405020304" pitchFamily="18" charset="0"/>
              </a:rPr>
              <a:t> ± 1,96 x </a:t>
            </a:r>
            <a:r>
              <a:rPr lang="pt-BR" sz="2000" b="1" dirty="0" err="1">
                <a:latin typeface="Calibri" panose="020F0502020204030204" pitchFamily="34" charset="0"/>
                <a:ea typeface="Times New Roman" panose="02020603050405020304" pitchFamily="18" charset="0"/>
              </a:rPr>
              <a:t>Raíz</a:t>
            </a:r>
            <a:r>
              <a:rPr lang="pt-BR" sz="2000" b="1" dirty="0">
                <a:latin typeface="Calibri" panose="020F0502020204030204" pitchFamily="34" charset="0"/>
                <a:ea typeface="Times New Roman" panose="02020603050405020304" pitchFamily="18" charset="0"/>
              </a:rPr>
              <a:t> [p</a:t>
            </a:r>
            <a:r>
              <a:rPr lang="pt-BR" sz="2000" b="1" baseline="-25000" dirty="0">
                <a:latin typeface="Calibri" panose="020F0502020204030204" pitchFamily="34" charset="0"/>
                <a:ea typeface="Times New Roman" panose="02020603050405020304" pitchFamily="18" charset="0"/>
              </a:rPr>
              <a:t>1</a:t>
            </a:r>
            <a:r>
              <a:rPr lang="pt-BR" sz="2000" b="1" dirty="0">
                <a:latin typeface="Calibri" panose="020F0502020204030204" pitchFamily="34" charset="0"/>
                <a:ea typeface="Times New Roman" panose="02020603050405020304" pitchFamily="18" charset="0"/>
              </a:rPr>
              <a:t> x (1-p</a:t>
            </a:r>
            <a:r>
              <a:rPr lang="pt-BR" sz="2000" b="1" baseline="-25000" dirty="0">
                <a:latin typeface="Calibri" panose="020F0502020204030204" pitchFamily="34" charset="0"/>
                <a:ea typeface="Times New Roman" panose="02020603050405020304" pitchFamily="18" charset="0"/>
              </a:rPr>
              <a:t>1</a:t>
            </a:r>
            <a:r>
              <a:rPr lang="pt-BR" sz="2000" b="1" dirty="0">
                <a:latin typeface="Calibri" panose="020F0502020204030204" pitchFamily="34" charset="0"/>
                <a:ea typeface="Times New Roman" panose="02020603050405020304" pitchFamily="18" charset="0"/>
              </a:rPr>
              <a:t>) / n</a:t>
            </a:r>
            <a:r>
              <a:rPr lang="pt-BR" sz="2000" b="1" baseline="-25000" dirty="0">
                <a:latin typeface="Calibri" panose="020F0502020204030204" pitchFamily="34" charset="0"/>
                <a:ea typeface="Times New Roman" panose="02020603050405020304" pitchFamily="18" charset="0"/>
              </a:rPr>
              <a:t>1</a:t>
            </a:r>
            <a:r>
              <a:rPr lang="pt-BR" sz="2000" b="1" dirty="0">
                <a:latin typeface="Calibri" panose="020F0502020204030204" pitchFamily="34" charset="0"/>
                <a:ea typeface="Times New Roman" panose="02020603050405020304" pitchFamily="18" charset="0"/>
              </a:rPr>
              <a:t>)]</a:t>
            </a:r>
            <a:r>
              <a:rPr lang="pt-BR" sz="2000" dirty="0">
                <a:latin typeface="Calibri" panose="020F0502020204030204" pitchFamily="34" charset="0"/>
                <a:ea typeface="Times New Roman" panose="02020603050405020304" pitchFamily="18" charset="0"/>
              </a:rPr>
              <a:t> = 0,0156 ± 1,96 x </a:t>
            </a:r>
            <a:r>
              <a:rPr lang="pt-BR" sz="2000" dirty="0" err="1">
                <a:latin typeface="Calibri" panose="020F0502020204030204" pitchFamily="34" charset="0"/>
                <a:ea typeface="Times New Roman" panose="02020603050405020304" pitchFamily="18" charset="0"/>
              </a:rPr>
              <a:t>Raíz</a:t>
            </a:r>
            <a:r>
              <a:rPr lang="pt-BR" sz="2000" dirty="0">
                <a:latin typeface="Calibri" panose="020F0502020204030204" pitchFamily="34" charset="0"/>
                <a:ea typeface="Times New Roman" panose="02020603050405020304" pitchFamily="18" charset="0"/>
              </a:rPr>
              <a:t> [0,0156 x (0,9844) / 6022)] = 0,0031 (= 0,31%).</a:t>
            </a:r>
          </a:p>
          <a:p>
            <a:pPr algn="just">
              <a:spcAft>
                <a:spcPts val="0"/>
              </a:spcAft>
            </a:pPr>
            <a:r>
              <a:rPr lang="es-ES_tradnl" sz="2000" dirty="0">
                <a:latin typeface="Calibri" panose="020F0502020204030204" pitchFamily="34" charset="0"/>
                <a:ea typeface="Times New Roman" panose="02020603050405020304" pitchFamily="18" charset="0"/>
              </a:rPr>
              <a:t> </a:t>
            </a:r>
            <a:r>
              <a:rPr lang="pt-BR" sz="2000" dirty="0">
                <a:latin typeface="Calibri" panose="020F0502020204030204" pitchFamily="34" charset="0"/>
                <a:ea typeface="Times New Roman" panose="02020603050405020304" pitchFamily="18" charset="0"/>
              </a:rPr>
              <a:t>	</a:t>
            </a:r>
            <a:r>
              <a:rPr lang="es-ES" sz="2000" dirty="0">
                <a:latin typeface="Calibri" panose="020F0502020204030204" pitchFamily="34" charset="0"/>
                <a:ea typeface="Times New Roman" panose="02020603050405020304" pitchFamily="18" charset="0"/>
              </a:rPr>
              <a:t>De esta forma se aplica a derecha e izquierda de la proporción, obteniendo el límite inferior así: 1,56% - 0,31% = 1,25%, y el límite superior así: 1,56% + 0,31% = 1,87%, y lo expresamos como 1,56% (</a:t>
            </a:r>
            <a:r>
              <a:rPr lang="es-ES" sz="2000" i="1" dirty="0">
                <a:latin typeface="Calibri" panose="020F0502020204030204" pitchFamily="34" charset="0"/>
                <a:ea typeface="Times New Roman" panose="02020603050405020304" pitchFamily="18" charset="0"/>
              </a:rPr>
              <a:t>IC 95%</a:t>
            </a:r>
            <a:r>
              <a:rPr lang="es-ES" sz="2000" dirty="0">
                <a:latin typeface="Calibri" panose="020F0502020204030204" pitchFamily="34" charset="0"/>
                <a:ea typeface="Times New Roman" panose="02020603050405020304" pitchFamily="18" charset="0"/>
              </a:rPr>
              <a:t>, 1,25% a 1,87%). De cada 100 veces que repitiéramos el experimento, tenemos la confianza de que en 95 de ellos el Promedio de la Población que perseguimos se encuentra entre 1,25% y 1,87%.</a:t>
            </a:r>
            <a:endParaRPr lang="es-ES" sz="1800" dirty="0">
              <a:latin typeface="Times New Roman" panose="02020603050405020304" pitchFamily="18" charset="0"/>
              <a:ea typeface="Times New Roman" panose="02020603050405020304" pitchFamily="18" charset="0"/>
            </a:endParaRPr>
          </a:p>
          <a:p>
            <a:pPr algn="just">
              <a:spcAft>
                <a:spcPts val="0"/>
              </a:spcAft>
            </a:pPr>
            <a:r>
              <a:rPr lang="es-ES" sz="1400" dirty="0">
                <a:latin typeface="Calibri" panose="020F0502020204030204" pitchFamily="34" charset="0"/>
                <a:ea typeface="Times New Roman" panose="02020603050405020304" pitchFamily="18" charset="0"/>
              </a:rPr>
              <a:t> </a:t>
            </a:r>
            <a:r>
              <a:rPr lang="es-ES_tradnl" sz="1400" baseline="30000" dirty="0">
                <a:solidFill>
                  <a:srgbClr val="0000FF"/>
                </a:solidFill>
                <a:latin typeface="Calibri" panose="020F0502020204030204" pitchFamily="34" charset="0"/>
                <a:ea typeface="Times New Roman" panose="02020603050405020304" pitchFamily="18" charset="0"/>
              </a:rPr>
              <a:t>2</a:t>
            </a:r>
            <a:r>
              <a:rPr lang="es-ES_tradnl" sz="1400" dirty="0">
                <a:solidFill>
                  <a:srgbClr val="0000FF"/>
                </a:solidFill>
                <a:latin typeface="Calibri" panose="020F0502020204030204" pitchFamily="34" charset="0"/>
                <a:ea typeface="Times New Roman" panose="02020603050405020304" pitchFamily="18" charset="0"/>
              </a:rPr>
              <a:t> </a:t>
            </a:r>
            <a:r>
              <a:rPr lang="es-ES" sz="1400" dirty="0">
                <a:latin typeface="Calibri" panose="020F0502020204030204" pitchFamily="34" charset="0"/>
                <a:ea typeface="Times New Roman" panose="02020603050405020304" pitchFamily="18" charset="0"/>
              </a:rPr>
              <a:t>El error estándar o error de muestreo es un error aleatorio que vendría a estimar la variabilidad esperable por el proceso de muestreo. El error estándar es a la muestra, lo que la desviación estándar es al individuo.</a:t>
            </a:r>
            <a:endParaRPr lang="es-ES" sz="1400" dirty="0">
              <a:latin typeface="Times New Roman" panose="02020603050405020304" pitchFamily="18" charset="0"/>
              <a:ea typeface="Times New Roman" panose="02020603050405020304" pitchFamily="18" charset="0"/>
            </a:endParaRPr>
          </a:p>
          <a:p>
            <a:pPr algn="just">
              <a:spcAft>
                <a:spcPts val="0"/>
              </a:spcAft>
            </a:pPr>
            <a:endParaRPr lang="es-ES" sz="2000" dirty="0">
              <a:effectLst/>
              <a:latin typeface="Times New Roman" panose="02020603050405020304" pitchFamily="18" charset="0"/>
              <a:ea typeface="Times New Roman" panose="02020603050405020304" pitchFamily="18" charset="0"/>
            </a:endParaRPr>
          </a:p>
        </p:txBody>
      </p:sp>
      <p:cxnSp>
        <p:nvCxnSpPr>
          <p:cNvPr id="4" name="Conector recto de flecha 3"/>
          <p:cNvCxnSpPr/>
          <p:nvPr/>
        </p:nvCxnSpPr>
        <p:spPr>
          <a:xfrm>
            <a:off x="1828800" y="1841679"/>
            <a:ext cx="373487" cy="163561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 name="Conector recto de flecha 5"/>
          <p:cNvCxnSpPr/>
          <p:nvPr/>
        </p:nvCxnSpPr>
        <p:spPr>
          <a:xfrm>
            <a:off x="2691685" y="1867437"/>
            <a:ext cx="180304" cy="160985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Conector recto de flecha 7"/>
          <p:cNvCxnSpPr/>
          <p:nvPr/>
        </p:nvCxnSpPr>
        <p:spPr>
          <a:xfrm flipH="1">
            <a:off x="3876541" y="1841679"/>
            <a:ext cx="1146220" cy="163561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983892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1240667" y="1090656"/>
            <a:ext cx="9144000" cy="1655762"/>
          </a:xfrm>
        </p:spPr>
        <p:txBody>
          <a:bodyPr>
            <a:noAutofit/>
          </a:bodyPr>
          <a:lstStyle/>
          <a:p>
            <a:pPr algn="just">
              <a:spcAft>
                <a:spcPts val="0"/>
              </a:spcAft>
            </a:pPr>
            <a:r>
              <a:rPr lang="es-ES" sz="2000" dirty="0">
                <a:latin typeface="Calibri" panose="020F0502020204030204" pitchFamily="34" charset="0"/>
                <a:ea typeface="Times New Roman" panose="02020603050405020304" pitchFamily="18" charset="0"/>
              </a:rPr>
              <a:t>	De manera similar, previo cálculo del error estándar de la Ratio de Proporciones (RR) y del error estándar de la Diferencia de Proporciones (RAR), se calculan los intervalos de confianza del RR y de la RAR respectivamente. Y los del NNT son los inversos de la RAR.</a:t>
            </a:r>
            <a:endParaRPr lang="es-ES" sz="1800" dirty="0">
              <a:latin typeface="Times New Roman" panose="02020603050405020304" pitchFamily="18" charset="0"/>
              <a:ea typeface="Times New Roman" panose="02020603050405020304" pitchFamily="18" charset="0"/>
            </a:endParaRPr>
          </a:p>
          <a:p>
            <a:pPr algn="just">
              <a:spcAft>
                <a:spcPts val="0"/>
              </a:spcAft>
            </a:pPr>
            <a:r>
              <a:rPr lang="es-ES" sz="2000" dirty="0">
                <a:latin typeface="Calibri" panose="020F0502020204030204" pitchFamily="34" charset="0"/>
                <a:ea typeface="Times New Roman" panose="02020603050405020304" pitchFamily="18" charset="0"/>
              </a:rPr>
              <a:t>	Para facilitar su cálculo, proporcionamos una sencilla calculadora en </a:t>
            </a:r>
            <a:r>
              <a:rPr lang="es-ES" sz="2000" dirty="0">
                <a:latin typeface="Calibri" panose="020F0502020204030204" pitchFamily="34" charset="0"/>
                <a:ea typeface="Times New Roman" panose="02020603050405020304" pitchFamily="18" charset="0"/>
                <a:hlinkClick r:id="rId2"/>
              </a:rPr>
              <a:t>http://evalmedicamento.weebly.com/uploads/1/0/8/6/10866180/10-c%C3%A1lculadora_rar_y_nnt.xls</a:t>
            </a:r>
            <a:r>
              <a:rPr lang="es-ES" sz="2000" dirty="0">
                <a:latin typeface="Calibri" panose="020F0502020204030204" pitchFamily="34" charset="0"/>
                <a:ea typeface="Times New Roman" panose="02020603050405020304" pitchFamily="18" charset="0"/>
              </a:rPr>
              <a:t> , con la que es muy fácil introducir los datos. Por ejemplo, del anteriormente mencionado estudio “4S”, en el que tras 5,4 años, se introducen los 182 pacientes con evento de “Muerte por cualquier causa” en el grupo de </a:t>
            </a:r>
            <a:r>
              <a:rPr lang="es-ES" sz="2000" dirty="0" err="1">
                <a:latin typeface="Calibri" panose="020F0502020204030204" pitchFamily="34" charset="0"/>
                <a:ea typeface="Times New Roman" panose="02020603050405020304" pitchFamily="18" charset="0"/>
              </a:rPr>
              <a:t>simvastatina</a:t>
            </a:r>
            <a:r>
              <a:rPr lang="es-ES" sz="2000" dirty="0">
                <a:latin typeface="Calibri" panose="020F0502020204030204" pitchFamily="34" charset="0"/>
                <a:ea typeface="Times New Roman" panose="02020603050405020304" pitchFamily="18" charset="0"/>
              </a:rPr>
              <a:t> y 256 en el grupo placebo, introduciendo también sus respectivos tamaños de muestra de 2.221 y 2.223 pacientes totales. Hecho esto, se obtienen automáticamente el RR, la RAR y el NNT con sus intervalos de confianza </a:t>
            </a:r>
            <a:r>
              <a:rPr lang="es-ES" sz="2000" dirty="0">
                <a:solidFill>
                  <a:srgbClr val="0000FF"/>
                </a:solidFill>
                <a:latin typeface="Calibri" panose="020F0502020204030204" pitchFamily="34" charset="0"/>
                <a:ea typeface="Times New Roman" panose="02020603050405020304" pitchFamily="18" charset="0"/>
              </a:rPr>
              <a:t>(figura 1)</a:t>
            </a:r>
            <a:r>
              <a:rPr lang="es-ES" sz="2000" dirty="0">
                <a:latin typeface="Calibri" panose="020F0502020204030204" pitchFamily="34" charset="0"/>
                <a:ea typeface="Times New Roman" panose="02020603050405020304" pitchFamily="18" charset="0"/>
              </a:rPr>
              <a:t>.</a:t>
            </a:r>
            <a:endParaRPr lang="es-ES" sz="1800" dirty="0">
              <a:latin typeface="Times New Roman" panose="02020603050405020304" pitchFamily="18" charset="0"/>
              <a:ea typeface="Times New Roman" panose="02020603050405020304" pitchFamily="18" charset="0"/>
            </a:endParaRPr>
          </a:p>
          <a:p>
            <a:pPr algn="just">
              <a:spcAft>
                <a:spcPts val="0"/>
              </a:spcAft>
            </a:pPr>
            <a:endParaRPr lang="es-ES" sz="20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2402705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04459" y="616916"/>
            <a:ext cx="10850217" cy="1325563"/>
          </a:xfrm>
        </p:spPr>
        <p:txBody>
          <a:bodyPr>
            <a:normAutofit fontScale="90000"/>
          </a:bodyPr>
          <a:lstStyle/>
          <a:p>
            <a:pPr>
              <a:spcAft>
                <a:spcPts val="0"/>
              </a:spcAft>
            </a:pPr>
            <a:r>
              <a:rPr lang="es-ES_tradnl" sz="2100" b="1" dirty="0">
                <a:latin typeface="Calibri" panose="020F0502020204030204" pitchFamily="34" charset="0"/>
                <a:ea typeface="Times New Roman" panose="02020603050405020304" pitchFamily="18" charset="0"/>
              </a:rPr>
              <a:t>Figura 1: Hoja de cálculo para obtener RR, RAR, NNT, potencia y valor de </a:t>
            </a:r>
            <a:r>
              <a:rPr lang="es-ES_tradnl" sz="2100" b="1" i="1" dirty="0">
                <a:latin typeface="Calibri" panose="020F0502020204030204" pitchFamily="34" charset="0"/>
                <a:ea typeface="Times New Roman" panose="02020603050405020304" pitchFamily="18" charset="0"/>
              </a:rPr>
              <a:t>p</a:t>
            </a:r>
            <a:r>
              <a:rPr lang="es-ES_tradnl" sz="2100" b="1" dirty="0">
                <a:latin typeface="Calibri" panose="020F0502020204030204" pitchFamily="34" charset="0"/>
                <a:ea typeface="Times New Roman" panose="02020603050405020304" pitchFamily="18" charset="0"/>
              </a:rPr>
              <a:t> por incidencias acumuladas. Disponible en </a:t>
            </a:r>
            <a:r>
              <a:rPr lang="es-ES_tradnl" sz="2000" dirty="0">
                <a:latin typeface="Calibri" panose="020F0502020204030204" pitchFamily="34" charset="0"/>
                <a:ea typeface="Times New Roman" panose="02020603050405020304" pitchFamily="18" charset="0"/>
                <a:hlinkClick r:id="rId2"/>
              </a:rPr>
              <a:t>http://evalmedicamento.weebly.com/uploads/1/0/8/6/10866180/10-c%C3%A1lculadora_rar_y_nnt.xls</a:t>
            </a:r>
            <a:r>
              <a:rPr lang="es-ES_tradnl" sz="2100" b="1" dirty="0">
                <a:latin typeface="Calibri" panose="020F0502020204030204" pitchFamily="34" charset="0"/>
                <a:ea typeface="Times New Roman" panose="02020603050405020304" pitchFamily="18" charset="0"/>
              </a:rPr>
              <a:t/>
            </a:r>
            <a:br>
              <a:rPr lang="es-ES_tradnl" sz="2100" b="1" dirty="0">
                <a:latin typeface="Calibri" panose="020F0502020204030204" pitchFamily="34" charset="0"/>
                <a:ea typeface="Times New Roman" panose="02020603050405020304" pitchFamily="18" charset="0"/>
              </a:rPr>
            </a:br>
            <a:r>
              <a:rPr lang="es-ES_tradnl" sz="2100" b="1" dirty="0">
                <a:solidFill>
                  <a:srgbClr val="0000FF"/>
                </a:solidFill>
                <a:latin typeface="Calibri" panose="020F0502020204030204" pitchFamily="34" charset="0"/>
                <a:ea typeface="Times New Roman" panose="02020603050405020304" pitchFamily="18" charset="0"/>
              </a:rPr>
              <a:t/>
            </a:r>
            <a:br>
              <a:rPr lang="es-ES_tradnl" sz="2100" b="1" dirty="0">
                <a:solidFill>
                  <a:srgbClr val="0000FF"/>
                </a:solidFill>
                <a:latin typeface="Calibri" panose="020F0502020204030204" pitchFamily="34" charset="0"/>
                <a:ea typeface="Times New Roman" panose="02020603050405020304" pitchFamily="18" charset="0"/>
              </a:rPr>
            </a:br>
            <a:r>
              <a:rPr lang="es-ES" sz="4800" dirty="0">
                <a:latin typeface="Times New Roman" panose="02020603050405020304" pitchFamily="18" charset="0"/>
                <a:ea typeface="Times New Roman" panose="02020603050405020304" pitchFamily="18" charset="0"/>
              </a:rPr>
              <a:t/>
            </a:r>
            <a:br>
              <a:rPr lang="es-ES" sz="4800" dirty="0">
                <a:latin typeface="Times New Roman" panose="02020603050405020304" pitchFamily="18" charset="0"/>
                <a:ea typeface="Times New Roman" panose="02020603050405020304" pitchFamily="18" charset="0"/>
              </a:rPr>
            </a:br>
            <a:endParaRPr lang="es-ES" dirty="0"/>
          </a:p>
        </p:txBody>
      </p:sp>
      <p:pic>
        <p:nvPicPr>
          <p:cNvPr id="7" name="Marcador de contenido 6"/>
          <p:cNvPicPr>
            <a:picLocks noGrp="1" noChangeAspect="1"/>
          </p:cNvPicPr>
          <p:nvPr>
            <p:ph idx="1"/>
          </p:nvPr>
        </p:nvPicPr>
        <p:blipFill>
          <a:blip r:embed="rId3"/>
          <a:stretch>
            <a:fillRect/>
          </a:stretch>
        </p:blipFill>
        <p:spPr>
          <a:xfrm>
            <a:off x="1048392" y="1181680"/>
            <a:ext cx="9769861" cy="5326719"/>
          </a:xfrm>
          <a:prstGeom prst="rect">
            <a:avLst/>
          </a:prstGeom>
        </p:spPr>
      </p:pic>
    </p:spTree>
    <p:extLst>
      <p:ext uri="{BB962C8B-B14F-4D97-AF65-F5344CB8AC3E}">
        <p14:creationId xmlns:p14="http://schemas.microsoft.com/office/powerpoint/2010/main" val="7863802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Marcador de contenido 2"/>
          <p:cNvPicPr>
            <a:picLocks noGrp="1" noChangeAspect="1"/>
          </p:cNvPicPr>
          <p:nvPr>
            <p:ph idx="1"/>
          </p:nvPr>
        </p:nvPicPr>
        <p:blipFill>
          <a:blip r:embed="rId2"/>
          <a:stretch>
            <a:fillRect/>
          </a:stretch>
        </p:blipFill>
        <p:spPr>
          <a:xfrm>
            <a:off x="996941" y="849270"/>
            <a:ext cx="9679644" cy="4063504"/>
          </a:xfrm>
          <a:prstGeom prst="rect">
            <a:avLst/>
          </a:prstGeom>
        </p:spPr>
      </p:pic>
    </p:spTree>
    <p:extLst>
      <p:ext uri="{BB962C8B-B14F-4D97-AF65-F5344CB8AC3E}">
        <p14:creationId xmlns:p14="http://schemas.microsoft.com/office/powerpoint/2010/main" val="32561013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Marcador de contenido 2"/>
          <p:cNvPicPr>
            <a:picLocks noGrp="1" noChangeAspect="1"/>
          </p:cNvPicPr>
          <p:nvPr>
            <p:ph idx="1"/>
          </p:nvPr>
        </p:nvPicPr>
        <p:blipFill>
          <a:blip r:embed="rId2"/>
          <a:stretch>
            <a:fillRect/>
          </a:stretch>
        </p:blipFill>
        <p:spPr>
          <a:xfrm>
            <a:off x="1149229" y="1163179"/>
            <a:ext cx="9671698" cy="1740442"/>
          </a:xfrm>
          <a:prstGeom prst="rect">
            <a:avLst/>
          </a:prstGeom>
        </p:spPr>
      </p:pic>
    </p:spTree>
    <p:extLst>
      <p:ext uri="{BB962C8B-B14F-4D97-AF65-F5344CB8AC3E}">
        <p14:creationId xmlns:p14="http://schemas.microsoft.com/office/powerpoint/2010/main" val="33058916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a:blip r:embed="rId2"/>
          <a:stretch>
            <a:fillRect/>
          </a:stretch>
        </p:blipFill>
        <p:spPr>
          <a:xfrm>
            <a:off x="1216985" y="293039"/>
            <a:ext cx="9575509" cy="6273778"/>
          </a:xfrm>
          <a:prstGeom prst="rect">
            <a:avLst/>
          </a:prstGeom>
        </p:spPr>
      </p:pic>
    </p:spTree>
    <p:extLst>
      <p:ext uri="{BB962C8B-B14F-4D97-AF65-F5344CB8AC3E}">
        <p14:creationId xmlns:p14="http://schemas.microsoft.com/office/powerpoint/2010/main" val="30784542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Marcador de contenido 5"/>
          <p:cNvPicPr>
            <a:picLocks noGrp="1" noChangeAspect="1"/>
          </p:cNvPicPr>
          <p:nvPr>
            <p:ph idx="1"/>
          </p:nvPr>
        </p:nvPicPr>
        <p:blipFill>
          <a:blip r:embed="rId2"/>
          <a:stretch>
            <a:fillRect/>
          </a:stretch>
        </p:blipFill>
        <p:spPr>
          <a:xfrm>
            <a:off x="1009821" y="624020"/>
            <a:ext cx="9808433" cy="5560030"/>
          </a:xfrm>
          <a:prstGeom prst="rect">
            <a:avLst/>
          </a:prstGeom>
        </p:spPr>
      </p:pic>
    </p:spTree>
    <p:extLst>
      <p:ext uri="{BB962C8B-B14F-4D97-AF65-F5344CB8AC3E}">
        <p14:creationId xmlns:p14="http://schemas.microsoft.com/office/powerpoint/2010/main" val="1851240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Marcador de contenido 2"/>
          <p:cNvPicPr>
            <a:picLocks noGrp="1" noChangeAspect="1"/>
          </p:cNvPicPr>
          <p:nvPr>
            <p:ph idx="1"/>
          </p:nvPr>
        </p:nvPicPr>
        <p:blipFill>
          <a:blip r:embed="rId2"/>
          <a:stretch>
            <a:fillRect/>
          </a:stretch>
        </p:blipFill>
        <p:spPr>
          <a:xfrm>
            <a:off x="1229440" y="1392765"/>
            <a:ext cx="9537344" cy="1430646"/>
          </a:xfrm>
          <a:prstGeom prst="rect">
            <a:avLst/>
          </a:prstGeom>
        </p:spPr>
      </p:pic>
    </p:spTree>
    <p:extLst>
      <p:ext uri="{BB962C8B-B14F-4D97-AF65-F5344CB8AC3E}">
        <p14:creationId xmlns:p14="http://schemas.microsoft.com/office/powerpoint/2010/main" val="32447263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789904" y="523986"/>
            <a:ext cx="9796530" cy="4228318"/>
          </a:xfrm>
        </p:spPr>
        <p:txBody>
          <a:bodyPr>
            <a:noAutofit/>
          </a:bodyPr>
          <a:lstStyle/>
          <a:p>
            <a:pPr algn="just">
              <a:spcAft>
                <a:spcPts val="0"/>
              </a:spcAft>
            </a:pPr>
            <a:r>
              <a:rPr lang="es-ES_tradnl" sz="2000" b="1" dirty="0">
                <a:latin typeface="Calibri" panose="020F0502020204030204" pitchFamily="34" charset="0"/>
                <a:ea typeface="Times New Roman" panose="02020603050405020304" pitchFamily="18" charset="0"/>
              </a:rPr>
              <a:t>INTRODUCCIÓN.</a:t>
            </a:r>
            <a:endParaRPr lang="es-ES" sz="2000" dirty="0">
              <a:latin typeface="Times New Roman" panose="02020603050405020304" pitchFamily="18" charset="0"/>
              <a:ea typeface="Times New Roman" panose="02020603050405020304" pitchFamily="18" charset="0"/>
            </a:endParaRPr>
          </a:p>
          <a:p>
            <a:pPr algn="just">
              <a:spcAft>
                <a:spcPts val="0"/>
              </a:spcAft>
            </a:pPr>
            <a:r>
              <a:rPr lang="es-ES_tradnl" sz="2000" b="1" dirty="0">
                <a:latin typeface="Calibri" panose="020F0502020204030204" pitchFamily="34" charset="0"/>
                <a:ea typeface="Times New Roman" panose="02020603050405020304" pitchFamily="18" charset="0"/>
              </a:rPr>
              <a:t> </a:t>
            </a:r>
            <a:r>
              <a:rPr lang="es-ES" sz="2000" dirty="0">
                <a:latin typeface="Calibri" panose="020F0502020204030204" pitchFamily="34" charset="0"/>
                <a:ea typeface="Times New Roman" panose="02020603050405020304" pitchFamily="18" charset="0"/>
              </a:rPr>
              <a:t>	En los ensayos clínicos debemos entender por </a:t>
            </a:r>
            <a:r>
              <a:rPr lang="es-ES" sz="2000" b="1" dirty="0">
                <a:solidFill>
                  <a:srgbClr val="0000FF"/>
                </a:solidFill>
                <a:latin typeface="Calibri" panose="020F0502020204030204" pitchFamily="34" charset="0"/>
                <a:ea typeface="Times New Roman" panose="02020603050405020304" pitchFamily="18" charset="0"/>
              </a:rPr>
              <a:t>efecto</a:t>
            </a:r>
            <a:r>
              <a:rPr lang="es-ES" sz="2000" dirty="0">
                <a:latin typeface="Calibri" panose="020F0502020204030204" pitchFamily="34" charset="0"/>
                <a:ea typeface="Times New Roman" panose="02020603050405020304" pitchFamily="18" charset="0"/>
              </a:rPr>
              <a:t> tanto los </a:t>
            </a:r>
            <a:r>
              <a:rPr lang="es-ES" sz="2000" dirty="0">
                <a:solidFill>
                  <a:srgbClr val="008000"/>
                </a:solidFill>
                <a:latin typeface="Calibri" panose="020F0502020204030204" pitchFamily="34" charset="0"/>
                <a:ea typeface="Times New Roman" panose="02020603050405020304" pitchFamily="18" charset="0"/>
              </a:rPr>
              <a:t>“beneficios” </a:t>
            </a:r>
            <a:r>
              <a:rPr lang="es-ES" sz="2000" dirty="0">
                <a:latin typeface="Calibri" panose="020F0502020204030204" pitchFamily="34" charset="0"/>
                <a:ea typeface="Times New Roman" panose="02020603050405020304" pitchFamily="18" charset="0"/>
              </a:rPr>
              <a:t>como los </a:t>
            </a:r>
            <a:r>
              <a:rPr lang="es-ES" sz="2000" dirty="0">
                <a:solidFill>
                  <a:srgbClr val="FF0000"/>
                </a:solidFill>
                <a:latin typeface="Calibri" panose="020F0502020204030204" pitchFamily="34" charset="0"/>
                <a:ea typeface="Times New Roman" panose="02020603050405020304" pitchFamily="18" charset="0"/>
              </a:rPr>
              <a:t>“daños añadidos” </a:t>
            </a:r>
            <a:r>
              <a:rPr lang="es-ES" sz="2000" dirty="0">
                <a:latin typeface="Calibri" panose="020F0502020204030204" pitchFamily="34" charset="0"/>
                <a:ea typeface="Times New Roman" panose="02020603050405020304" pitchFamily="18" charset="0"/>
              </a:rPr>
              <a:t>en el grupo de intervención frente al grupo de control. </a:t>
            </a:r>
          </a:p>
          <a:p>
            <a:pPr algn="just">
              <a:spcAft>
                <a:spcPts val="0"/>
              </a:spcAft>
            </a:pPr>
            <a:r>
              <a:rPr lang="es-ES" sz="2000" dirty="0">
                <a:latin typeface="Calibri" panose="020F0502020204030204" pitchFamily="34" charset="0"/>
                <a:ea typeface="Times New Roman" panose="02020603050405020304" pitchFamily="18" charset="0"/>
              </a:rPr>
              <a:t>	La </a:t>
            </a:r>
            <a:r>
              <a:rPr lang="es-ES" sz="2000" b="1" dirty="0">
                <a:solidFill>
                  <a:srgbClr val="0000FF"/>
                </a:solidFill>
                <a:latin typeface="Calibri" panose="020F0502020204030204" pitchFamily="34" charset="0"/>
                <a:ea typeface="Times New Roman" panose="02020603050405020304" pitchFamily="18" charset="0"/>
              </a:rPr>
              <a:t>magnitud del efecto</a:t>
            </a:r>
            <a:r>
              <a:rPr lang="es-ES" sz="2000" dirty="0">
                <a:latin typeface="Calibri" panose="020F0502020204030204" pitchFamily="34" charset="0"/>
                <a:ea typeface="Times New Roman" panose="02020603050405020304" pitchFamily="18" charset="0"/>
              </a:rPr>
              <a:t> se mide comparando </a:t>
            </a:r>
            <a:r>
              <a:rPr lang="es-ES" sz="2000" dirty="0">
                <a:solidFill>
                  <a:srgbClr val="008080"/>
                </a:solidFill>
                <a:latin typeface="Calibri" panose="020F0502020204030204" pitchFamily="34" charset="0"/>
                <a:ea typeface="Times New Roman" panose="02020603050405020304" pitchFamily="18" charset="0"/>
              </a:rPr>
              <a:t>el número de pacientes que sufren un evento en el grupo de intervención</a:t>
            </a:r>
            <a:r>
              <a:rPr lang="es-ES" sz="2000" dirty="0">
                <a:solidFill>
                  <a:srgbClr val="990099"/>
                </a:solidFill>
                <a:latin typeface="Calibri" panose="020F0502020204030204" pitchFamily="34" charset="0"/>
                <a:ea typeface="Times New Roman" panose="02020603050405020304" pitchFamily="18" charset="0"/>
              </a:rPr>
              <a:t> frente al número de pacientes que sufren un evento en el grupo de control</a:t>
            </a:r>
            <a:r>
              <a:rPr lang="es-ES" sz="2000" dirty="0">
                <a:latin typeface="Calibri" panose="020F0502020204030204" pitchFamily="34" charset="0"/>
                <a:ea typeface="Times New Roman" panose="02020603050405020304" pitchFamily="18" charset="0"/>
              </a:rPr>
              <a:t>.</a:t>
            </a:r>
            <a:endParaRPr lang="es-ES" sz="2000" dirty="0">
              <a:latin typeface="Times New Roman" panose="02020603050405020304" pitchFamily="18" charset="0"/>
              <a:ea typeface="Times New Roman" panose="02020603050405020304" pitchFamily="18" charset="0"/>
            </a:endParaRPr>
          </a:p>
          <a:p>
            <a:pPr algn="just">
              <a:spcAft>
                <a:spcPts val="0"/>
              </a:spcAft>
            </a:pPr>
            <a:r>
              <a:rPr lang="es-ES" sz="2000" dirty="0">
                <a:latin typeface="Calibri" panose="020F0502020204030204" pitchFamily="34" charset="0"/>
                <a:ea typeface="Times New Roman" panose="02020603050405020304" pitchFamily="18" charset="0"/>
              </a:rPr>
              <a:t>	</a:t>
            </a:r>
            <a:r>
              <a:rPr lang="es-ES_tradnl" sz="2000" dirty="0">
                <a:latin typeface="Calibri" panose="020F0502020204030204" pitchFamily="34" charset="0"/>
                <a:ea typeface="Times New Roman" panose="02020603050405020304" pitchFamily="18" charset="0"/>
              </a:rPr>
              <a:t>Imaginemos que los 100 habitantes de una pequeña isla de Micronesia enferman por la picadura de un insecto. Y, además, que provocará la muerte a 10 de ellos en un año. Esto significa que el </a:t>
            </a:r>
            <a:r>
              <a:rPr lang="es-ES_tradnl" sz="2000" b="1" dirty="0">
                <a:latin typeface="Calibri" panose="020F0502020204030204" pitchFamily="34" charset="0"/>
                <a:ea typeface="Times New Roman" panose="02020603050405020304" pitchFamily="18" charset="0"/>
              </a:rPr>
              <a:t>riesgo basal</a:t>
            </a:r>
            <a:r>
              <a:rPr lang="es-ES_tradnl" sz="2000" dirty="0">
                <a:latin typeface="Calibri" panose="020F0502020204030204" pitchFamily="34" charset="0"/>
                <a:ea typeface="Times New Roman" panose="02020603050405020304" pitchFamily="18" charset="0"/>
              </a:rPr>
              <a:t> de muertes es de 10 por cada 100 enfermos</a:t>
            </a:r>
            <a:r>
              <a:rPr lang="es-ES_tradnl" sz="2000" b="1" baseline="30000" dirty="0">
                <a:solidFill>
                  <a:srgbClr val="0000FF"/>
                </a:solidFill>
                <a:latin typeface="Calibri" panose="020F0502020204030204" pitchFamily="34" charset="0"/>
                <a:ea typeface="Times New Roman" panose="02020603050405020304" pitchFamily="18" charset="0"/>
              </a:rPr>
              <a:t>1</a:t>
            </a:r>
            <a:r>
              <a:rPr lang="es-ES_tradnl" sz="2000" dirty="0">
                <a:latin typeface="Calibri" panose="020F0502020204030204" pitchFamily="34" charset="0"/>
                <a:ea typeface="Times New Roman" panose="02020603050405020304" pitchFamily="18" charset="0"/>
              </a:rPr>
              <a:t>; es decir, el </a:t>
            </a:r>
            <a:r>
              <a:rPr lang="es-ES_tradnl" sz="2000" b="1" dirty="0">
                <a:solidFill>
                  <a:srgbClr val="FF0000"/>
                </a:solidFill>
                <a:latin typeface="Calibri" panose="020F0502020204030204" pitchFamily="34" charset="0"/>
                <a:ea typeface="Times New Roman" panose="02020603050405020304" pitchFamily="18" charset="0"/>
              </a:rPr>
              <a:t>+10%</a:t>
            </a:r>
            <a:r>
              <a:rPr lang="es-ES_tradnl" sz="2000" dirty="0">
                <a:latin typeface="Calibri" panose="020F0502020204030204" pitchFamily="34" charset="0"/>
                <a:ea typeface="Times New Roman" panose="02020603050405020304" pitchFamily="18" charset="0"/>
              </a:rPr>
              <a:t> en un año. En la isla hay una planta (un antídoto) que evita 3 muertes por cada 100 enfermos. El “beneficio” en muertes, por tanto, es del </a:t>
            </a:r>
            <a:r>
              <a:rPr lang="es-ES_tradnl" sz="2000" b="1" dirty="0">
                <a:solidFill>
                  <a:srgbClr val="008000"/>
                </a:solidFill>
                <a:latin typeface="Calibri" panose="020F0502020204030204" pitchFamily="34" charset="0"/>
                <a:ea typeface="Times New Roman" panose="02020603050405020304" pitchFamily="18" charset="0"/>
              </a:rPr>
              <a:t>-3%</a:t>
            </a:r>
            <a:r>
              <a:rPr lang="es-ES_tradnl" sz="2000" dirty="0">
                <a:latin typeface="Calibri" panose="020F0502020204030204" pitchFamily="34" charset="0"/>
                <a:ea typeface="Times New Roman" panose="02020603050405020304" pitchFamily="18" charset="0"/>
              </a:rPr>
              <a:t> en un año. Pero esta planta también provoca 1 muerte al año por paro cardíaco de cada 100 enfermos. El “daño añadido” en muertes, por tanto, es del </a:t>
            </a:r>
            <a:r>
              <a:rPr lang="es-ES_tradnl" sz="2000" b="1" dirty="0">
                <a:solidFill>
                  <a:srgbClr val="FF0000"/>
                </a:solidFill>
                <a:latin typeface="Calibri" panose="020F0502020204030204" pitchFamily="34" charset="0"/>
                <a:ea typeface="Times New Roman" panose="02020603050405020304" pitchFamily="18" charset="0"/>
              </a:rPr>
              <a:t>+1%</a:t>
            </a:r>
            <a:r>
              <a:rPr lang="es-ES_tradnl" sz="2000" dirty="0">
                <a:latin typeface="Calibri" panose="020F0502020204030204" pitchFamily="34" charset="0"/>
                <a:ea typeface="Times New Roman" panose="02020603050405020304" pitchFamily="18" charset="0"/>
              </a:rPr>
              <a:t> por año. El balance se establecería así: “% de riesgo basal” menos “% de beneficios” más “% de riesgos añadidos” =  </a:t>
            </a:r>
            <a:r>
              <a:rPr lang="es-ES_tradnl" sz="2000" b="1" dirty="0">
                <a:solidFill>
                  <a:srgbClr val="FF0000"/>
                </a:solidFill>
                <a:latin typeface="Calibri" panose="020F0502020204030204" pitchFamily="34" charset="0"/>
                <a:ea typeface="Times New Roman" panose="02020603050405020304" pitchFamily="18" charset="0"/>
              </a:rPr>
              <a:t>+10%</a:t>
            </a:r>
            <a:r>
              <a:rPr lang="es-ES_tradnl" sz="2000" b="1" dirty="0">
                <a:latin typeface="Calibri" panose="020F0502020204030204" pitchFamily="34" charset="0"/>
                <a:ea typeface="Times New Roman" panose="02020603050405020304" pitchFamily="18" charset="0"/>
              </a:rPr>
              <a:t> </a:t>
            </a:r>
            <a:r>
              <a:rPr lang="es-ES_tradnl" sz="2000" b="1" dirty="0">
                <a:solidFill>
                  <a:srgbClr val="008000"/>
                </a:solidFill>
                <a:latin typeface="Calibri" panose="020F0502020204030204" pitchFamily="34" charset="0"/>
                <a:ea typeface="Times New Roman" panose="02020603050405020304" pitchFamily="18" charset="0"/>
              </a:rPr>
              <a:t>- 3%</a:t>
            </a:r>
            <a:r>
              <a:rPr lang="es-ES_tradnl" sz="2000" b="1" dirty="0">
                <a:latin typeface="Calibri" panose="020F0502020204030204" pitchFamily="34" charset="0"/>
                <a:ea typeface="Times New Roman" panose="02020603050405020304" pitchFamily="18" charset="0"/>
              </a:rPr>
              <a:t> </a:t>
            </a:r>
            <a:r>
              <a:rPr lang="es-ES_tradnl" sz="2000" b="1" dirty="0">
                <a:solidFill>
                  <a:srgbClr val="FF0000"/>
                </a:solidFill>
                <a:latin typeface="Calibri" panose="020F0502020204030204" pitchFamily="34" charset="0"/>
                <a:ea typeface="Times New Roman" panose="02020603050405020304" pitchFamily="18" charset="0"/>
              </a:rPr>
              <a:t>+ 1%</a:t>
            </a:r>
            <a:r>
              <a:rPr lang="es-ES_tradnl" sz="2000" b="1" dirty="0">
                <a:latin typeface="Calibri" panose="020F0502020204030204" pitchFamily="34" charset="0"/>
                <a:ea typeface="Times New Roman" panose="02020603050405020304" pitchFamily="18" charset="0"/>
              </a:rPr>
              <a:t> = </a:t>
            </a:r>
            <a:r>
              <a:rPr lang="es-ES_tradnl" sz="2000" b="1" dirty="0">
                <a:solidFill>
                  <a:srgbClr val="FF0000"/>
                </a:solidFill>
                <a:latin typeface="Calibri" panose="020F0502020204030204" pitchFamily="34" charset="0"/>
                <a:ea typeface="Times New Roman" panose="02020603050405020304" pitchFamily="18" charset="0"/>
              </a:rPr>
              <a:t>+8%</a:t>
            </a:r>
            <a:r>
              <a:rPr lang="es-ES_tradnl" sz="2000" b="1" dirty="0">
                <a:latin typeface="Calibri" panose="020F0502020204030204" pitchFamily="34" charset="0"/>
                <a:ea typeface="Times New Roman" panose="02020603050405020304" pitchFamily="18" charset="0"/>
              </a:rPr>
              <a:t>.</a:t>
            </a:r>
          </a:p>
          <a:p>
            <a:pPr algn="just">
              <a:spcAft>
                <a:spcPts val="0"/>
              </a:spcAft>
            </a:pPr>
            <a:r>
              <a:rPr lang="es-ES_tradnl" sz="1600" b="1" baseline="30000" dirty="0">
                <a:solidFill>
                  <a:srgbClr val="0000FF"/>
                </a:solidFill>
                <a:latin typeface="Calibri" panose="020F0502020204030204" pitchFamily="34" charset="0"/>
                <a:ea typeface="Times New Roman" panose="02020603050405020304" pitchFamily="18" charset="0"/>
              </a:rPr>
              <a:t>1</a:t>
            </a:r>
            <a:r>
              <a:rPr lang="es-ES_tradnl" sz="1600" dirty="0">
                <a:latin typeface="Calibri" panose="020F0502020204030204" pitchFamily="34" charset="0"/>
                <a:ea typeface="Times New Roman" panose="02020603050405020304" pitchFamily="18" charset="0"/>
              </a:rPr>
              <a:t> El riesgo absoluto se puede expresar en frecuencia absoluta (10 de cada 100 enfermos), pero también puede expresarse en probabilidad, casos favorables dividido por casos posibles: 10/100 = 0,1 (que es un tanto por uno). Asimismo puede expresarse en porcentaje: 10/100 = 10%. Los cálculos se hacen fácilmente con la probabilidad y con el porcentaje.</a:t>
            </a:r>
            <a:endParaRPr lang="es-ES" sz="1600" dirty="0">
              <a:latin typeface="Times New Roman" panose="02020603050405020304" pitchFamily="18" charset="0"/>
              <a:ea typeface="Times New Roman" panose="02020603050405020304" pitchFamily="18" charset="0"/>
            </a:endParaRPr>
          </a:p>
          <a:p>
            <a:pPr algn="just">
              <a:spcAft>
                <a:spcPts val="0"/>
              </a:spcAft>
            </a:pPr>
            <a:endParaRPr lang="es-ES" sz="20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92566270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Marcador de contenido 32"/>
          <p:cNvPicPr>
            <a:picLocks noGrp="1" noChangeAspect="1"/>
          </p:cNvPicPr>
          <p:nvPr>
            <p:ph idx="1"/>
          </p:nvPr>
        </p:nvPicPr>
        <p:blipFill>
          <a:blip r:embed="rId2"/>
          <a:stretch>
            <a:fillRect/>
          </a:stretch>
        </p:blipFill>
        <p:spPr>
          <a:xfrm>
            <a:off x="733425" y="414337"/>
            <a:ext cx="10664378" cy="6133160"/>
          </a:xfrm>
          <a:prstGeom prst="rect">
            <a:avLst/>
          </a:prstGeom>
        </p:spPr>
      </p:pic>
    </p:spTree>
    <p:extLst>
      <p:ext uri="{BB962C8B-B14F-4D97-AF65-F5344CB8AC3E}">
        <p14:creationId xmlns:p14="http://schemas.microsoft.com/office/powerpoint/2010/main" val="38446979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Marcador de contenido 2"/>
          <p:cNvPicPr>
            <a:picLocks noGrp="1" noChangeAspect="1"/>
          </p:cNvPicPr>
          <p:nvPr>
            <p:ph idx="1"/>
          </p:nvPr>
        </p:nvPicPr>
        <p:blipFill>
          <a:blip r:embed="rId2"/>
          <a:stretch>
            <a:fillRect/>
          </a:stretch>
        </p:blipFill>
        <p:spPr>
          <a:xfrm>
            <a:off x="1079792" y="280831"/>
            <a:ext cx="9468006" cy="6245530"/>
          </a:xfrm>
          <a:prstGeom prst="rect">
            <a:avLst/>
          </a:prstGeom>
        </p:spPr>
      </p:pic>
    </p:spTree>
    <p:extLst>
      <p:ext uri="{BB962C8B-B14F-4D97-AF65-F5344CB8AC3E}">
        <p14:creationId xmlns:p14="http://schemas.microsoft.com/office/powerpoint/2010/main" val="179161511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Marcador de contenido 2"/>
          <p:cNvPicPr>
            <a:picLocks noGrp="1" noChangeAspect="1"/>
          </p:cNvPicPr>
          <p:nvPr>
            <p:ph idx="1"/>
          </p:nvPr>
        </p:nvPicPr>
        <p:blipFill>
          <a:blip r:embed="rId2"/>
          <a:stretch>
            <a:fillRect/>
          </a:stretch>
        </p:blipFill>
        <p:spPr>
          <a:xfrm>
            <a:off x="1244523" y="1390850"/>
            <a:ext cx="9379315" cy="1406941"/>
          </a:xfrm>
          <a:prstGeom prst="rect">
            <a:avLst/>
          </a:prstGeom>
        </p:spPr>
      </p:pic>
    </p:spTree>
    <p:extLst>
      <p:ext uri="{BB962C8B-B14F-4D97-AF65-F5344CB8AC3E}">
        <p14:creationId xmlns:p14="http://schemas.microsoft.com/office/powerpoint/2010/main" val="259666464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Marcador de contenido 2"/>
          <p:cNvPicPr>
            <a:picLocks noGrp="1" noChangeAspect="1"/>
          </p:cNvPicPr>
          <p:nvPr>
            <p:ph idx="1"/>
          </p:nvPr>
        </p:nvPicPr>
        <p:blipFill>
          <a:blip r:embed="rId2"/>
          <a:stretch>
            <a:fillRect/>
          </a:stretch>
        </p:blipFill>
        <p:spPr>
          <a:xfrm>
            <a:off x="458051" y="383191"/>
            <a:ext cx="11379184" cy="6030488"/>
          </a:xfrm>
          <a:prstGeom prst="rect">
            <a:avLst/>
          </a:prstGeom>
        </p:spPr>
      </p:pic>
    </p:spTree>
    <p:extLst>
      <p:ext uri="{BB962C8B-B14F-4D97-AF65-F5344CB8AC3E}">
        <p14:creationId xmlns:p14="http://schemas.microsoft.com/office/powerpoint/2010/main" val="162846046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1214907" y="240652"/>
            <a:ext cx="9144000" cy="1655762"/>
          </a:xfrm>
        </p:spPr>
        <p:txBody>
          <a:bodyPr>
            <a:noAutofit/>
          </a:bodyPr>
          <a:lstStyle/>
          <a:p>
            <a:pPr algn="just">
              <a:spcAft>
                <a:spcPts val="0"/>
              </a:spcAft>
            </a:pPr>
            <a:r>
              <a:rPr lang="es-ES" sz="2000" b="1" dirty="0">
                <a:highlight>
                  <a:srgbClr val="00FF00"/>
                </a:highlight>
                <a:latin typeface="Calibri" panose="020F0502020204030204" pitchFamily="34" charset="0"/>
                <a:ea typeface="Times New Roman" panose="02020603050405020304" pitchFamily="18" charset="0"/>
              </a:rPr>
              <a:t>UTILIDADES</a:t>
            </a:r>
            <a:r>
              <a:rPr lang="es-ES" sz="2000" b="1" dirty="0">
                <a:latin typeface="Calibri" panose="020F0502020204030204" pitchFamily="34" charset="0"/>
                <a:ea typeface="Times New Roman" panose="02020603050405020304" pitchFamily="18" charset="0"/>
              </a:rPr>
              <a:t> Y </a:t>
            </a:r>
            <a:r>
              <a:rPr lang="es-ES" sz="2000" b="1" dirty="0">
                <a:highlight>
                  <a:srgbClr val="FFFF00"/>
                </a:highlight>
                <a:latin typeface="Calibri" panose="020F0502020204030204" pitchFamily="34" charset="0"/>
                <a:ea typeface="Times New Roman" panose="02020603050405020304" pitchFamily="18" charset="0"/>
              </a:rPr>
              <a:t>LIMITACIONES</a:t>
            </a:r>
            <a:r>
              <a:rPr lang="es-ES" sz="2000" b="1" dirty="0">
                <a:latin typeface="Calibri" panose="020F0502020204030204" pitchFamily="34" charset="0"/>
                <a:ea typeface="Times New Roman" panose="02020603050405020304" pitchFamily="18" charset="0"/>
              </a:rPr>
              <a:t> DE LAS MEDIDAS DEL EFECTO PARA PERCIBIR LA RELEVANCIA CLÍNICA.</a:t>
            </a:r>
            <a:endParaRPr lang="es-ES" sz="1800" dirty="0">
              <a:latin typeface="Times New Roman" panose="02020603050405020304" pitchFamily="18" charset="0"/>
              <a:ea typeface="Times New Roman" panose="02020603050405020304" pitchFamily="18" charset="0"/>
            </a:endParaRPr>
          </a:p>
          <a:p>
            <a:pPr algn="just">
              <a:spcAft>
                <a:spcPts val="0"/>
              </a:spcAft>
            </a:pPr>
            <a:r>
              <a:rPr lang="es-ES" sz="2000" b="1" dirty="0">
                <a:latin typeface="Calibri" panose="020F0502020204030204" pitchFamily="34" charset="0"/>
                <a:ea typeface="Times New Roman" panose="02020603050405020304" pitchFamily="18" charset="0"/>
              </a:rPr>
              <a:t>        </a:t>
            </a:r>
            <a:r>
              <a:rPr lang="es-ES" sz="2000" dirty="0">
                <a:solidFill>
                  <a:srgbClr val="CC3300"/>
                </a:solidFill>
                <a:latin typeface="Calibri" panose="020F0502020204030204" pitchFamily="34" charset="0"/>
                <a:ea typeface="Times New Roman" panose="02020603050405020304" pitchFamily="18" charset="0"/>
              </a:rPr>
              <a:t>El RR expresa la relación entre el porcentaje de pacientes con eventos en ambos grupos, pero el resultado no nos informa de si ambos porcentajes eran insignificantes o altos</a:t>
            </a:r>
            <a:r>
              <a:rPr lang="es-ES" sz="2000" dirty="0">
                <a:latin typeface="Calibri" panose="020F0502020204030204" pitchFamily="34" charset="0"/>
                <a:ea typeface="Times New Roman" panose="02020603050405020304" pitchFamily="18" charset="0"/>
              </a:rPr>
              <a:t>. Un valor de RR = 0,5 no informa al médico si la relevancia clínica es alta o muy baja, pues puede ser el resultado de un 20% de eventos del grupo de intervención en el numerador frente a un 40% del grupo de control en el denominador, que es un resultado muy satisfactorio, pero también de un 0,2% frente a un 0,4%, que es un resultado insignificante. </a:t>
            </a:r>
            <a:endParaRPr lang="es-ES" sz="1800" dirty="0">
              <a:latin typeface="Times New Roman" panose="02020603050405020304" pitchFamily="18" charset="0"/>
              <a:ea typeface="Times New Roman" panose="02020603050405020304" pitchFamily="18" charset="0"/>
            </a:endParaRPr>
          </a:p>
          <a:p>
            <a:pPr indent="450215" algn="just">
              <a:spcAft>
                <a:spcPts val="0"/>
              </a:spcAft>
            </a:pPr>
            <a:r>
              <a:rPr lang="es-ES" sz="2000" dirty="0">
                <a:latin typeface="Calibri" panose="020F0502020204030204" pitchFamily="34" charset="0"/>
                <a:ea typeface="Times New Roman" panose="02020603050405020304" pitchFamily="18" charset="0"/>
                <a:cs typeface="Times New Roman" panose="02020603050405020304" pitchFamily="18" charset="0"/>
              </a:rPr>
              <a:t>Para demostrar de otra forma adicional la imposibilidad de estimar la relevancia clínica, obsérvese que con el RR la única referencia que hay respecto a población inicial son los denominadores del Riesgo Absoluto del grupo de intervención y del Riesgo Absoluto del grupo de control.  Nos resulta cómodo ajustar los numeradores de ambos al igualar la población de referencia siempre a 100, con el fin de obtener dos sencillos tantos por ciento. Se ve claramente que ahora ambas poblaciones están representadas en el 100 de ambos denominadores. Pues bien, </a:t>
            </a:r>
            <a:r>
              <a:rPr lang="es-ES" sz="2000" dirty="0">
                <a:solidFill>
                  <a:srgbClr val="FF3399"/>
                </a:solidFill>
                <a:latin typeface="Calibri" panose="020F0502020204030204" pitchFamily="34" charset="0"/>
                <a:ea typeface="Times New Roman" panose="02020603050405020304" pitchFamily="18" charset="0"/>
                <a:cs typeface="Times New Roman" panose="02020603050405020304" pitchFamily="18" charset="0"/>
              </a:rPr>
              <a:t>al ser ambos denominadores iguales a 100, en una ratio éstos se </a:t>
            </a:r>
            <a:r>
              <a:rPr lang="es-ES" sz="2000" dirty="0" err="1">
                <a:solidFill>
                  <a:srgbClr val="FF3399"/>
                </a:solidFill>
                <a:latin typeface="Calibri" panose="020F0502020204030204" pitchFamily="34" charset="0"/>
                <a:ea typeface="Times New Roman" panose="02020603050405020304" pitchFamily="18" charset="0"/>
                <a:cs typeface="Times New Roman" panose="02020603050405020304" pitchFamily="18" charset="0"/>
              </a:rPr>
              <a:t>autoeliminan</a:t>
            </a:r>
            <a:r>
              <a:rPr lang="es-ES" sz="2000" dirty="0">
                <a:latin typeface="Calibri" panose="020F0502020204030204" pitchFamily="34" charset="0"/>
                <a:ea typeface="Times New Roman" panose="02020603050405020304" pitchFamily="18" charset="0"/>
                <a:cs typeface="Times New Roman" panose="02020603050405020304" pitchFamily="18" charset="0"/>
              </a:rPr>
              <a:t>, </a:t>
            </a:r>
            <a:r>
              <a:rPr lang="es-ES" sz="2000" dirty="0">
                <a:solidFill>
                  <a:srgbClr val="CC3300"/>
                </a:solidFill>
                <a:latin typeface="Calibri" panose="020F0502020204030204" pitchFamily="34" charset="0"/>
                <a:ea typeface="Times New Roman" panose="02020603050405020304" pitchFamily="18" charset="0"/>
                <a:cs typeface="Times New Roman" panose="02020603050405020304" pitchFamily="18" charset="0"/>
              </a:rPr>
              <a:t>lo que trae como consecuencia que perdemos toda referencia a la población inicial,</a:t>
            </a:r>
            <a:r>
              <a:rPr lang="es-ES" sz="2000" dirty="0">
                <a:latin typeface="Calibri" panose="020F0502020204030204" pitchFamily="34" charset="0"/>
                <a:ea typeface="Times New Roman" panose="02020603050405020304" pitchFamily="18" charset="0"/>
                <a:cs typeface="Times New Roman" panose="02020603050405020304" pitchFamily="18" charset="0"/>
              </a:rPr>
              <a:t> </a:t>
            </a:r>
            <a:r>
              <a:rPr lang="es-ES" sz="2000" dirty="0">
                <a:solidFill>
                  <a:srgbClr val="FF9900"/>
                </a:solidFill>
                <a:latin typeface="Calibri" panose="020F0502020204030204" pitchFamily="34" charset="0"/>
                <a:ea typeface="Times New Roman" panose="02020603050405020304" pitchFamily="18" charset="0"/>
                <a:cs typeface="Times New Roman" panose="02020603050405020304" pitchFamily="18" charset="0"/>
              </a:rPr>
              <a:t>y esto significa que no puede estimarse si la relevancia clínica es alta, moderada, baja o insignificante.</a:t>
            </a:r>
            <a:endParaRPr lang="es-ES" sz="1600" dirty="0">
              <a:solidFill>
                <a:srgbClr val="FF9900"/>
              </a:solidFill>
              <a:latin typeface="Calibri" panose="020F0502020204030204" pitchFamily="34" charset="0"/>
              <a:ea typeface="Calibri" panose="020F0502020204030204" pitchFamily="34" charset="0"/>
              <a:cs typeface="Times New Roman" panose="02020603050405020304" pitchFamily="18" charset="0"/>
            </a:endParaRPr>
          </a:p>
          <a:p>
            <a:pPr indent="450215" algn="just">
              <a:spcAft>
                <a:spcPts val="0"/>
              </a:spcAft>
            </a:pPr>
            <a:r>
              <a:rPr lang="es-ES" sz="2000" dirty="0">
                <a:latin typeface="Calibri" panose="020F0502020204030204" pitchFamily="34" charset="0"/>
                <a:ea typeface="Times New Roman" panose="02020603050405020304" pitchFamily="18" charset="0"/>
                <a:cs typeface="Times New Roman" panose="02020603050405020304" pitchFamily="18" charset="0"/>
              </a:rPr>
              <a:t>Esto también se ve claramente incluso manteniendo los denominadores originales, como puede observarse en la </a:t>
            </a:r>
            <a:r>
              <a:rPr lang="es-ES" sz="2000" dirty="0">
                <a:solidFill>
                  <a:srgbClr val="0000FF"/>
                </a:solidFill>
                <a:latin typeface="Calibri" panose="020F0502020204030204" pitchFamily="34" charset="0"/>
                <a:ea typeface="Times New Roman" panose="02020603050405020304" pitchFamily="18" charset="0"/>
                <a:cs typeface="Times New Roman" panose="02020603050405020304" pitchFamily="18" charset="0"/>
              </a:rPr>
              <a:t>tabla 2</a:t>
            </a:r>
            <a:r>
              <a:rPr lang="es-ES" sz="2000" dirty="0">
                <a:latin typeface="Calibri" panose="020F0502020204030204" pitchFamily="34" charset="0"/>
                <a:ea typeface="Times New Roman" panose="02020603050405020304" pitchFamily="18" charset="0"/>
                <a:cs typeface="Times New Roman" panose="02020603050405020304" pitchFamily="18" charset="0"/>
              </a:rPr>
              <a:t>.</a:t>
            </a:r>
            <a:endParaRPr lang="es-ES" sz="1600" dirty="0">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pPr>
            <a:r>
              <a:rPr lang="es-ES" sz="2000" b="1" dirty="0">
                <a:latin typeface="Calibri" panose="020F0502020204030204" pitchFamily="34" charset="0"/>
                <a:ea typeface="Times New Roman" panose="02020603050405020304" pitchFamily="18" charset="0"/>
              </a:rPr>
              <a:t> </a:t>
            </a:r>
            <a:endParaRPr lang="es-ES" sz="1800" dirty="0">
              <a:solidFill>
                <a:srgbClr val="9966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55669706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Marcador de contenido 5"/>
          <p:cNvPicPr>
            <a:picLocks noGrp="1" noChangeAspect="1"/>
          </p:cNvPicPr>
          <p:nvPr>
            <p:ph idx="1"/>
          </p:nvPr>
        </p:nvPicPr>
        <p:blipFill>
          <a:blip r:embed="rId2"/>
          <a:stretch>
            <a:fillRect/>
          </a:stretch>
        </p:blipFill>
        <p:spPr>
          <a:xfrm>
            <a:off x="438671" y="473344"/>
            <a:ext cx="11337741" cy="5515333"/>
          </a:xfrm>
          <a:prstGeom prst="rect">
            <a:avLst/>
          </a:prstGeom>
        </p:spPr>
      </p:pic>
    </p:spTree>
    <p:extLst>
      <p:ext uri="{BB962C8B-B14F-4D97-AF65-F5344CB8AC3E}">
        <p14:creationId xmlns:p14="http://schemas.microsoft.com/office/powerpoint/2010/main" val="258283069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1240664" y="910353"/>
            <a:ext cx="9144000" cy="1655762"/>
          </a:xfrm>
        </p:spPr>
        <p:txBody>
          <a:bodyPr>
            <a:noAutofit/>
          </a:bodyPr>
          <a:lstStyle/>
          <a:p>
            <a:pPr indent="449580" algn="just">
              <a:lnSpc>
                <a:spcPct val="100000"/>
              </a:lnSpc>
              <a:spcAft>
                <a:spcPts val="0"/>
              </a:spcAft>
            </a:pPr>
            <a:r>
              <a:rPr lang="es-ES" sz="2000" dirty="0">
                <a:solidFill>
                  <a:srgbClr val="FF9900"/>
                </a:solidFill>
                <a:latin typeface="Calibri" panose="020F0502020204030204" pitchFamily="34" charset="0"/>
                <a:ea typeface="Times New Roman" panose="02020603050405020304" pitchFamily="18" charset="0"/>
              </a:rPr>
              <a:t>Un inconveniente aún mayor es que el </a:t>
            </a:r>
            <a:r>
              <a:rPr lang="es-ES" sz="2000" b="1" u="sng" dirty="0">
                <a:solidFill>
                  <a:srgbClr val="FF9900"/>
                </a:solidFill>
                <a:latin typeface="Calibri" panose="020F0502020204030204" pitchFamily="34" charset="0"/>
                <a:ea typeface="Times New Roman" panose="02020603050405020304" pitchFamily="18" charset="0"/>
              </a:rPr>
              <a:t>RR</a:t>
            </a:r>
            <a:r>
              <a:rPr lang="es-ES" sz="2000" dirty="0">
                <a:solidFill>
                  <a:srgbClr val="FF9900"/>
                </a:solidFill>
                <a:latin typeface="Calibri" panose="020F0502020204030204" pitchFamily="34" charset="0"/>
                <a:ea typeface="Times New Roman" panose="02020603050405020304" pitchFamily="18" charset="0"/>
              </a:rPr>
              <a:t> no permite establecer un balance de beneficios y riesgos añadidos, porque todo balance es un ejercicio de sumas y restas para obtener un saldo</a:t>
            </a:r>
            <a:r>
              <a:rPr lang="es-ES" sz="2000" dirty="0">
                <a:latin typeface="Calibri" panose="020F0502020204030204" pitchFamily="34" charset="0"/>
                <a:ea typeface="Times New Roman" panose="02020603050405020304" pitchFamily="18" charset="0"/>
              </a:rPr>
              <a:t>, y esto puede hacerse para una misma variable con los porcentajes de eventos, porque la suma o la resta de porcentajes mantienen la población de referencia en el 100 de sus denominadores, y el resultado de la suma o la resta mantiene el 100 en el denominador como población de referencia. Pero esto no puede hacerse con los resultados de dividir dos porcentajes de eventos, es decir con dos RR.</a:t>
            </a:r>
            <a:endParaRPr lang="es-ES" sz="2000" dirty="0">
              <a:latin typeface="Times New Roman" panose="02020603050405020304" pitchFamily="18" charset="0"/>
              <a:ea typeface="Times New Roman" panose="02020603050405020304" pitchFamily="18" charset="0"/>
            </a:endParaRPr>
          </a:p>
          <a:p>
            <a:pPr indent="449580" algn="just">
              <a:lnSpc>
                <a:spcPct val="100000"/>
              </a:lnSpc>
              <a:spcAft>
                <a:spcPts val="0"/>
              </a:spcAft>
            </a:pPr>
            <a:r>
              <a:rPr lang="es-ES" sz="2000" dirty="0">
                <a:solidFill>
                  <a:srgbClr val="FF9900"/>
                </a:solidFill>
                <a:latin typeface="Calibri" panose="020F0502020204030204" pitchFamily="34" charset="0"/>
                <a:ea typeface="Times New Roman" panose="02020603050405020304" pitchFamily="18" charset="0"/>
              </a:rPr>
              <a:t>La </a:t>
            </a:r>
            <a:r>
              <a:rPr lang="es-ES" sz="2000" b="1" u="sng" dirty="0">
                <a:solidFill>
                  <a:srgbClr val="FF9900"/>
                </a:solidFill>
                <a:latin typeface="Calibri" panose="020F0502020204030204" pitchFamily="34" charset="0"/>
                <a:ea typeface="Times New Roman" panose="02020603050405020304" pitchFamily="18" charset="0"/>
              </a:rPr>
              <a:t>RRR</a:t>
            </a:r>
            <a:r>
              <a:rPr lang="es-ES" sz="2000" dirty="0">
                <a:solidFill>
                  <a:srgbClr val="FF9900"/>
                </a:solidFill>
                <a:latin typeface="Calibri" panose="020F0502020204030204" pitchFamily="34" charset="0"/>
                <a:ea typeface="Times New Roman" panose="02020603050405020304" pitchFamily="18" charset="0"/>
              </a:rPr>
              <a:t> tiene estos mismos inconvenientes. </a:t>
            </a:r>
            <a:endParaRPr lang="es-ES" sz="2000" dirty="0">
              <a:solidFill>
                <a:srgbClr val="FF9900"/>
              </a:solidFill>
              <a:latin typeface="Times New Roman" panose="02020603050405020304" pitchFamily="18" charset="0"/>
              <a:ea typeface="Times New Roman" panose="02020603050405020304" pitchFamily="18" charset="0"/>
            </a:endParaRPr>
          </a:p>
          <a:p>
            <a:pPr indent="449580" algn="just">
              <a:lnSpc>
                <a:spcPct val="100000"/>
              </a:lnSpc>
              <a:spcAft>
                <a:spcPts val="0"/>
              </a:spcAft>
            </a:pPr>
            <a:r>
              <a:rPr lang="es-ES" sz="2000" dirty="0">
                <a:solidFill>
                  <a:srgbClr val="996600"/>
                </a:solidFill>
                <a:latin typeface="Calibri" panose="020F0502020204030204" pitchFamily="34" charset="0"/>
                <a:ea typeface="Times New Roman" panose="02020603050405020304" pitchFamily="18" charset="0"/>
              </a:rPr>
              <a:t>Sin embargo en algunas ocasiones hay exhortaciones desde agencias reguladoras, departamentos de la Administración y gestión sanitaria, fichas técnicas y Guías de Práctica Clínica que, aportando únicamente los riesgos relativos, terminan sus comunicaciones de riesgos y advertencias con la frase: </a:t>
            </a:r>
            <a:r>
              <a:rPr lang="es-ES" sz="2000" dirty="0">
                <a:solidFill>
                  <a:srgbClr val="990099"/>
                </a:solidFill>
                <a:latin typeface="Calibri" panose="020F0502020204030204" pitchFamily="34" charset="0"/>
                <a:ea typeface="Times New Roman" panose="02020603050405020304" pitchFamily="18" charset="0"/>
              </a:rPr>
              <a:t>“el médico valorará la instauración de tal terapia después de un balance de riesgos y beneficios”, </a:t>
            </a:r>
            <a:r>
              <a:rPr lang="es-ES" sz="2000" dirty="0">
                <a:solidFill>
                  <a:srgbClr val="FF0066"/>
                </a:solidFill>
                <a:latin typeface="Calibri" panose="020F0502020204030204" pitchFamily="34" charset="0"/>
                <a:ea typeface="Times New Roman" panose="02020603050405020304" pitchFamily="18" charset="0"/>
              </a:rPr>
              <a:t>lo cual es imposible, como mostramos en el ejemplo del siguiente párrafo.</a:t>
            </a:r>
            <a:endParaRPr lang="es-ES" sz="2000" dirty="0">
              <a:solidFill>
                <a:srgbClr val="FF0066"/>
              </a:solidFill>
              <a:latin typeface="Times New Roman" panose="02020603050405020304" pitchFamily="18" charset="0"/>
              <a:ea typeface="Times New Roman" panose="02020603050405020304" pitchFamily="18" charset="0"/>
            </a:endParaRPr>
          </a:p>
          <a:p>
            <a:pPr algn="just">
              <a:spcAft>
                <a:spcPts val="0"/>
              </a:spcAft>
            </a:pPr>
            <a:endParaRPr lang="es-ES" sz="1800" dirty="0">
              <a:solidFill>
                <a:srgbClr val="9966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03254682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1240664" y="910353"/>
            <a:ext cx="9144000" cy="1655762"/>
          </a:xfrm>
        </p:spPr>
        <p:txBody>
          <a:bodyPr>
            <a:noAutofit/>
          </a:bodyPr>
          <a:lstStyle/>
          <a:p>
            <a:pPr algn="just">
              <a:lnSpc>
                <a:spcPct val="100000"/>
              </a:lnSpc>
              <a:spcAft>
                <a:spcPts val="0"/>
              </a:spcAft>
            </a:pPr>
            <a:r>
              <a:rPr lang="es-ES" sz="2000" dirty="0">
                <a:latin typeface="Calibri" panose="020F0502020204030204" pitchFamily="34" charset="0"/>
                <a:ea typeface="Times New Roman" panose="02020603050405020304" pitchFamily="18" charset="0"/>
              </a:rPr>
              <a:t>	1) Imaginemos un medicamento cuya finalidad es evitar [ACV totales], y el informe dice </a:t>
            </a:r>
            <a:r>
              <a:rPr lang="es-ES" sz="2000" dirty="0">
                <a:solidFill>
                  <a:srgbClr val="008000"/>
                </a:solidFill>
                <a:latin typeface="Calibri" panose="020F0502020204030204" pitchFamily="34" charset="0"/>
                <a:ea typeface="Times New Roman" panose="02020603050405020304" pitchFamily="18" charset="0"/>
              </a:rPr>
              <a:t>que un medicamento frente a placebo es más eficaz en la variable [ACV isquémicos], con un RR = 0,50</a:t>
            </a:r>
            <a:r>
              <a:rPr lang="es-ES" sz="2000" dirty="0">
                <a:latin typeface="Calibri" panose="020F0502020204030204" pitchFamily="34" charset="0"/>
                <a:ea typeface="Times New Roman" panose="02020603050405020304" pitchFamily="18" charset="0"/>
              </a:rPr>
              <a:t>, </a:t>
            </a:r>
            <a:r>
              <a:rPr lang="es-ES" sz="2000" dirty="0">
                <a:solidFill>
                  <a:srgbClr val="FF0000"/>
                </a:solidFill>
                <a:latin typeface="Calibri" panose="020F0502020204030204" pitchFamily="34" charset="0"/>
                <a:ea typeface="Times New Roman" panose="02020603050405020304" pitchFamily="18" charset="0"/>
              </a:rPr>
              <a:t>y menos eficaz en la variable [ACV hemorrágicos], con un RR = 1,50.</a:t>
            </a:r>
            <a:r>
              <a:rPr lang="es-ES" sz="2000" dirty="0">
                <a:latin typeface="Calibri" panose="020F0502020204030204" pitchFamily="34" charset="0"/>
                <a:ea typeface="Times New Roman" panose="02020603050405020304" pitchFamily="18" charset="0"/>
              </a:rPr>
              <a:t> </a:t>
            </a:r>
            <a:r>
              <a:rPr lang="es-ES" sz="2000" dirty="0">
                <a:solidFill>
                  <a:srgbClr val="FF3399"/>
                </a:solidFill>
                <a:latin typeface="Calibri" panose="020F0502020204030204" pitchFamily="34" charset="0"/>
                <a:ea typeface="Times New Roman" panose="02020603050405020304" pitchFamily="18" charset="0"/>
              </a:rPr>
              <a:t>Pues bien, con estos RR el médico no puede estimar un balance de riesgos y beneficios, </a:t>
            </a:r>
            <a:r>
              <a:rPr lang="es-ES" sz="2000" dirty="0">
                <a:latin typeface="Calibri" panose="020F0502020204030204" pitchFamily="34" charset="0"/>
                <a:ea typeface="Times New Roman" panose="02020603050405020304" pitchFamily="18" charset="0"/>
              </a:rPr>
              <a:t>pues el RR = 0,50 no se puede restar del RR = 1,50.</a:t>
            </a:r>
            <a:endParaRPr lang="es-ES" sz="2000" dirty="0">
              <a:latin typeface="Times New Roman" panose="02020603050405020304" pitchFamily="18" charset="0"/>
              <a:ea typeface="Times New Roman" panose="02020603050405020304" pitchFamily="18" charset="0"/>
            </a:endParaRPr>
          </a:p>
          <a:p>
            <a:pPr algn="just">
              <a:lnSpc>
                <a:spcPct val="100000"/>
              </a:lnSpc>
              <a:spcAft>
                <a:spcPts val="0"/>
              </a:spcAft>
            </a:pPr>
            <a:r>
              <a:rPr lang="es-ES" sz="2000" dirty="0">
                <a:latin typeface="Calibri" panose="020F0502020204030204" pitchFamily="34" charset="0"/>
                <a:ea typeface="Times New Roman" panose="02020603050405020304" pitchFamily="18" charset="0"/>
              </a:rPr>
              <a:t>	2) Sin embargo, </a:t>
            </a:r>
            <a:r>
              <a:rPr lang="es-ES" sz="2000" b="1" dirty="0">
                <a:latin typeface="Calibri" panose="020F0502020204030204" pitchFamily="34" charset="0"/>
                <a:ea typeface="Times New Roman" panose="02020603050405020304" pitchFamily="18" charset="0"/>
              </a:rPr>
              <a:t>la RAR </a:t>
            </a:r>
            <a:r>
              <a:rPr lang="es-ES" sz="2000" dirty="0">
                <a:latin typeface="Calibri" panose="020F0502020204030204" pitchFamily="34" charset="0"/>
                <a:ea typeface="Times New Roman" panose="02020603050405020304" pitchFamily="18" charset="0"/>
              </a:rPr>
              <a:t>sí proporciona al médico la magnitud del efecto y le permite establecer un balance de riesgos y beneficios. Efectivamente, completando al ejemplo anterior, si el informe dice que </a:t>
            </a:r>
            <a:r>
              <a:rPr lang="es-ES" sz="2000" dirty="0">
                <a:solidFill>
                  <a:srgbClr val="008000"/>
                </a:solidFill>
                <a:latin typeface="Calibri" panose="020F0502020204030204" pitchFamily="34" charset="0"/>
                <a:ea typeface="Times New Roman" panose="02020603050405020304" pitchFamily="18" charset="0"/>
              </a:rPr>
              <a:t>el medicamento frente a placebo es más eficaz para la variable [ACV isquémicos], con una RAR = 1,80%, </a:t>
            </a:r>
            <a:r>
              <a:rPr lang="es-ES" sz="2000" dirty="0">
                <a:solidFill>
                  <a:srgbClr val="FF0000"/>
                </a:solidFill>
                <a:latin typeface="Calibri" panose="020F0502020204030204" pitchFamily="34" charset="0"/>
                <a:ea typeface="Times New Roman" panose="02020603050405020304" pitchFamily="18" charset="0"/>
              </a:rPr>
              <a:t>y menos eficaz en la variable [ACV hemorrágicos], con una RAR = ‒0,24% (que es lo mismo que decir AAR = 0,24%),</a:t>
            </a:r>
            <a:r>
              <a:rPr lang="es-ES" sz="2000" dirty="0">
                <a:latin typeface="Calibri" panose="020F0502020204030204" pitchFamily="34" charset="0"/>
                <a:ea typeface="Times New Roman" panose="02020603050405020304" pitchFamily="18" charset="0"/>
              </a:rPr>
              <a:t> </a:t>
            </a:r>
            <a:r>
              <a:rPr lang="es-ES" sz="2000" dirty="0">
                <a:solidFill>
                  <a:srgbClr val="008080"/>
                </a:solidFill>
                <a:latin typeface="Calibri" panose="020F0502020204030204" pitchFamily="34" charset="0"/>
                <a:ea typeface="Times New Roman" panose="02020603050405020304" pitchFamily="18" charset="0"/>
              </a:rPr>
              <a:t>entonces, el médico sí puede establecer un balance de riesgos y beneficios, pues para [ACV totales (isquémicos y hemorrágicos)] se obtiene una RAR </a:t>
            </a:r>
            <a:r>
              <a:rPr lang="es-ES" sz="2000" dirty="0">
                <a:latin typeface="Calibri" panose="020F0502020204030204" pitchFamily="34" charset="0"/>
                <a:ea typeface="Times New Roman" panose="02020603050405020304" pitchFamily="18" charset="0"/>
              </a:rPr>
              <a:t>= </a:t>
            </a:r>
            <a:r>
              <a:rPr lang="es-ES" sz="2000" dirty="0">
                <a:solidFill>
                  <a:srgbClr val="008000"/>
                </a:solidFill>
                <a:latin typeface="Calibri" panose="020F0502020204030204" pitchFamily="34" charset="0"/>
                <a:ea typeface="Times New Roman" panose="02020603050405020304" pitchFamily="18" charset="0"/>
              </a:rPr>
              <a:t>1,80% </a:t>
            </a:r>
            <a:r>
              <a:rPr lang="es-ES" sz="2000" dirty="0">
                <a:solidFill>
                  <a:srgbClr val="FF0000"/>
                </a:solidFill>
                <a:latin typeface="Calibri" panose="020F0502020204030204" pitchFamily="34" charset="0"/>
                <a:ea typeface="Times New Roman" panose="02020603050405020304" pitchFamily="18" charset="0"/>
              </a:rPr>
              <a:t>- 0,24% </a:t>
            </a:r>
            <a:r>
              <a:rPr lang="es-ES" sz="2000" dirty="0">
                <a:solidFill>
                  <a:srgbClr val="008000"/>
                </a:solidFill>
                <a:latin typeface="Calibri" panose="020F0502020204030204" pitchFamily="34" charset="0"/>
                <a:ea typeface="Times New Roman" panose="02020603050405020304" pitchFamily="18" charset="0"/>
              </a:rPr>
              <a:t>= 1,56%.</a:t>
            </a:r>
            <a:endParaRPr lang="es-ES" sz="2000" dirty="0">
              <a:solidFill>
                <a:srgbClr val="008000"/>
              </a:solidFill>
              <a:latin typeface="Times New Roman" panose="02020603050405020304" pitchFamily="18" charset="0"/>
              <a:ea typeface="Times New Roman" panose="02020603050405020304" pitchFamily="18" charset="0"/>
            </a:endParaRPr>
          </a:p>
          <a:p>
            <a:pPr algn="just">
              <a:lnSpc>
                <a:spcPct val="100000"/>
              </a:lnSpc>
              <a:spcAft>
                <a:spcPts val="0"/>
              </a:spcAft>
            </a:pPr>
            <a:r>
              <a:rPr lang="es-ES" sz="2000" dirty="0">
                <a:latin typeface="Calibri" panose="020F0502020204030204" pitchFamily="34" charset="0"/>
                <a:ea typeface="Times New Roman" panose="02020603050405020304" pitchFamily="18" charset="0"/>
              </a:rPr>
              <a:t>	Verifíquese esta afirmación comprobando que la simple suma de las RAR situados en la vertical coincide con la RAR obtenida operando con los ACV totales situados en la horizontal </a:t>
            </a:r>
            <a:r>
              <a:rPr lang="es-ES" sz="2000" dirty="0">
                <a:solidFill>
                  <a:srgbClr val="0000FF"/>
                </a:solidFill>
                <a:latin typeface="Calibri" panose="020F0502020204030204" pitchFamily="34" charset="0"/>
                <a:ea typeface="Times New Roman" panose="02020603050405020304" pitchFamily="18" charset="0"/>
              </a:rPr>
              <a:t>(tabla 2)</a:t>
            </a:r>
            <a:r>
              <a:rPr lang="es-ES" sz="2000" dirty="0">
                <a:latin typeface="Calibri" panose="020F0502020204030204" pitchFamily="34" charset="0"/>
                <a:ea typeface="Times New Roman" panose="02020603050405020304" pitchFamily="18" charset="0"/>
              </a:rPr>
              <a:t>.</a:t>
            </a:r>
            <a:endParaRPr lang="es-ES" sz="2000" dirty="0">
              <a:latin typeface="Times New Roman" panose="02020603050405020304" pitchFamily="18" charset="0"/>
              <a:ea typeface="Times New Roman" panose="02020603050405020304" pitchFamily="18" charset="0"/>
            </a:endParaRPr>
          </a:p>
          <a:p>
            <a:pPr algn="just">
              <a:spcAft>
                <a:spcPts val="0"/>
              </a:spcAft>
            </a:pPr>
            <a:endParaRPr lang="es-ES" sz="1800" dirty="0">
              <a:solidFill>
                <a:srgbClr val="9966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01104597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Marcador de contenido 9"/>
          <p:cNvPicPr>
            <a:picLocks noGrp="1" noChangeAspect="1"/>
          </p:cNvPicPr>
          <p:nvPr>
            <p:ph idx="1"/>
          </p:nvPr>
        </p:nvPicPr>
        <p:blipFill>
          <a:blip r:embed="rId2"/>
          <a:stretch>
            <a:fillRect/>
          </a:stretch>
        </p:blipFill>
        <p:spPr>
          <a:xfrm>
            <a:off x="632742" y="602132"/>
            <a:ext cx="10505382" cy="4536538"/>
          </a:xfrm>
          <a:prstGeom prst="rect">
            <a:avLst/>
          </a:prstGeom>
        </p:spPr>
      </p:pic>
    </p:spTree>
    <p:extLst>
      <p:ext uri="{BB962C8B-B14F-4D97-AF65-F5344CB8AC3E}">
        <p14:creationId xmlns:p14="http://schemas.microsoft.com/office/powerpoint/2010/main" val="22667839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1292179" y="704291"/>
            <a:ext cx="9144000" cy="1655762"/>
          </a:xfrm>
        </p:spPr>
        <p:txBody>
          <a:bodyPr>
            <a:noAutofit/>
          </a:bodyPr>
          <a:lstStyle/>
          <a:p>
            <a:pPr algn="just">
              <a:lnSpc>
                <a:spcPct val="100000"/>
              </a:lnSpc>
              <a:spcAft>
                <a:spcPts val="0"/>
              </a:spcAft>
            </a:pPr>
            <a:r>
              <a:rPr lang="es-ES" sz="2000" dirty="0">
                <a:latin typeface="Calibri" panose="020F0502020204030204" pitchFamily="34" charset="0"/>
                <a:ea typeface="Times New Roman" panose="02020603050405020304" pitchFamily="18" charset="0"/>
              </a:rPr>
              <a:t>	</a:t>
            </a:r>
            <a:r>
              <a:rPr lang="es-ES" sz="2000" dirty="0">
                <a:solidFill>
                  <a:srgbClr val="008080"/>
                </a:solidFill>
                <a:latin typeface="Calibri" panose="020F0502020204030204" pitchFamily="34" charset="0"/>
                <a:ea typeface="Times New Roman" panose="02020603050405020304" pitchFamily="18" charset="0"/>
              </a:rPr>
              <a:t>A pesar de las ventajas para calcular (o estimar) el balance de beneficios y riesgos, </a:t>
            </a:r>
            <a:r>
              <a:rPr lang="es-ES" sz="2000" dirty="0">
                <a:solidFill>
                  <a:srgbClr val="FF9900"/>
                </a:solidFill>
                <a:latin typeface="Calibri" panose="020F0502020204030204" pitchFamily="34" charset="0"/>
                <a:ea typeface="Times New Roman" panose="02020603050405020304" pitchFamily="18" charset="0"/>
              </a:rPr>
              <a:t>el inconveniente de la RAR </a:t>
            </a:r>
            <a:r>
              <a:rPr lang="es-ES" sz="2000" dirty="0">
                <a:latin typeface="Calibri" panose="020F0502020204030204" pitchFamily="34" charset="0"/>
                <a:ea typeface="Times New Roman" panose="02020603050405020304" pitchFamily="18" charset="0"/>
              </a:rPr>
              <a:t>es que se trata de un porcentaje con dos decimales y esto dificulta al médico su recuerdo a la hora de incorporarlo a su práctica clínica. </a:t>
            </a:r>
            <a:r>
              <a:rPr lang="es-ES" sz="2000" dirty="0">
                <a:solidFill>
                  <a:srgbClr val="7030A0"/>
                </a:solidFill>
                <a:latin typeface="Calibri" panose="020F0502020204030204" pitchFamily="34" charset="0"/>
                <a:ea typeface="Times New Roman" panose="02020603050405020304" pitchFamily="18" charset="0"/>
              </a:rPr>
              <a:t>Y es q</a:t>
            </a:r>
            <a:r>
              <a:rPr lang="es-ES" sz="2000" dirty="0">
                <a:latin typeface="Calibri" panose="020F0502020204030204" pitchFamily="34" charset="0"/>
                <a:ea typeface="Times New Roman" panose="02020603050405020304" pitchFamily="18" charset="0"/>
              </a:rPr>
              <a:t>ue </a:t>
            </a:r>
            <a:r>
              <a:rPr lang="es-ES" sz="2000" dirty="0">
                <a:solidFill>
                  <a:srgbClr val="7030A0"/>
                </a:solidFill>
                <a:latin typeface="Calibri" panose="020F0502020204030204" pitchFamily="34" charset="0"/>
                <a:ea typeface="Times New Roman" panose="02020603050405020304" pitchFamily="18" charset="0"/>
              </a:rPr>
              <a:t>los dos decimales son importantes cuando el número entero de la RAR es igual o menor de 3</a:t>
            </a:r>
            <a:r>
              <a:rPr lang="es-ES" sz="2000" dirty="0">
                <a:latin typeface="Calibri" panose="020F0502020204030204" pitchFamily="34" charset="0"/>
                <a:ea typeface="Times New Roman" panose="02020603050405020304" pitchFamily="18" charset="0"/>
              </a:rPr>
              <a:t>, que es una franja muy abundante en la farmacoterapia de atención primaria y abundante en atención hospitalaria. Pero este inconveniente se palia con el NNT.</a:t>
            </a:r>
            <a:endParaRPr lang="es-ES" sz="2000" dirty="0">
              <a:latin typeface="Times New Roman" panose="02020603050405020304" pitchFamily="18" charset="0"/>
              <a:ea typeface="Times New Roman" panose="02020603050405020304" pitchFamily="18" charset="0"/>
            </a:endParaRPr>
          </a:p>
          <a:p>
            <a:pPr algn="just">
              <a:lnSpc>
                <a:spcPct val="100000"/>
              </a:lnSpc>
              <a:spcAft>
                <a:spcPts val="0"/>
              </a:spcAft>
            </a:pPr>
            <a:r>
              <a:rPr lang="es-ES" sz="2000" dirty="0">
                <a:latin typeface="Calibri" panose="020F0502020204030204" pitchFamily="34" charset="0"/>
                <a:ea typeface="Times New Roman" panose="02020603050405020304" pitchFamily="18" charset="0"/>
              </a:rPr>
              <a:t>	</a:t>
            </a:r>
            <a:r>
              <a:rPr lang="es-ES" sz="2000" dirty="0">
                <a:solidFill>
                  <a:srgbClr val="0000FF"/>
                </a:solidFill>
                <a:latin typeface="Calibri" panose="020F0502020204030204" pitchFamily="34" charset="0"/>
                <a:ea typeface="Times New Roman" panose="02020603050405020304" pitchFamily="18" charset="0"/>
              </a:rPr>
              <a:t>El NNT fue un invento de </a:t>
            </a:r>
            <a:r>
              <a:rPr lang="es-ES" sz="2000" dirty="0" err="1">
                <a:solidFill>
                  <a:srgbClr val="0000FF"/>
                </a:solidFill>
                <a:latin typeface="Calibri" panose="020F0502020204030204" pitchFamily="34" charset="0"/>
                <a:ea typeface="Times New Roman" panose="02020603050405020304" pitchFamily="18" charset="0"/>
              </a:rPr>
              <a:t>Laupacis</a:t>
            </a:r>
            <a:r>
              <a:rPr lang="es-ES" sz="2000" dirty="0">
                <a:solidFill>
                  <a:srgbClr val="0000FF"/>
                </a:solidFill>
                <a:latin typeface="Calibri" panose="020F0502020204030204" pitchFamily="34" charset="0"/>
                <a:ea typeface="Times New Roman" panose="02020603050405020304" pitchFamily="18" charset="0"/>
              </a:rPr>
              <a:t> y col en 1988</a:t>
            </a:r>
            <a:r>
              <a:rPr lang="es-ES" sz="2000" dirty="0">
                <a:latin typeface="Calibri" panose="020F0502020204030204" pitchFamily="34" charset="0"/>
                <a:ea typeface="Times New Roman" panose="02020603050405020304" pitchFamily="18" charset="0"/>
              </a:rPr>
              <a:t>, sencillamente como el inverso de la RAR, </a:t>
            </a:r>
            <a:r>
              <a:rPr lang="es-ES" sz="2000" dirty="0">
                <a:solidFill>
                  <a:srgbClr val="0000FF"/>
                </a:solidFill>
                <a:latin typeface="Calibri" panose="020F0502020204030204" pitchFamily="34" charset="0"/>
                <a:ea typeface="Times New Roman" panose="02020603050405020304" pitchFamily="18" charset="0"/>
              </a:rPr>
              <a:t>con el objetivo de estimar el </a:t>
            </a:r>
            <a:r>
              <a:rPr lang="es-ES" sz="2000" dirty="0">
                <a:latin typeface="Calibri" panose="020F0502020204030204" pitchFamily="34" charset="0"/>
                <a:ea typeface="Times New Roman" panose="02020603050405020304" pitchFamily="18" charset="0"/>
              </a:rPr>
              <a:t>número de pacientes que un médico tiene que tratar para conseguir evitar 1 evento, y tal y como ellos argumentan el NNT resume las medidas que son relevantes </a:t>
            </a:r>
            <a:r>
              <a:rPr lang="es-ES_tradnl" sz="2000" dirty="0">
                <a:latin typeface="Calibri" panose="020F0502020204030204" pitchFamily="34" charset="0"/>
                <a:ea typeface="Times New Roman" panose="02020603050405020304" pitchFamily="18" charset="0"/>
              </a:rPr>
              <a:t>porque pone de manifiesto la relación del </a:t>
            </a:r>
            <a:r>
              <a:rPr lang="es-ES_tradnl" sz="2000" dirty="0">
                <a:solidFill>
                  <a:srgbClr val="0000FF"/>
                </a:solidFill>
                <a:latin typeface="Calibri" panose="020F0502020204030204" pitchFamily="34" charset="0"/>
                <a:ea typeface="Times New Roman" panose="02020603050405020304" pitchFamily="18" charset="0"/>
              </a:rPr>
              <a:t>esfuerzo terapéutico (refiriéndose al número de personas que hay que tratar) con el rendimiento clínico (salvar del evento a una)</a:t>
            </a:r>
            <a:r>
              <a:rPr lang="es-ES_tradnl" sz="2000" dirty="0">
                <a:latin typeface="Calibri" panose="020F0502020204030204" pitchFamily="34" charset="0"/>
                <a:ea typeface="Times New Roman" panose="02020603050405020304" pitchFamily="18" charset="0"/>
              </a:rPr>
              <a:t>. </a:t>
            </a:r>
            <a:endParaRPr lang="es-ES" sz="2000" dirty="0">
              <a:latin typeface="Times New Roman" panose="02020603050405020304" pitchFamily="18" charset="0"/>
              <a:ea typeface="Times New Roman" panose="02020603050405020304" pitchFamily="18" charset="0"/>
            </a:endParaRPr>
          </a:p>
          <a:p>
            <a:pPr indent="449580" algn="just">
              <a:lnSpc>
                <a:spcPct val="100000"/>
              </a:lnSpc>
              <a:spcAft>
                <a:spcPts val="0"/>
              </a:spcAft>
            </a:pPr>
            <a:r>
              <a:rPr lang="es-ES_tradnl" sz="2000" dirty="0">
                <a:latin typeface="Calibri" panose="020F0502020204030204" pitchFamily="34" charset="0"/>
                <a:ea typeface="Times New Roman" panose="02020603050405020304" pitchFamily="18" charset="0"/>
              </a:rPr>
              <a:t>	Es, por tanto, la medida que mejor informa la magnitud del efecto de la intervención, es fácil de recordar para el médico y le permite establecer una sencilla relación entre el esfuerzo para conseguir beneficios de distintas opciones terapéuticas </a:t>
            </a:r>
            <a:r>
              <a:rPr lang="es-ES" sz="2000" dirty="0">
                <a:solidFill>
                  <a:srgbClr val="0000FF"/>
                </a:solidFill>
                <a:latin typeface="Calibri" panose="020F0502020204030204" pitchFamily="34" charset="0"/>
                <a:ea typeface="Times New Roman" panose="02020603050405020304" pitchFamily="18" charset="0"/>
              </a:rPr>
              <a:t>(3)</a:t>
            </a:r>
            <a:r>
              <a:rPr lang="es-ES_tradnl" sz="2000" dirty="0">
                <a:solidFill>
                  <a:srgbClr val="0000FF"/>
                </a:solidFill>
                <a:latin typeface="Calibri" panose="020F0502020204030204" pitchFamily="34" charset="0"/>
                <a:ea typeface="Times New Roman" panose="02020603050405020304" pitchFamily="18" charset="0"/>
              </a:rPr>
              <a:t>.</a:t>
            </a:r>
            <a:endParaRPr lang="es-ES" sz="2000" dirty="0">
              <a:latin typeface="Times New Roman" panose="02020603050405020304" pitchFamily="18" charset="0"/>
              <a:ea typeface="Times New Roman" panose="02020603050405020304" pitchFamily="18" charset="0"/>
            </a:endParaRPr>
          </a:p>
          <a:p>
            <a:pPr algn="just">
              <a:spcAft>
                <a:spcPts val="0"/>
              </a:spcAft>
            </a:pPr>
            <a:endParaRPr lang="es-ES" sz="1800" dirty="0">
              <a:solidFill>
                <a:srgbClr val="9966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4653789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828540" y="961868"/>
            <a:ext cx="9796530" cy="4228318"/>
          </a:xfrm>
        </p:spPr>
        <p:txBody>
          <a:bodyPr>
            <a:noAutofit/>
          </a:bodyPr>
          <a:lstStyle/>
          <a:p>
            <a:pPr algn="just">
              <a:lnSpc>
                <a:spcPct val="100000"/>
              </a:lnSpc>
              <a:spcAft>
                <a:spcPts val="0"/>
              </a:spcAft>
            </a:pPr>
            <a:r>
              <a:rPr lang="es-ES_tradnl" sz="2000" dirty="0">
                <a:latin typeface="Calibri" panose="020F0502020204030204" pitchFamily="34" charset="0"/>
                <a:ea typeface="Times New Roman" panose="02020603050405020304" pitchFamily="18" charset="0"/>
              </a:rPr>
              <a:t>	Si tuviéramos que enseñar a un niño estos fenómenos, tendríamos que hacerlo así porque es </a:t>
            </a:r>
            <a:r>
              <a:rPr lang="es-ES_tradnl" sz="2000" b="1" dirty="0">
                <a:latin typeface="Calibri" panose="020F0502020204030204" pitchFamily="34" charset="0"/>
                <a:ea typeface="Times New Roman" panose="02020603050405020304" pitchFamily="18" charset="0"/>
              </a:rPr>
              <a:t>la forma natural de aprendizaje</a:t>
            </a:r>
            <a:r>
              <a:rPr lang="es-ES_tradnl" sz="2000" dirty="0">
                <a:solidFill>
                  <a:srgbClr val="0000FF"/>
                </a:solidFill>
                <a:latin typeface="Calibri" panose="020F0502020204030204" pitchFamily="34" charset="0"/>
                <a:ea typeface="Times New Roman" panose="02020603050405020304" pitchFamily="18" charset="0"/>
              </a:rPr>
              <a:t> </a:t>
            </a:r>
            <a:r>
              <a:rPr lang="es-ES_tradnl" sz="1800" dirty="0">
                <a:solidFill>
                  <a:srgbClr val="0000FF"/>
                </a:solidFill>
                <a:latin typeface="Calibri" panose="020F0502020204030204" pitchFamily="34" charset="0"/>
                <a:ea typeface="Times New Roman" panose="02020603050405020304" pitchFamily="18" charset="0"/>
              </a:rPr>
              <a:t>(1)</a:t>
            </a:r>
            <a:r>
              <a:rPr lang="es-ES_tradnl" sz="2000" dirty="0">
                <a:latin typeface="Calibri" panose="020F0502020204030204" pitchFamily="34" charset="0"/>
                <a:ea typeface="Times New Roman" panose="02020603050405020304" pitchFamily="18" charset="0"/>
              </a:rPr>
              <a:t>. Y expresaríamos el </a:t>
            </a:r>
            <a:r>
              <a:rPr lang="es-ES_tradnl" sz="2000" dirty="0">
                <a:solidFill>
                  <a:srgbClr val="008000"/>
                </a:solidFill>
                <a:latin typeface="Calibri" panose="020F0502020204030204" pitchFamily="34" charset="0"/>
                <a:ea typeface="Times New Roman" panose="02020603050405020304" pitchFamily="18" charset="0"/>
              </a:rPr>
              <a:t>“beneficio” </a:t>
            </a:r>
            <a:r>
              <a:rPr lang="es-ES_tradnl" sz="2000" dirty="0">
                <a:latin typeface="Calibri" panose="020F0502020204030204" pitchFamily="34" charset="0"/>
                <a:ea typeface="Times New Roman" panose="02020603050405020304" pitchFamily="18" charset="0"/>
              </a:rPr>
              <a:t>con signo negativo porque es restar algo del riesgo basal del que se parte, y pondríamos el </a:t>
            </a:r>
            <a:r>
              <a:rPr lang="es-ES_tradnl" sz="2000" dirty="0">
                <a:solidFill>
                  <a:srgbClr val="FF0000"/>
                </a:solidFill>
                <a:latin typeface="Calibri" panose="020F0502020204030204" pitchFamily="34" charset="0"/>
                <a:ea typeface="Times New Roman" panose="02020603050405020304" pitchFamily="18" charset="0"/>
              </a:rPr>
              <a:t>“daño añadido”</a:t>
            </a:r>
            <a:r>
              <a:rPr lang="es-ES_tradnl" sz="2000" dirty="0">
                <a:latin typeface="Calibri" panose="020F0502020204030204" pitchFamily="34" charset="0"/>
                <a:ea typeface="Times New Roman" panose="02020603050405020304" pitchFamily="18" charset="0"/>
              </a:rPr>
              <a:t> con signo positivo porque es añadir una nueva cantidad de riesgo al riesgo basal. Sin embargo, la forma de aprendizaje en las profesiones sanitarias invierte los signos, expresando los beneficios con signo positivo y los daños añadidos con signo negativo, </a:t>
            </a:r>
            <a:r>
              <a:rPr lang="es-ES_tradnl" sz="2000" dirty="0">
                <a:solidFill>
                  <a:srgbClr val="996600"/>
                </a:solidFill>
                <a:latin typeface="Calibri" panose="020F0502020204030204" pitchFamily="34" charset="0"/>
                <a:ea typeface="Times New Roman" panose="02020603050405020304" pitchFamily="18" charset="0"/>
              </a:rPr>
              <a:t>porque se les otorga una entidad propia e independiente </a:t>
            </a:r>
            <a:r>
              <a:rPr lang="es-ES_tradnl" sz="2000" dirty="0">
                <a:solidFill>
                  <a:srgbClr val="FF0066"/>
                </a:solidFill>
                <a:latin typeface="Calibri" panose="020F0502020204030204" pitchFamily="34" charset="0"/>
                <a:ea typeface="Times New Roman" panose="02020603050405020304" pitchFamily="18" charset="0"/>
              </a:rPr>
              <a:t>al desvincularlos del riesgo basal</a:t>
            </a:r>
            <a:r>
              <a:rPr lang="es-ES_tradnl" sz="2000" dirty="0">
                <a:latin typeface="Calibri" panose="020F0502020204030204" pitchFamily="34" charset="0"/>
                <a:ea typeface="Times New Roman" panose="02020603050405020304" pitchFamily="18" charset="0"/>
              </a:rPr>
              <a:t>. </a:t>
            </a:r>
          </a:p>
          <a:p>
            <a:pPr algn="just">
              <a:lnSpc>
                <a:spcPct val="100000"/>
              </a:lnSpc>
              <a:spcAft>
                <a:spcPts val="0"/>
              </a:spcAft>
            </a:pPr>
            <a:r>
              <a:rPr lang="es-ES_tradnl" sz="2000" dirty="0">
                <a:latin typeface="Calibri" panose="020F0502020204030204" pitchFamily="34" charset="0"/>
                <a:ea typeface="Times New Roman" panose="02020603050405020304" pitchFamily="18" charset="0"/>
              </a:rPr>
              <a:t>	Y así, tomando el ejemplo anterior, el sanitario suele decir que el beneficio de la intervención es </a:t>
            </a:r>
            <a:r>
              <a:rPr lang="es-ES_tradnl" sz="2000" b="1" dirty="0">
                <a:solidFill>
                  <a:srgbClr val="008000"/>
                </a:solidFill>
                <a:latin typeface="Calibri" panose="020F0502020204030204" pitchFamily="34" charset="0"/>
                <a:ea typeface="Times New Roman" panose="02020603050405020304" pitchFamily="18" charset="0"/>
              </a:rPr>
              <a:t>+3%</a:t>
            </a:r>
            <a:r>
              <a:rPr lang="es-ES_tradnl" sz="2000" dirty="0">
                <a:latin typeface="Calibri" panose="020F0502020204030204" pitchFamily="34" charset="0"/>
                <a:ea typeface="Times New Roman" panose="02020603050405020304" pitchFamily="18" charset="0"/>
              </a:rPr>
              <a:t> y el daño añadido el </a:t>
            </a:r>
            <a:r>
              <a:rPr lang="es-ES_tradnl" sz="2000" b="1" dirty="0">
                <a:solidFill>
                  <a:srgbClr val="FF0000"/>
                </a:solidFill>
                <a:latin typeface="Calibri" panose="020F0502020204030204" pitchFamily="34" charset="0"/>
                <a:ea typeface="Times New Roman" panose="02020603050405020304" pitchFamily="18" charset="0"/>
              </a:rPr>
              <a:t>-1%</a:t>
            </a:r>
            <a:r>
              <a:rPr lang="es-ES_tradnl" sz="2000" dirty="0">
                <a:latin typeface="Calibri" panose="020F0502020204030204" pitchFamily="34" charset="0"/>
                <a:ea typeface="Times New Roman" panose="02020603050405020304" pitchFamily="18" charset="0"/>
              </a:rPr>
              <a:t>, con un balance de </a:t>
            </a:r>
            <a:r>
              <a:rPr lang="es-ES_tradnl" sz="2000" b="1" dirty="0">
                <a:solidFill>
                  <a:srgbClr val="008000"/>
                </a:solidFill>
                <a:latin typeface="Calibri" panose="020F0502020204030204" pitchFamily="34" charset="0"/>
                <a:ea typeface="Times New Roman" panose="02020603050405020304" pitchFamily="18" charset="0"/>
              </a:rPr>
              <a:t>+3%</a:t>
            </a:r>
            <a:r>
              <a:rPr lang="es-ES_tradnl" sz="2000" dirty="0">
                <a:latin typeface="Calibri" panose="020F0502020204030204" pitchFamily="34" charset="0"/>
                <a:ea typeface="Times New Roman" panose="02020603050405020304" pitchFamily="18" charset="0"/>
              </a:rPr>
              <a:t> </a:t>
            </a:r>
            <a:r>
              <a:rPr lang="es-ES_tradnl" sz="2000" b="1" dirty="0">
                <a:solidFill>
                  <a:srgbClr val="FF0000"/>
                </a:solidFill>
                <a:latin typeface="Calibri" panose="020F0502020204030204" pitchFamily="34" charset="0"/>
                <a:ea typeface="Times New Roman" panose="02020603050405020304" pitchFamily="18" charset="0"/>
              </a:rPr>
              <a:t>-1%</a:t>
            </a:r>
            <a:r>
              <a:rPr lang="es-ES_tradnl" sz="2000" dirty="0">
                <a:latin typeface="Calibri" panose="020F0502020204030204" pitchFamily="34" charset="0"/>
                <a:ea typeface="Times New Roman" panose="02020603050405020304" pitchFamily="18" charset="0"/>
              </a:rPr>
              <a:t> = </a:t>
            </a:r>
            <a:r>
              <a:rPr lang="es-ES_tradnl" sz="2000" b="1" dirty="0">
                <a:solidFill>
                  <a:srgbClr val="008000"/>
                </a:solidFill>
                <a:latin typeface="Calibri" panose="020F0502020204030204" pitchFamily="34" charset="0"/>
                <a:ea typeface="Times New Roman" panose="02020603050405020304" pitchFamily="18" charset="0"/>
              </a:rPr>
              <a:t>+2%</a:t>
            </a:r>
            <a:r>
              <a:rPr lang="es-ES_tradnl" sz="2000" dirty="0">
                <a:latin typeface="Calibri" panose="020F0502020204030204" pitchFamily="34" charset="0"/>
                <a:ea typeface="Times New Roman" panose="02020603050405020304" pitchFamily="18" charset="0"/>
              </a:rPr>
              <a:t>, lo cual sólo tiene sentido cuando deliberada o indeliberadamente están disociados del riesgo basal </a:t>
            </a:r>
            <a:r>
              <a:rPr lang="es-ES_tradnl" sz="2000" b="1" dirty="0">
                <a:solidFill>
                  <a:srgbClr val="FF0000"/>
                </a:solidFill>
                <a:latin typeface="Calibri" panose="020F0502020204030204" pitchFamily="34" charset="0"/>
                <a:ea typeface="Times New Roman" panose="02020603050405020304" pitchFamily="18" charset="0"/>
              </a:rPr>
              <a:t>+10%</a:t>
            </a:r>
            <a:r>
              <a:rPr lang="es-ES_tradnl" sz="2000" dirty="0">
                <a:latin typeface="Calibri" panose="020F0502020204030204" pitchFamily="34" charset="0"/>
                <a:ea typeface="Times New Roman" panose="02020603050405020304" pitchFamily="18" charset="0"/>
              </a:rPr>
              <a:t>. </a:t>
            </a:r>
            <a:endParaRPr lang="es-ES" sz="1800" dirty="0">
              <a:latin typeface="Times New Roman" panose="02020603050405020304" pitchFamily="18" charset="0"/>
              <a:ea typeface="Times New Roman" panose="02020603050405020304" pitchFamily="18" charset="0"/>
            </a:endParaRPr>
          </a:p>
          <a:p>
            <a:pPr indent="449580" algn="just">
              <a:lnSpc>
                <a:spcPct val="100000"/>
              </a:lnSpc>
              <a:spcAft>
                <a:spcPts val="0"/>
              </a:spcAft>
            </a:pPr>
            <a:r>
              <a:rPr lang="es-ES_tradnl" sz="2000" dirty="0">
                <a:latin typeface="Calibri" panose="020F0502020204030204" pitchFamily="34" charset="0"/>
                <a:ea typeface="Times New Roman" panose="02020603050405020304" pitchFamily="18" charset="0"/>
              </a:rPr>
              <a:t>	Y, si bien los profesionales sanitarios, reconocen este patrón cuando buscan la referencia del riesgo basal, </a:t>
            </a:r>
            <a:r>
              <a:rPr lang="es-ES_tradnl" sz="2000" dirty="0">
                <a:solidFill>
                  <a:srgbClr val="FF0066"/>
                </a:solidFill>
                <a:latin typeface="Calibri" panose="020F0502020204030204" pitchFamily="34" charset="0"/>
                <a:ea typeface="Times New Roman" panose="02020603050405020304" pitchFamily="18" charset="0"/>
              </a:rPr>
              <a:t>otros lectores pueden creer que los beneficios originan nuevas acciones</a:t>
            </a:r>
            <a:r>
              <a:rPr lang="es-ES_tradnl" sz="2000" dirty="0">
                <a:latin typeface="Calibri" panose="020F0502020204030204" pitchFamily="34" charset="0"/>
                <a:ea typeface="Times New Roman" panose="02020603050405020304" pitchFamily="18" charset="0"/>
              </a:rPr>
              <a:t>, </a:t>
            </a:r>
            <a:r>
              <a:rPr lang="es-ES_tradnl" sz="2000" dirty="0">
                <a:solidFill>
                  <a:srgbClr val="FF9900"/>
                </a:solidFill>
                <a:latin typeface="Calibri" panose="020F0502020204030204" pitchFamily="34" charset="0"/>
                <a:ea typeface="Times New Roman" panose="02020603050405020304" pitchFamily="18" charset="0"/>
              </a:rPr>
              <a:t>cuando los fármacos nada crean, sino que modifican (estimulando o deprimiendo) las acciones propias del organismo.</a:t>
            </a:r>
            <a:endParaRPr lang="es-ES" sz="1800" dirty="0">
              <a:solidFill>
                <a:srgbClr val="FF99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61990926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txBox="1">
            <a:spLocks noChangeArrowheads="1"/>
          </p:cNvSpPr>
          <p:nvPr/>
        </p:nvSpPr>
        <p:spPr bwMode="auto">
          <a:xfrm>
            <a:off x="1687132" y="636409"/>
            <a:ext cx="8525814" cy="3859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800" b="1">
                <a:solidFill>
                  <a:schemeClr val="tx2"/>
                </a:solidFill>
                <a:latin typeface="+mj-lt"/>
                <a:ea typeface="+mj-ea"/>
                <a:cs typeface="+mj-cs"/>
              </a:defRPr>
            </a:lvl1pPr>
            <a:lvl2pPr algn="l" rtl="0" eaLnBrk="0" fontAlgn="base" hangingPunct="0">
              <a:spcBef>
                <a:spcPct val="0"/>
              </a:spcBef>
              <a:spcAft>
                <a:spcPct val="0"/>
              </a:spcAft>
              <a:defRPr sz="2800" b="1">
                <a:solidFill>
                  <a:schemeClr val="tx2"/>
                </a:solidFill>
                <a:latin typeface="Century Gothic" pitchFamily="34" charset="0"/>
              </a:defRPr>
            </a:lvl2pPr>
            <a:lvl3pPr algn="l" rtl="0" eaLnBrk="0" fontAlgn="base" hangingPunct="0">
              <a:spcBef>
                <a:spcPct val="0"/>
              </a:spcBef>
              <a:spcAft>
                <a:spcPct val="0"/>
              </a:spcAft>
              <a:defRPr sz="2800" b="1">
                <a:solidFill>
                  <a:schemeClr val="tx2"/>
                </a:solidFill>
                <a:latin typeface="Century Gothic" pitchFamily="34" charset="0"/>
              </a:defRPr>
            </a:lvl3pPr>
            <a:lvl4pPr algn="l" rtl="0" eaLnBrk="0" fontAlgn="base" hangingPunct="0">
              <a:spcBef>
                <a:spcPct val="0"/>
              </a:spcBef>
              <a:spcAft>
                <a:spcPct val="0"/>
              </a:spcAft>
              <a:defRPr sz="2800" b="1">
                <a:solidFill>
                  <a:schemeClr val="tx2"/>
                </a:solidFill>
                <a:latin typeface="Century Gothic" pitchFamily="34" charset="0"/>
              </a:defRPr>
            </a:lvl4pPr>
            <a:lvl5pPr algn="l" rtl="0" eaLnBrk="0" fontAlgn="base" hangingPunct="0">
              <a:spcBef>
                <a:spcPct val="0"/>
              </a:spcBef>
              <a:spcAft>
                <a:spcPct val="0"/>
              </a:spcAft>
              <a:defRPr sz="2800" b="1">
                <a:solidFill>
                  <a:schemeClr val="tx2"/>
                </a:solidFill>
                <a:latin typeface="Century Gothic" pitchFamily="34" charset="0"/>
              </a:defRPr>
            </a:lvl5pPr>
            <a:lvl6pPr marL="457200" algn="l" rtl="0" fontAlgn="base">
              <a:spcBef>
                <a:spcPct val="0"/>
              </a:spcBef>
              <a:spcAft>
                <a:spcPct val="0"/>
              </a:spcAft>
              <a:defRPr sz="2800" b="1">
                <a:solidFill>
                  <a:schemeClr val="tx2"/>
                </a:solidFill>
                <a:latin typeface="Century Gothic" pitchFamily="34" charset="0"/>
              </a:defRPr>
            </a:lvl6pPr>
            <a:lvl7pPr marL="914400" algn="l" rtl="0" fontAlgn="base">
              <a:spcBef>
                <a:spcPct val="0"/>
              </a:spcBef>
              <a:spcAft>
                <a:spcPct val="0"/>
              </a:spcAft>
              <a:defRPr sz="2800" b="1">
                <a:solidFill>
                  <a:schemeClr val="tx2"/>
                </a:solidFill>
                <a:latin typeface="Century Gothic" pitchFamily="34" charset="0"/>
              </a:defRPr>
            </a:lvl7pPr>
            <a:lvl8pPr marL="1371600" algn="l" rtl="0" fontAlgn="base">
              <a:spcBef>
                <a:spcPct val="0"/>
              </a:spcBef>
              <a:spcAft>
                <a:spcPct val="0"/>
              </a:spcAft>
              <a:defRPr sz="2800" b="1">
                <a:solidFill>
                  <a:schemeClr val="tx2"/>
                </a:solidFill>
                <a:latin typeface="Century Gothic" pitchFamily="34" charset="0"/>
              </a:defRPr>
            </a:lvl8pPr>
            <a:lvl9pPr marL="1828800" algn="l" rtl="0" fontAlgn="base">
              <a:spcBef>
                <a:spcPct val="0"/>
              </a:spcBef>
              <a:spcAft>
                <a:spcPct val="0"/>
              </a:spcAft>
              <a:defRPr sz="2800" b="1">
                <a:solidFill>
                  <a:schemeClr val="tx2"/>
                </a:solidFill>
                <a:latin typeface="Century Gothic" pitchFamily="34" charset="0"/>
              </a:defRPr>
            </a:lvl9pPr>
          </a:lstStyle>
          <a:p>
            <a:r>
              <a:rPr lang="es-ES" altLang="es-ES" kern="0" dirty="0">
                <a:solidFill>
                  <a:srgbClr val="000000"/>
                </a:solidFill>
                <a:latin typeface="Trebuchet MS" panose="020B0603020202020204" pitchFamily="34" charset="0"/>
              </a:rPr>
              <a:t>Abramos un paréntesis para practicar con el estudio 4S, </a:t>
            </a:r>
            <a:r>
              <a:rPr lang="es-ES" altLang="es-ES" kern="0" dirty="0" err="1">
                <a:solidFill>
                  <a:srgbClr val="000000"/>
                </a:solidFill>
                <a:latin typeface="Trebuchet MS" panose="020B0603020202020204" pitchFamily="34" charset="0"/>
              </a:rPr>
              <a:t>PROactive</a:t>
            </a:r>
            <a:r>
              <a:rPr lang="es-ES" altLang="es-ES" kern="0" dirty="0">
                <a:solidFill>
                  <a:srgbClr val="000000"/>
                </a:solidFill>
                <a:latin typeface="Trebuchet MS" panose="020B0603020202020204" pitchFamily="34" charset="0"/>
              </a:rPr>
              <a:t>, ACCORD y FREEDOM </a:t>
            </a:r>
            <a:r>
              <a:rPr lang="es-ES" altLang="es-ES" sz="6600" kern="0" dirty="0">
                <a:solidFill>
                  <a:srgbClr val="000000"/>
                </a:solidFill>
                <a:latin typeface="Trebuchet MS" panose="020B0603020202020204" pitchFamily="34" charset="0"/>
              </a:rPr>
              <a:t>(</a:t>
            </a:r>
            <a:r>
              <a:rPr lang="es-ES" altLang="es-ES" kern="0" dirty="0">
                <a:solidFill>
                  <a:srgbClr val="000000"/>
                </a:solidFill>
                <a:latin typeface="Trebuchet MS" panose="020B0603020202020204" pitchFamily="34" charset="0"/>
              </a:rPr>
              <a:t>…</a:t>
            </a:r>
          </a:p>
        </p:txBody>
      </p:sp>
    </p:spTree>
    <p:extLst>
      <p:ext uri="{BB962C8B-B14F-4D97-AF65-F5344CB8AC3E}">
        <p14:creationId xmlns:p14="http://schemas.microsoft.com/office/powerpoint/2010/main" val="128346689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1949118" y="2089389"/>
            <a:ext cx="7974811" cy="1107996"/>
          </a:xfrm>
          <a:prstGeom prst="rect">
            <a:avLst/>
          </a:prstGeom>
        </p:spPr>
        <p:txBody>
          <a:bodyPr wrap="square">
            <a:spAutoFit/>
          </a:bodyPr>
          <a:lstStyle/>
          <a:p>
            <a:r>
              <a:rPr lang="es-ES" altLang="es-ES" sz="2800" b="1" kern="0" dirty="0">
                <a:solidFill>
                  <a:srgbClr val="000000"/>
                </a:solidFill>
                <a:latin typeface="Trebuchet MS" panose="020B0603020202020204" pitchFamily="34" charset="0"/>
              </a:rPr>
              <a:t>… y cerremos el paréntesis</a:t>
            </a:r>
            <a:r>
              <a:rPr lang="es-ES" altLang="es-ES" sz="6600" kern="0" dirty="0" smtClean="0">
                <a:solidFill>
                  <a:srgbClr val="000000"/>
                </a:solidFill>
                <a:latin typeface="Trebuchet MS" panose="020B0603020202020204" pitchFamily="34" charset="0"/>
              </a:rPr>
              <a:t>)</a:t>
            </a:r>
            <a:r>
              <a:rPr lang="es-ES" altLang="es-ES" sz="2800" kern="0" dirty="0" smtClean="0">
                <a:solidFill>
                  <a:srgbClr val="000000"/>
                </a:solidFill>
                <a:latin typeface="Trebuchet MS" panose="020B0603020202020204" pitchFamily="34" charset="0"/>
              </a:rPr>
              <a:t> </a:t>
            </a:r>
            <a:r>
              <a:rPr lang="es-ES" altLang="es-ES" sz="2800" b="1" kern="0" dirty="0">
                <a:solidFill>
                  <a:srgbClr val="000000"/>
                </a:solidFill>
                <a:latin typeface="Trebuchet MS" panose="020B0603020202020204" pitchFamily="34" charset="0"/>
              </a:rPr>
              <a:t>para continuar.</a:t>
            </a:r>
          </a:p>
        </p:txBody>
      </p:sp>
    </p:spTree>
    <p:extLst>
      <p:ext uri="{BB962C8B-B14F-4D97-AF65-F5344CB8AC3E}">
        <p14:creationId xmlns:p14="http://schemas.microsoft.com/office/powerpoint/2010/main" val="186874579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1240664" y="910353"/>
            <a:ext cx="9144000" cy="1655762"/>
          </a:xfrm>
        </p:spPr>
        <p:txBody>
          <a:bodyPr>
            <a:noAutofit/>
          </a:bodyPr>
          <a:lstStyle/>
          <a:p>
            <a:pPr algn="just">
              <a:spcAft>
                <a:spcPts val="0"/>
              </a:spcAft>
            </a:pPr>
            <a:r>
              <a:rPr lang="es-ES" sz="1800" dirty="0">
                <a:latin typeface="Calibri" panose="020F0502020204030204" pitchFamily="34" charset="0"/>
                <a:ea typeface="Times New Roman" panose="02020603050405020304" pitchFamily="18" charset="0"/>
              </a:rPr>
              <a:t>	</a:t>
            </a:r>
            <a:r>
              <a:rPr lang="es-ES" sz="2000" dirty="0">
                <a:latin typeface="Calibri" panose="020F0502020204030204" pitchFamily="34" charset="0"/>
                <a:ea typeface="Times New Roman" panose="02020603050405020304" pitchFamily="18" charset="0"/>
              </a:rPr>
              <a:t>A pesar de su bondad, la debilidad del NNT es que no nos dice cuánto es el riesgo basal. Acudiendo de nuevo a la “Mortalidad por cualquier causa” del estudio 4S, su NNT en 5,4 años es 30; es decir, </a:t>
            </a:r>
            <a:r>
              <a:rPr lang="es-ES" sz="2000" dirty="0">
                <a:solidFill>
                  <a:srgbClr val="FF9900"/>
                </a:solidFill>
                <a:latin typeface="Calibri" panose="020F0502020204030204" pitchFamily="34" charset="0"/>
                <a:ea typeface="Times New Roman" panose="02020603050405020304" pitchFamily="18" charset="0"/>
              </a:rPr>
              <a:t>el médico tiene que tratar a 30 pacientes</a:t>
            </a:r>
            <a:r>
              <a:rPr lang="es-ES" sz="2000" dirty="0">
                <a:solidFill>
                  <a:srgbClr val="009900"/>
                </a:solidFill>
                <a:latin typeface="Calibri" panose="020F0502020204030204" pitchFamily="34" charset="0"/>
                <a:ea typeface="Times New Roman" panose="02020603050405020304" pitchFamily="18" charset="0"/>
              </a:rPr>
              <a:t> para evitar la muerte a uno</a:t>
            </a:r>
            <a:r>
              <a:rPr lang="es-ES" sz="2000" dirty="0">
                <a:latin typeface="Calibri" panose="020F0502020204030204" pitchFamily="34" charset="0"/>
                <a:ea typeface="Times New Roman" panose="02020603050405020304" pitchFamily="18" charset="0"/>
              </a:rPr>
              <a:t>, </a:t>
            </a:r>
            <a:r>
              <a:rPr lang="es-ES" sz="2000" dirty="0">
                <a:solidFill>
                  <a:srgbClr val="CC3300"/>
                </a:solidFill>
                <a:latin typeface="Calibri" panose="020F0502020204030204" pitchFamily="34" charset="0"/>
                <a:ea typeface="Times New Roman" panose="02020603050405020304" pitchFamily="18" charset="0"/>
              </a:rPr>
              <a:t>pero como no contiene el riesgo basal, nada sabemos del destino de los otros 29 pacientes restantes </a:t>
            </a:r>
            <a:r>
              <a:rPr lang="es-ES" sz="2000" dirty="0">
                <a:solidFill>
                  <a:srgbClr val="0000FF"/>
                </a:solidFill>
                <a:latin typeface="Calibri" panose="020F0502020204030204" pitchFamily="34" charset="0"/>
                <a:ea typeface="Times New Roman" panose="02020603050405020304" pitchFamily="18" charset="0"/>
              </a:rPr>
              <a:t>(3, 5)</a:t>
            </a:r>
            <a:r>
              <a:rPr lang="es-ES" sz="2000" dirty="0">
                <a:latin typeface="Calibri" panose="020F0502020204030204" pitchFamily="34" charset="0"/>
                <a:ea typeface="Times New Roman" panose="02020603050405020304" pitchFamily="18" charset="0"/>
              </a:rPr>
              <a:t>. </a:t>
            </a:r>
            <a:endParaRPr lang="es-ES" sz="2000" dirty="0">
              <a:latin typeface="Times New Roman" panose="02020603050405020304" pitchFamily="18" charset="0"/>
              <a:ea typeface="Times New Roman" panose="02020603050405020304" pitchFamily="18" charset="0"/>
            </a:endParaRPr>
          </a:p>
          <a:p>
            <a:pPr indent="449580" algn="just">
              <a:spcAft>
                <a:spcPts val="0"/>
              </a:spcAft>
            </a:pPr>
            <a:r>
              <a:rPr lang="es-ES" sz="2000" dirty="0">
                <a:latin typeface="Calibri" panose="020F0502020204030204" pitchFamily="34" charset="0"/>
                <a:ea typeface="Times New Roman" panose="02020603050405020304" pitchFamily="18" charset="0"/>
              </a:rPr>
              <a:t>	Efectivamente, </a:t>
            </a:r>
            <a:r>
              <a:rPr lang="es-ES" sz="2000" dirty="0">
                <a:solidFill>
                  <a:srgbClr val="CC3300"/>
                </a:solidFill>
                <a:latin typeface="Calibri" panose="020F0502020204030204" pitchFamily="34" charset="0"/>
                <a:ea typeface="Times New Roman" panose="02020603050405020304" pitchFamily="18" charset="0"/>
              </a:rPr>
              <a:t>entre esos 29 restantes </a:t>
            </a:r>
            <a:r>
              <a:rPr lang="es-ES" sz="2000" dirty="0">
                <a:solidFill>
                  <a:srgbClr val="FF0000"/>
                </a:solidFill>
                <a:latin typeface="Calibri" panose="020F0502020204030204" pitchFamily="34" charset="0"/>
                <a:ea typeface="Times New Roman" panose="02020603050405020304" pitchFamily="18" charset="0"/>
              </a:rPr>
              <a:t>habrá algunos que morirán incluso tomando </a:t>
            </a:r>
            <a:r>
              <a:rPr lang="es-ES" sz="2000" dirty="0" err="1">
                <a:solidFill>
                  <a:srgbClr val="FF0000"/>
                </a:solidFill>
                <a:latin typeface="Calibri" panose="020F0502020204030204" pitchFamily="34" charset="0"/>
                <a:ea typeface="Times New Roman" panose="02020603050405020304" pitchFamily="18" charset="0"/>
              </a:rPr>
              <a:t>simvastatina</a:t>
            </a:r>
            <a:r>
              <a:rPr lang="es-ES" sz="2000" dirty="0">
                <a:latin typeface="Calibri" panose="020F0502020204030204" pitchFamily="34" charset="0"/>
                <a:ea typeface="Times New Roman" panose="02020603050405020304" pitchFamily="18" charset="0"/>
              </a:rPr>
              <a:t> </a:t>
            </a:r>
            <a:r>
              <a:rPr lang="es-ES" sz="2000" dirty="0">
                <a:solidFill>
                  <a:srgbClr val="009900"/>
                </a:solidFill>
                <a:latin typeface="Calibri" panose="020F0502020204030204" pitchFamily="34" charset="0"/>
                <a:ea typeface="Times New Roman" panose="02020603050405020304" pitchFamily="18" charset="0"/>
              </a:rPr>
              <a:t>y los restantes sobrevivirán sin tomar nada</a:t>
            </a:r>
            <a:r>
              <a:rPr lang="es-ES" sz="2000" dirty="0">
                <a:latin typeface="Calibri" panose="020F0502020204030204" pitchFamily="34" charset="0"/>
                <a:ea typeface="Times New Roman" panose="02020603050405020304" pitchFamily="18" charset="0"/>
              </a:rPr>
              <a:t>, </a:t>
            </a:r>
            <a:r>
              <a:rPr lang="es-ES" sz="2000" dirty="0">
                <a:solidFill>
                  <a:srgbClr val="009900"/>
                </a:solidFill>
                <a:latin typeface="Calibri" panose="020F0502020204030204" pitchFamily="34" charset="0"/>
                <a:ea typeface="Times New Roman" panose="02020603050405020304" pitchFamily="18" charset="0"/>
              </a:rPr>
              <a:t>o mejor dicho tomando un placebo</a:t>
            </a:r>
            <a:r>
              <a:rPr lang="es-ES" sz="2000" dirty="0">
                <a:latin typeface="Calibri" panose="020F0502020204030204" pitchFamily="34" charset="0"/>
                <a:ea typeface="Times New Roman" panose="02020603050405020304" pitchFamily="18" charset="0"/>
              </a:rPr>
              <a:t>. Y es por ello que Hutton y col nos exhortan a comunicar los resultados informando los riesgos en términos absolutos y relativos, haciendo referencia al riesgo basal. </a:t>
            </a:r>
            <a:endParaRPr lang="es-ES" sz="2000" dirty="0">
              <a:latin typeface="Times New Roman" panose="02020603050405020304" pitchFamily="18" charset="0"/>
              <a:ea typeface="Times New Roman" panose="02020603050405020304" pitchFamily="18" charset="0"/>
            </a:endParaRPr>
          </a:p>
          <a:p>
            <a:pPr indent="449580" algn="just">
              <a:spcAft>
                <a:spcPts val="0"/>
              </a:spcAft>
            </a:pPr>
            <a:r>
              <a:rPr lang="es-ES" sz="2000" dirty="0">
                <a:latin typeface="Calibri" panose="020F0502020204030204" pitchFamily="34" charset="0"/>
                <a:ea typeface="Times New Roman" panose="02020603050405020304" pitchFamily="18" charset="0"/>
              </a:rPr>
              <a:t>	Por ejemplo «</a:t>
            </a:r>
            <a:r>
              <a:rPr lang="es-ES" sz="2000" i="1" dirty="0">
                <a:latin typeface="Calibri" panose="020F0502020204030204" pitchFamily="34" charset="0"/>
                <a:ea typeface="Times New Roman" panose="02020603050405020304" pitchFamily="18" charset="0"/>
              </a:rPr>
              <a:t>Se observan 33 eventos por cada 1.000 pacientes sin tratamiento. El tratamiento reduce la desde 33/1.000 a 13/1.000, es decir en 20/1.000 = 2%, con lo cual tenemos una </a:t>
            </a:r>
            <a:r>
              <a:rPr lang="es-ES" sz="2000" i="1" dirty="0">
                <a:solidFill>
                  <a:srgbClr val="008080"/>
                </a:solidFill>
                <a:latin typeface="Calibri" panose="020F0502020204030204" pitchFamily="34" charset="0"/>
                <a:ea typeface="Times New Roman" panose="02020603050405020304" pitchFamily="18" charset="0"/>
              </a:rPr>
              <a:t>RAR =2% </a:t>
            </a:r>
            <a:r>
              <a:rPr lang="es-ES" sz="2000" i="1" dirty="0">
                <a:solidFill>
                  <a:srgbClr val="000000"/>
                </a:solidFill>
                <a:latin typeface="Calibri" panose="020F0502020204030204" pitchFamily="34" charset="0"/>
                <a:ea typeface="Times New Roman" panose="02020603050405020304" pitchFamily="18" charset="0"/>
              </a:rPr>
              <a:t>y un </a:t>
            </a:r>
            <a:r>
              <a:rPr lang="es-ES" sz="2000" i="1" dirty="0">
                <a:solidFill>
                  <a:srgbClr val="008080"/>
                </a:solidFill>
                <a:latin typeface="Calibri" panose="020F0502020204030204" pitchFamily="34" charset="0"/>
                <a:ea typeface="Times New Roman" panose="02020603050405020304" pitchFamily="18" charset="0"/>
              </a:rPr>
              <a:t>NNT = 50</a:t>
            </a:r>
            <a:r>
              <a:rPr lang="es-ES" sz="2000" i="1" dirty="0">
                <a:latin typeface="Calibri" panose="020F0502020204030204" pitchFamily="34" charset="0"/>
                <a:ea typeface="Times New Roman" panose="02020603050405020304" pitchFamily="18" charset="0"/>
              </a:rPr>
              <a:t>. </a:t>
            </a:r>
            <a:endParaRPr lang="es-ES" sz="2000" dirty="0">
              <a:latin typeface="Times New Roman" panose="02020603050405020304" pitchFamily="18" charset="0"/>
              <a:ea typeface="Times New Roman" panose="02020603050405020304" pitchFamily="18" charset="0"/>
            </a:endParaRPr>
          </a:p>
          <a:p>
            <a:pPr indent="449580" algn="just">
              <a:spcAft>
                <a:spcPts val="0"/>
              </a:spcAft>
            </a:pPr>
            <a:r>
              <a:rPr lang="es-ES" sz="2000" i="1" dirty="0">
                <a:latin typeface="Calibri" panose="020F0502020204030204" pitchFamily="34" charset="0"/>
                <a:ea typeface="Times New Roman" panose="02020603050405020304" pitchFamily="18" charset="0"/>
              </a:rPr>
              <a:t>	A pesar de que la reducción de eventos de 250/1.000 a 230/1.000 es la misma reducción absoluta (20/1.000), es </a:t>
            </a:r>
            <a:r>
              <a:rPr lang="es-ES" sz="2000" i="1" dirty="0">
                <a:solidFill>
                  <a:prstClr val="black"/>
                </a:solidFill>
                <a:latin typeface="Calibri" panose="020F0502020204030204" pitchFamily="34" charset="0"/>
                <a:ea typeface="Times New Roman" panose="02020603050405020304" pitchFamily="18" charset="0"/>
              </a:rPr>
              <a:t>decir una </a:t>
            </a:r>
            <a:r>
              <a:rPr lang="es-ES" sz="2000" i="1" dirty="0">
                <a:solidFill>
                  <a:srgbClr val="008080"/>
                </a:solidFill>
                <a:latin typeface="Calibri" panose="020F0502020204030204" pitchFamily="34" charset="0"/>
                <a:ea typeface="Times New Roman" panose="02020603050405020304" pitchFamily="18" charset="0"/>
              </a:rPr>
              <a:t>RAR = 2% </a:t>
            </a:r>
            <a:r>
              <a:rPr lang="es-ES" sz="2000" i="1" dirty="0">
                <a:solidFill>
                  <a:srgbClr val="000000"/>
                </a:solidFill>
                <a:latin typeface="Calibri" panose="020F0502020204030204" pitchFamily="34" charset="0"/>
                <a:ea typeface="Times New Roman" panose="02020603050405020304" pitchFamily="18" charset="0"/>
              </a:rPr>
              <a:t>y un </a:t>
            </a:r>
            <a:r>
              <a:rPr lang="es-ES" sz="2000" i="1" dirty="0">
                <a:solidFill>
                  <a:srgbClr val="008080"/>
                </a:solidFill>
                <a:latin typeface="Calibri" panose="020F0502020204030204" pitchFamily="34" charset="0"/>
                <a:ea typeface="Times New Roman" panose="02020603050405020304" pitchFamily="18" charset="0"/>
              </a:rPr>
              <a:t>NNT = 50</a:t>
            </a:r>
            <a:r>
              <a:rPr lang="es-ES" sz="2000" i="1" dirty="0">
                <a:solidFill>
                  <a:prstClr val="black"/>
                </a:solidFill>
                <a:latin typeface="Calibri" panose="020F0502020204030204" pitchFamily="34" charset="0"/>
                <a:ea typeface="Times New Roman" panose="02020603050405020304" pitchFamily="18" charset="0"/>
              </a:rPr>
              <a:t>,</a:t>
            </a:r>
            <a:r>
              <a:rPr lang="es-ES" sz="2000" i="1" dirty="0">
                <a:latin typeface="Calibri" panose="020F0502020204030204" pitchFamily="34" charset="0"/>
                <a:ea typeface="Times New Roman" panose="02020603050405020304" pitchFamily="18" charset="0"/>
              </a:rPr>
              <a:t>  </a:t>
            </a:r>
            <a:r>
              <a:rPr lang="es-ES" sz="2000" i="1" dirty="0">
                <a:solidFill>
                  <a:srgbClr val="990099"/>
                </a:solidFill>
                <a:latin typeface="Calibri" panose="020F0502020204030204" pitchFamily="34" charset="0"/>
                <a:ea typeface="Times New Roman" panose="02020603050405020304" pitchFamily="18" charset="0"/>
              </a:rPr>
              <a:t>el nivel de ansiedad del paciente y su familia es diferente</a:t>
            </a:r>
            <a:r>
              <a:rPr lang="es-ES" sz="2000" i="1" dirty="0">
                <a:latin typeface="Calibri" panose="020F0502020204030204" pitchFamily="34" charset="0"/>
                <a:ea typeface="Times New Roman" panose="02020603050405020304" pitchFamily="18" charset="0"/>
              </a:rPr>
              <a:t> </a:t>
            </a:r>
            <a:r>
              <a:rPr lang="es-ES" sz="2000" i="1" dirty="0">
                <a:solidFill>
                  <a:srgbClr val="FF3399"/>
                </a:solidFill>
                <a:latin typeface="Calibri" panose="020F0502020204030204" pitchFamily="34" charset="0"/>
                <a:ea typeface="Times New Roman" panose="02020603050405020304" pitchFamily="18" charset="0"/>
              </a:rPr>
              <a:t>si saben que el riesgo basal es de 33/1.000 (3,3%) </a:t>
            </a:r>
            <a:r>
              <a:rPr lang="es-ES" sz="2000" i="1" dirty="0">
                <a:solidFill>
                  <a:srgbClr val="FF0000"/>
                </a:solidFill>
                <a:latin typeface="Calibri" panose="020F0502020204030204" pitchFamily="34" charset="0"/>
                <a:ea typeface="Times New Roman" panose="02020603050405020304" pitchFamily="18" charset="0"/>
              </a:rPr>
              <a:t>que si es de 250 /1.000 (25%)</a:t>
            </a:r>
            <a:r>
              <a:rPr lang="es-ES" sz="2000" dirty="0">
                <a:latin typeface="Calibri" panose="020F0502020204030204" pitchFamily="34" charset="0"/>
                <a:ea typeface="Times New Roman" panose="02020603050405020304" pitchFamily="18" charset="0"/>
              </a:rPr>
              <a:t>» </a:t>
            </a:r>
            <a:r>
              <a:rPr lang="es-ES" sz="2000" dirty="0">
                <a:solidFill>
                  <a:srgbClr val="0000FF"/>
                </a:solidFill>
                <a:latin typeface="Calibri" panose="020F0502020204030204" pitchFamily="34" charset="0"/>
                <a:ea typeface="Times New Roman" panose="02020603050405020304" pitchFamily="18" charset="0"/>
              </a:rPr>
              <a:t>(6).</a:t>
            </a:r>
            <a:r>
              <a:rPr lang="es-ES" sz="2000" dirty="0">
                <a:latin typeface="Calibri" panose="020F0502020204030204" pitchFamily="34" charset="0"/>
                <a:ea typeface="Times New Roman" panose="02020603050405020304" pitchFamily="18" charset="0"/>
              </a:rPr>
              <a:t> </a:t>
            </a:r>
            <a:endParaRPr lang="es-ES" sz="2000" dirty="0">
              <a:latin typeface="Times New Roman" panose="02020603050405020304" pitchFamily="18" charset="0"/>
              <a:ea typeface="Times New Roman" panose="02020603050405020304" pitchFamily="18" charset="0"/>
            </a:endParaRPr>
          </a:p>
          <a:p>
            <a:pPr algn="just">
              <a:spcAft>
                <a:spcPts val="0"/>
              </a:spcAft>
            </a:pPr>
            <a:endParaRPr lang="es-ES" sz="1800" dirty="0">
              <a:solidFill>
                <a:srgbClr val="996600"/>
              </a:solidFill>
              <a:effectLst/>
              <a:latin typeface="Times New Roman" panose="02020603050405020304" pitchFamily="18" charset="0"/>
              <a:ea typeface="Times New Roman" panose="02020603050405020304" pitchFamily="18" charset="0"/>
            </a:endParaRPr>
          </a:p>
        </p:txBody>
      </p:sp>
      <p:cxnSp>
        <p:nvCxnSpPr>
          <p:cNvPr id="4" name="Conector recto de flecha 3"/>
          <p:cNvCxnSpPr/>
          <p:nvPr/>
        </p:nvCxnSpPr>
        <p:spPr>
          <a:xfrm flipH="1">
            <a:off x="2240925" y="4417454"/>
            <a:ext cx="3709114" cy="1378039"/>
          </a:xfrm>
          <a:prstGeom prst="straightConnector1">
            <a:avLst/>
          </a:prstGeom>
          <a:ln>
            <a:solidFill>
              <a:srgbClr val="0000FF"/>
            </a:solidFill>
            <a:tailEnd type="triangle"/>
          </a:ln>
        </p:spPr>
        <p:style>
          <a:lnRef idx="1">
            <a:schemeClr val="accent1"/>
          </a:lnRef>
          <a:fillRef idx="0">
            <a:schemeClr val="accent1"/>
          </a:fillRef>
          <a:effectRef idx="0">
            <a:schemeClr val="accent1"/>
          </a:effectRef>
          <a:fontRef idx="minor">
            <a:schemeClr val="tx1"/>
          </a:fontRef>
        </p:style>
      </p:cxnSp>
      <p:cxnSp>
        <p:nvCxnSpPr>
          <p:cNvPr id="7" name="Conector recto de flecha 6"/>
          <p:cNvCxnSpPr/>
          <p:nvPr/>
        </p:nvCxnSpPr>
        <p:spPr>
          <a:xfrm flipH="1">
            <a:off x="4752304" y="5164428"/>
            <a:ext cx="1970468" cy="605307"/>
          </a:xfrm>
          <a:prstGeom prst="straightConnector1">
            <a:avLst/>
          </a:prstGeom>
          <a:ln>
            <a:solidFill>
              <a:srgbClr val="0000FF"/>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1405890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1240664" y="910353"/>
            <a:ext cx="9144000" cy="1655762"/>
          </a:xfrm>
        </p:spPr>
        <p:txBody>
          <a:bodyPr>
            <a:noAutofit/>
          </a:bodyPr>
          <a:lstStyle/>
          <a:p>
            <a:pPr algn="just">
              <a:lnSpc>
                <a:spcPct val="100000"/>
              </a:lnSpc>
              <a:spcAft>
                <a:spcPts val="0"/>
              </a:spcAft>
            </a:pPr>
            <a:r>
              <a:rPr lang="es-ES" sz="2000" dirty="0">
                <a:latin typeface="Calibri" panose="020F0502020204030204" pitchFamily="34" charset="0"/>
                <a:ea typeface="Times New Roman" panose="02020603050405020304" pitchFamily="18" charset="0"/>
              </a:rPr>
              <a:t>	</a:t>
            </a:r>
            <a:r>
              <a:rPr lang="es-ES" sz="2000" dirty="0">
                <a:solidFill>
                  <a:srgbClr val="0000FF"/>
                </a:solidFill>
                <a:latin typeface="Calibri" panose="020F0502020204030204" pitchFamily="34" charset="0"/>
                <a:ea typeface="Times New Roman" panose="02020603050405020304" pitchFamily="18" charset="0"/>
              </a:rPr>
              <a:t>Nosotros, conscientes de la utilidad de esta información, la hemos incorporado completa en lo que venimos llamando la </a:t>
            </a:r>
            <a:r>
              <a:rPr lang="es-ES" sz="2000" b="1" dirty="0">
                <a:solidFill>
                  <a:srgbClr val="0000FF"/>
                </a:solidFill>
                <a:latin typeface="Calibri" panose="020F0502020204030204" pitchFamily="34" charset="0"/>
                <a:ea typeface="Times New Roman" panose="02020603050405020304" pitchFamily="18" charset="0"/>
              </a:rPr>
              <a:t>REGLA DEL 1</a:t>
            </a:r>
            <a:r>
              <a:rPr lang="es-ES" sz="2000" dirty="0">
                <a:latin typeface="Calibri" panose="020F0502020204030204" pitchFamily="34" charset="0"/>
                <a:ea typeface="Times New Roman" panose="02020603050405020304" pitchFamily="18" charset="0"/>
              </a:rPr>
              <a:t>, que nos muestra: </a:t>
            </a:r>
            <a:r>
              <a:rPr lang="es-ES_tradnl" sz="2000" dirty="0">
                <a:solidFill>
                  <a:srgbClr val="008000"/>
                </a:solidFill>
                <a:latin typeface="Calibri" panose="020F0502020204030204" pitchFamily="34" charset="0"/>
                <a:ea typeface="Times New Roman" panose="02020603050405020304" pitchFamily="18" charset="0"/>
              </a:rPr>
              <a:t>por cada 1 paciente en que el medicamento es efectivo</a:t>
            </a:r>
            <a:r>
              <a:rPr lang="es-ES_tradnl" sz="2000" dirty="0">
                <a:latin typeface="Calibri" panose="020F0502020204030204" pitchFamily="34" charset="0"/>
                <a:ea typeface="Times New Roman" panose="02020603050405020304" pitchFamily="18" charset="0"/>
              </a:rPr>
              <a:t>, </a:t>
            </a:r>
            <a:r>
              <a:rPr lang="es-ES_tradnl" sz="2000" dirty="0">
                <a:solidFill>
                  <a:srgbClr val="FF9900"/>
                </a:solidFill>
                <a:latin typeface="Calibri" panose="020F0502020204030204" pitchFamily="34" charset="0"/>
                <a:ea typeface="Times New Roman" panose="02020603050405020304" pitchFamily="18" charset="0"/>
              </a:rPr>
              <a:t>en cuántos no es efectivo</a:t>
            </a:r>
            <a:r>
              <a:rPr lang="es-ES" sz="2000" dirty="0">
                <a:latin typeface="Calibri" panose="020F0502020204030204" pitchFamily="34" charset="0"/>
                <a:ea typeface="Times New Roman" panose="02020603050405020304" pitchFamily="18" charset="0"/>
              </a:rPr>
              <a:t>, discriminando dentro de éstos: a) </a:t>
            </a:r>
            <a:r>
              <a:rPr lang="es-ES" sz="2000" dirty="0">
                <a:solidFill>
                  <a:srgbClr val="FF0000"/>
                </a:solidFill>
                <a:latin typeface="Calibri" panose="020F0502020204030204" pitchFamily="34" charset="0"/>
                <a:ea typeface="Times New Roman" panose="02020603050405020304" pitchFamily="18" charset="0"/>
              </a:rPr>
              <a:t>el número de los que padecerán el evento incluso tomando el fármaco</a:t>
            </a:r>
            <a:r>
              <a:rPr lang="es-ES" sz="2000" dirty="0">
                <a:latin typeface="Calibri" panose="020F0502020204030204" pitchFamily="34" charset="0"/>
                <a:ea typeface="Times New Roman" panose="02020603050405020304" pitchFamily="18" charset="0"/>
              </a:rPr>
              <a:t>; y b) </a:t>
            </a:r>
            <a:r>
              <a:rPr lang="es-ES" sz="2000" dirty="0">
                <a:solidFill>
                  <a:srgbClr val="009900"/>
                </a:solidFill>
                <a:latin typeface="Calibri" panose="020F0502020204030204" pitchFamily="34" charset="0"/>
                <a:ea typeface="Times New Roman" panose="02020603050405020304" pitchFamily="18" charset="0"/>
              </a:rPr>
              <a:t>el número de los que permanecerán sanos (sin evento) incluso sin tomar nada </a:t>
            </a:r>
            <a:r>
              <a:rPr lang="es-ES" sz="2000" dirty="0">
                <a:latin typeface="Calibri" panose="020F0502020204030204" pitchFamily="34" charset="0"/>
                <a:ea typeface="Times New Roman" panose="02020603050405020304" pitchFamily="18" charset="0"/>
              </a:rPr>
              <a:t>(o mejor dicho tomando un placebo, en el caso de que éste sea el control). Tal interpretación es la correcta cuando el control es un placebo. </a:t>
            </a:r>
            <a:endParaRPr lang="es-ES" sz="2000" dirty="0">
              <a:latin typeface="Times New Roman" panose="02020603050405020304" pitchFamily="18" charset="0"/>
              <a:ea typeface="Times New Roman" panose="02020603050405020304" pitchFamily="18" charset="0"/>
            </a:endParaRPr>
          </a:p>
          <a:p>
            <a:pPr algn="just">
              <a:lnSpc>
                <a:spcPct val="100000"/>
              </a:lnSpc>
              <a:spcAft>
                <a:spcPts val="0"/>
              </a:spcAft>
            </a:pPr>
            <a:r>
              <a:rPr lang="es-ES" sz="2000" dirty="0">
                <a:latin typeface="Calibri" panose="020F0502020204030204" pitchFamily="34" charset="0"/>
                <a:ea typeface="Times New Roman" panose="02020603050405020304" pitchFamily="18" charset="0"/>
              </a:rPr>
              <a:t>	Cuando el control es otro medicamento activo, la REGLA DEL 1 nos muestra: </a:t>
            </a:r>
            <a:r>
              <a:rPr lang="es-ES_tradnl" sz="2000" dirty="0">
                <a:latin typeface="Calibri" panose="020F0502020204030204" pitchFamily="34" charset="0"/>
                <a:ea typeface="Times New Roman" panose="02020603050405020304" pitchFamily="18" charset="0"/>
              </a:rPr>
              <a:t>por cada 1 paciente en el que el medicamento de intervención es más efectivo que el medicamento control, en cuántos no es más efectivo</a:t>
            </a:r>
            <a:r>
              <a:rPr lang="es-ES" sz="2000" dirty="0">
                <a:latin typeface="Calibri" panose="020F0502020204030204" pitchFamily="34" charset="0"/>
                <a:ea typeface="Times New Roman" panose="02020603050405020304" pitchFamily="18" charset="0"/>
              </a:rPr>
              <a:t>, discriminando dentro de éstos: a) el número de los que tendrán el evento con el medicamento de intervención (igual que con el medicamento de control); y b) el número de los que permanecerán sin evento (igual que con el medicamento de control). </a:t>
            </a:r>
            <a:endParaRPr lang="es-ES" sz="2000" dirty="0">
              <a:latin typeface="Times New Roman" panose="02020603050405020304" pitchFamily="18" charset="0"/>
              <a:ea typeface="Times New Roman" panose="02020603050405020304" pitchFamily="18" charset="0"/>
            </a:endParaRPr>
          </a:p>
          <a:p>
            <a:pPr algn="just">
              <a:spcAft>
                <a:spcPts val="0"/>
              </a:spcAft>
            </a:pPr>
            <a:endParaRPr lang="es-ES" sz="1800" dirty="0">
              <a:solidFill>
                <a:srgbClr val="9966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87433559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1433848" y="1026261"/>
            <a:ext cx="9144000" cy="4576049"/>
          </a:xfrm>
        </p:spPr>
        <p:txBody>
          <a:bodyPr>
            <a:noAutofit/>
          </a:bodyPr>
          <a:lstStyle/>
          <a:p>
            <a:pPr algn="just">
              <a:spcAft>
                <a:spcPts val="0"/>
              </a:spcAft>
            </a:pPr>
            <a:r>
              <a:rPr lang="es-ES" sz="2000" dirty="0">
                <a:latin typeface="Calibri" panose="020F0502020204030204" pitchFamily="34" charset="0"/>
                <a:ea typeface="Times New Roman" panose="02020603050405020304" pitchFamily="18" charset="0"/>
              </a:rPr>
              <a:t>	Hasta ahora todo lo dicho es de aplicación cuando el NNT es positivo, es decir cuando el beneficio es estadísticamente significativo, pero el mismo esquema se puede utilizar cuando el NNT es negativo, es decir cuando el daño añadido es estadísticamente significativo.</a:t>
            </a:r>
            <a:endParaRPr lang="es-ES" sz="2000" dirty="0">
              <a:latin typeface="Times New Roman" panose="02020603050405020304" pitchFamily="18" charset="0"/>
              <a:ea typeface="Times New Roman" panose="02020603050405020304" pitchFamily="18" charset="0"/>
            </a:endParaRPr>
          </a:p>
          <a:p>
            <a:pPr algn="just">
              <a:spcAft>
                <a:spcPts val="0"/>
              </a:spcAft>
            </a:pPr>
            <a:r>
              <a:rPr lang="es-ES" sz="2000" dirty="0">
                <a:latin typeface="Calibri" panose="020F0502020204030204" pitchFamily="34" charset="0"/>
                <a:ea typeface="Times New Roman" panose="02020603050405020304" pitchFamily="18" charset="0"/>
              </a:rPr>
              <a:t> 	Para facilitar el cálculo y una representación gráfica, proporcionamos una sencilla calculadora en la web </a:t>
            </a:r>
            <a:r>
              <a:rPr lang="es-ES" sz="2000" u="sng" dirty="0">
                <a:solidFill>
                  <a:srgbClr val="0000FF"/>
                </a:solidFill>
                <a:latin typeface="Calibri" panose="020F0502020204030204" pitchFamily="34" charset="0"/>
                <a:ea typeface="Times New Roman" panose="02020603050405020304" pitchFamily="18" charset="0"/>
                <a:hlinkClick r:id="rId2" action="ppaction://hlinkfile"/>
              </a:rPr>
              <a:t>evalmed.es</a:t>
            </a:r>
            <a:r>
              <a:rPr lang="es-ES" sz="2000" dirty="0">
                <a:latin typeface="Calibri" panose="020F0502020204030204" pitchFamily="34" charset="0"/>
                <a:ea typeface="Times New Roman" panose="02020603050405020304" pitchFamily="18" charset="0"/>
              </a:rPr>
              <a:t>, pestaña HERRAMIENTAS, archivos:</a:t>
            </a:r>
            <a:endParaRPr lang="es-ES" sz="800" dirty="0">
              <a:latin typeface="Calibri" panose="020F0502020204030204" pitchFamily="34" charset="0"/>
              <a:ea typeface="Times New Roman" panose="02020603050405020304" pitchFamily="18" charset="0"/>
            </a:endParaRPr>
          </a:p>
          <a:p>
            <a:pPr algn="just">
              <a:spcAft>
                <a:spcPts val="0"/>
              </a:spcAft>
            </a:pPr>
            <a:endParaRPr lang="es-ES" sz="800" dirty="0">
              <a:latin typeface="Calibri" panose="020F0502020204030204" pitchFamily="34" charset="0"/>
              <a:ea typeface="Times New Roman" panose="02020603050405020304" pitchFamily="18" charset="0"/>
            </a:endParaRPr>
          </a:p>
          <a:p>
            <a:pPr algn="just">
              <a:spcAft>
                <a:spcPts val="0"/>
              </a:spcAft>
            </a:pPr>
            <a:r>
              <a:rPr lang="es-ES" sz="2000" b="1" dirty="0">
                <a:latin typeface="Calibri" panose="020F0502020204030204" pitchFamily="34" charset="0"/>
                <a:ea typeface="Times New Roman" panose="02020603050405020304" pitchFamily="18" charset="0"/>
              </a:rPr>
              <a:t>“Regla del 1 si el control es placebo”</a:t>
            </a:r>
            <a:r>
              <a:rPr lang="es-ES" sz="2000" dirty="0">
                <a:latin typeface="Calibri" panose="020F0502020204030204" pitchFamily="34" charset="0"/>
                <a:ea typeface="Times New Roman" panose="02020603050405020304" pitchFamily="18" charset="0"/>
              </a:rPr>
              <a:t>:</a:t>
            </a:r>
          </a:p>
          <a:p>
            <a:pPr algn="just">
              <a:spcAft>
                <a:spcPts val="0"/>
              </a:spcAft>
            </a:pPr>
            <a:r>
              <a:rPr lang="es-ES" sz="2000" dirty="0" smtClean="0">
                <a:latin typeface="Calibri" panose="020F0502020204030204" pitchFamily="34" charset="0"/>
                <a:ea typeface="Times New Roman" panose="02020603050405020304" pitchFamily="18" charset="0"/>
                <a:hlinkClick r:id="rId3"/>
              </a:rPr>
              <a:t>http</a:t>
            </a:r>
            <a:r>
              <a:rPr lang="es-ES" sz="2000" dirty="0">
                <a:latin typeface="Calibri" panose="020F0502020204030204" pitchFamily="34" charset="0"/>
                <a:ea typeface="Times New Roman" panose="02020603050405020304" pitchFamily="18" charset="0"/>
                <a:hlinkClick r:id="rId3"/>
              </a:rPr>
              <a:t>://</a:t>
            </a:r>
            <a:r>
              <a:rPr lang="es-ES" sz="2000" dirty="0" smtClean="0">
                <a:latin typeface="Calibri" panose="020F0502020204030204" pitchFamily="34" charset="0"/>
                <a:ea typeface="Times New Roman" panose="02020603050405020304" pitchFamily="18" charset="0"/>
                <a:hlinkClick r:id="rId3"/>
              </a:rPr>
              <a:t>evalmedicamento.weebly.com/calcular/3-la-regla-del-1-cuando-el-control-es-placebo-valido-tambien-para-evaluacion-de-vacunas</a:t>
            </a:r>
            <a:endParaRPr lang="es-ES" sz="2000" dirty="0" smtClean="0">
              <a:latin typeface="Calibri" panose="020F0502020204030204" pitchFamily="34" charset="0"/>
              <a:ea typeface="Times New Roman" panose="02020603050405020304" pitchFamily="18" charset="0"/>
            </a:endParaRPr>
          </a:p>
          <a:p>
            <a:pPr algn="just">
              <a:spcAft>
                <a:spcPts val="0"/>
              </a:spcAft>
            </a:pPr>
            <a:r>
              <a:rPr lang="es-ES" sz="2000" dirty="0" smtClean="0">
                <a:latin typeface="Calibri" panose="020F0502020204030204" pitchFamily="34" charset="0"/>
                <a:ea typeface="Times New Roman" panose="02020603050405020304" pitchFamily="18" charset="0"/>
              </a:rPr>
              <a:t>y </a:t>
            </a:r>
            <a:r>
              <a:rPr lang="es-ES" sz="2000" b="1" dirty="0">
                <a:latin typeface="Calibri" panose="020F0502020204030204" pitchFamily="34" charset="0"/>
                <a:ea typeface="Times New Roman" panose="02020603050405020304" pitchFamily="18" charset="0"/>
              </a:rPr>
              <a:t>“Regla del 1 si el control es un medicamento activo</a:t>
            </a:r>
            <a:r>
              <a:rPr lang="es-ES" sz="2000" b="1" dirty="0" smtClean="0">
                <a:latin typeface="Calibri" panose="020F0502020204030204" pitchFamily="34" charset="0"/>
                <a:ea typeface="Times New Roman" panose="02020603050405020304" pitchFamily="18" charset="0"/>
              </a:rPr>
              <a:t>”</a:t>
            </a:r>
            <a:r>
              <a:rPr lang="es-ES" sz="2000" dirty="0" smtClean="0">
                <a:latin typeface="Calibri" panose="020F0502020204030204" pitchFamily="34" charset="0"/>
                <a:ea typeface="Times New Roman" panose="02020603050405020304" pitchFamily="18" charset="0"/>
              </a:rPr>
              <a:t>:</a:t>
            </a:r>
          </a:p>
          <a:p>
            <a:pPr algn="just">
              <a:spcAft>
                <a:spcPts val="0"/>
              </a:spcAft>
            </a:pPr>
            <a:r>
              <a:rPr lang="es-ES" sz="2000" dirty="0">
                <a:latin typeface="Calibri" panose="020F0502020204030204" pitchFamily="34" charset="0"/>
                <a:ea typeface="Times New Roman" panose="02020603050405020304" pitchFamily="18" charset="0"/>
                <a:hlinkClick r:id="rId4"/>
              </a:rPr>
              <a:t>http://</a:t>
            </a:r>
            <a:r>
              <a:rPr lang="es-ES" sz="2000" dirty="0" smtClean="0">
                <a:latin typeface="Calibri" panose="020F0502020204030204" pitchFamily="34" charset="0"/>
                <a:ea typeface="Times New Roman" panose="02020603050405020304" pitchFamily="18" charset="0"/>
                <a:hlinkClick r:id="rId4"/>
              </a:rPr>
              <a:t>evalmedicamento.weebly.com/calcular/4-la-regla-del-1-si-el-control-es-un-medicamento-activo-valido-tambien-para-la-evaluacion-de-vacunas</a:t>
            </a:r>
            <a:endParaRPr lang="es-ES" sz="2000" dirty="0" smtClean="0">
              <a:latin typeface="Calibri" panose="020F0502020204030204" pitchFamily="34" charset="0"/>
              <a:ea typeface="Times New Roman" panose="02020603050405020304" pitchFamily="18" charset="0"/>
            </a:endParaRPr>
          </a:p>
        </p:txBody>
      </p:sp>
    </p:spTree>
    <p:extLst>
      <p:ext uri="{BB962C8B-B14F-4D97-AF65-F5344CB8AC3E}">
        <p14:creationId xmlns:p14="http://schemas.microsoft.com/office/powerpoint/2010/main" val="221668350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noChangeArrowheads="1"/>
          </p:cNvSpPr>
          <p:nvPr>
            <p:ph type="subTitle" idx="1"/>
          </p:nvPr>
        </p:nvSpPr>
        <p:spPr bwMode="auto">
          <a:xfrm>
            <a:off x="1241424" y="555974"/>
            <a:ext cx="8932885" cy="42165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s-ES" altLang="es-ES" sz="2000" b="1"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rPr>
              <a:t>UN EJEMPLO DE LA REGLA DEL 1 CUANDO EL CONTROL ES PLACEBO.</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s-ES" altLang="es-ES" sz="2000" b="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ES" altLang="es-ES" sz="20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rPr>
              <a:t>	Veamos el ejemplo de la variable principal combinada </a:t>
            </a:r>
            <a:r>
              <a:rPr kumimoji="0" lang="es-ES" altLang="es-ES" sz="2000" b="0" i="0" u="none" strike="noStrike" cap="none" normalizeH="0" baseline="0" dirty="0">
                <a:ln>
                  <a:noFill/>
                </a:ln>
                <a:solidFill>
                  <a:srgbClr val="669900"/>
                </a:solidFill>
                <a:effectLst/>
                <a:latin typeface="Calibri" panose="020F0502020204030204" pitchFamily="34" charset="0"/>
                <a:ea typeface="Times New Roman" panose="02020603050405020304" pitchFamily="18" charset="0"/>
              </a:rPr>
              <a:t>[Muerte CV, IAM, ACV Hospitalización por angina o Revascularización] </a:t>
            </a:r>
            <a:r>
              <a:rPr kumimoji="0" lang="es-ES" altLang="es-ES" sz="2000" b="0" i="0" u="none" strike="noStrike" cap="none" normalizeH="0" baseline="0" dirty="0">
                <a:ln>
                  <a:noFill/>
                </a:ln>
                <a:solidFill>
                  <a:srgbClr val="990099"/>
                </a:solidFill>
                <a:effectLst/>
                <a:latin typeface="Calibri" panose="020F0502020204030204" pitchFamily="34" charset="0"/>
                <a:ea typeface="Times New Roman" panose="02020603050405020304" pitchFamily="18" charset="0"/>
              </a:rPr>
              <a:t>del estudio JUPITER </a:t>
            </a:r>
            <a:r>
              <a:rPr kumimoji="0" lang="es-ES" altLang="es-ES" sz="20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rPr>
              <a:t>en el que, tras 1,9 años, se produjeron 142 primeros eventos en el grupo de </a:t>
            </a:r>
            <a:r>
              <a:rPr kumimoji="0" lang="es-ES" altLang="es-ES" sz="2000" b="0" i="0" u="none" strike="noStrike" cap="none" normalizeH="0" baseline="0" dirty="0" err="1">
                <a:ln>
                  <a:noFill/>
                </a:ln>
                <a:solidFill>
                  <a:schemeClr val="tx1"/>
                </a:solidFill>
                <a:effectLst/>
                <a:latin typeface="Calibri" panose="020F0502020204030204" pitchFamily="34" charset="0"/>
                <a:ea typeface="Times New Roman" panose="02020603050405020304" pitchFamily="18" charset="0"/>
              </a:rPr>
              <a:t>rosuvastatina</a:t>
            </a:r>
            <a:r>
              <a:rPr kumimoji="0" lang="es-ES" altLang="es-ES" sz="20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rPr>
              <a:t> (n= 8.901) frente a 251 en el grupo placebo (n= 8.901) en pacientes de 66 años, </a:t>
            </a:r>
            <a:r>
              <a:rPr kumimoji="0" lang="es-ES" altLang="es-ES" sz="2000" b="0" i="0" u="none" strike="noStrike" cap="none" normalizeH="0" baseline="0" dirty="0" err="1">
                <a:ln>
                  <a:noFill/>
                </a:ln>
                <a:solidFill>
                  <a:schemeClr val="tx1"/>
                </a:solidFill>
                <a:effectLst/>
                <a:latin typeface="Calibri" panose="020F0502020204030204" pitchFamily="34" charset="0"/>
                <a:ea typeface="Times New Roman" panose="02020603050405020304" pitchFamily="18" charset="0"/>
              </a:rPr>
              <a:t>normolipémicos</a:t>
            </a:r>
            <a:r>
              <a:rPr kumimoji="0" lang="es-ES" altLang="es-ES" sz="20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rPr>
              <a:t>, </a:t>
            </a:r>
            <a:r>
              <a:rPr kumimoji="0" lang="es-ES" altLang="es-ES" sz="2000" b="0" i="0" u="none" strike="noStrike" cap="none" normalizeH="0" baseline="0" dirty="0" err="1">
                <a:ln>
                  <a:noFill/>
                </a:ln>
                <a:solidFill>
                  <a:schemeClr val="tx1"/>
                </a:solidFill>
                <a:effectLst/>
                <a:latin typeface="Calibri" panose="020F0502020204030204" pitchFamily="34" charset="0"/>
                <a:ea typeface="Times New Roman" panose="02020603050405020304" pitchFamily="18" charset="0"/>
              </a:rPr>
              <a:t>normotensos</a:t>
            </a:r>
            <a:r>
              <a:rPr kumimoji="0" lang="es-ES" altLang="es-ES" sz="20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rPr>
              <a:t> con PCR 4,2 mg/dl.</a:t>
            </a:r>
            <a:endParaRPr kumimoji="0" lang="es-ES" altLang="es-ES" sz="8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s-ES" altLang="es-ES" sz="8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endParaRPr>
          </a:p>
          <a:p>
            <a:pPr lvl="0" algn="just" eaLnBrk="0" fontAlgn="base" hangingPunct="0">
              <a:lnSpc>
                <a:spcPct val="100000"/>
              </a:lnSpc>
              <a:spcBef>
                <a:spcPct val="0"/>
              </a:spcBef>
              <a:spcAft>
                <a:spcPct val="0"/>
              </a:spcAft>
            </a:pPr>
            <a:r>
              <a:rPr lang="es-ES" altLang="es-ES" sz="2000" dirty="0">
                <a:latin typeface="Calibri" panose="020F0502020204030204" pitchFamily="34" charset="0"/>
                <a:ea typeface="Times New Roman" panose="02020603050405020304" pitchFamily="18" charset="0"/>
              </a:rPr>
              <a:t>	</a:t>
            </a:r>
            <a:r>
              <a:rPr kumimoji="0" lang="es-ES" altLang="es-ES" sz="20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rPr>
              <a:t>Introducimos los datos en la hoja de cálculo “Regla del 1, cuando el control es placebo”, que puede extraerse en </a:t>
            </a:r>
            <a:r>
              <a:rPr lang="es-ES" altLang="es-ES" sz="2000" dirty="0">
                <a:latin typeface="Calibri" panose="020F0502020204030204" pitchFamily="34" charset="0"/>
                <a:ea typeface="Times New Roman" panose="02020603050405020304" pitchFamily="18" charset="0"/>
              </a:rPr>
              <a:t> </a:t>
            </a:r>
            <a:r>
              <a:rPr lang="es-ES" altLang="es-ES" sz="2000" dirty="0">
                <a:latin typeface="Calibri" panose="020F0502020204030204" pitchFamily="34" charset="0"/>
                <a:ea typeface="Times New Roman" panose="02020603050405020304" pitchFamily="18" charset="0"/>
                <a:hlinkClick r:id="rId2"/>
              </a:rPr>
              <a:t>http://evalmedicamento.weebly.com/uploads/1/0/8/6/10866180/11-regla_del_1_si_el_control_es_placebo._</a:t>
            </a:r>
            <a:r>
              <a:rPr lang="es-ES" altLang="es-ES" sz="2000" dirty="0" smtClean="0">
                <a:latin typeface="Calibri" panose="020F0502020204030204" pitchFamily="34" charset="0"/>
                <a:ea typeface="Times New Roman" panose="02020603050405020304" pitchFamily="18" charset="0"/>
                <a:hlinkClick r:id="rId2"/>
              </a:rPr>
              <a:t>v2.xls</a:t>
            </a:r>
            <a:r>
              <a:rPr kumimoji="0" lang="es-ES" altLang="es-ES" sz="2000" b="0" i="0" u="none" strike="noStrike" cap="none" normalizeH="0" baseline="0" dirty="0" smtClean="0">
                <a:ln>
                  <a:noFill/>
                </a:ln>
                <a:solidFill>
                  <a:schemeClr val="tx1"/>
                </a:solidFill>
                <a:effectLst/>
                <a:latin typeface="Calibri" panose="020F0502020204030204" pitchFamily="34" charset="0"/>
                <a:ea typeface="Times New Roman" panose="02020603050405020304" pitchFamily="18" charset="0"/>
              </a:rPr>
              <a:t>, </a:t>
            </a:r>
            <a:r>
              <a:rPr kumimoji="0" lang="es-ES" altLang="es-ES" sz="20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rPr>
              <a:t>y obtenemos RA con </a:t>
            </a:r>
            <a:r>
              <a:rPr kumimoji="0" lang="es-ES" altLang="es-ES" sz="2000" b="0" i="0" u="none" strike="noStrike" cap="none" normalizeH="0" baseline="0" dirty="0" err="1">
                <a:ln>
                  <a:noFill/>
                </a:ln>
                <a:solidFill>
                  <a:schemeClr val="tx1"/>
                </a:solidFill>
                <a:effectLst/>
                <a:latin typeface="Calibri" panose="020F0502020204030204" pitchFamily="34" charset="0"/>
                <a:ea typeface="Times New Roman" panose="02020603050405020304" pitchFamily="18" charset="0"/>
              </a:rPr>
              <a:t>rosuvastatina</a:t>
            </a:r>
            <a:r>
              <a:rPr kumimoji="0" lang="es-ES" altLang="es-ES" sz="20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rPr>
              <a:t> 1,6%, RA con placebo 2,8%; RR 0,57 </a:t>
            </a:r>
            <a:r>
              <a:rPr kumimoji="0" lang="es-ES_tradnl" altLang="es-ES" sz="20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rPr>
              <a:t>(0,46-0,69); RAR 1,22% (0,79% a 1,65%); NNT 82 (60 a 127); potencia 99,98%, valor de </a:t>
            </a:r>
            <a:r>
              <a:rPr kumimoji="0" lang="es-ES_tradnl" altLang="es-ES" sz="2000" b="0" i="1" u="none" strike="noStrike" cap="none" normalizeH="0" baseline="0" dirty="0">
                <a:ln>
                  <a:noFill/>
                </a:ln>
                <a:solidFill>
                  <a:schemeClr val="tx1"/>
                </a:solidFill>
                <a:effectLst/>
                <a:latin typeface="Calibri" panose="020F0502020204030204" pitchFamily="34" charset="0"/>
                <a:ea typeface="Times New Roman" panose="02020603050405020304" pitchFamily="18" charset="0"/>
              </a:rPr>
              <a:t>p</a:t>
            </a:r>
            <a:r>
              <a:rPr kumimoji="0" lang="es-ES_tradnl" altLang="es-ES" sz="20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rPr>
              <a:t> &lt; 0,001 </a:t>
            </a:r>
            <a:r>
              <a:rPr kumimoji="0" lang="es-ES_tradnl" altLang="es-ES" sz="2000" b="0" i="0" u="none" strike="noStrike" cap="none" normalizeH="0" baseline="0" dirty="0">
                <a:ln>
                  <a:noFill/>
                </a:ln>
                <a:solidFill>
                  <a:srgbClr val="0000FF"/>
                </a:solidFill>
                <a:effectLst/>
                <a:latin typeface="Calibri" panose="020F0502020204030204" pitchFamily="34" charset="0"/>
                <a:ea typeface="Times New Roman" panose="02020603050405020304" pitchFamily="18" charset="0"/>
              </a:rPr>
              <a:t>(figura 5)</a:t>
            </a:r>
            <a:r>
              <a:rPr kumimoji="0" lang="es-ES_tradnl" altLang="es-ES" sz="20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rPr>
              <a:t>.</a:t>
            </a:r>
            <a:endParaRPr kumimoji="0" lang="es-ES_tradnl" altLang="es-ES" sz="20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9768503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28767" y="339994"/>
            <a:ext cx="11390194" cy="1325563"/>
          </a:xfrm>
        </p:spPr>
        <p:txBody>
          <a:bodyPr>
            <a:normAutofit fontScale="90000"/>
          </a:bodyPr>
          <a:lstStyle/>
          <a:p>
            <a:pPr>
              <a:spcAft>
                <a:spcPts val="0"/>
              </a:spcAft>
            </a:pPr>
            <a:r>
              <a:rPr lang="es-ES_tradnl" sz="2000" b="1" dirty="0">
                <a:latin typeface="Calibri" panose="020F0502020204030204" pitchFamily="34" charset="0"/>
                <a:ea typeface="Times New Roman" panose="02020603050405020304" pitchFamily="18" charset="0"/>
              </a:rPr>
              <a:t>Figura 5: Hoja de cálculo para obtener los resultados y el gráfico de la Regla del 1. Disponible en</a:t>
            </a:r>
            <a:r>
              <a:rPr lang="es-ES_tradnl" sz="2000" dirty="0">
                <a:solidFill>
                  <a:srgbClr val="0000FF"/>
                </a:solidFill>
                <a:latin typeface="Calibri" panose="020F0502020204030204" pitchFamily="34" charset="0"/>
                <a:ea typeface="Times New Roman" panose="02020603050405020304" pitchFamily="18" charset="0"/>
              </a:rPr>
              <a:t> </a:t>
            </a:r>
            <a:r>
              <a:rPr lang="es-ES_tradnl" sz="2000" dirty="0" smtClean="0">
                <a:solidFill>
                  <a:srgbClr val="0000FF"/>
                </a:solidFill>
                <a:latin typeface="Calibri" panose="020F0502020204030204" pitchFamily="34" charset="0"/>
                <a:ea typeface="Times New Roman" panose="02020603050405020304" pitchFamily="18" charset="0"/>
                <a:hlinkClick r:id="rId2"/>
              </a:rPr>
              <a:t>http</a:t>
            </a:r>
            <a:r>
              <a:rPr lang="es-ES_tradnl" sz="2000" dirty="0">
                <a:solidFill>
                  <a:srgbClr val="0000FF"/>
                </a:solidFill>
                <a:latin typeface="Calibri" panose="020F0502020204030204" pitchFamily="34" charset="0"/>
                <a:ea typeface="Times New Roman" panose="02020603050405020304" pitchFamily="18" charset="0"/>
                <a:hlinkClick r:id="rId2"/>
              </a:rPr>
              <a:t>://evalmedicamento.weebly.com/uploads/1/0/8/6/10866180/11-regla_del_1_si_el_control_es_placebo._</a:t>
            </a:r>
            <a:r>
              <a:rPr lang="es-ES_tradnl" sz="2000" dirty="0" smtClean="0">
                <a:solidFill>
                  <a:srgbClr val="0000FF"/>
                </a:solidFill>
                <a:latin typeface="Calibri" panose="020F0502020204030204" pitchFamily="34" charset="0"/>
                <a:ea typeface="Times New Roman" panose="02020603050405020304" pitchFamily="18" charset="0"/>
                <a:hlinkClick r:id="rId2"/>
              </a:rPr>
              <a:t>v2.xls</a:t>
            </a:r>
            <a:r>
              <a:rPr lang="es-ES_tradnl" sz="2000" dirty="0" smtClean="0">
                <a:solidFill>
                  <a:srgbClr val="0000FF"/>
                </a:solidFill>
                <a:latin typeface="Calibri" panose="020F0502020204030204" pitchFamily="34" charset="0"/>
                <a:ea typeface="Times New Roman" panose="02020603050405020304" pitchFamily="18" charset="0"/>
              </a:rPr>
              <a:t/>
            </a:r>
            <a:br>
              <a:rPr lang="es-ES_tradnl" sz="2000" dirty="0" smtClean="0">
                <a:solidFill>
                  <a:srgbClr val="0000FF"/>
                </a:solidFill>
                <a:latin typeface="Calibri" panose="020F0502020204030204" pitchFamily="34" charset="0"/>
                <a:ea typeface="Times New Roman" panose="02020603050405020304" pitchFamily="18" charset="0"/>
              </a:rPr>
            </a:br>
            <a:r>
              <a:rPr lang="es-ES" sz="4800" dirty="0">
                <a:latin typeface="Times New Roman" panose="02020603050405020304" pitchFamily="18" charset="0"/>
                <a:ea typeface="Times New Roman" panose="02020603050405020304" pitchFamily="18" charset="0"/>
              </a:rPr>
              <a:t/>
            </a:r>
            <a:br>
              <a:rPr lang="es-ES" sz="4800" dirty="0">
                <a:latin typeface="Times New Roman" panose="02020603050405020304" pitchFamily="18" charset="0"/>
                <a:ea typeface="Times New Roman" panose="02020603050405020304" pitchFamily="18" charset="0"/>
              </a:rPr>
            </a:br>
            <a:endParaRPr lang="es-ES" dirty="0"/>
          </a:p>
        </p:txBody>
      </p:sp>
      <p:pic>
        <p:nvPicPr>
          <p:cNvPr id="6" name="Marcador de contenido 5"/>
          <p:cNvPicPr>
            <a:picLocks noGrp="1" noChangeAspect="1"/>
          </p:cNvPicPr>
          <p:nvPr>
            <p:ph idx="1"/>
          </p:nvPr>
        </p:nvPicPr>
        <p:blipFill>
          <a:blip r:embed="rId3"/>
          <a:stretch>
            <a:fillRect/>
          </a:stretch>
        </p:blipFill>
        <p:spPr>
          <a:xfrm>
            <a:off x="2027400" y="895183"/>
            <a:ext cx="8496217" cy="5902886"/>
          </a:xfrm>
          <a:prstGeom prst="rect">
            <a:avLst/>
          </a:prstGeom>
        </p:spPr>
      </p:pic>
    </p:spTree>
    <p:extLst>
      <p:ext uri="{BB962C8B-B14F-4D97-AF65-F5344CB8AC3E}">
        <p14:creationId xmlns:p14="http://schemas.microsoft.com/office/powerpoint/2010/main" val="95539010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a:blip r:embed="rId2"/>
          <a:stretch>
            <a:fillRect/>
          </a:stretch>
        </p:blipFill>
        <p:spPr>
          <a:xfrm>
            <a:off x="155617" y="695984"/>
            <a:ext cx="11918601" cy="5460117"/>
          </a:xfrm>
          <a:prstGeom prst="rect">
            <a:avLst/>
          </a:prstGeom>
        </p:spPr>
      </p:pic>
    </p:spTree>
    <p:extLst>
      <p:ext uri="{BB962C8B-B14F-4D97-AF65-F5344CB8AC3E}">
        <p14:creationId xmlns:p14="http://schemas.microsoft.com/office/powerpoint/2010/main" val="411758595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4"/>
          <p:cNvSpPr>
            <a:spLocks noChangeArrowheads="1"/>
          </p:cNvSpPr>
          <p:nvPr/>
        </p:nvSpPr>
        <p:spPr bwMode="auto">
          <a:xfrm>
            <a:off x="343203" y="4005263"/>
            <a:ext cx="10895068"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FontTx/>
              <a:buNone/>
            </a:pPr>
            <a:r>
              <a:rPr lang="es-ES" altLang="es-ES" sz="1900" dirty="0">
                <a:solidFill>
                  <a:srgbClr val="000000"/>
                </a:solidFill>
                <a:latin typeface="+mn-lt"/>
              </a:rPr>
              <a:t>     </a:t>
            </a:r>
            <a:r>
              <a:rPr lang="es-ES" altLang="es-ES" sz="2000" dirty="0">
                <a:solidFill>
                  <a:srgbClr val="000000"/>
                </a:solidFill>
                <a:latin typeface="+mn-lt"/>
              </a:rPr>
              <a:t>1) Obsérvese que en el grupo que tomó </a:t>
            </a:r>
            <a:r>
              <a:rPr lang="es-ES" altLang="es-ES" sz="2000" dirty="0" err="1">
                <a:solidFill>
                  <a:srgbClr val="000000"/>
                </a:solidFill>
                <a:latin typeface="+mn-lt"/>
              </a:rPr>
              <a:t>rosuvastatina</a:t>
            </a:r>
            <a:r>
              <a:rPr lang="es-ES" altLang="es-ES" sz="2000" dirty="0">
                <a:solidFill>
                  <a:srgbClr val="000000"/>
                </a:solidFill>
                <a:latin typeface="+mn-lt"/>
              </a:rPr>
              <a:t> hubo un 1,6% con evento de la variable en 1,9 años, lo que significa que </a:t>
            </a:r>
            <a:r>
              <a:rPr lang="es-ES" altLang="es-ES" sz="2000" dirty="0">
                <a:solidFill>
                  <a:srgbClr val="FF3300"/>
                </a:solidFill>
                <a:latin typeface="+mn-lt"/>
              </a:rPr>
              <a:t>hay 1,6 pacientes de cada 100 en los que el fármaco no es efectivo</a:t>
            </a:r>
            <a:r>
              <a:rPr lang="es-ES" altLang="es-ES" sz="2000" dirty="0">
                <a:solidFill>
                  <a:srgbClr val="000000"/>
                </a:solidFill>
                <a:latin typeface="+mn-lt"/>
              </a:rPr>
              <a:t>.</a:t>
            </a:r>
            <a:br>
              <a:rPr lang="es-ES" altLang="es-ES" sz="2000" dirty="0">
                <a:solidFill>
                  <a:srgbClr val="000000"/>
                </a:solidFill>
                <a:latin typeface="+mn-lt"/>
              </a:rPr>
            </a:br>
            <a:r>
              <a:rPr lang="es-ES" altLang="es-ES" sz="2000" dirty="0">
                <a:solidFill>
                  <a:srgbClr val="000000"/>
                </a:solidFill>
                <a:latin typeface="+mn-lt"/>
              </a:rPr>
              <a:t>     2) Obsérvese que en el grupo que tomó placebo hubo un 2,8% con evento de la variable en 1,9 años, lo que significa que hay 100-2,8% =</a:t>
            </a:r>
            <a:r>
              <a:rPr lang="es-ES" altLang="es-ES" sz="2000" dirty="0">
                <a:solidFill>
                  <a:srgbClr val="99CC00"/>
                </a:solidFill>
                <a:latin typeface="+mn-lt"/>
              </a:rPr>
              <a:t> </a:t>
            </a:r>
            <a:r>
              <a:rPr lang="es-ES" altLang="es-ES" sz="2000" dirty="0">
                <a:solidFill>
                  <a:srgbClr val="009999"/>
                </a:solidFill>
                <a:latin typeface="+mn-lt"/>
              </a:rPr>
              <a:t>97,2% pacientes que permanecen sanos (entiéndase sin evento).</a:t>
            </a:r>
            <a:br>
              <a:rPr lang="es-ES" altLang="es-ES" sz="2000" dirty="0">
                <a:solidFill>
                  <a:srgbClr val="009999"/>
                </a:solidFill>
                <a:latin typeface="+mn-lt"/>
              </a:rPr>
            </a:br>
            <a:r>
              <a:rPr lang="es-ES" altLang="es-ES" sz="2000" dirty="0">
                <a:solidFill>
                  <a:srgbClr val="000000"/>
                </a:solidFill>
                <a:latin typeface="+mn-lt"/>
              </a:rPr>
              <a:t>     3) La diferencia entre los eventos con placebo y con </a:t>
            </a:r>
            <a:r>
              <a:rPr lang="es-ES" altLang="es-ES" sz="2000" dirty="0" err="1">
                <a:solidFill>
                  <a:srgbClr val="000000"/>
                </a:solidFill>
                <a:latin typeface="+mn-lt"/>
              </a:rPr>
              <a:t>rosuvastatina</a:t>
            </a:r>
            <a:r>
              <a:rPr lang="es-ES" altLang="es-ES" sz="2000" dirty="0">
                <a:solidFill>
                  <a:srgbClr val="000000"/>
                </a:solidFill>
                <a:latin typeface="+mn-lt"/>
              </a:rPr>
              <a:t> es 2,8%-1,6%= </a:t>
            </a:r>
            <a:r>
              <a:rPr lang="es-ES" altLang="es-ES" sz="2000" dirty="0">
                <a:solidFill>
                  <a:srgbClr val="008000"/>
                </a:solidFill>
                <a:latin typeface="+mn-lt"/>
              </a:rPr>
              <a:t>1,22% =&gt; Éste es el beneficio asociado con </a:t>
            </a:r>
            <a:r>
              <a:rPr lang="es-ES" altLang="es-ES" sz="2000" dirty="0" err="1">
                <a:solidFill>
                  <a:srgbClr val="008000"/>
                </a:solidFill>
                <a:latin typeface="+mn-lt"/>
              </a:rPr>
              <a:t>rosuvastatina</a:t>
            </a:r>
            <a:r>
              <a:rPr lang="es-ES" altLang="es-ES" sz="2000" dirty="0">
                <a:solidFill>
                  <a:srgbClr val="008000"/>
                </a:solidFill>
                <a:latin typeface="+mn-lt"/>
              </a:rPr>
              <a:t>.</a:t>
            </a:r>
            <a:r>
              <a:rPr lang="es-ES" altLang="es-ES" sz="2000" dirty="0">
                <a:solidFill>
                  <a:srgbClr val="000000"/>
                </a:solidFill>
                <a:latin typeface="+mn-lt"/>
              </a:rPr>
              <a:t/>
            </a:r>
            <a:br>
              <a:rPr lang="es-ES" altLang="es-ES" sz="2000" dirty="0">
                <a:solidFill>
                  <a:srgbClr val="000000"/>
                </a:solidFill>
                <a:latin typeface="+mn-lt"/>
              </a:rPr>
            </a:br>
            <a:r>
              <a:rPr lang="es-ES" altLang="es-ES" sz="2000" dirty="0">
                <a:solidFill>
                  <a:srgbClr val="000000"/>
                </a:solidFill>
                <a:latin typeface="+mn-lt"/>
              </a:rPr>
              <a:t/>
            </a:r>
            <a:br>
              <a:rPr lang="es-ES" altLang="es-ES" sz="2000" dirty="0">
                <a:solidFill>
                  <a:srgbClr val="000000"/>
                </a:solidFill>
                <a:latin typeface="+mn-lt"/>
              </a:rPr>
            </a:br>
            <a:r>
              <a:rPr lang="es-ES" altLang="es-ES" sz="2000" dirty="0">
                <a:solidFill>
                  <a:srgbClr val="000000"/>
                </a:solidFill>
                <a:latin typeface="+mn-lt"/>
              </a:rPr>
              <a:t>Conclusión: </a:t>
            </a:r>
            <a:r>
              <a:rPr lang="es-ES" altLang="es-ES" sz="2000" dirty="0">
                <a:solidFill>
                  <a:srgbClr val="008000"/>
                </a:solidFill>
                <a:latin typeface="+mn-lt"/>
              </a:rPr>
              <a:t>El mérito (el efecto) de </a:t>
            </a:r>
            <a:r>
              <a:rPr lang="es-ES" altLang="es-ES" sz="2000" dirty="0" err="1">
                <a:solidFill>
                  <a:srgbClr val="008000"/>
                </a:solidFill>
                <a:latin typeface="+mn-lt"/>
              </a:rPr>
              <a:t>rosuvastatina</a:t>
            </a:r>
            <a:r>
              <a:rPr lang="es-ES" altLang="es-ES" sz="2000" dirty="0">
                <a:solidFill>
                  <a:srgbClr val="008000"/>
                </a:solidFill>
                <a:latin typeface="+mn-lt"/>
              </a:rPr>
              <a:t> es únicamente el 1,22%,</a:t>
            </a:r>
            <a:r>
              <a:rPr lang="es-ES" altLang="es-ES" sz="2000" dirty="0">
                <a:solidFill>
                  <a:srgbClr val="000000"/>
                </a:solidFill>
                <a:latin typeface="+mn-lt"/>
              </a:rPr>
              <a:t> </a:t>
            </a:r>
            <a:r>
              <a:rPr lang="es-ES" altLang="es-ES" sz="2000" dirty="0">
                <a:solidFill>
                  <a:srgbClr val="FF3300"/>
                </a:solidFill>
                <a:latin typeface="+mn-lt"/>
              </a:rPr>
              <a:t>pues no tiene ningún efecto sobre el 1,6% de personas que tienen el evento incluso tomando el fármaco</a:t>
            </a:r>
            <a:r>
              <a:rPr lang="es-ES" altLang="es-ES" sz="2000" dirty="0">
                <a:solidFill>
                  <a:srgbClr val="000000"/>
                </a:solidFill>
                <a:latin typeface="+mn-lt"/>
              </a:rPr>
              <a:t>, </a:t>
            </a:r>
            <a:r>
              <a:rPr lang="es-ES" altLang="es-ES" sz="2000" dirty="0">
                <a:solidFill>
                  <a:srgbClr val="009999"/>
                </a:solidFill>
                <a:latin typeface="+mn-lt"/>
              </a:rPr>
              <a:t>ni tampoco tiene ningún efecto sobre el 97,2% de los pacientes que permanecen sanos, pues ésos permanecen sanos tomando placebo.</a:t>
            </a:r>
          </a:p>
        </p:txBody>
      </p:sp>
      <p:sp>
        <p:nvSpPr>
          <p:cNvPr id="4" name="Line 7"/>
          <p:cNvSpPr>
            <a:spLocks noChangeShapeType="1"/>
          </p:cNvSpPr>
          <p:nvPr/>
        </p:nvSpPr>
        <p:spPr bwMode="auto">
          <a:xfrm flipH="1">
            <a:off x="3644720" y="2057343"/>
            <a:ext cx="180304" cy="1162375"/>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s-ES">
              <a:solidFill>
                <a:srgbClr val="000000"/>
              </a:solidFill>
              <a:latin typeface="Arial" panose="020B0604020202020204" pitchFamily="34" charset="0"/>
            </a:endParaRPr>
          </a:p>
        </p:txBody>
      </p:sp>
      <p:sp>
        <p:nvSpPr>
          <p:cNvPr id="5" name="Line 8"/>
          <p:cNvSpPr>
            <a:spLocks noChangeShapeType="1"/>
          </p:cNvSpPr>
          <p:nvPr/>
        </p:nvSpPr>
        <p:spPr bwMode="auto">
          <a:xfrm>
            <a:off x="5267325" y="2057343"/>
            <a:ext cx="1704975" cy="1579620"/>
          </a:xfrm>
          <a:prstGeom prst="line">
            <a:avLst/>
          </a:prstGeom>
          <a:noFill/>
          <a:ln w="9525">
            <a:solidFill>
              <a:srgbClr val="0099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s-ES" sz="1800" b="0" i="0" u="none" strike="noStrike" kern="0" cap="none" spc="0" normalizeH="0" baseline="0" noProof="0">
              <a:ln>
                <a:noFill/>
              </a:ln>
              <a:solidFill>
                <a:srgbClr val="000000"/>
              </a:solidFill>
              <a:effectLst/>
              <a:uLnTx/>
              <a:uFillTx/>
              <a:latin typeface="Arial" panose="020B0604020202020204" pitchFamily="34" charset="0"/>
            </a:endParaRPr>
          </a:p>
        </p:txBody>
      </p:sp>
      <p:sp>
        <p:nvSpPr>
          <p:cNvPr id="6" name="Line 9"/>
          <p:cNvSpPr>
            <a:spLocks noChangeShapeType="1"/>
          </p:cNvSpPr>
          <p:nvPr/>
        </p:nvSpPr>
        <p:spPr bwMode="auto">
          <a:xfrm>
            <a:off x="8305525" y="2255969"/>
            <a:ext cx="944638" cy="1870296"/>
          </a:xfrm>
          <a:prstGeom prst="line">
            <a:avLst/>
          </a:prstGeom>
          <a:noFill/>
          <a:ln w="9525">
            <a:solidFill>
              <a:srgbClr val="99CC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s-ES">
              <a:solidFill>
                <a:srgbClr val="000000"/>
              </a:solidFill>
              <a:latin typeface="Arial" panose="020B0604020202020204" pitchFamily="34" charset="0"/>
            </a:endParaRPr>
          </a:p>
        </p:txBody>
      </p:sp>
      <p:sp>
        <p:nvSpPr>
          <p:cNvPr id="7" name="Oval 10"/>
          <p:cNvSpPr>
            <a:spLocks noChangeArrowheads="1"/>
          </p:cNvSpPr>
          <p:nvPr/>
        </p:nvSpPr>
        <p:spPr bwMode="auto">
          <a:xfrm>
            <a:off x="7135341" y="4752304"/>
            <a:ext cx="991228" cy="764259"/>
          </a:xfrm>
          <a:prstGeom prst="ellipse">
            <a:avLst/>
          </a:prstGeom>
          <a:noFill/>
          <a:ln w="9525">
            <a:solidFill>
              <a:srgbClr val="008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s-ES" altLang="es-ES" sz="1800" b="0" i="0" u="none" strike="noStrike" kern="0" cap="none" spc="0" normalizeH="0" baseline="0" noProof="0">
              <a:ln>
                <a:noFill/>
              </a:ln>
              <a:solidFill>
                <a:srgbClr val="000000"/>
              </a:solidFill>
              <a:effectLst/>
              <a:uLnTx/>
              <a:uFillTx/>
              <a:latin typeface="Arial" panose="020B0604020202020204" pitchFamily="34" charset="0"/>
            </a:endParaRPr>
          </a:p>
        </p:txBody>
      </p:sp>
      <p:sp>
        <p:nvSpPr>
          <p:cNvPr id="8" name="Oval 11"/>
          <p:cNvSpPr>
            <a:spLocks noChangeArrowheads="1"/>
          </p:cNvSpPr>
          <p:nvPr/>
        </p:nvSpPr>
        <p:spPr bwMode="auto">
          <a:xfrm>
            <a:off x="1823410" y="5465046"/>
            <a:ext cx="932670" cy="737513"/>
          </a:xfrm>
          <a:prstGeom prst="ellipse">
            <a:avLst/>
          </a:prstGeom>
          <a:noFill/>
          <a:ln w="9525">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s-ES" altLang="es-ES" sz="1800" b="0" i="0" u="none" strike="noStrike" kern="0" cap="none" spc="0" normalizeH="0" baseline="0" noProof="0">
              <a:ln>
                <a:noFill/>
              </a:ln>
              <a:solidFill>
                <a:srgbClr val="000000"/>
              </a:solidFill>
              <a:effectLst/>
              <a:uLnTx/>
              <a:uFillTx/>
              <a:latin typeface="Arial" panose="020B0604020202020204" pitchFamily="34" charset="0"/>
            </a:endParaRPr>
          </a:p>
        </p:txBody>
      </p:sp>
      <p:sp>
        <p:nvSpPr>
          <p:cNvPr id="9" name="Oval 12"/>
          <p:cNvSpPr>
            <a:spLocks noChangeArrowheads="1"/>
          </p:cNvSpPr>
          <p:nvPr/>
        </p:nvSpPr>
        <p:spPr bwMode="auto">
          <a:xfrm>
            <a:off x="1004552" y="4997003"/>
            <a:ext cx="969670" cy="759853"/>
          </a:xfrm>
          <a:prstGeom prst="ellipse">
            <a:avLst/>
          </a:prstGeom>
          <a:noFill/>
          <a:ln w="952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s-ES" altLang="es-ES" sz="1800" b="0" i="0" u="none" strike="noStrike" kern="0" cap="none" spc="0" normalizeH="0" baseline="0" noProof="0">
              <a:ln>
                <a:noFill/>
              </a:ln>
              <a:solidFill>
                <a:srgbClr val="000000"/>
              </a:solidFill>
              <a:effectLst/>
              <a:uLnTx/>
              <a:uFillTx/>
              <a:latin typeface="Arial" panose="020B0604020202020204" pitchFamily="34" charset="0"/>
            </a:endParaRPr>
          </a:p>
        </p:txBody>
      </p:sp>
      <p:pic>
        <p:nvPicPr>
          <p:cNvPr id="13" name="Imagen 12"/>
          <p:cNvPicPr>
            <a:picLocks noChangeAspect="1"/>
          </p:cNvPicPr>
          <p:nvPr/>
        </p:nvPicPr>
        <p:blipFill>
          <a:blip r:embed="rId2"/>
          <a:stretch>
            <a:fillRect/>
          </a:stretch>
        </p:blipFill>
        <p:spPr>
          <a:xfrm>
            <a:off x="552790" y="286012"/>
            <a:ext cx="10975236" cy="2090959"/>
          </a:xfrm>
          <a:prstGeom prst="rect">
            <a:avLst/>
          </a:prstGeom>
        </p:spPr>
      </p:pic>
    </p:spTree>
    <p:extLst>
      <p:ext uri="{BB962C8B-B14F-4D97-AF65-F5344CB8AC3E}">
        <p14:creationId xmlns:p14="http://schemas.microsoft.com/office/powerpoint/2010/main" val="190096199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24795" y="515906"/>
            <a:ext cx="8445500" cy="1325563"/>
          </a:xfrm>
        </p:spPr>
        <p:txBody>
          <a:bodyPr>
            <a:noAutofit/>
          </a:bodyPr>
          <a:lstStyle/>
          <a:p>
            <a:pPr algn="just">
              <a:lnSpc>
                <a:spcPct val="100000"/>
              </a:lnSpc>
            </a:pPr>
            <a:r>
              <a:rPr lang="es-ES" sz="2000" dirty="0">
                <a:latin typeface="+mn-lt"/>
              </a:rPr>
              <a:t>Esto mismo lo podemos expresar más fácilmente relacionando el número de pacientes en los que el fármaco no es efectivo </a:t>
            </a:r>
            <a:r>
              <a:rPr lang="es-ES" sz="2000" dirty="0">
                <a:solidFill>
                  <a:srgbClr val="008000"/>
                </a:solidFill>
                <a:latin typeface="+mn-lt"/>
              </a:rPr>
              <a:t>por cada 1 en el que es efectivo</a:t>
            </a:r>
            <a:r>
              <a:rPr lang="es-ES" sz="2000" dirty="0">
                <a:latin typeface="+mn-lt"/>
              </a:rPr>
              <a:t>. Los cálculos se hacen muy fácilmente sobre el NNT 82. </a:t>
            </a:r>
            <a:r>
              <a:rPr lang="es-ES" sz="2000" dirty="0">
                <a:solidFill>
                  <a:srgbClr val="008000"/>
                </a:solidFill>
                <a:latin typeface="+mn-lt"/>
              </a:rPr>
              <a:t>Permanecerán sanos 82 x 97,2% = 79,4</a:t>
            </a:r>
            <a:r>
              <a:rPr lang="es-ES" sz="2000" dirty="0">
                <a:latin typeface="+mn-lt"/>
              </a:rPr>
              <a:t>; </a:t>
            </a:r>
            <a:r>
              <a:rPr lang="es-ES" sz="2000" dirty="0">
                <a:solidFill>
                  <a:srgbClr val="FF0000"/>
                </a:solidFill>
                <a:latin typeface="+mn-lt"/>
              </a:rPr>
              <a:t>Enfermarán incluso con fármaco: 82 x 1,6% = 1,3.</a:t>
            </a:r>
            <a:endParaRPr lang="es-ES" sz="2000" dirty="0">
              <a:latin typeface="+mn-lt"/>
            </a:endParaRPr>
          </a:p>
        </p:txBody>
      </p:sp>
      <p:pic>
        <p:nvPicPr>
          <p:cNvPr id="4" name="Imagen 3"/>
          <p:cNvPicPr>
            <a:picLocks noChangeAspect="1"/>
          </p:cNvPicPr>
          <p:nvPr/>
        </p:nvPicPr>
        <p:blipFill>
          <a:blip r:embed="rId2"/>
          <a:stretch>
            <a:fillRect/>
          </a:stretch>
        </p:blipFill>
        <p:spPr>
          <a:xfrm>
            <a:off x="724795" y="2647582"/>
            <a:ext cx="7231615" cy="3694512"/>
          </a:xfrm>
          <a:prstGeom prst="rect">
            <a:avLst/>
          </a:prstGeom>
        </p:spPr>
      </p:pic>
      <p:pic>
        <p:nvPicPr>
          <p:cNvPr id="5" name="Marcador de contenido 4"/>
          <p:cNvPicPr>
            <a:picLocks noGrp="1" noChangeAspect="1"/>
          </p:cNvPicPr>
          <p:nvPr>
            <p:ph idx="1"/>
          </p:nvPr>
        </p:nvPicPr>
        <p:blipFill>
          <a:blip r:embed="rId3"/>
          <a:stretch>
            <a:fillRect/>
          </a:stretch>
        </p:blipFill>
        <p:spPr>
          <a:xfrm>
            <a:off x="9762186" y="254402"/>
            <a:ext cx="1880315" cy="6442612"/>
          </a:xfrm>
          <a:prstGeom prst="rect">
            <a:avLst/>
          </a:prstGeom>
        </p:spPr>
      </p:pic>
      <p:pic>
        <p:nvPicPr>
          <p:cNvPr id="6" name="Imagen 5"/>
          <p:cNvPicPr>
            <a:picLocks noChangeAspect="1"/>
          </p:cNvPicPr>
          <p:nvPr/>
        </p:nvPicPr>
        <p:blipFill>
          <a:blip r:embed="rId4"/>
          <a:stretch>
            <a:fillRect/>
          </a:stretch>
        </p:blipFill>
        <p:spPr>
          <a:xfrm>
            <a:off x="7500374" y="560509"/>
            <a:ext cx="2261812" cy="4474852"/>
          </a:xfrm>
          <a:prstGeom prst="rect">
            <a:avLst/>
          </a:prstGeom>
        </p:spPr>
      </p:pic>
    </p:spTree>
    <p:extLst>
      <p:ext uri="{BB962C8B-B14F-4D97-AF65-F5344CB8AC3E}">
        <p14:creationId xmlns:p14="http://schemas.microsoft.com/office/powerpoint/2010/main" val="29906956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828540" y="961868"/>
            <a:ext cx="9796530" cy="4228318"/>
          </a:xfrm>
        </p:spPr>
        <p:txBody>
          <a:bodyPr>
            <a:noAutofit/>
          </a:bodyPr>
          <a:lstStyle/>
          <a:p>
            <a:pPr algn="just">
              <a:lnSpc>
                <a:spcPct val="100000"/>
              </a:lnSpc>
              <a:spcAft>
                <a:spcPts val="0"/>
              </a:spcAft>
            </a:pPr>
            <a:r>
              <a:rPr lang="es-ES_tradnl" sz="2000" dirty="0">
                <a:latin typeface="Calibri" panose="020F0502020204030204" pitchFamily="34" charset="0"/>
                <a:ea typeface="Times New Roman" panose="02020603050405020304" pitchFamily="18" charset="0"/>
              </a:rPr>
              <a:t>	A pesar de estas premisas, nosotros no utilizaremos la forma natural, sino </a:t>
            </a:r>
            <a:r>
              <a:rPr lang="es-ES_tradnl" sz="2000" dirty="0">
                <a:solidFill>
                  <a:srgbClr val="996600"/>
                </a:solidFill>
                <a:latin typeface="Calibri" panose="020F0502020204030204" pitchFamily="34" charset="0"/>
                <a:ea typeface="Times New Roman" panose="02020603050405020304" pitchFamily="18" charset="0"/>
              </a:rPr>
              <a:t>la universalmente difundida forma artificial de expresar</a:t>
            </a:r>
            <a:r>
              <a:rPr lang="es-ES_tradnl" sz="2000" dirty="0">
                <a:latin typeface="Calibri" panose="020F0502020204030204" pitchFamily="34" charset="0"/>
                <a:ea typeface="Times New Roman" panose="02020603050405020304" pitchFamily="18" charset="0"/>
              </a:rPr>
              <a:t> </a:t>
            </a:r>
            <a:r>
              <a:rPr lang="es-ES_tradnl" sz="2000" dirty="0">
                <a:solidFill>
                  <a:srgbClr val="008000"/>
                </a:solidFill>
                <a:latin typeface="Calibri" panose="020F0502020204030204" pitchFamily="34" charset="0"/>
                <a:ea typeface="Times New Roman" panose="02020603050405020304" pitchFamily="18" charset="0"/>
              </a:rPr>
              <a:t>los “beneficios” con signo positivo </a:t>
            </a:r>
            <a:r>
              <a:rPr lang="es-ES_tradnl" sz="2000" dirty="0">
                <a:latin typeface="Calibri" panose="020F0502020204030204" pitchFamily="34" charset="0"/>
                <a:ea typeface="Times New Roman" panose="02020603050405020304" pitchFamily="18" charset="0"/>
              </a:rPr>
              <a:t>y </a:t>
            </a:r>
            <a:r>
              <a:rPr lang="es-ES_tradnl" sz="2000" dirty="0">
                <a:solidFill>
                  <a:srgbClr val="FF0000"/>
                </a:solidFill>
                <a:latin typeface="Calibri" panose="020F0502020204030204" pitchFamily="34" charset="0"/>
                <a:ea typeface="Times New Roman" panose="02020603050405020304" pitchFamily="18" charset="0"/>
              </a:rPr>
              <a:t>los “daños añadidos” con signo negativo</a:t>
            </a:r>
            <a:r>
              <a:rPr lang="es-ES_tradnl" sz="2000" dirty="0">
                <a:latin typeface="Calibri" panose="020F0502020204030204" pitchFamily="34" charset="0"/>
                <a:ea typeface="Times New Roman" panose="02020603050405020304" pitchFamily="18" charset="0"/>
              </a:rPr>
              <a:t>. </a:t>
            </a:r>
          </a:p>
          <a:p>
            <a:pPr algn="just">
              <a:lnSpc>
                <a:spcPct val="100000"/>
              </a:lnSpc>
              <a:spcAft>
                <a:spcPts val="0"/>
              </a:spcAft>
            </a:pPr>
            <a:r>
              <a:rPr lang="es-ES_tradnl" sz="2000" dirty="0">
                <a:latin typeface="Calibri" panose="020F0502020204030204" pitchFamily="34" charset="0"/>
                <a:ea typeface="Times New Roman" panose="02020603050405020304" pitchFamily="18" charset="0"/>
              </a:rPr>
              <a:t>	Asimismo, por ser más habitual en la literatura biomédica, utilizaremos la expresión “riesgos añadidos” en lugar de “daños añadidos”.</a:t>
            </a:r>
            <a:endParaRPr lang="es-ES" sz="2000" dirty="0">
              <a:latin typeface="Times New Roman" panose="02020603050405020304" pitchFamily="18" charset="0"/>
              <a:ea typeface="Times New Roman" panose="02020603050405020304" pitchFamily="18" charset="0"/>
            </a:endParaRPr>
          </a:p>
          <a:p>
            <a:pPr algn="just">
              <a:spcAft>
                <a:spcPts val="0"/>
              </a:spcAft>
            </a:pPr>
            <a:endParaRPr lang="es-ES" sz="1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29546615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60400" y="509168"/>
            <a:ext cx="10515600" cy="1325563"/>
          </a:xfrm>
        </p:spPr>
        <p:txBody>
          <a:bodyPr>
            <a:normAutofit/>
          </a:bodyPr>
          <a:lstStyle/>
          <a:p>
            <a:pPr algn="just">
              <a:lnSpc>
                <a:spcPct val="100000"/>
              </a:lnSpc>
            </a:pPr>
            <a:r>
              <a:rPr lang="es-ES" sz="2000" dirty="0">
                <a:latin typeface="+mn-lt"/>
              </a:rPr>
              <a:t>Si hacemos esto mismo con los límites del intervalo de confianza del NNT 82 (60 a 127), averiguamos que “por cada 1 paciente en el que </a:t>
            </a:r>
            <a:r>
              <a:rPr lang="es-ES" sz="2000" dirty="0" err="1">
                <a:latin typeface="+mn-lt"/>
              </a:rPr>
              <a:t>rosuvastatina</a:t>
            </a:r>
            <a:r>
              <a:rPr lang="es-ES" sz="2000" dirty="0">
                <a:latin typeface="+mn-lt"/>
              </a:rPr>
              <a:t> es efectiva”, permanecerán sanos sin tomar </a:t>
            </a:r>
            <a:r>
              <a:rPr lang="es-ES" sz="2000" dirty="0" err="1">
                <a:latin typeface="+mn-lt"/>
              </a:rPr>
              <a:t>rosuvastatina</a:t>
            </a:r>
            <a:r>
              <a:rPr lang="es-ES" sz="2000" dirty="0">
                <a:latin typeface="+mn-lt"/>
              </a:rPr>
              <a:t> entre 59 y 123 pacientes y sufrirán un evento tomando </a:t>
            </a:r>
            <a:r>
              <a:rPr lang="es-ES" sz="2000" dirty="0" err="1">
                <a:latin typeface="+mn-lt"/>
              </a:rPr>
              <a:t>rosuvastatina</a:t>
            </a:r>
            <a:r>
              <a:rPr lang="es-ES" sz="2000" dirty="0">
                <a:latin typeface="+mn-lt"/>
              </a:rPr>
              <a:t> entre 1 y 3 pacientes.</a:t>
            </a:r>
          </a:p>
        </p:txBody>
      </p:sp>
      <p:pic>
        <p:nvPicPr>
          <p:cNvPr id="5" name="Marcador de contenido 4"/>
          <p:cNvPicPr>
            <a:picLocks noGrp="1" noChangeAspect="1"/>
          </p:cNvPicPr>
          <p:nvPr>
            <p:ph idx="1"/>
          </p:nvPr>
        </p:nvPicPr>
        <p:blipFill>
          <a:blip r:embed="rId2"/>
          <a:stretch>
            <a:fillRect/>
          </a:stretch>
        </p:blipFill>
        <p:spPr>
          <a:xfrm>
            <a:off x="1561749" y="2517312"/>
            <a:ext cx="8104376" cy="3302813"/>
          </a:xfrm>
          <a:prstGeom prst="rect">
            <a:avLst/>
          </a:prstGeom>
        </p:spPr>
      </p:pic>
    </p:spTree>
    <p:extLst>
      <p:ext uri="{BB962C8B-B14F-4D97-AF65-F5344CB8AC3E}">
        <p14:creationId xmlns:p14="http://schemas.microsoft.com/office/powerpoint/2010/main" val="397577167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1060361" y="974746"/>
            <a:ext cx="9144000" cy="3532859"/>
          </a:xfrm>
        </p:spPr>
        <p:txBody>
          <a:bodyPr>
            <a:noAutofit/>
          </a:bodyPr>
          <a:lstStyle/>
          <a:p>
            <a:pPr algn="just">
              <a:lnSpc>
                <a:spcPct val="100000"/>
              </a:lnSpc>
              <a:spcAft>
                <a:spcPts val="0"/>
              </a:spcAft>
            </a:pPr>
            <a:r>
              <a:rPr lang="es-ES" sz="2000" dirty="0">
                <a:ea typeface="Times New Roman" panose="02020603050405020304" pitchFamily="18" charset="0"/>
              </a:rPr>
              <a:t>De lo observado </a:t>
            </a:r>
            <a:r>
              <a:rPr lang="es-ES" sz="2000" b="1" dirty="0">
                <a:ea typeface="Times New Roman" panose="02020603050405020304" pitchFamily="18" charset="0"/>
              </a:rPr>
              <a:t>podemos extraer un corolario</a:t>
            </a:r>
            <a:r>
              <a:rPr lang="es-ES" sz="2000" dirty="0">
                <a:ea typeface="Times New Roman" panose="02020603050405020304" pitchFamily="18" charset="0"/>
              </a:rPr>
              <a:t>. </a:t>
            </a:r>
          </a:p>
          <a:p>
            <a:pPr indent="449580" algn="just">
              <a:lnSpc>
                <a:spcPct val="100000"/>
              </a:lnSpc>
              <a:spcAft>
                <a:spcPts val="0"/>
              </a:spcAft>
            </a:pPr>
            <a:r>
              <a:rPr lang="es-ES" sz="2000" dirty="0">
                <a:solidFill>
                  <a:srgbClr val="FF9900"/>
                </a:solidFill>
                <a:ea typeface="Times New Roman" panose="02020603050405020304" pitchFamily="18" charset="0"/>
              </a:rPr>
              <a:t>Gran parte de las personas atribuye como mérito de </a:t>
            </a:r>
            <a:r>
              <a:rPr lang="es-ES" sz="2000" dirty="0" err="1">
                <a:solidFill>
                  <a:srgbClr val="FF9900"/>
                </a:solidFill>
                <a:ea typeface="Times New Roman" panose="02020603050405020304" pitchFamily="18" charset="0"/>
              </a:rPr>
              <a:t>rosuvastatina</a:t>
            </a:r>
            <a:r>
              <a:rPr lang="es-ES" sz="2000" dirty="0">
                <a:solidFill>
                  <a:srgbClr val="FF9900"/>
                </a:solidFill>
                <a:ea typeface="Times New Roman" panose="02020603050405020304" pitchFamily="18" charset="0"/>
              </a:rPr>
              <a:t> frente a placebo el número de pacientes que permanece “sano” por tomar dicho fármaco.</a:t>
            </a:r>
            <a:r>
              <a:rPr lang="es-ES" sz="2000" dirty="0">
                <a:ea typeface="Times New Roman" panose="02020603050405020304" pitchFamily="18" charset="0"/>
              </a:rPr>
              <a:t> </a:t>
            </a:r>
          </a:p>
          <a:p>
            <a:pPr indent="449580" algn="just">
              <a:lnSpc>
                <a:spcPct val="100000"/>
              </a:lnSpc>
              <a:spcAft>
                <a:spcPts val="0"/>
              </a:spcAft>
            </a:pPr>
            <a:r>
              <a:rPr lang="es-ES" sz="2000" dirty="0">
                <a:ea typeface="Times New Roman" panose="02020603050405020304" pitchFamily="18" charset="0"/>
              </a:rPr>
              <a:t>Centrándonos en la estimación puntual para facilitar la explicación, diremos que </a:t>
            </a:r>
            <a:r>
              <a:rPr lang="es-ES" sz="2000" dirty="0">
                <a:solidFill>
                  <a:srgbClr val="669900"/>
                </a:solidFill>
                <a:ea typeface="Times New Roman" panose="02020603050405020304" pitchFamily="18" charset="0"/>
              </a:rPr>
              <a:t>el único beneficio real</a:t>
            </a:r>
            <a:r>
              <a:rPr lang="es-ES" sz="2000" dirty="0">
                <a:ea typeface="Times New Roman" panose="02020603050405020304" pitchFamily="18" charset="0"/>
              </a:rPr>
              <a:t> atribuido a rosuvastatina frente a placebo es de </a:t>
            </a:r>
            <a:r>
              <a:rPr lang="es-ES" sz="2000" dirty="0">
                <a:solidFill>
                  <a:srgbClr val="669900"/>
                </a:solidFill>
              </a:rPr>
              <a:t>1 paciente por cada 82</a:t>
            </a:r>
            <a:r>
              <a:rPr lang="es-ES" sz="2000" dirty="0"/>
              <a:t> (</a:t>
            </a:r>
            <a:r>
              <a:rPr lang="es-ES" sz="2000" dirty="0">
                <a:solidFill>
                  <a:srgbClr val="008080"/>
                </a:solidFill>
              </a:rPr>
              <a:t>sin beneficiar a los 80 que permanecen sanos igual que con placebo</a:t>
            </a:r>
            <a:r>
              <a:rPr lang="es-ES" sz="2000" dirty="0">
                <a:ea typeface="Times New Roman" panose="02020603050405020304" pitchFamily="18" charset="0"/>
              </a:rPr>
              <a:t>, </a:t>
            </a:r>
            <a:r>
              <a:rPr lang="es-ES" sz="2000" dirty="0">
                <a:solidFill>
                  <a:srgbClr val="FF0000"/>
                </a:solidFill>
                <a:ea typeface="Times New Roman" panose="02020603050405020304" pitchFamily="18" charset="0"/>
              </a:rPr>
              <a:t>ni a 1 que enferma incluso con rosuvastatina</a:t>
            </a:r>
            <a:r>
              <a:rPr lang="es-ES" sz="2000" dirty="0">
                <a:ea typeface="Times New Roman" panose="02020603050405020304" pitchFamily="18" charset="0"/>
              </a:rPr>
              <a:t>). </a:t>
            </a:r>
          </a:p>
          <a:p>
            <a:pPr indent="449580" algn="just">
              <a:lnSpc>
                <a:spcPct val="100000"/>
              </a:lnSpc>
              <a:spcAft>
                <a:spcPts val="0"/>
              </a:spcAft>
            </a:pPr>
            <a:r>
              <a:rPr lang="es-ES" sz="2000" dirty="0">
                <a:ea typeface="Times New Roman" panose="02020603050405020304" pitchFamily="18" charset="0"/>
              </a:rPr>
              <a:t>Sin embargo, la falta de precisión les llevan a “creer” que beneficia a </a:t>
            </a:r>
            <a:r>
              <a:rPr lang="es-ES" sz="2000" dirty="0">
                <a:solidFill>
                  <a:srgbClr val="669900"/>
                </a:solidFill>
                <a:ea typeface="Times New Roman" panose="02020603050405020304" pitchFamily="18" charset="0"/>
              </a:rPr>
              <a:t>1</a:t>
            </a:r>
            <a:r>
              <a:rPr lang="es-ES" sz="2000" dirty="0">
                <a:ea typeface="Times New Roman" panose="02020603050405020304" pitchFamily="18" charset="0"/>
              </a:rPr>
              <a:t>+</a:t>
            </a:r>
            <a:r>
              <a:rPr lang="es-ES" sz="2000" dirty="0">
                <a:solidFill>
                  <a:srgbClr val="008080"/>
                </a:solidFill>
                <a:ea typeface="Times New Roman" panose="02020603050405020304" pitchFamily="18" charset="0"/>
              </a:rPr>
              <a:t>80</a:t>
            </a:r>
            <a:r>
              <a:rPr lang="es-ES" sz="2000" dirty="0">
                <a:ea typeface="Times New Roman" panose="02020603050405020304" pitchFamily="18" charset="0"/>
              </a:rPr>
              <a:t> = 81 por cada 82. </a:t>
            </a:r>
          </a:p>
          <a:p>
            <a:pPr indent="449580" algn="just">
              <a:lnSpc>
                <a:spcPct val="100000"/>
              </a:lnSpc>
              <a:spcAft>
                <a:spcPts val="0"/>
              </a:spcAft>
            </a:pPr>
            <a:r>
              <a:rPr lang="es-ES" sz="2000" dirty="0">
                <a:ea typeface="Times New Roman" panose="02020603050405020304" pitchFamily="18" charset="0"/>
              </a:rPr>
              <a:t>La diferencia entre la creencia (</a:t>
            </a:r>
            <a:r>
              <a:rPr lang="es-ES" sz="2000" i="1" dirty="0">
                <a:ea typeface="Times New Roman" panose="02020603050405020304" pitchFamily="18" charset="0"/>
              </a:rPr>
              <a:t>realidad ingenua</a:t>
            </a:r>
            <a:r>
              <a:rPr lang="es-ES" sz="2000" dirty="0">
                <a:ea typeface="Times New Roman" panose="02020603050405020304" pitchFamily="18" charset="0"/>
              </a:rPr>
              <a:t>) y la </a:t>
            </a:r>
            <a:r>
              <a:rPr lang="es-ES" sz="2000" i="1" dirty="0">
                <a:ea typeface="Times New Roman" panose="02020603050405020304" pitchFamily="18" charset="0"/>
              </a:rPr>
              <a:t>realidad real</a:t>
            </a:r>
            <a:r>
              <a:rPr lang="es-ES" sz="2000" dirty="0">
                <a:ea typeface="Times New Roman" panose="02020603050405020304" pitchFamily="18" charset="0"/>
              </a:rPr>
              <a:t> es enorme, </a:t>
            </a:r>
            <a:r>
              <a:rPr lang="es-ES" sz="2000" dirty="0">
                <a:solidFill>
                  <a:srgbClr val="FF0066"/>
                </a:solidFill>
              </a:rPr>
              <a:t>pues la creencia lleva a atribuir erróneamente un mérito de 81 por cada 82</a:t>
            </a:r>
            <a:r>
              <a:rPr lang="es-ES" sz="2000" dirty="0">
                <a:ea typeface="Times New Roman" panose="02020603050405020304" pitchFamily="18" charset="0"/>
              </a:rPr>
              <a:t>, </a:t>
            </a:r>
            <a:r>
              <a:rPr lang="es-ES" sz="2000" dirty="0">
                <a:solidFill>
                  <a:srgbClr val="008000"/>
                </a:solidFill>
              </a:rPr>
              <a:t>cuando en realidad es 1 por cada 82</a:t>
            </a:r>
            <a:r>
              <a:rPr lang="es-ES" sz="2000" dirty="0">
                <a:ea typeface="Times New Roman" panose="02020603050405020304" pitchFamily="18" charset="0"/>
              </a:rPr>
              <a:t>.</a:t>
            </a:r>
          </a:p>
        </p:txBody>
      </p:sp>
    </p:spTree>
    <p:extLst>
      <p:ext uri="{BB962C8B-B14F-4D97-AF65-F5344CB8AC3E}">
        <p14:creationId xmlns:p14="http://schemas.microsoft.com/office/powerpoint/2010/main" val="205546976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Marcador de contenido 5"/>
          <p:cNvGraphicFramePr>
            <a:graphicFrameLocks noGrp="1"/>
          </p:cNvGraphicFramePr>
          <p:nvPr>
            <p:ph idx="1"/>
            <p:extLst>
              <p:ext uri="{D42A27DB-BD31-4B8C-83A1-F6EECF244321}">
                <p14:modId xmlns:p14="http://schemas.microsoft.com/office/powerpoint/2010/main" val="2703504475"/>
              </p:ext>
            </p:extLst>
          </p:nvPr>
        </p:nvGraphicFramePr>
        <p:xfrm>
          <a:off x="838200" y="901521"/>
          <a:ext cx="10515600" cy="527544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02561494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1395212" y="588382"/>
            <a:ext cx="9144000" cy="1655762"/>
          </a:xfrm>
        </p:spPr>
        <p:txBody>
          <a:bodyPr>
            <a:normAutofit fontScale="25000" lnSpcReduction="20000"/>
          </a:bodyPr>
          <a:lstStyle/>
          <a:p>
            <a:pPr algn="just">
              <a:lnSpc>
                <a:spcPct val="120000"/>
              </a:lnSpc>
              <a:spcAft>
                <a:spcPts val="0"/>
              </a:spcAft>
            </a:pPr>
            <a:r>
              <a:rPr lang="es-ES" sz="8000" b="1" dirty="0">
                <a:latin typeface="Calibri" panose="020F0502020204030204" pitchFamily="34" charset="0"/>
                <a:ea typeface="Times New Roman" panose="02020603050405020304" pitchFamily="18" charset="0"/>
              </a:rPr>
              <a:t>RELEVANCIA CLÍNICA DE LAS INTERVENCIONES PREVENTIVAS.</a:t>
            </a:r>
            <a:endParaRPr lang="es-ES" sz="8000" dirty="0">
              <a:latin typeface="Times New Roman" panose="02020603050405020304" pitchFamily="18" charset="0"/>
              <a:ea typeface="Times New Roman" panose="02020603050405020304" pitchFamily="18" charset="0"/>
            </a:endParaRPr>
          </a:p>
          <a:p>
            <a:pPr algn="just">
              <a:lnSpc>
                <a:spcPct val="120000"/>
              </a:lnSpc>
              <a:spcAft>
                <a:spcPts val="0"/>
              </a:spcAft>
            </a:pPr>
            <a:r>
              <a:rPr lang="es-ES" sz="8000" dirty="0">
                <a:latin typeface="Calibri" panose="020F0502020204030204" pitchFamily="34" charset="0"/>
                <a:ea typeface="Times New Roman" panose="02020603050405020304" pitchFamily="18" charset="0"/>
              </a:rPr>
              <a:t> </a:t>
            </a:r>
            <a:r>
              <a:rPr lang="es-ES" sz="8000" dirty="0">
                <a:solidFill>
                  <a:srgbClr val="9900FF"/>
                </a:solidFill>
                <a:latin typeface="Calibri" panose="020F0502020204030204" pitchFamily="34" charset="0"/>
                <a:ea typeface="Times New Roman" panose="02020603050405020304" pitchFamily="18" charset="0"/>
              </a:rPr>
              <a:t>	</a:t>
            </a:r>
            <a:r>
              <a:rPr lang="es-ES" sz="8000" dirty="0">
                <a:solidFill>
                  <a:srgbClr val="CCCC00"/>
                </a:solidFill>
                <a:latin typeface="Calibri" panose="020F0502020204030204" pitchFamily="34" charset="0"/>
                <a:ea typeface="Times New Roman" panose="02020603050405020304" pitchFamily="18" charset="0"/>
              </a:rPr>
              <a:t>La diferencia entre una intervención y el control tiene que ser estadísticamente significativa para demostrar que es efectiva. </a:t>
            </a:r>
          </a:p>
          <a:p>
            <a:pPr algn="just">
              <a:lnSpc>
                <a:spcPct val="120000"/>
              </a:lnSpc>
              <a:spcAft>
                <a:spcPts val="0"/>
              </a:spcAft>
            </a:pPr>
            <a:r>
              <a:rPr lang="es-ES" sz="8000" dirty="0">
                <a:solidFill>
                  <a:srgbClr val="CC3300"/>
                </a:solidFill>
                <a:latin typeface="Calibri" panose="020F0502020204030204" pitchFamily="34" charset="0"/>
                <a:ea typeface="Times New Roman" panose="02020603050405020304" pitchFamily="18" charset="0"/>
              </a:rPr>
              <a:t>	</a:t>
            </a:r>
            <a:r>
              <a:rPr lang="es-ES" sz="8000" dirty="0">
                <a:solidFill>
                  <a:srgbClr val="CCCC00"/>
                </a:solidFill>
                <a:latin typeface="Calibri" panose="020F0502020204030204" pitchFamily="34" charset="0"/>
                <a:ea typeface="Times New Roman" panose="02020603050405020304" pitchFamily="18" charset="0"/>
              </a:rPr>
              <a:t>Pero además de cumplir esa primera condición </a:t>
            </a:r>
            <a:r>
              <a:rPr lang="es-ES" sz="8000" dirty="0">
                <a:solidFill>
                  <a:srgbClr val="669900"/>
                </a:solidFill>
                <a:latin typeface="Calibri" panose="020F0502020204030204" pitchFamily="34" charset="0"/>
                <a:ea typeface="Times New Roman" panose="02020603050405020304" pitchFamily="18" charset="0"/>
              </a:rPr>
              <a:t>tiene que cumplir una segunda: ser clínicamente relevante</a:t>
            </a:r>
            <a:r>
              <a:rPr lang="es-ES" sz="8000" dirty="0">
                <a:latin typeface="Calibri" panose="020F0502020204030204" pitchFamily="34" charset="0"/>
                <a:ea typeface="Times New Roman" panose="02020603050405020304" pitchFamily="18" charset="0"/>
              </a:rPr>
              <a:t>. Porta Serra y col nos mostraron en 1998 un buen ejemplo de una intervención que era estadísticamente significativa (porque la “</a:t>
            </a:r>
            <a:r>
              <a:rPr lang="es-ES" sz="8000" i="1" dirty="0">
                <a:latin typeface="Calibri" panose="020F0502020204030204" pitchFamily="34" charset="0"/>
                <a:ea typeface="Times New Roman" panose="02020603050405020304" pitchFamily="18" charset="0"/>
              </a:rPr>
              <a:t>p</a:t>
            </a:r>
            <a:r>
              <a:rPr lang="es-ES" sz="8000" dirty="0">
                <a:latin typeface="Calibri" panose="020F0502020204030204" pitchFamily="34" charset="0"/>
                <a:ea typeface="Times New Roman" panose="02020603050405020304" pitchFamily="18" charset="0"/>
              </a:rPr>
              <a:t>” era menor de 0,05) pero no era clínicamente relevante </a:t>
            </a:r>
            <a:r>
              <a:rPr lang="es-ES" sz="8000" dirty="0">
                <a:solidFill>
                  <a:srgbClr val="0000FF"/>
                </a:solidFill>
                <a:latin typeface="Calibri" panose="020F0502020204030204" pitchFamily="34" charset="0"/>
                <a:ea typeface="Times New Roman" panose="02020603050405020304" pitchFamily="18" charset="0"/>
              </a:rPr>
              <a:t>(7)</a:t>
            </a:r>
            <a:r>
              <a:rPr lang="es-ES" sz="8000" dirty="0">
                <a:latin typeface="Calibri" panose="020F0502020204030204" pitchFamily="34" charset="0"/>
                <a:ea typeface="Times New Roman" panose="02020603050405020304" pitchFamily="18" charset="0"/>
              </a:rPr>
              <a:t>.</a:t>
            </a:r>
            <a:endParaRPr lang="es-ES" sz="8000" dirty="0">
              <a:latin typeface="Times New Roman" panose="02020603050405020304" pitchFamily="18" charset="0"/>
              <a:ea typeface="Times New Roman" panose="02020603050405020304" pitchFamily="18" charset="0"/>
            </a:endParaRPr>
          </a:p>
          <a:p>
            <a:pPr algn="just">
              <a:lnSpc>
                <a:spcPct val="120000"/>
              </a:lnSpc>
              <a:spcAft>
                <a:spcPts val="0"/>
              </a:spcAft>
            </a:pPr>
            <a:r>
              <a:rPr lang="es-ES" sz="8000" dirty="0">
                <a:latin typeface="Calibri" panose="020F0502020204030204" pitchFamily="34" charset="0"/>
                <a:ea typeface="Times New Roman" panose="02020603050405020304" pitchFamily="18" charset="0"/>
              </a:rPr>
              <a:t>	</a:t>
            </a:r>
            <a:r>
              <a:rPr lang="es-ES" sz="8000" dirty="0">
                <a:solidFill>
                  <a:srgbClr val="0000FF"/>
                </a:solidFill>
                <a:latin typeface="Calibri" panose="020F0502020204030204" pitchFamily="34" charset="0"/>
                <a:ea typeface="Times New Roman" panose="02020603050405020304" pitchFamily="18" charset="0"/>
              </a:rPr>
              <a:t>La “</a:t>
            </a:r>
            <a:r>
              <a:rPr lang="es-ES_tradnl" sz="8000" dirty="0">
                <a:solidFill>
                  <a:srgbClr val="0000FF"/>
                </a:solidFill>
                <a:latin typeface="Calibri" panose="020F0502020204030204" pitchFamily="34" charset="0"/>
                <a:ea typeface="Times New Roman" panose="02020603050405020304" pitchFamily="18" charset="0"/>
              </a:rPr>
              <a:t>relevancia clínica” es la combinación </a:t>
            </a:r>
            <a:r>
              <a:rPr lang="es-ES_tradnl" sz="8000" dirty="0">
                <a:latin typeface="Calibri" panose="020F0502020204030204" pitchFamily="34" charset="0"/>
                <a:ea typeface="Times New Roman" panose="02020603050405020304" pitchFamily="18" charset="0"/>
              </a:rPr>
              <a:t>de </a:t>
            </a:r>
            <a:r>
              <a:rPr lang="es-ES_tradnl" sz="8000" dirty="0">
                <a:solidFill>
                  <a:srgbClr val="FF9900"/>
                </a:solidFill>
                <a:latin typeface="Calibri" panose="020F0502020204030204" pitchFamily="34" charset="0"/>
                <a:ea typeface="Times New Roman" panose="02020603050405020304" pitchFamily="18" charset="0"/>
              </a:rPr>
              <a:t>una </a:t>
            </a:r>
            <a:r>
              <a:rPr lang="es-ES_tradnl" sz="8000" i="1" dirty="0">
                <a:solidFill>
                  <a:srgbClr val="FF9900"/>
                </a:solidFill>
                <a:latin typeface="Calibri" panose="020F0502020204030204" pitchFamily="34" charset="0"/>
                <a:ea typeface="Times New Roman" panose="02020603050405020304" pitchFamily="18" charset="0"/>
              </a:rPr>
              <a:t>sensación</a:t>
            </a:r>
            <a:r>
              <a:rPr lang="es-ES_tradnl" sz="8000" dirty="0">
                <a:solidFill>
                  <a:srgbClr val="FF9900"/>
                </a:solidFill>
                <a:latin typeface="Calibri" panose="020F0502020204030204" pitchFamily="34" charset="0"/>
                <a:ea typeface="Times New Roman" panose="02020603050405020304" pitchFamily="18" charset="0"/>
              </a:rPr>
              <a:t> </a:t>
            </a:r>
            <a:r>
              <a:rPr lang="es-ES_tradnl" sz="8000" dirty="0">
                <a:latin typeface="Calibri" panose="020F0502020204030204" pitchFamily="34" charset="0"/>
                <a:ea typeface="Times New Roman" panose="02020603050405020304" pitchFamily="18" charset="0"/>
              </a:rPr>
              <a:t>y </a:t>
            </a:r>
            <a:r>
              <a:rPr lang="es-ES_tradnl" sz="8000" dirty="0">
                <a:solidFill>
                  <a:srgbClr val="008080"/>
                </a:solidFill>
                <a:latin typeface="Calibri" panose="020F0502020204030204" pitchFamily="34" charset="0"/>
                <a:ea typeface="Times New Roman" panose="02020603050405020304" pitchFamily="18" charset="0"/>
              </a:rPr>
              <a:t>una </a:t>
            </a:r>
            <a:r>
              <a:rPr lang="es-ES_tradnl" sz="8000" i="1" dirty="0">
                <a:solidFill>
                  <a:srgbClr val="008080"/>
                </a:solidFill>
                <a:latin typeface="Calibri" panose="020F0502020204030204" pitchFamily="34" charset="0"/>
                <a:ea typeface="Times New Roman" panose="02020603050405020304" pitchFamily="18" charset="0"/>
              </a:rPr>
              <a:t>percepción</a:t>
            </a:r>
            <a:r>
              <a:rPr lang="es-ES_tradnl" sz="8000" dirty="0">
                <a:latin typeface="Calibri" panose="020F0502020204030204" pitchFamily="34" charset="0"/>
                <a:ea typeface="Times New Roman" panose="02020603050405020304" pitchFamily="18" charset="0"/>
              </a:rPr>
              <a:t>. Por una parte </a:t>
            </a:r>
            <a:r>
              <a:rPr lang="es-ES_tradnl" sz="8000" dirty="0">
                <a:solidFill>
                  <a:srgbClr val="FF9900"/>
                </a:solidFill>
                <a:latin typeface="Calibri" panose="020F0502020204030204" pitchFamily="34" charset="0"/>
                <a:ea typeface="Times New Roman" panose="02020603050405020304" pitchFamily="18" charset="0"/>
              </a:rPr>
              <a:t>la </a:t>
            </a:r>
            <a:r>
              <a:rPr lang="es-ES_tradnl" sz="8000" i="1" dirty="0">
                <a:solidFill>
                  <a:srgbClr val="FF9900"/>
                </a:solidFill>
                <a:latin typeface="Calibri" panose="020F0502020204030204" pitchFamily="34" charset="0"/>
                <a:ea typeface="Times New Roman" panose="02020603050405020304" pitchFamily="18" charset="0"/>
              </a:rPr>
              <a:t>sensación</a:t>
            </a:r>
            <a:r>
              <a:rPr lang="es-ES_tradnl" sz="8000" dirty="0">
                <a:solidFill>
                  <a:srgbClr val="FF9900"/>
                </a:solidFill>
                <a:latin typeface="Calibri" panose="020F0502020204030204" pitchFamily="34" charset="0"/>
                <a:ea typeface="Times New Roman" panose="02020603050405020304" pitchFamily="18" charset="0"/>
              </a:rPr>
              <a:t> es una cualidad afectiva</a:t>
            </a:r>
            <a:r>
              <a:rPr lang="es-ES_tradnl" sz="8000" dirty="0">
                <a:latin typeface="Calibri" panose="020F0502020204030204" pitchFamily="34" charset="0"/>
                <a:ea typeface="Times New Roman" panose="02020603050405020304" pitchFamily="18" charset="0"/>
              </a:rPr>
              <a:t>: </a:t>
            </a:r>
            <a:r>
              <a:rPr lang="es-ES_tradnl" sz="8000" b="1" dirty="0">
                <a:latin typeface="Calibri" panose="020F0502020204030204" pitchFamily="34" charset="0"/>
                <a:ea typeface="Times New Roman" panose="02020603050405020304" pitchFamily="18" charset="0"/>
              </a:rPr>
              <a:t>me gusta o me disgusta, me acerco o me alejo, colaboro o deserto</a:t>
            </a:r>
            <a:r>
              <a:rPr lang="es-ES_tradnl" sz="8000" dirty="0">
                <a:latin typeface="Calibri" panose="020F0502020204030204" pitchFamily="34" charset="0"/>
                <a:ea typeface="Times New Roman" panose="02020603050405020304" pitchFamily="18" charset="0"/>
              </a:rPr>
              <a:t>; </a:t>
            </a:r>
            <a:r>
              <a:rPr lang="es-ES_tradnl" sz="8000" dirty="0">
                <a:solidFill>
                  <a:srgbClr val="FF9900"/>
                </a:solidFill>
                <a:latin typeface="Calibri" panose="020F0502020204030204" pitchFamily="34" charset="0"/>
                <a:ea typeface="Times New Roman" panose="02020603050405020304" pitchFamily="18" charset="0"/>
              </a:rPr>
              <a:t>es interna y subjetiva</a:t>
            </a:r>
            <a:r>
              <a:rPr lang="es-ES_tradnl" sz="8000" dirty="0">
                <a:latin typeface="Calibri" panose="020F0502020204030204" pitchFamily="34" charset="0"/>
                <a:ea typeface="Times New Roman" panose="02020603050405020304" pitchFamily="18" charset="0"/>
              </a:rPr>
              <a:t>, </a:t>
            </a:r>
            <a:r>
              <a:rPr lang="es-ES_tradnl" sz="8000" i="1" dirty="0">
                <a:solidFill>
                  <a:srgbClr val="FFC000"/>
                </a:solidFill>
                <a:latin typeface="Calibri" panose="020F0502020204030204" pitchFamily="34" charset="0"/>
                <a:ea typeface="Times New Roman" panose="02020603050405020304" pitchFamily="18" charset="0"/>
              </a:rPr>
              <a:t>y lo es para mí</a:t>
            </a:r>
            <a:r>
              <a:rPr lang="es-ES_tradnl" sz="8000" dirty="0">
                <a:latin typeface="Calibri" panose="020F0502020204030204" pitchFamily="34" charset="0"/>
                <a:ea typeface="Times New Roman" panose="02020603050405020304" pitchFamily="18" charset="0"/>
              </a:rPr>
              <a:t>. Por otra, </a:t>
            </a:r>
            <a:r>
              <a:rPr lang="es-ES_tradnl" sz="8000" dirty="0">
                <a:solidFill>
                  <a:srgbClr val="008000"/>
                </a:solidFill>
                <a:latin typeface="Calibri" panose="020F0502020204030204" pitchFamily="34" charset="0"/>
                <a:ea typeface="Times New Roman" panose="02020603050405020304" pitchFamily="18" charset="0"/>
              </a:rPr>
              <a:t>la </a:t>
            </a:r>
            <a:r>
              <a:rPr lang="es-ES_tradnl" sz="8000" i="1" dirty="0">
                <a:solidFill>
                  <a:srgbClr val="008000"/>
                </a:solidFill>
                <a:latin typeface="Calibri" panose="020F0502020204030204" pitchFamily="34" charset="0"/>
                <a:ea typeface="Times New Roman" panose="02020603050405020304" pitchFamily="18" charset="0"/>
              </a:rPr>
              <a:t>percepción</a:t>
            </a:r>
            <a:r>
              <a:rPr lang="es-ES_tradnl" sz="8000" dirty="0">
                <a:solidFill>
                  <a:srgbClr val="008000"/>
                </a:solidFill>
                <a:latin typeface="Calibri" panose="020F0502020204030204" pitchFamily="34" charset="0"/>
                <a:ea typeface="Times New Roman" panose="02020603050405020304" pitchFamily="18" charset="0"/>
              </a:rPr>
              <a:t> es externa y objetiva, </a:t>
            </a:r>
            <a:r>
              <a:rPr lang="es-ES_tradnl" sz="8000" i="1" dirty="0">
                <a:solidFill>
                  <a:srgbClr val="008000"/>
                </a:solidFill>
                <a:latin typeface="Calibri" panose="020F0502020204030204" pitchFamily="34" charset="0"/>
                <a:ea typeface="Times New Roman" panose="02020603050405020304" pitchFamily="18" charset="0"/>
              </a:rPr>
              <a:t>y lo es para todos</a:t>
            </a:r>
            <a:r>
              <a:rPr lang="es-ES_tradnl" sz="8000" dirty="0">
                <a:latin typeface="Calibri" panose="020F0502020204030204" pitchFamily="34" charset="0"/>
                <a:ea typeface="Times New Roman" panose="02020603050405020304" pitchFamily="18" charset="0"/>
              </a:rPr>
              <a:t>.</a:t>
            </a:r>
            <a:endParaRPr lang="es-ES" sz="8000" dirty="0">
              <a:latin typeface="Times New Roman" panose="02020603050405020304" pitchFamily="18" charset="0"/>
              <a:ea typeface="Times New Roman" panose="02020603050405020304" pitchFamily="18" charset="0"/>
            </a:endParaRPr>
          </a:p>
          <a:p>
            <a:pPr algn="just">
              <a:lnSpc>
                <a:spcPct val="120000"/>
              </a:lnSpc>
              <a:spcAft>
                <a:spcPts val="0"/>
              </a:spcAft>
            </a:pPr>
            <a:r>
              <a:rPr lang="es-ES_tradnl" sz="8000" dirty="0">
                <a:latin typeface="Calibri" panose="020F0502020204030204" pitchFamily="34" charset="0"/>
                <a:ea typeface="Times New Roman" panose="02020603050405020304" pitchFamily="18" charset="0"/>
              </a:rPr>
              <a:t>	Como la </a:t>
            </a:r>
            <a:r>
              <a:rPr lang="es-ES_tradnl" sz="8000" i="1" dirty="0">
                <a:solidFill>
                  <a:srgbClr val="008000"/>
                </a:solidFill>
                <a:latin typeface="Calibri" panose="020F0502020204030204" pitchFamily="34" charset="0"/>
                <a:ea typeface="Times New Roman" panose="02020603050405020304" pitchFamily="18" charset="0"/>
              </a:rPr>
              <a:t>percepción</a:t>
            </a:r>
            <a:r>
              <a:rPr lang="es-ES_tradnl" sz="8000" dirty="0">
                <a:solidFill>
                  <a:srgbClr val="008000"/>
                </a:solidFill>
                <a:latin typeface="Calibri" panose="020F0502020204030204" pitchFamily="34" charset="0"/>
                <a:ea typeface="Times New Roman" panose="02020603050405020304" pitchFamily="18" charset="0"/>
              </a:rPr>
              <a:t> objetiva </a:t>
            </a:r>
            <a:r>
              <a:rPr lang="es-ES_tradnl" sz="8000" dirty="0">
                <a:latin typeface="Calibri" panose="020F0502020204030204" pitchFamily="34" charset="0"/>
                <a:ea typeface="Times New Roman" panose="02020603050405020304" pitchFamily="18" charset="0"/>
              </a:rPr>
              <a:t>y su correspondiente </a:t>
            </a:r>
            <a:r>
              <a:rPr lang="es-ES_tradnl" sz="8000" i="1" dirty="0">
                <a:solidFill>
                  <a:srgbClr val="FF9900"/>
                </a:solidFill>
                <a:latin typeface="Calibri" panose="020F0502020204030204" pitchFamily="34" charset="0"/>
                <a:ea typeface="Times New Roman" panose="02020603050405020304" pitchFamily="18" charset="0"/>
              </a:rPr>
              <a:t>sensación</a:t>
            </a:r>
            <a:r>
              <a:rPr lang="es-ES_tradnl" sz="8000" dirty="0">
                <a:solidFill>
                  <a:srgbClr val="FF9900"/>
                </a:solidFill>
                <a:latin typeface="Calibri" panose="020F0502020204030204" pitchFamily="34" charset="0"/>
                <a:ea typeface="Times New Roman" panose="02020603050405020304" pitchFamily="18" charset="0"/>
              </a:rPr>
              <a:t> subjetiva </a:t>
            </a:r>
            <a:r>
              <a:rPr lang="es-ES_tradnl" sz="8000" dirty="0">
                <a:solidFill>
                  <a:srgbClr val="0000FF"/>
                </a:solidFill>
                <a:latin typeface="Calibri" panose="020F0502020204030204" pitchFamily="34" charset="0"/>
                <a:ea typeface="Times New Roman" panose="02020603050405020304" pitchFamily="18" charset="0"/>
              </a:rPr>
              <a:t>se producen al mismo tiempo, en nuestra experiencia nunca las encontramos separadas</a:t>
            </a:r>
            <a:r>
              <a:rPr lang="es-ES_tradnl" sz="8000" dirty="0">
                <a:latin typeface="Calibri" panose="020F0502020204030204" pitchFamily="34" charset="0"/>
                <a:ea typeface="Times New Roman" panose="02020603050405020304" pitchFamily="18" charset="0"/>
              </a:rPr>
              <a:t>. </a:t>
            </a:r>
            <a:r>
              <a:rPr lang="es-ES_tradnl" sz="8000" dirty="0">
                <a:solidFill>
                  <a:srgbClr val="CC3300"/>
                </a:solidFill>
                <a:latin typeface="Calibri" panose="020F0502020204030204" pitchFamily="34" charset="0"/>
                <a:ea typeface="Times New Roman" panose="02020603050405020304" pitchFamily="18" charset="0"/>
              </a:rPr>
              <a:t>De ahí que nuestra creencia nos lleve a considerarlas una sola cosa, a darles un solo nombre y a confundir sus diferentes atributos</a:t>
            </a:r>
            <a:r>
              <a:rPr lang="es-ES_tradnl" sz="8000" dirty="0">
                <a:latin typeface="Calibri" panose="020F0502020204030204" pitchFamily="34" charset="0"/>
                <a:ea typeface="Times New Roman" panose="02020603050405020304" pitchFamily="18" charset="0"/>
              </a:rPr>
              <a:t>. </a:t>
            </a:r>
            <a:r>
              <a:rPr lang="es-ES_tradnl" sz="8000" dirty="0">
                <a:solidFill>
                  <a:srgbClr val="990099"/>
                </a:solidFill>
                <a:latin typeface="Calibri" panose="020F0502020204030204" pitchFamily="34" charset="0"/>
                <a:ea typeface="Times New Roman" panose="02020603050405020304" pitchFamily="18" charset="0"/>
              </a:rPr>
              <a:t>Resulta muy difícil distinguirlas en el pensamiento</a:t>
            </a:r>
            <a:r>
              <a:rPr lang="es-ES_tradnl" sz="8000" dirty="0">
                <a:latin typeface="Calibri" panose="020F0502020204030204" pitchFamily="34" charset="0"/>
                <a:ea typeface="Times New Roman" panose="02020603050405020304" pitchFamily="18" charset="0"/>
              </a:rPr>
              <a:t>, atenderlas por separado y no atribuir a una de ellas nada que pertenezca a la otra.</a:t>
            </a:r>
            <a:endParaRPr lang="es-ES" sz="8000" dirty="0">
              <a:latin typeface="Times New Roman" panose="02020603050405020304" pitchFamily="18" charset="0"/>
              <a:ea typeface="Times New Roman" panose="02020603050405020304" pitchFamily="18" charset="0"/>
            </a:endParaRPr>
          </a:p>
          <a:p>
            <a:endParaRPr lang="es-ES" dirty="0"/>
          </a:p>
        </p:txBody>
      </p:sp>
    </p:spTree>
    <p:extLst>
      <p:ext uri="{BB962C8B-B14F-4D97-AF65-F5344CB8AC3E}">
        <p14:creationId xmlns:p14="http://schemas.microsoft.com/office/powerpoint/2010/main" val="421411672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a:spLocks noGrp="1" noChangeArrowheads="1"/>
          </p:cNvSpPr>
          <p:nvPr>
            <p:ph type="subTitle" idx="1"/>
          </p:nvPr>
        </p:nvSpPr>
        <p:spPr bwMode="auto">
          <a:xfrm>
            <a:off x="1635617" y="1331372"/>
            <a:ext cx="8474298" cy="34265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just">
              <a:lnSpc>
                <a:spcPct val="100000"/>
              </a:lnSpc>
              <a:spcAft>
                <a:spcPts val="0"/>
              </a:spcAft>
            </a:pPr>
            <a:r>
              <a:rPr lang="es-ES_tradnl" sz="2000" dirty="0">
                <a:latin typeface="Calibri" panose="020F0502020204030204" pitchFamily="34" charset="0"/>
                <a:ea typeface="Times New Roman" panose="02020603050405020304" pitchFamily="18" charset="0"/>
              </a:rPr>
              <a:t>	</a:t>
            </a:r>
            <a:r>
              <a:rPr lang="es-ES_tradnl" sz="2000" dirty="0">
                <a:solidFill>
                  <a:srgbClr val="FF9900"/>
                </a:solidFill>
                <a:latin typeface="Calibri" panose="020F0502020204030204" pitchFamily="34" charset="0"/>
                <a:ea typeface="Times New Roman" panose="02020603050405020304" pitchFamily="18" charset="0"/>
              </a:rPr>
              <a:t>Cuando me muerdo la lengua experimento la sensación de dolor</a:t>
            </a:r>
            <a:r>
              <a:rPr lang="es-ES_tradnl" sz="2000" dirty="0">
                <a:latin typeface="Calibri" panose="020F0502020204030204" pitchFamily="34" charset="0"/>
                <a:ea typeface="Times New Roman" panose="02020603050405020304" pitchFamily="18" charset="0"/>
              </a:rPr>
              <a:t>. </a:t>
            </a:r>
            <a:r>
              <a:rPr lang="es-ES_tradnl" sz="2000" dirty="0">
                <a:solidFill>
                  <a:srgbClr val="CC3300"/>
                </a:solidFill>
                <a:latin typeface="Calibri" panose="020F0502020204030204" pitchFamily="34" charset="0"/>
                <a:ea typeface="Times New Roman" panose="02020603050405020304" pitchFamily="18" charset="0"/>
              </a:rPr>
              <a:t>Esta experiencia existe para mí solo</a:t>
            </a:r>
            <a:r>
              <a:rPr lang="es-ES_tradnl" sz="2000" dirty="0">
                <a:latin typeface="Calibri" panose="020F0502020204030204" pitchFamily="34" charset="0"/>
                <a:ea typeface="Times New Roman" panose="02020603050405020304" pitchFamily="18" charset="0"/>
              </a:rPr>
              <a:t>, y si tratase de describir a qué se parece, podría hacerlo sólo de una manera vaga y metafórica. </a:t>
            </a:r>
            <a:endParaRPr lang="es-ES" sz="1800" dirty="0">
              <a:latin typeface="Times New Roman" panose="02020603050405020304" pitchFamily="18" charset="0"/>
              <a:ea typeface="Times New Roman" panose="02020603050405020304" pitchFamily="18" charset="0"/>
            </a:endParaRPr>
          </a:p>
          <a:p>
            <a:pPr indent="449580" algn="just">
              <a:lnSpc>
                <a:spcPct val="100000"/>
              </a:lnSpc>
              <a:spcAft>
                <a:spcPts val="0"/>
              </a:spcAft>
            </a:pPr>
            <a:r>
              <a:rPr lang="es-ES_tradnl" sz="2000" dirty="0">
                <a:latin typeface="Calibri" panose="020F0502020204030204" pitchFamily="34" charset="0"/>
                <a:ea typeface="Times New Roman" panose="02020603050405020304" pitchFamily="18" charset="0"/>
              </a:rPr>
              <a:t>	El dolor que experimento tiene asociado un tiempo (ahora mismo), un lugar (mi lengua), una intensidad (suave) y un tono afectivo (desagradable), pero en la mayor parte de los demás aspectos parece situado más allá del alcance de la descripción física. </a:t>
            </a:r>
            <a:endParaRPr lang="es-ES" sz="1800" dirty="0">
              <a:latin typeface="Times New Roman" panose="02020603050405020304" pitchFamily="18" charset="0"/>
              <a:ea typeface="Times New Roman" panose="02020603050405020304" pitchFamily="18" charset="0"/>
            </a:endParaRPr>
          </a:p>
          <a:p>
            <a:pPr indent="449580" algn="just">
              <a:lnSpc>
                <a:spcPct val="100000"/>
              </a:lnSpc>
              <a:spcAft>
                <a:spcPts val="0"/>
              </a:spcAft>
            </a:pPr>
            <a:r>
              <a:rPr lang="es-ES_tradnl" sz="2000" dirty="0">
                <a:latin typeface="Calibri" panose="020F0502020204030204" pitchFamily="34" charset="0"/>
                <a:ea typeface="Times New Roman" panose="02020603050405020304" pitchFamily="18" charset="0"/>
              </a:rPr>
              <a:t>	De hecho mi dolor no es parte del mundo objetivo, el mundo de la materia física. En síntesis, difícilmente puede considerarse un acontecimiento físico </a:t>
            </a:r>
            <a:r>
              <a:rPr lang="es-ES_tradnl" sz="2000" dirty="0">
                <a:solidFill>
                  <a:srgbClr val="0000FF"/>
                </a:solidFill>
                <a:latin typeface="Calibri" panose="020F0502020204030204" pitchFamily="34" charset="0"/>
                <a:ea typeface="Times New Roman" panose="02020603050405020304" pitchFamily="18" charset="0"/>
              </a:rPr>
              <a:t>(8)</a:t>
            </a:r>
            <a:r>
              <a:rPr lang="es-ES_tradnl" sz="2000" dirty="0">
                <a:latin typeface="Calibri" panose="020F0502020204030204" pitchFamily="34" charset="0"/>
                <a:ea typeface="Times New Roman" panose="02020603050405020304" pitchFamily="18" charset="0"/>
              </a:rPr>
              <a:t>.</a:t>
            </a:r>
            <a:endParaRPr lang="es-ES" sz="1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70643617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a:spLocks noGrp="1" noChangeArrowheads="1"/>
          </p:cNvSpPr>
          <p:nvPr>
            <p:ph type="subTitle" idx="1"/>
          </p:nvPr>
        </p:nvSpPr>
        <p:spPr bwMode="auto">
          <a:xfrm>
            <a:off x="1506828" y="745814"/>
            <a:ext cx="8860665" cy="53245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s-ES_tradnl" altLang="es-ES" sz="20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rPr>
              <a:t>	Profundicemos más con el siguiente ejemplo. Ana y Pedro son dos de los veinticinco alumnos de química. Ayer en el laboratorio </a:t>
            </a:r>
            <a:r>
              <a:rPr kumimoji="0" lang="es-ES_tradnl" altLang="es-ES" sz="2000" b="0" i="0" u="none" strike="noStrike" cap="none" normalizeH="0" baseline="0" dirty="0">
                <a:ln>
                  <a:noFill/>
                </a:ln>
                <a:solidFill>
                  <a:srgbClr val="008080"/>
                </a:solidFill>
                <a:effectLst/>
                <a:latin typeface="Calibri" panose="020F0502020204030204" pitchFamily="34" charset="0"/>
                <a:ea typeface="Times New Roman" panose="02020603050405020304" pitchFamily="18" charset="0"/>
              </a:rPr>
              <a:t>el profesor dibujó en la pizarra </a:t>
            </a:r>
            <a:r>
              <a:rPr kumimoji="0" lang="es-ES_tradnl" altLang="es-ES" sz="20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rPr>
              <a:t>la forma plana de </a:t>
            </a:r>
            <a:r>
              <a:rPr kumimoji="0" lang="es-ES_tradnl" altLang="es-ES" sz="2000" b="0" i="0" u="none" strike="noStrike" cap="none" normalizeH="0" baseline="0" dirty="0">
                <a:ln>
                  <a:noFill/>
                </a:ln>
                <a:solidFill>
                  <a:srgbClr val="008080"/>
                </a:solidFill>
                <a:effectLst/>
                <a:latin typeface="Calibri" panose="020F0502020204030204" pitchFamily="34" charset="0"/>
                <a:ea typeface="Times New Roman" panose="02020603050405020304" pitchFamily="18" charset="0"/>
              </a:rPr>
              <a:t>la molécula de limoneno</a:t>
            </a:r>
            <a:r>
              <a:rPr kumimoji="0" lang="es-ES_tradnl" altLang="es-ES" sz="20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rPr>
              <a:t>, cuya nomenclatura, </a:t>
            </a:r>
            <a:r>
              <a:rPr kumimoji="0" lang="es-ES_tradnl" altLang="es-ES" sz="2000" b="0" i="0" u="none" strike="noStrike" cap="none" normalizeH="0" baseline="0" dirty="0">
                <a:ln>
                  <a:noFill/>
                </a:ln>
                <a:solidFill>
                  <a:srgbClr val="990099"/>
                </a:solidFill>
                <a:effectLst/>
                <a:latin typeface="Calibri" panose="020F0502020204030204" pitchFamily="34" charset="0"/>
                <a:ea typeface="Times New Roman" panose="02020603050405020304" pitchFamily="18" charset="0"/>
              </a:rPr>
              <a:t>1-metil, 4-isopropenil, 1-ciclohexeno</a:t>
            </a:r>
            <a:r>
              <a:rPr kumimoji="0" lang="es-ES_tradnl" altLang="es-ES" sz="20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rPr>
              <a:t>, todos supieron formular, lo cual les sirvió para calcular que un mol pesa 136 gramos. </a:t>
            </a:r>
          </a:p>
          <a:p>
            <a:pPr marL="0" marR="0" lvl="0" indent="0" algn="just" defTabSz="914400" rtl="0" eaLnBrk="0" fontAlgn="base" latinLnBrk="0" hangingPunct="0">
              <a:lnSpc>
                <a:spcPct val="100000"/>
              </a:lnSpc>
              <a:spcBef>
                <a:spcPct val="0"/>
              </a:spcBef>
              <a:spcAft>
                <a:spcPct val="0"/>
              </a:spcAft>
              <a:buClrTx/>
              <a:buSzTx/>
              <a:buFontTx/>
              <a:buNone/>
              <a:tabLst/>
            </a:pPr>
            <a:r>
              <a:rPr lang="es-ES_tradnl" altLang="es-ES" sz="2000" dirty="0">
                <a:latin typeface="Calibri" panose="020F0502020204030204" pitchFamily="34" charset="0"/>
                <a:ea typeface="Times New Roman" panose="02020603050405020304" pitchFamily="18" charset="0"/>
              </a:rPr>
              <a:t>	</a:t>
            </a:r>
            <a:r>
              <a:rPr kumimoji="0" lang="es-ES_tradnl" altLang="es-ES" sz="20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rPr>
              <a:t>Poco después </a:t>
            </a:r>
            <a:r>
              <a:rPr kumimoji="0" lang="es-ES_tradnl" altLang="es-ES" sz="2000" b="0" i="0" u="none" strike="noStrike" cap="none" normalizeH="0" baseline="0" dirty="0">
                <a:ln>
                  <a:noFill/>
                </a:ln>
                <a:solidFill>
                  <a:srgbClr val="0000FF"/>
                </a:solidFill>
                <a:effectLst/>
                <a:latin typeface="Calibri" panose="020F0502020204030204" pitchFamily="34" charset="0"/>
                <a:ea typeface="Times New Roman" panose="02020603050405020304" pitchFamily="18" charset="0"/>
              </a:rPr>
              <a:t>sacó un frasco que contenía limoneno y pesó 1 gramo </a:t>
            </a:r>
            <a:r>
              <a:rPr kumimoji="0" lang="es-ES_tradnl" altLang="es-ES" sz="20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rPr>
              <a:t>en una balanza. A la pregunta de cuántas moléculas contenía ese gramo, </a:t>
            </a:r>
            <a:r>
              <a:rPr kumimoji="0" lang="es-ES_tradnl" altLang="es-ES" sz="2000" b="0" i="0" u="none" strike="noStrike" cap="none" normalizeH="0" baseline="0" dirty="0">
                <a:ln>
                  <a:noFill/>
                </a:ln>
                <a:solidFill>
                  <a:srgbClr val="008000"/>
                </a:solidFill>
                <a:effectLst/>
                <a:latin typeface="Calibri" panose="020F0502020204030204" pitchFamily="34" charset="0"/>
                <a:ea typeface="Times New Roman" panose="02020603050405020304" pitchFamily="18" charset="0"/>
              </a:rPr>
              <a:t>todos supieron que contenía 4,4 x 10</a:t>
            </a:r>
            <a:r>
              <a:rPr kumimoji="0" lang="es-ES_tradnl" altLang="es-ES" sz="2000" b="0" i="0" u="none" strike="noStrike" cap="none" normalizeH="0" baseline="30000" dirty="0">
                <a:ln>
                  <a:noFill/>
                </a:ln>
                <a:solidFill>
                  <a:srgbClr val="008000"/>
                </a:solidFill>
                <a:effectLst/>
                <a:latin typeface="Calibri" panose="020F0502020204030204" pitchFamily="34" charset="0"/>
                <a:ea typeface="Times New Roman" panose="02020603050405020304" pitchFamily="18" charset="0"/>
              </a:rPr>
              <a:t>21</a:t>
            </a:r>
            <a:r>
              <a:rPr kumimoji="0" lang="es-ES_tradnl" altLang="es-ES" sz="2000" b="0"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rPr>
              <a:t>, porque lo calcularon a partir del número de Avogadro. </a:t>
            </a:r>
          </a:p>
          <a:p>
            <a:pPr marL="0" marR="0" lvl="0" indent="0" algn="just" defTabSz="914400" rtl="0" eaLnBrk="0" fontAlgn="base" latinLnBrk="0" hangingPunct="0">
              <a:lnSpc>
                <a:spcPct val="100000"/>
              </a:lnSpc>
              <a:spcBef>
                <a:spcPct val="0"/>
              </a:spcBef>
              <a:spcAft>
                <a:spcPct val="0"/>
              </a:spcAft>
              <a:buClrTx/>
              <a:buSzTx/>
              <a:buFontTx/>
              <a:buNone/>
              <a:tabLst/>
            </a:pPr>
            <a:r>
              <a:rPr lang="es-ES_tradnl" altLang="es-ES" sz="2000" dirty="0">
                <a:latin typeface="Calibri" panose="020F0502020204030204" pitchFamily="34" charset="0"/>
                <a:ea typeface="Times New Roman" panose="02020603050405020304" pitchFamily="18" charset="0"/>
              </a:rPr>
              <a:t>	</a:t>
            </a:r>
            <a:r>
              <a:rPr kumimoji="0" lang="es-ES_tradnl" altLang="es-ES" sz="20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rPr>
              <a:t>Seguidamente </a:t>
            </a:r>
            <a:r>
              <a:rPr kumimoji="0" lang="es-ES_tradnl" altLang="es-ES" sz="2000" b="0" i="0" u="none" strike="noStrike" cap="none" normalizeH="0" baseline="0" dirty="0">
                <a:ln>
                  <a:noFill/>
                </a:ln>
                <a:solidFill>
                  <a:srgbClr val="A50021"/>
                </a:solidFill>
                <a:effectLst/>
                <a:latin typeface="Calibri" panose="020F0502020204030204" pitchFamily="34" charset="0"/>
                <a:ea typeface="Times New Roman" panose="02020603050405020304" pitchFamily="18" charset="0"/>
              </a:rPr>
              <a:t>lo dividió en </a:t>
            </a:r>
            <a:r>
              <a:rPr kumimoji="0" lang="es-ES_tradnl" altLang="es-ES" sz="20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rPr>
              <a:t>dos partes iguales, depositó </a:t>
            </a:r>
            <a:r>
              <a:rPr kumimoji="0" lang="es-ES_tradnl" altLang="es-ES" sz="2000" b="0" i="0" u="none" strike="noStrike" cap="none" normalizeH="0" baseline="0" dirty="0">
                <a:ln>
                  <a:noFill/>
                </a:ln>
                <a:solidFill>
                  <a:srgbClr val="6600CC"/>
                </a:solidFill>
                <a:effectLst/>
                <a:latin typeface="Calibri" panose="020F0502020204030204" pitchFamily="34" charset="0"/>
                <a:ea typeface="Times New Roman" panose="02020603050405020304" pitchFamily="18" charset="0"/>
              </a:rPr>
              <a:t>0,5 gramos en la palma de la mano de Ana </a:t>
            </a:r>
            <a:r>
              <a:rPr kumimoji="0" lang="es-ES_tradnl" altLang="es-ES" sz="2000" b="0"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rPr>
              <a:t>y </a:t>
            </a:r>
            <a:r>
              <a:rPr lang="es-ES_tradnl" altLang="es-ES" sz="2000" dirty="0">
                <a:solidFill>
                  <a:srgbClr val="CC3300"/>
                </a:solidFill>
                <a:latin typeface="Calibri" panose="020F0502020204030204" pitchFamily="34" charset="0"/>
                <a:ea typeface="Times New Roman" panose="02020603050405020304" pitchFamily="18" charset="0"/>
              </a:rPr>
              <a:t>0,5 gramos en la de Pedro</a:t>
            </a:r>
            <a:r>
              <a:rPr kumimoji="0" lang="es-ES_tradnl" altLang="es-ES" sz="20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rPr>
              <a:t>, </a:t>
            </a:r>
            <a:r>
              <a:rPr kumimoji="0" lang="es-ES_tradnl" altLang="es-ES" sz="2000" b="0" i="0" u="none" strike="noStrike" cap="none" normalizeH="0" baseline="0" dirty="0">
                <a:ln>
                  <a:noFill/>
                </a:ln>
                <a:solidFill>
                  <a:srgbClr val="FF9900"/>
                </a:solidFill>
                <a:effectLst/>
                <a:latin typeface="Calibri" panose="020F0502020204030204" pitchFamily="34" charset="0"/>
                <a:ea typeface="Times New Roman" panose="02020603050405020304" pitchFamily="18" charset="0"/>
              </a:rPr>
              <a:t>les dijo que aspiraran su aroma durante 10 segundos y les pidió que escribieran y</a:t>
            </a:r>
            <a:r>
              <a:rPr kumimoji="0" lang="es-ES_tradnl" altLang="es-ES" sz="2000" b="0" i="0" u="none" strike="noStrike" cap="none" normalizeH="0" dirty="0">
                <a:ln>
                  <a:noFill/>
                </a:ln>
                <a:solidFill>
                  <a:srgbClr val="FF9900"/>
                </a:solidFill>
                <a:effectLst/>
                <a:latin typeface="Calibri" panose="020F0502020204030204" pitchFamily="34" charset="0"/>
                <a:ea typeface="Times New Roman" panose="02020603050405020304" pitchFamily="18" charset="0"/>
              </a:rPr>
              <a:t> hablaran </a:t>
            </a:r>
            <a:r>
              <a:rPr kumimoji="0" lang="es-ES_tradnl" altLang="es-ES" sz="2000" b="0" i="0" u="none" strike="noStrike" cap="none" normalizeH="0" baseline="0" dirty="0">
                <a:ln>
                  <a:noFill/>
                </a:ln>
                <a:solidFill>
                  <a:srgbClr val="FF9900"/>
                </a:solidFill>
                <a:effectLst/>
                <a:latin typeface="Calibri" panose="020F0502020204030204" pitchFamily="34" charset="0"/>
                <a:ea typeface="Times New Roman" panose="02020603050405020304" pitchFamily="18" charset="0"/>
              </a:rPr>
              <a:t>un minuto sobre </a:t>
            </a:r>
            <a:r>
              <a:rPr kumimoji="0" lang="es-ES_tradnl" altLang="es-ES" sz="2000" b="1" i="0" u="sng" strike="noStrike" cap="none" normalizeH="0" baseline="0" dirty="0">
                <a:ln>
                  <a:noFill/>
                </a:ln>
                <a:solidFill>
                  <a:srgbClr val="FF9900"/>
                </a:solidFill>
                <a:effectLst/>
                <a:latin typeface="Calibri" panose="020F0502020204030204" pitchFamily="34" charset="0"/>
                <a:ea typeface="Times New Roman" panose="02020603050405020304" pitchFamily="18" charset="0"/>
              </a:rPr>
              <a:t>sus sensaciones</a:t>
            </a:r>
            <a:r>
              <a:rPr kumimoji="0" lang="es-ES_tradnl" altLang="es-ES" sz="20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rPr>
              <a:t>. </a:t>
            </a:r>
          </a:p>
          <a:p>
            <a:pPr marL="0" marR="0" lvl="0" indent="0" algn="just" defTabSz="914400" rtl="0" eaLnBrk="0" fontAlgn="base" latinLnBrk="0" hangingPunct="0">
              <a:lnSpc>
                <a:spcPct val="100000"/>
              </a:lnSpc>
              <a:spcBef>
                <a:spcPct val="0"/>
              </a:spcBef>
              <a:spcAft>
                <a:spcPct val="0"/>
              </a:spcAft>
              <a:buClrTx/>
              <a:buSzTx/>
              <a:buFontTx/>
              <a:buNone/>
              <a:tabLst/>
            </a:pPr>
            <a:r>
              <a:rPr lang="es-ES_tradnl" altLang="es-ES" sz="2000" dirty="0">
                <a:latin typeface="Calibri" panose="020F0502020204030204" pitchFamily="34" charset="0"/>
                <a:ea typeface="Times New Roman" panose="02020603050405020304" pitchFamily="18" charset="0"/>
              </a:rPr>
              <a:t>	</a:t>
            </a:r>
            <a:r>
              <a:rPr kumimoji="0" lang="es-ES_tradnl" altLang="es-ES" sz="20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rPr>
              <a:t>El número de moléculas aspiradas fue el mismo, pero </a:t>
            </a:r>
            <a:r>
              <a:rPr kumimoji="0" lang="es-ES_tradnl" altLang="es-ES" sz="2000" b="0" i="0" u="none" strike="noStrike" cap="none" normalizeH="0" baseline="0" dirty="0">
                <a:ln>
                  <a:noFill/>
                </a:ln>
                <a:solidFill>
                  <a:srgbClr val="6600CC"/>
                </a:solidFill>
                <a:effectLst/>
                <a:latin typeface="Calibri" panose="020F0502020204030204" pitchFamily="34" charset="0"/>
                <a:ea typeface="Times New Roman" panose="02020603050405020304" pitchFamily="18" charset="0"/>
              </a:rPr>
              <a:t>Ana habló de una agradable sensación que asociaba al patio fresco, limpio y luminoso de su abuela</a:t>
            </a:r>
            <a:r>
              <a:rPr kumimoji="0" lang="es-ES_tradnl" altLang="es-ES" sz="20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rPr>
              <a:t>, y </a:t>
            </a:r>
            <a:r>
              <a:rPr kumimoji="0" lang="es-ES_tradnl" altLang="es-ES" sz="2000" b="0" i="0" u="none" strike="noStrike" cap="none" normalizeH="0" baseline="0" dirty="0">
                <a:ln>
                  <a:noFill/>
                </a:ln>
                <a:solidFill>
                  <a:srgbClr val="CC3300"/>
                </a:solidFill>
                <a:effectLst/>
                <a:latin typeface="Calibri" panose="020F0502020204030204" pitchFamily="34" charset="0"/>
                <a:ea typeface="Times New Roman" panose="02020603050405020304" pitchFamily="18" charset="0"/>
              </a:rPr>
              <a:t>Pedro habló de una desagradable sensación por el dolor que le causó un amigo muy curioso cuando le exprimió el jugo de un limón encima de una herida.</a:t>
            </a:r>
            <a:endParaRPr kumimoji="0" lang="es-ES_tradnl" altLang="es-ES" sz="2000" b="0" i="0" u="none" strike="noStrike" cap="none" normalizeH="0" baseline="0" dirty="0">
              <a:ln>
                <a:noFill/>
              </a:ln>
              <a:solidFill>
                <a:srgbClr val="CC3300"/>
              </a:solidFill>
              <a:effectLst/>
              <a:latin typeface="Arial" panose="020B0604020202020204" pitchFamily="34" charset="0"/>
            </a:endParaRPr>
          </a:p>
        </p:txBody>
      </p:sp>
    </p:spTree>
    <p:extLst>
      <p:ext uri="{BB962C8B-B14F-4D97-AF65-F5344CB8AC3E}">
        <p14:creationId xmlns:p14="http://schemas.microsoft.com/office/powerpoint/2010/main" val="83339777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subTitle" idx="1"/>
          </p:nvPr>
        </p:nvSpPr>
        <p:spPr bwMode="auto">
          <a:xfrm>
            <a:off x="1403796" y="1341735"/>
            <a:ext cx="9201301" cy="28315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449263"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just">
              <a:lnSpc>
                <a:spcPct val="100000"/>
              </a:lnSpc>
              <a:spcAft>
                <a:spcPts val="0"/>
              </a:spcAft>
            </a:pPr>
            <a:r>
              <a:rPr lang="es-ES_tradnl" sz="2000" dirty="0">
                <a:solidFill>
                  <a:srgbClr val="008000"/>
                </a:solidFill>
                <a:latin typeface="Calibri" panose="020F0502020204030204" pitchFamily="34" charset="0"/>
                <a:ea typeface="Times New Roman" panose="02020603050405020304" pitchFamily="18" charset="0"/>
              </a:rPr>
              <a:t>	Se entiende que respecto al limoneno todos los alumnos experimentan una percepción objetiva, constituida por su representación plana, su nomenclatura y su número de moléculas, </a:t>
            </a:r>
            <a:r>
              <a:rPr lang="es-ES_tradnl" sz="2000" dirty="0">
                <a:solidFill>
                  <a:srgbClr val="CCCC00"/>
                </a:solidFill>
                <a:latin typeface="Calibri" panose="020F0502020204030204" pitchFamily="34" charset="0"/>
                <a:ea typeface="Times New Roman" panose="02020603050405020304" pitchFamily="18" charset="0"/>
              </a:rPr>
              <a:t>que está pasando fuera de cada uno de ellos </a:t>
            </a:r>
            <a:r>
              <a:rPr lang="es-ES_tradnl" sz="2000" dirty="0">
                <a:solidFill>
                  <a:srgbClr val="99CC00"/>
                </a:solidFill>
                <a:latin typeface="Calibri" panose="020F0502020204030204" pitchFamily="34" charset="0"/>
                <a:ea typeface="Times New Roman" panose="02020603050405020304" pitchFamily="18" charset="0"/>
              </a:rPr>
              <a:t>y que es igual para todos</a:t>
            </a:r>
            <a:r>
              <a:rPr lang="es-ES_tradnl" sz="2000" dirty="0">
                <a:solidFill>
                  <a:srgbClr val="CCCC00"/>
                </a:solidFill>
                <a:latin typeface="Calibri" panose="020F0502020204030204" pitchFamily="34" charset="0"/>
                <a:ea typeface="Times New Roman" panose="02020603050405020304" pitchFamily="18" charset="0"/>
              </a:rPr>
              <a:t>.</a:t>
            </a:r>
          </a:p>
          <a:p>
            <a:pPr algn="just">
              <a:lnSpc>
                <a:spcPct val="100000"/>
              </a:lnSpc>
              <a:spcAft>
                <a:spcPts val="0"/>
              </a:spcAft>
            </a:pPr>
            <a:endParaRPr lang="es-ES_tradnl" sz="2000" dirty="0">
              <a:solidFill>
                <a:srgbClr val="008080"/>
              </a:solidFill>
              <a:latin typeface="Calibri" panose="020F0502020204030204" pitchFamily="34" charset="0"/>
              <a:ea typeface="Times New Roman" panose="02020603050405020304" pitchFamily="18" charset="0"/>
            </a:endParaRPr>
          </a:p>
          <a:p>
            <a:pPr algn="just">
              <a:lnSpc>
                <a:spcPct val="100000"/>
              </a:lnSpc>
              <a:spcAft>
                <a:spcPts val="0"/>
              </a:spcAft>
            </a:pPr>
            <a:r>
              <a:rPr lang="es-ES_tradnl" sz="2000" dirty="0">
                <a:solidFill>
                  <a:srgbClr val="008080"/>
                </a:solidFill>
                <a:latin typeface="Calibri" panose="020F0502020204030204" pitchFamily="34" charset="0"/>
                <a:ea typeface="Times New Roman" panose="02020603050405020304" pitchFamily="18" charset="0"/>
              </a:rPr>
              <a:t>	 </a:t>
            </a:r>
            <a:r>
              <a:rPr lang="es-ES_tradnl" sz="2000" dirty="0">
                <a:latin typeface="Calibri" panose="020F0502020204030204" pitchFamily="34" charset="0"/>
                <a:ea typeface="Times New Roman" panose="02020603050405020304" pitchFamily="18" charset="0"/>
              </a:rPr>
              <a:t>Simultáneamente</a:t>
            </a:r>
            <a:r>
              <a:rPr lang="es-ES_tradnl" sz="2000" dirty="0">
                <a:solidFill>
                  <a:srgbClr val="6600CC"/>
                </a:solidFill>
                <a:latin typeface="Calibri" panose="020F0502020204030204" pitchFamily="34" charset="0"/>
                <a:ea typeface="Times New Roman" panose="02020603050405020304" pitchFamily="18" charset="0"/>
              </a:rPr>
              <a:t> Ana </a:t>
            </a:r>
            <a:r>
              <a:rPr lang="es-ES_tradnl" sz="2000" dirty="0">
                <a:solidFill>
                  <a:srgbClr val="FF9900"/>
                </a:solidFill>
                <a:latin typeface="Calibri" panose="020F0502020204030204" pitchFamily="34" charset="0"/>
                <a:ea typeface="Times New Roman" panose="02020603050405020304" pitchFamily="18" charset="0"/>
              </a:rPr>
              <a:t>experimenta una sensación subjetiva</a:t>
            </a:r>
            <a:r>
              <a:rPr lang="es-ES_tradnl" sz="2000" dirty="0">
                <a:latin typeface="Calibri" panose="020F0502020204030204" pitchFamily="34" charset="0"/>
                <a:ea typeface="Times New Roman" panose="02020603050405020304" pitchFamily="18" charset="0"/>
              </a:rPr>
              <a:t>, difícil de comunicar, que está pasando dentro (de sí misma). </a:t>
            </a:r>
            <a:r>
              <a:rPr lang="es-ES_tradnl" sz="2000" dirty="0">
                <a:solidFill>
                  <a:srgbClr val="A50021"/>
                </a:solidFill>
                <a:latin typeface="Calibri" panose="020F0502020204030204" pitchFamily="34" charset="0"/>
                <a:ea typeface="Times New Roman" panose="02020603050405020304" pitchFamily="18" charset="0"/>
              </a:rPr>
              <a:t>Pedro</a:t>
            </a:r>
            <a:r>
              <a:rPr lang="es-ES_tradnl" sz="2000" dirty="0">
                <a:latin typeface="Calibri" panose="020F0502020204030204" pitchFamily="34" charset="0"/>
                <a:ea typeface="Times New Roman" panose="02020603050405020304" pitchFamily="18" charset="0"/>
              </a:rPr>
              <a:t> </a:t>
            </a:r>
            <a:r>
              <a:rPr lang="es-ES_tradnl" sz="2000" dirty="0">
                <a:solidFill>
                  <a:srgbClr val="FF9900"/>
                </a:solidFill>
                <a:latin typeface="Calibri" panose="020F0502020204030204" pitchFamily="34" charset="0"/>
                <a:ea typeface="Times New Roman" panose="02020603050405020304" pitchFamily="18" charset="0"/>
              </a:rPr>
              <a:t>también la experimenta</a:t>
            </a:r>
            <a:r>
              <a:rPr lang="es-ES_tradnl" sz="2000" dirty="0">
                <a:latin typeface="Calibri" panose="020F0502020204030204" pitchFamily="34" charset="0"/>
                <a:ea typeface="Times New Roman" panose="02020603050405020304" pitchFamily="18" charset="0"/>
              </a:rPr>
              <a:t>, </a:t>
            </a:r>
            <a:r>
              <a:rPr lang="es-ES_tradnl" sz="2000" dirty="0">
                <a:solidFill>
                  <a:schemeClr val="accent2">
                    <a:lumMod val="75000"/>
                  </a:schemeClr>
                </a:solidFill>
                <a:latin typeface="Calibri" panose="020F0502020204030204" pitchFamily="34" charset="0"/>
                <a:ea typeface="Times New Roman" panose="02020603050405020304" pitchFamily="18" charset="0"/>
              </a:rPr>
              <a:t>pero su sensación es distinta a la de Ana</a:t>
            </a:r>
            <a:r>
              <a:rPr lang="es-ES_tradnl" sz="2000" dirty="0">
                <a:solidFill>
                  <a:srgbClr val="663300"/>
                </a:solidFill>
                <a:latin typeface="Calibri" panose="020F0502020204030204" pitchFamily="34" charset="0"/>
                <a:ea typeface="Times New Roman" panose="02020603050405020304" pitchFamily="18" charset="0"/>
              </a:rPr>
              <a:t>, </a:t>
            </a:r>
            <a:r>
              <a:rPr lang="es-ES_tradnl" sz="2000" dirty="0">
                <a:solidFill>
                  <a:schemeClr val="accent4">
                    <a:lumMod val="50000"/>
                  </a:schemeClr>
                </a:solidFill>
                <a:latin typeface="Calibri" panose="020F0502020204030204" pitchFamily="34" charset="0"/>
                <a:ea typeface="Times New Roman" panose="02020603050405020304" pitchFamily="18" charset="0"/>
              </a:rPr>
              <a:t>sin que podamos saber cómo de distinta es</a:t>
            </a:r>
            <a:r>
              <a:rPr lang="es-ES_tradnl" sz="2000" dirty="0">
                <a:solidFill>
                  <a:srgbClr val="663300"/>
                </a:solidFill>
                <a:latin typeface="Calibri" panose="020F0502020204030204" pitchFamily="34" charset="0"/>
                <a:ea typeface="Times New Roman" panose="02020603050405020304" pitchFamily="18" charset="0"/>
              </a:rPr>
              <a:t>.</a:t>
            </a:r>
          </a:p>
          <a:p>
            <a:pPr algn="just">
              <a:spcAft>
                <a:spcPts val="0"/>
              </a:spcAft>
            </a:pPr>
            <a:endParaRPr lang="es-ES" sz="20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82733771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subTitle" idx="1"/>
          </p:nvPr>
        </p:nvSpPr>
        <p:spPr bwMode="auto">
          <a:xfrm>
            <a:off x="1209405" y="1327978"/>
            <a:ext cx="9666150" cy="40626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449263"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just">
              <a:lnSpc>
                <a:spcPct val="100000"/>
              </a:lnSpc>
              <a:spcAft>
                <a:spcPts val="0"/>
              </a:spcAft>
            </a:pPr>
            <a:r>
              <a:rPr lang="es-ES_tradnl" sz="2000" dirty="0">
                <a:latin typeface="Calibri" panose="020F0502020204030204" pitchFamily="34" charset="0"/>
                <a:ea typeface="Times New Roman" panose="02020603050405020304" pitchFamily="18" charset="0"/>
              </a:rPr>
              <a:t>	</a:t>
            </a:r>
            <a:r>
              <a:rPr lang="es-ES_tradnl" sz="2000" b="1" dirty="0">
                <a:solidFill>
                  <a:srgbClr val="000000"/>
                </a:solidFill>
                <a:latin typeface="Calibri" panose="020F0502020204030204" pitchFamily="34" charset="0"/>
                <a:ea typeface="Times New Roman" panose="02020603050405020304" pitchFamily="18" charset="0"/>
              </a:rPr>
              <a:t>Respecto al beneficio de una intervención</a:t>
            </a:r>
            <a:r>
              <a:rPr lang="es-ES_tradnl" sz="2000" dirty="0">
                <a:latin typeface="Calibri" panose="020F0502020204030204" pitchFamily="34" charset="0"/>
                <a:ea typeface="Times New Roman" panose="02020603050405020304" pitchFamily="18" charset="0"/>
              </a:rPr>
              <a:t>, </a:t>
            </a:r>
            <a:r>
              <a:rPr lang="es-ES_tradnl" sz="2000" dirty="0">
                <a:solidFill>
                  <a:srgbClr val="9900FF"/>
                </a:solidFill>
                <a:latin typeface="Calibri" panose="020F0502020204030204" pitchFamily="34" charset="0"/>
                <a:ea typeface="Times New Roman" panose="02020603050405020304" pitchFamily="18" charset="0"/>
              </a:rPr>
              <a:t>cada médico </a:t>
            </a:r>
            <a:r>
              <a:rPr lang="es-ES_tradnl" sz="2000" dirty="0">
                <a:solidFill>
                  <a:srgbClr val="FF9900"/>
                </a:solidFill>
                <a:latin typeface="Calibri" panose="020F0502020204030204" pitchFamily="34" charset="0"/>
                <a:ea typeface="Times New Roman" panose="02020603050405020304" pitchFamily="18" charset="0"/>
              </a:rPr>
              <a:t>experimenta una sensación respecto a la gravedad de la enfermedad o evento</a:t>
            </a:r>
            <a:r>
              <a:rPr lang="es-ES_tradnl" sz="2000" dirty="0">
                <a:latin typeface="Calibri" panose="020F0502020204030204" pitchFamily="34" charset="0"/>
                <a:ea typeface="Times New Roman" panose="02020603050405020304" pitchFamily="18" charset="0"/>
              </a:rPr>
              <a:t>, </a:t>
            </a:r>
            <a:r>
              <a:rPr lang="es-ES_tradnl" sz="2000" dirty="0">
                <a:solidFill>
                  <a:srgbClr val="008000"/>
                </a:solidFill>
                <a:latin typeface="Calibri" panose="020F0502020204030204" pitchFamily="34" charset="0"/>
                <a:ea typeface="Times New Roman" panose="02020603050405020304" pitchFamily="18" charset="0"/>
              </a:rPr>
              <a:t>y simultáneamente experimenta una percepción respecto a su eficacia, es decir al número de personas a las que beneficia frente a las que no</a:t>
            </a:r>
            <a:r>
              <a:rPr lang="es-ES_tradnl" sz="2000" dirty="0">
                <a:solidFill>
                  <a:srgbClr val="000000"/>
                </a:solidFill>
                <a:latin typeface="Calibri" panose="020F0502020204030204" pitchFamily="34" charset="0"/>
                <a:ea typeface="Times New Roman" panose="02020603050405020304" pitchFamily="18" charset="0"/>
              </a:rPr>
              <a:t>.</a:t>
            </a:r>
            <a:r>
              <a:rPr lang="es-ES_tradnl" sz="2000" dirty="0">
                <a:solidFill>
                  <a:srgbClr val="008080"/>
                </a:solidFill>
                <a:latin typeface="Calibri" panose="020F0502020204030204" pitchFamily="34" charset="0"/>
                <a:ea typeface="Times New Roman" panose="02020603050405020304" pitchFamily="18" charset="0"/>
              </a:rPr>
              <a:t> </a:t>
            </a:r>
          </a:p>
          <a:p>
            <a:pPr algn="just">
              <a:lnSpc>
                <a:spcPct val="100000"/>
              </a:lnSpc>
              <a:spcAft>
                <a:spcPts val="0"/>
              </a:spcAft>
            </a:pPr>
            <a:endParaRPr lang="es-ES_tradnl" sz="2000" dirty="0">
              <a:latin typeface="Calibri" panose="020F0502020204030204" pitchFamily="34" charset="0"/>
              <a:ea typeface="Times New Roman" panose="02020603050405020304" pitchFamily="18" charset="0"/>
            </a:endParaRPr>
          </a:p>
          <a:p>
            <a:pPr algn="just">
              <a:lnSpc>
                <a:spcPct val="100000"/>
              </a:lnSpc>
              <a:spcAft>
                <a:spcPts val="0"/>
              </a:spcAft>
            </a:pPr>
            <a:r>
              <a:rPr lang="es-ES_tradnl" sz="2000" dirty="0">
                <a:latin typeface="Calibri" panose="020F0502020204030204" pitchFamily="34" charset="0"/>
                <a:ea typeface="Times New Roman" panose="02020603050405020304" pitchFamily="18" charset="0"/>
              </a:rPr>
              <a:t>	Aunque no conocemos el mecanismo de cómo emerge la conciencia en los humanos, según la investigación de Nicholas Humphrey, </a:t>
            </a:r>
            <a:r>
              <a:rPr lang="es-ES_tradnl" sz="2000" dirty="0">
                <a:solidFill>
                  <a:srgbClr val="0000FF"/>
                </a:solidFill>
                <a:latin typeface="Calibri" panose="020F0502020204030204" pitchFamily="34" charset="0"/>
                <a:ea typeface="Times New Roman" panose="02020603050405020304" pitchFamily="18" charset="0"/>
              </a:rPr>
              <a:t>la mente estimaría la relevancia clínica combinando</a:t>
            </a:r>
            <a:r>
              <a:rPr lang="es-ES_tradnl" sz="2000" dirty="0">
                <a:latin typeface="Calibri" panose="020F0502020204030204" pitchFamily="34" charset="0"/>
                <a:ea typeface="Times New Roman" panose="02020603050405020304" pitchFamily="18" charset="0"/>
              </a:rPr>
              <a:t> </a:t>
            </a:r>
            <a:r>
              <a:rPr lang="es-ES_tradnl" sz="2000" dirty="0">
                <a:solidFill>
                  <a:srgbClr val="FF9900"/>
                </a:solidFill>
                <a:latin typeface="Calibri" panose="020F0502020204030204" pitchFamily="34" charset="0"/>
                <a:ea typeface="Times New Roman" panose="02020603050405020304" pitchFamily="18" charset="0"/>
              </a:rPr>
              <a:t>la sensación </a:t>
            </a:r>
            <a:r>
              <a:rPr lang="es-ES_tradnl" sz="2000" dirty="0">
                <a:solidFill>
                  <a:srgbClr val="008000"/>
                </a:solidFill>
                <a:latin typeface="Calibri" panose="020F0502020204030204" pitchFamily="34" charset="0"/>
                <a:ea typeface="Times New Roman" panose="02020603050405020304" pitchFamily="18" charset="0"/>
              </a:rPr>
              <a:t>y la percepción</a:t>
            </a:r>
            <a:r>
              <a:rPr lang="es-ES_tradnl" sz="2000" dirty="0">
                <a:latin typeface="Calibri" panose="020F0502020204030204" pitchFamily="34" charset="0"/>
                <a:ea typeface="Times New Roman" panose="02020603050405020304" pitchFamily="18" charset="0"/>
              </a:rPr>
              <a:t>. </a:t>
            </a:r>
          </a:p>
          <a:p>
            <a:pPr algn="just">
              <a:lnSpc>
                <a:spcPct val="100000"/>
              </a:lnSpc>
              <a:spcAft>
                <a:spcPts val="0"/>
              </a:spcAft>
            </a:pPr>
            <a:endParaRPr lang="es-ES_tradnl" sz="2000" dirty="0">
              <a:latin typeface="Calibri" panose="020F0502020204030204" pitchFamily="34" charset="0"/>
              <a:ea typeface="Times New Roman" panose="02020603050405020304" pitchFamily="18" charset="0"/>
            </a:endParaRPr>
          </a:p>
          <a:p>
            <a:pPr algn="just">
              <a:lnSpc>
                <a:spcPct val="100000"/>
              </a:lnSpc>
              <a:spcAft>
                <a:spcPts val="0"/>
              </a:spcAft>
            </a:pPr>
            <a:r>
              <a:rPr lang="es-ES_tradnl" sz="2000" dirty="0">
                <a:latin typeface="Calibri" panose="020F0502020204030204" pitchFamily="34" charset="0"/>
                <a:ea typeface="Times New Roman" panose="02020603050405020304" pitchFamily="18" charset="0"/>
              </a:rPr>
              <a:t>	Y siendo plausible que así se forme, </a:t>
            </a:r>
            <a:r>
              <a:rPr lang="es-ES_tradnl" sz="2000" dirty="0">
                <a:solidFill>
                  <a:srgbClr val="008080"/>
                </a:solidFill>
                <a:latin typeface="Calibri" panose="020F0502020204030204" pitchFamily="34" charset="0"/>
                <a:ea typeface="Times New Roman" panose="02020603050405020304" pitchFamily="18" charset="0"/>
              </a:rPr>
              <a:t>nosotros podemos descomponer la relevancia clínica en dos componentes</a:t>
            </a:r>
            <a:r>
              <a:rPr lang="es-ES_tradnl" sz="2000" dirty="0">
                <a:latin typeface="Calibri" panose="020F0502020204030204" pitchFamily="34" charset="0"/>
                <a:ea typeface="Times New Roman" panose="02020603050405020304" pitchFamily="18" charset="0"/>
              </a:rPr>
              <a:t>: </a:t>
            </a:r>
            <a:r>
              <a:rPr lang="es-ES_tradnl" sz="2000" dirty="0">
                <a:solidFill>
                  <a:srgbClr val="FF9900"/>
                </a:solidFill>
                <a:latin typeface="Calibri" panose="020F0502020204030204" pitchFamily="34" charset="0"/>
                <a:ea typeface="Times New Roman" panose="02020603050405020304" pitchFamily="18" charset="0"/>
              </a:rPr>
              <a:t>1) la sensación del grado del riesgo</a:t>
            </a:r>
            <a:r>
              <a:rPr lang="es-ES_tradnl" sz="2000" dirty="0">
                <a:latin typeface="Calibri" panose="020F0502020204030204" pitchFamily="34" charset="0"/>
                <a:ea typeface="Times New Roman" panose="02020603050405020304" pitchFamily="18" charset="0"/>
              </a:rPr>
              <a:t>; y </a:t>
            </a:r>
            <a:r>
              <a:rPr lang="es-ES_tradnl" sz="2000" dirty="0">
                <a:solidFill>
                  <a:srgbClr val="008000"/>
                </a:solidFill>
                <a:latin typeface="Calibri" panose="020F0502020204030204" pitchFamily="34" charset="0"/>
                <a:ea typeface="Times New Roman" panose="02020603050405020304" pitchFamily="18" charset="0"/>
              </a:rPr>
              <a:t>2) la percepción de la magnitud del efecto</a:t>
            </a:r>
            <a:r>
              <a:rPr lang="es-ES_tradnl" sz="2000" dirty="0">
                <a:latin typeface="Calibri" panose="020F0502020204030204" pitchFamily="34" charset="0"/>
                <a:ea typeface="Times New Roman" panose="02020603050405020304" pitchFamily="18" charset="0"/>
              </a:rPr>
              <a:t>. </a:t>
            </a:r>
            <a:endParaRPr lang="es-ES" sz="2000" dirty="0">
              <a:latin typeface="Times New Roman" panose="02020603050405020304" pitchFamily="18" charset="0"/>
              <a:ea typeface="Times New Roman" panose="02020603050405020304" pitchFamily="18" charset="0"/>
            </a:endParaRPr>
          </a:p>
          <a:p>
            <a:pPr marL="0" marR="0" lvl="0" indent="449263" algn="just" defTabSz="914400" rtl="0" eaLnBrk="0" fontAlgn="base" latinLnBrk="0" hangingPunct="0">
              <a:lnSpc>
                <a:spcPct val="100000"/>
              </a:lnSpc>
              <a:spcBef>
                <a:spcPct val="0"/>
              </a:spcBef>
              <a:spcAft>
                <a:spcPct val="0"/>
              </a:spcAft>
              <a:buClrTx/>
              <a:buSzTx/>
              <a:buFontTx/>
              <a:buNone/>
              <a:tabLst/>
            </a:pPr>
            <a:endParaRPr kumimoji="0" lang="es-ES_tradnl" altLang="es-E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66039218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subTitle" idx="1"/>
          </p:nvPr>
        </p:nvSpPr>
        <p:spPr bwMode="auto">
          <a:xfrm>
            <a:off x="1262925" y="617095"/>
            <a:ext cx="9666150" cy="58939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449263"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just">
              <a:lnSpc>
                <a:spcPct val="100000"/>
              </a:lnSpc>
              <a:spcAft>
                <a:spcPts val="0"/>
              </a:spcAft>
            </a:pPr>
            <a:r>
              <a:rPr lang="es-ES" sz="2000" b="1" dirty="0">
                <a:latin typeface="Calibri" panose="020F0502020204030204" pitchFamily="34" charset="0"/>
                <a:ea typeface="Times New Roman" panose="02020603050405020304" pitchFamily="18" charset="0"/>
              </a:rPr>
              <a:t>	El primer componente.</a:t>
            </a:r>
            <a:r>
              <a:rPr lang="es-ES" sz="2000" dirty="0">
                <a:latin typeface="Calibri" panose="020F0502020204030204" pitchFamily="34" charset="0"/>
                <a:ea typeface="Times New Roman" panose="02020603050405020304" pitchFamily="18" charset="0"/>
              </a:rPr>
              <a:t> La </a:t>
            </a:r>
            <a:r>
              <a:rPr lang="es-ES" sz="2000" u="sng" dirty="0">
                <a:solidFill>
                  <a:srgbClr val="FF9900"/>
                </a:solidFill>
                <a:latin typeface="Calibri" panose="020F0502020204030204" pitchFamily="34" charset="0"/>
                <a:ea typeface="Times New Roman" panose="02020603050405020304" pitchFamily="18" charset="0"/>
              </a:rPr>
              <a:t>sensación del riesgo</a:t>
            </a:r>
            <a:r>
              <a:rPr lang="es-ES" sz="2000" dirty="0">
                <a:solidFill>
                  <a:srgbClr val="FF9900"/>
                </a:solidFill>
                <a:latin typeface="Calibri" panose="020F0502020204030204" pitchFamily="34" charset="0"/>
                <a:ea typeface="Times New Roman" panose="02020603050405020304" pitchFamily="18" charset="0"/>
              </a:rPr>
              <a:t> </a:t>
            </a:r>
            <a:r>
              <a:rPr lang="es-ES" sz="2000" dirty="0">
                <a:solidFill>
                  <a:srgbClr val="6600CC"/>
                </a:solidFill>
                <a:latin typeface="Calibri" panose="020F0502020204030204" pitchFamily="34" charset="0"/>
                <a:ea typeface="Times New Roman" panose="02020603050405020304" pitchFamily="18" charset="0"/>
              </a:rPr>
              <a:t>actualmente es imposible de estandarizar porque, frente al mismo estímulo, cada médico puede experimentar una sensación subjetiva distinta a otros médicos</a:t>
            </a:r>
            <a:r>
              <a:rPr lang="es-ES" sz="2000" dirty="0">
                <a:latin typeface="Calibri" panose="020F0502020204030204" pitchFamily="34" charset="0"/>
                <a:ea typeface="Times New Roman" panose="02020603050405020304" pitchFamily="18" charset="0"/>
              </a:rPr>
              <a:t>, </a:t>
            </a:r>
            <a:r>
              <a:rPr lang="es-ES" sz="2000" dirty="0">
                <a:solidFill>
                  <a:srgbClr val="990099"/>
                </a:solidFill>
                <a:latin typeface="Calibri" panose="020F0502020204030204" pitchFamily="34" charset="0"/>
                <a:ea typeface="Times New Roman" panose="02020603050405020304" pitchFamily="18" charset="0"/>
              </a:rPr>
              <a:t>e incluso distinta a sí mismo en diferentes momentos y situaciones de su vida</a:t>
            </a:r>
            <a:r>
              <a:rPr lang="es-ES" sz="2000" dirty="0">
                <a:latin typeface="Calibri" panose="020F0502020204030204" pitchFamily="34" charset="0"/>
                <a:ea typeface="Times New Roman" panose="02020603050405020304" pitchFamily="18" charset="0"/>
              </a:rPr>
              <a:t>. </a:t>
            </a:r>
          </a:p>
          <a:p>
            <a:pPr algn="just">
              <a:spcAft>
                <a:spcPts val="0"/>
              </a:spcAft>
            </a:pPr>
            <a:endParaRPr lang="es-ES" sz="2000" dirty="0">
              <a:latin typeface="Calibri" panose="020F0502020204030204" pitchFamily="34" charset="0"/>
              <a:ea typeface="Times New Roman" panose="02020603050405020304" pitchFamily="18" charset="0"/>
            </a:endParaRPr>
          </a:p>
          <a:p>
            <a:pPr algn="just">
              <a:lnSpc>
                <a:spcPct val="100000"/>
              </a:lnSpc>
              <a:spcAft>
                <a:spcPts val="0"/>
              </a:spcAft>
            </a:pPr>
            <a:r>
              <a:rPr lang="es-ES" sz="2000" dirty="0">
                <a:latin typeface="Calibri" panose="020F0502020204030204" pitchFamily="34" charset="0"/>
                <a:ea typeface="Times New Roman" panose="02020603050405020304" pitchFamily="18" charset="0"/>
              </a:rPr>
              <a:t>	Sin embargo, </a:t>
            </a:r>
            <a:r>
              <a:rPr lang="es-ES" sz="2000" dirty="0">
                <a:solidFill>
                  <a:srgbClr val="0000FF"/>
                </a:solidFill>
                <a:latin typeface="Calibri" panose="020F0502020204030204" pitchFamily="34" charset="0"/>
                <a:ea typeface="Times New Roman" panose="02020603050405020304" pitchFamily="18" charset="0"/>
              </a:rPr>
              <a:t>sí puede proponerse una escala ordinal de grados de aversión al riesgo</a:t>
            </a:r>
            <a:r>
              <a:rPr lang="es-ES" sz="2000" dirty="0">
                <a:latin typeface="Calibri" panose="020F0502020204030204" pitchFamily="34" charset="0"/>
                <a:ea typeface="Times New Roman" panose="02020603050405020304" pitchFamily="18" charset="0"/>
              </a:rPr>
              <a:t>, </a:t>
            </a:r>
            <a:r>
              <a:rPr lang="es-ES" sz="2000" dirty="0">
                <a:solidFill>
                  <a:schemeClr val="accent2">
                    <a:lumMod val="75000"/>
                  </a:schemeClr>
                </a:solidFill>
                <a:latin typeface="Calibri" panose="020F0502020204030204" pitchFamily="34" charset="0"/>
                <a:ea typeface="Times New Roman" panose="02020603050405020304" pitchFamily="18" charset="0"/>
              </a:rPr>
              <a:t>cuyo orden de aversión o preferencia desde el punto de vista biológico</a:t>
            </a:r>
            <a:r>
              <a:rPr lang="es-ES" sz="2000" b="1" baseline="30000" dirty="0">
                <a:solidFill>
                  <a:srgbClr val="0000FF"/>
                </a:solidFill>
                <a:latin typeface="Calibri" panose="020F0502020204030204" pitchFamily="34" charset="0"/>
                <a:ea typeface="Times New Roman" panose="02020603050405020304" pitchFamily="18" charset="0"/>
              </a:rPr>
              <a:t>3</a:t>
            </a:r>
            <a:r>
              <a:rPr lang="es-ES" sz="2000" dirty="0">
                <a:latin typeface="Calibri" panose="020F0502020204030204" pitchFamily="34" charset="0"/>
                <a:ea typeface="Times New Roman" panose="02020603050405020304" pitchFamily="18" charset="0"/>
              </a:rPr>
              <a:t> </a:t>
            </a:r>
            <a:r>
              <a:rPr lang="es-ES" sz="2000" dirty="0">
                <a:solidFill>
                  <a:schemeClr val="accent2">
                    <a:lumMod val="75000"/>
                  </a:schemeClr>
                </a:solidFill>
                <a:latin typeface="Calibri" panose="020F0502020204030204" pitchFamily="34" charset="0"/>
                <a:ea typeface="Times New Roman" panose="02020603050405020304" pitchFamily="18" charset="0"/>
              </a:rPr>
              <a:t>sea lo más universal posible </a:t>
            </a:r>
            <a:r>
              <a:rPr lang="es-ES" sz="2000" dirty="0">
                <a:latin typeface="Calibri" panose="020F0502020204030204" pitchFamily="34" charset="0"/>
                <a:ea typeface="Times New Roman" panose="02020603050405020304" pitchFamily="18" charset="0"/>
              </a:rPr>
              <a:t> </a:t>
            </a:r>
            <a:r>
              <a:rPr lang="es-ES" sz="2000" dirty="0">
                <a:solidFill>
                  <a:srgbClr val="990099"/>
                </a:solidFill>
                <a:latin typeface="Calibri" panose="020F0502020204030204" pitchFamily="34" charset="0"/>
                <a:ea typeface="Times New Roman" panose="02020603050405020304" pitchFamily="18" charset="0"/>
              </a:rPr>
              <a:t>(bajo la suposición de que mantiene la impronta evolutiva)</a:t>
            </a:r>
            <a:r>
              <a:rPr lang="es-ES" sz="2000" dirty="0">
                <a:latin typeface="Calibri" panose="020F0502020204030204" pitchFamily="34" charset="0"/>
                <a:ea typeface="Times New Roman" panose="02020603050405020304" pitchFamily="18" charset="0"/>
              </a:rPr>
              <a:t>. </a:t>
            </a:r>
          </a:p>
          <a:p>
            <a:pPr algn="just">
              <a:lnSpc>
                <a:spcPct val="100000"/>
              </a:lnSpc>
              <a:spcAft>
                <a:spcPts val="0"/>
              </a:spcAft>
            </a:pPr>
            <a:r>
              <a:rPr lang="es-ES" sz="2000" dirty="0">
                <a:solidFill>
                  <a:srgbClr val="FF0000"/>
                </a:solidFill>
                <a:latin typeface="Calibri" panose="020F0502020204030204" pitchFamily="34" charset="0"/>
                <a:ea typeface="Times New Roman" panose="02020603050405020304" pitchFamily="18" charset="0"/>
              </a:rPr>
              <a:t>	La mayor aversión de la biología es la muerte</a:t>
            </a:r>
            <a:r>
              <a:rPr lang="es-ES" sz="2000" dirty="0">
                <a:latin typeface="Calibri" panose="020F0502020204030204" pitchFamily="34" charset="0"/>
                <a:ea typeface="Times New Roman" panose="02020603050405020304" pitchFamily="18" charset="0"/>
              </a:rPr>
              <a:t>. En la civilización humana además, preservar la vida es una tarea suprema que no sólo resulta moralmente intachable sino que es el fundamento de todos los preceptos morales </a:t>
            </a:r>
            <a:r>
              <a:rPr lang="es-ES" sz="2000" dirty="0">
                <a:solidFill>
                  <a:srgbClr val="0000FF"/>
                </a:solidFill>
                <a:latin typeface="Calibri" panose="020F0502020204030204" pitchFamily="34" charset="0"/>
                <a:ea typeface="Times New Roman" panose="02020603050405020304" pitchFamily="18" charset="0"/>
              </a:rPr>
              <a:t>(9)</a:t>
            </a:r>
            <a:r>
              <a:rPr lang="es-ES" sz="2000" dirty="0">
                <a:latin typeface="Calibri" panose="020F0502020204030204" pitchFamily="34" charset="0"/>
                <a:ea typeface="Times New Roman" panose="02020603050405020304" pitchFamily="18" charset="0"/>
              </a:rPr>
              <a:t>. Y en una escala del 1 al 9, la aversión a la muerte ocuparía el 9, a sabiendas de que (más allá de la biología) las personas pueden llegar a tener o imaginar estados más aversivos que la propia muerte (a los que asignaríamos genéricamente como “mayores de 9”)</a:t>
            </a:r>
            <a:r>
              <a:rPr lang="es-ES" sz="2000" b="1" baseline="30000" dirty="0">
                <a:solidFill>
                  <a:srgbClr val="0000FF"/>
                </a:solidFill>
                <a:latin typeface="Calibri" panose="020F0502020204030204" pitchFamily="34" charset="0"/>
                <a:ea typeface="Times New Roman" panose="02020603050405020304" pitchFamily="18" charset="0"/>
              </a:rPr>
              <a:t>4</a:t>
            </a:r>
            <a:r>
              <a:rPr lang="es-ES" sz="2000" dirty="0">
                <a:latin typeface="Calibri" panose="020F0502020204030204" pitchFamily="34" charset="0"/>
                <a:ea typeface="Times New Roman" panose="02020603050405020304" pitchFamily="18" charset="0"/>
              </a:rPr>
              <a:t>.</a:t>
            </a:r>
            <a:endParaRPr lang="es-ES" sz="2000" dirty="0">
              <a:latin typeface="Times New Roman" panose="02020603050405020304" pitchFamily="18" charset="0"/>
              <a:ea typeface="Times New Roman" panose="02020603050405020304" pitchFamily="18" charset="0"/>
            </a:endParaRPr>
          </a:p>
          <a:p>
            <a:pPr algn="just">
              <a:spcAft>
                <a:spcPts val="0"/>
              </a:spcAft>
            </a:pPr>
            <a:r>
              <a:rPr lang="es-ES" sz="1800" dirty="0">
                <a:latin typeface="Calibri" panose="020F0502020204030204" pitchFamily="34" charset="0"/>
                <a:ea typeface="Times New Roman" panose="02020603050405020304" pitchFamily="18" charset="0"/>
              </a:rPr>
              <a:t> </a:t>
            </a:r>
            <a:endParaRPr lang="es-ES" sz="1600" dirty="0">
              <a:latin typeface="Times New Roman" panose="02020603050405020304" pitchFamily="18" charset="0"/>
              <a:ea typeface="Times New Roman" panose="02020603050405020304" pitchFamily="18" charset="0"/>
            </a:endParaRPr>
          </a:p>
          <a:p>
            <a:pPr indent="0" algn="just">
              <a:spcAft>
                <a:spcPts val="0"/>
              </a:spcAft>
            </a:pPr>
            <a:r>
              <a:rPr lang="es-ES_tradnl" sz="1800" b="1" baseline="30000" dirty="0">
                <a:solidFill>
                  <a:srgbClr val="0000FF"/>
                </a:solidFill>
                <a:latin typeface="Calibri" panose="020F0502020204030204" pitchFamily="34" charset="0"/>
                <a:ea typeface="Times New Roman" panose="02020603050405020304" pitchFamily="18" charset="0"/>
              </a:rPr>
              <a:t>3</a:t>
            </a:r>
            <a:r>
              <a:rPr lang="es-ES_tradnl" sz="1800" dirty="0">
                <a:latin typeface="Calibri" panose="020F0502020204030204" pitchFamily="34" charset="0"/>
                <a:ea typeface="Times New Roman" panose="02020603050405020304" pitchFamily="18" charset="0"/>
              </a:rPr>
              <a:t> </a:t>
            </a:r>
            <a:r>
              <a:rPr lang="es-ES" sz="1800" dirty="0">
                <a:latin typeface="Calibri" panose="020F0502020204030204" pitchFamily="34" charset="0"/>
                <a:ea typeface="Times New Roman" panose="02020603050405020304" pitchFamily="18" charset="0"/>
              </a:rPr>
              <a:t>Lo referimos inicialmente a lo biológico, porque las circunstancias de la cultura circundante que desnaturalizan la biología introducen elementos que necesitan una incursión más profunda en la ética. </a:t>
            </a:r>
          </a:p>
          <a:p>
            <a:pPr indent="0" algn="just">
              <a:spcAft>
                <a:spcPts val="0"/>
              </a:spcAft>
            </a:pPr>
            <a:r>
              <a:rPr lang="es-ES" sz="1800" b="1" baseline="30000" dirty="0">
                <a:solidFill>
                  <a:srgbClr val="0000FF"/>
                </a:solidFill>
                <a:latin typeface="Calibri" panose="020F0502020204030204" pitchFamily="34" charset="0"/>
                <a:ea typeface="Times New Roman" panose="02020603050405020304" pitchFamily="18" charset="0"/>
              </a:rPr>
              <a:t>4</a:t>
            </a:r>
            <a:r>
              <a:rPr lang="es-ES" sz="1800" dirty="0">
                <a:latin typeface="Calibri" panose="020F0502020204030204" pitchFamily="34" charset="0"/>
                <a:ea typeface="Times New Roman" panose="02020603050405020304" pitchFamily="18" charset="0"/>
              </a:rPr>
              <a:t> Las escalas propuestas son constructos cuya fiabilidad y validez deben medirse.</a:t>
            </a:r>
            <a:endParaRPr lang="es-ES" sz="1600" dirty="0">
              <a:latin typeface="Times New Roman" panose="02020603050405020304" pitchFamily="18" charset="0"/>
              <a:ea typeface="Times New Roman" panose="02020603050405020304" pitchFamily="18" charset="0"/>
            </a:endParaRPr>
          </a:p>
          <a:p>
            <a:pPr marL="0" marR="0" lvl="0" indent="449263" algn="just" defTabSz="914400" rtl="0" eaLnBrk="0" fontAlgn="base" latinLnBrk="0" hangingPunct="0">
              <a:lnSpc>
                <a:spcPct val="100000"/>
              </a:lnSpc>
              <a:spcBef>
                <a:spcPct val="0"/>
              </a:spcBef>
              <a:spcAft>
                <a:spcPct val="0"/>
              </a:spcAft>
              <a:buClrTx/>
              <a:buSzTx/>
              <a:buFontTx/>
              <a:buNone/>
              <a:tabLst/>
            </a:pPr>
            <a:endParaRPr kumimoji="0" lang="es-ES_tradnl" altLang="es-E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108416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Grp="1" noChangeArrowheads="1"/>
          </p:cNvSpPr>
          <p:nvPr>
            <p:ph type="subTitle" idx="1"/>
          </p:nvPr>
        </p:nvSpPr>
        <p:spPr bwMode="auto">
          <a:xfrm>
            <a:off x="1227786" y="663088"/>
            <a:ext cx="9049556" cy="5262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449263"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449263" algn="just" defTabSz="914400" rtl="0" eaLnBrk="0" fontAlgn="base" latinLnBrk="0" hangingPunct="0">
              <a:lnSpc>
                <a:spcPct val="100000"/>
              </a:lnSpc>
              <a:spcBef>
                <a:spcPct val="0"/>
              </a:spcBef>
              <a:spcAft>
                <a:spcPct val="0"/>
              </a:spcAft>
              <a:buClrTx/>
              <a:buSzTx/>
              <a:buFontTx/>
              <a:buNone/>
              <a:tabLst/>
            </a:pPr>
            <a:r>
              <a:rPr kumimoji="0" lang="es-ES" altLang="es-ES" sz="20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rPr>
              <a:t>	</a:t>
            </a:r>
            <a:r>
              <a:rPr kumimoji="0" lang="es-ES" altLang="es-ES" sz="2000" b="0" i="0" u="none" strike="noStrike" cap="none" normalizeH="0" baseline="0" dirty="0">
                <a:ln>
                  <a:noFill/>
                </a:ln>
                <a:solidFill>
                  <a:schemeClr val="accent4">
                    <a:lumMod val="75000"/>
                  </a:schemeClr>
                </a:solidFill>
                <a:effectLst/>
                <a:latin typeface="Calibri" panose="020F0502020204030204" pitchFamily="34" charset="0"/>
                <a:ea typeface="Times New Roman" panose="02020603050405020304" pitchFamily="18" charset="0"/>
              </a:rPr>
              <a:t>Un observador puede no saber exactamente cómo de distintas son las sensaciones subjetivas de </a:t>
            </a:r>
            <a:r>
              <a:rPr lang="es-ES" altLang="es-ES" sz="2000" dirty="0">
                <a:solidFill>
                  <a:schemeClr val="accent4">
                    <a:lumMod val="75000"/>
                  </a:schemeClr>
                </a:solidFill>
                <a:latin typeface="Calibri" panose="020F0502020204030204" pitchFamily="34" charset="0"/>
                <a:ea typeface="Times New Roman" panose="02020603050405020304" pitchFamily="18" charset="0"/>
              </a:rPr>
              <a:t>cien</a:t>
            </a:r>
            <a:r>
              <a:rPr kumimoji="0" lang="es-ES" altLang="es-ES" sz="2000" b="0" i="0" u="none" strike="noStrike" cap="none" normalizeH="0" baseline="0" dirty="0">
                <a:ln>
                  <a:noFill/>
                </a:ln>
                <a:solidFill>
                  <a:schemeClr val="accent4">
                    <a:lumMod val="75000"/>
                  </a:schemeClr>
                </a:solidFill>
                <a:effectLst/>
                <a:latin typeface="Calibri" panose="020F0502020204030204" pitchFamily="34" charset="0"/>
                <a:ea typeface="Times New Roman" panose="02020603050405020304" pitchFamily="18" charset="0"/>
              </a:rPr>
              <a:t> médicos ante un riesgo como la angina de pecho</a:t>
            </a:r>
            <a:r>
              <a:rPr kumimoji="0" lang="es-ES" altLang="es-ES" sz="20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rPr>
              <a:t>, </a:t>
            </a:r>
            <a:r>
              <a:rPr kumimoji="0" lang="es-ES" altLang="es-ES" sz="2000" b="0" i="0" u="none" strike="noStrike" cap="none" normalizeH="0" baseline="0" dirty="0">
                <a:ln>
                  <a:noFill/>
                </a:ln>
                <a:solidFill>
                  <a:srgbClr val="FF0000"/>
                </a:solidFill>
                <a:effectLst/>
                <a:latin typeface="Calibri" panose="020F0502020204030204" pitchFamily="34" charset="0"/>
                <a:ea typeface="Times New Roman" panose="02020603050405020304" pitchFamily="18" charset="0"/>
              </a:rPr>
              <a:t>pero sí sabrá que no será distinto el orden de su aversión a los siguientes riesgos</a:t>
            </a:r>
            <a:r>
              <a:rPr kumimoji="0" lang="es-ES" altLang="es-ES" sz="20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rPr>
              <a:t>: </a:t>
            </a:r>
            <a:r>
              <a:rPr kumimoji="0" lang="es-ES" altLang="es-ES" sz="2000" b="0" i="0" u="none" strike="noStrike" cap="none" normalizeH="0" baseline="0" dirty="0">
                <a:ln>
                  <a:noFill/>
                </a:ln>
                <a:solidFill>
                  <a:srgbClr val="A50021"/>
                </a:solidFill>
                <a:effectLst/>
                <a:latin typeface="Calibri" panose="020F0502020204030204" pitchFamily="34" charset="0"/>
                <a:ea typeface="Times New Roman" panose="02020603050405020304" pitchFamily="18" charset="0"/>
              </a:rPr>
              <a:t>muerte, infarto de miocardio, revascularización y hospitalización</a:t>
            </a:r>
            <a:r>
              <a:rPr kumimoji="0" lang="es-ES" altLang="es-ES" sz="20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rPr>
              <a:t> </a:t>
            </a:r>
            <a:r>
              <a:rPr kumimoji="0" lang="es-ES_tradnl" altLang="es-ES" sz="2000" b="0" i="0" u="none" strike="noStrike" cap="none" normalizeH="0" baseline="0" dirty="0">
                <a:ln>
                  <a:noFill/>
                </a:ln>
                <a:solidFill>
                  <a:srgbClr val="0000FF"/>
                </a:solidFill>
                <a:effectLst/>
                <a:latin typeface="Calibri" panose="020F0502020204030204" pitchFamily="34" charset="0"/>
                <a:ea typeface="Times New Roman" panose="02020603050405020304" pitchFamily="18" charset="0"/>
              </a:rPr>
              <a:t>(10)</a:t>
            </a:r>
            <a:r>
              <a:rPr kumimoji="0" lang="es-ES" altLang="es-ES" sz="20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rPr>
              <a:t>.</a:t>
            </a:r>
            <a:r>
              <a:rPr kumimoji="0" lang="es-ES" altLang="es-ES" sz="8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rPr>
              <a:t> </a:t>
            </a:r>
          </a:p>
          <a:p>
            <a:pPr marL="0" marR="0" lvl="0" indent="449263" algn="just" defTabSz="914400" rtl="0" eaLnBrk="0" fontAlgn="base" latinLnBrk="0" hangingPunct="0">
              <a:lnSpc>
                <a:spcPct val="100000"/>
              </a:lnSpc>
              <a:spcBef>
                <a:spcPct val="0"/>
              </a:spcBef>
              <a:spcAft>
                <a:spcPct val="0"/>
              </a:spcAft>
              <a:buClrTx/>
              <a:buSzTx/>
              <a:buFontTx/>
              <a:buNone/>
              <a:tabLst/>
            </a:pPr>
            <a:endParaRPr kumimoji="0" lang="es-ES" altLang="es-ES" sz="800" b="0" i="0" u="none" strike="noStrike" cap="none" normalizeH="0" baseline="0" dirty="0">
              <a:ln>
                <a:noFill/>
              </a:ln>
              <a:solidFill>
                <a:schemeClr val="tx1"/>
              </a:solidFill>
              <a:effectLst/>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es-ES" altLang="es-ES" sz="20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rPr>
              <a:t>	</a:t>
            </a:r>
            <a:r>
              <a:rPr kumimoji="0" lang="es-ES" altLang="es-ES" sz="2000" b="0" i="0" u="none" strike="noStrike" cap="none" normalizeH="0" baseline="0" dirty="0">
                <a:ln>
                  <a:noFill/>
                </a:ln>
                <a:solidFill>
                  <a:srgbClr val="0000FF"/>
                </a:solidFill>
                <a:effectLst/>
                <a:latin typeface="Calibri" panose="020F0502020204030204" pitchFamily="34" charset="0"/>
                <a:ea typeface="Times New Roman" panose="02020603050405020304" pitchFamily="18" charset="0"/>
              </a:rPr>
              <a:t>La metodología GRADE utiliza el grado de aversión al riesgo para construir su escala ordinal de importancias para los pacientes</a:t>
            </a:r>
            <a:r>
              <a:rPr kumimoji="0" lang="es-ES" altLang="es-ES" sz="20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rPr>
              <a:t>, así: Son </a:t>
            </a:r>
            <a:r>
              <a:rPr kumimoji="0" lang="es-ES" altLang="es-ES" sz="2000" b="1"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rPr>
              <a:t>riesgos graves </a:t>
            </a:r>
            <a:r>
              <a:rPr kumimoji="0" lang="es-ES" altLang="es-ES" sz="20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rPr>
              <a:t>los que causan la muerte, incapacidad o amenaza de la vida, y les asigna las puntuaciones ordinales de importancia aversiva 9, 8 </a:t>
            </a:r>
            <a:r>
              <a:rPr kumimoji="0" lang="es-ES" altLang="es-ES" sz="2000" b="0" i="0" u="none" strike="noStrike" cap="none" normalizeH="0" baseline="0" dirty="0" err="1">
                <a:ln>
                  <a:noFill/>
                </a:ln>
                <a:solidFill>
                  <a:schemeClr val="tx1"/>
                </a:solidFill>
                <a:effectLst/>
                <a:latin typeface="Calibri" panose="020F0502020204030204" pitchFamily="34" charset="0"/>
                <a:ea typeface="Times New Roman" panose="02020603050405020304" pitchFamily="18" charset="0"/>
              </a:rPr>
              <a:t>ó</a:t>
            </a:r>
            <a:r>
              <a:rPr kumimoji="0" lang="es-ES" altLang="es-ES" sz="20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rPr>
              <a:t> 7. Son </a:t>
            </a:r>
            <a:r>
              <a:rPr kumimoji="0" lang="es-ES" altLang="es-ES" sz="2000" b="1"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rPr>
              <a:t>riesgos moderados </a:t>
            </a:r>
            <a:r>
              <a:rPr kumimoji="0" lang="es-ES" altLang="es-ES" sz="20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rPr>
              <a:t>los que causan deterioro importante de la calidad de vida o son susceptibles de convertirse en graves, y les asigna las puntuaciones ordinales 6, 5 </a:t>
            </a:r>
            <a:r>
              <a:rPr kumimoji="0" lang="es-ES" altLang="es-ES" sz="2000" b="0" i="0" u="none" strike="noStrike" cap="none" normalizeH="0" baseline="0" dirty="0" err="1">
                <a:ln>
                  <a:noFill/>
                </a:ln>
                <a:solidFill>
                  <a:schemeClr val="tx1"/>
                </a:solidFill>
                <a:effectLst/>
                <a:latin typeface="Calibri" panose="020F0502020204030204" pitchFamily="34" charset="0"/>
                <a:ea typeface="Times New Roman" panose="02020603050405020304" pitchFamily="18" charset="0"/>
              </a:rPr>
              <a:t>ó</a:t>
            </a:r>
            <a:r>
              <a:rPr kumimoji="0" lang="es-ES" altLang="es-ES" sz="20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rPr>
              <a:t> 4. Y son </a:t>
            </a:r>
            <a:r>
              <a:rPr kumimoji="0" lang="es-ES" altLang="es-ES" sz="2000" b="1"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rPr>
              <a:t>riesgos leves </a:t>
            </a:r>
            <a:r>
              <a:rPr kumimoji="0" lang="es-ES" altLang="es-ES" sz="20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rPr>
              <a:t>los que causan deterioro no importante en la calidad de vida y no son susceptibles de convertirse en graves, y les asignan las puntuaciones ordinales 3, 2 </a:t>
            </a:r>
            <a:r>
              <a:rPr kumimoji="0" lang="es-ES" altLang="es-ES" sz="2000" b="0" i="0" u="none" strike="noStrike" cap="none" normalizeH="0" baseline="0" dirty="0" err="1">
                <a:ln>
                  <a:noFill/>
                </a:ln>
                <a:solidFill>
                  <a:schemeClr val="tx1"/>
                </a:solidFill>
                <a:effectLst/>
                <a:latin typeface="Calibri" panose="020F0502020204030204" pitchFamily="34" charset="0"/>
                <a:ea typeface="Times New Roman" panose="02020603050405020304" pitchFamily="18" charset="0"/>
              </a:rPr>
              <a:t>ó</a:t>
            </a:r>
            <a:r>
              <a:rPr kumimoji="0" lang="es-ES" altLang="es-ES" sz="20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rPr>
              <a:t> 1.</a:t>
            </a:r>
            <a:endParaRPr kumimoji="0" lang="es-ES" altLang="es-ES" sz="8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endParaRPr>
          </a:p>
          <a:p>
            <a:pPr marL="0" marR="0" lvl="0" indent="449263" algn="just" defTabSz="914400" rtl="0" eaLnBrk="0" fontAlgn="base" latinLnBrk="0" hangingPunct="0">
              <a:lnSpc>
                <a:spcPct val="100000"/>
              </a:lnSpc>
              <a:spcBef>
                <a:spcPct val="0"/>
              </a:spcBef>
              <a:spcAft>
                <a:spcPct val="0"/>
              </a:spcAft>
              <a:buClrTx/>
              <a:buSzTx/>
              <a:buFontTx/>
              <a:buNone/>
              <a:tabLst/>
            </a:pPr>
            <a:endParaRPr kumimoji="0" lang="es-ES" altLang="es-ES" sz="800" b="0" i="0" u="none" strike="noStrike" cap="none" normalizeH="0" baseline="0" dirty="0">
              <a:ln>
                <a:noFill/>
              </a:ln>
              <a:solidFill>
                <a:schemeClr val="tx1"/>
              </a:solidFill>
              <a:effectLst/>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es-ES" altLang="es-ES" sz="2000" b="0" i="0" u="none" strike="noStrike" cap="none" normalizeH="0" baseline="0" dirty="0">
                <a:ln>
                  <a:noFill/>
                </a:ln>
                <a:solidFill>
                  <a:srgbClr val="9900FF"/>
                </a:solidFill>
                <a:effectLst/>
                <a:latin typeface="Calibri" panose="020F0502020204030204" pitchFamily="34" charset="0"/>
                <a:ea typeface="Times New Roman" panose="02020603050405020304" pitchFamily="18" charset="0"/>
              </a:rPr>
              <a:t>	Un</a:t>
            </a:r>
            <a:r>
              <a:rPr kumimoji="0" lang="es-ES_tradnl" altLang="es-ES" sz="2000" b="0" i="0" u="none" strike="noStrike" cap="none" normalizeH="0" baseline="0" dirty="0">
                <a:ln>
                  <a:noFill/>
                </a:ln>
                <a:solidFill>
                  <a:srgbClr val="9900FF"/>
                </a:solidFill>
                <a:effectLst/>
                <a:latin typeface="Calibri" panose="020F0502020204030204" pitchFamily="34" charset="0"/>
                <a:ea typeface="Times New Roman" panose="02020603050405020304" pitchFamily="18" charset="0"/>
              </a:rPr>
              <a:t> inconveniente es que al ser números ordinales no nos permiten colegir que el ordinal “8” significa el doble de aversión que el ordinal “4”</a:t>
            </a:r>
            <a:r>
              <a:rPr kumimoji="0" lang="es-ES_tradnl" altLang="es-ES" sz="20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rPr>
              <a:t>. </a:t>
            </a:r>
            <a:r>
              <a:rPr kumimoji="0" lang="es-ES_tradnl" altLang="es-ES" sz="2000" b="0" i="0" u="none" strike="noStrike" cap="none" normalizeH="0" baseline="0" dirty="0">
                <a:ln>
                  <a:noFill/>
                </a:ln>
                <a:solidFill>
                  <a:srgbClr val="CCCC00"/>
                </a:solidFill>
                <a:effectLst/>
                <a:latin typeface="Calibri" panose="020F0502020204030204" pitchFamily="34" charset="0"/>
                <a:ea typeface="Times New Roman" panose="02020603050405020304" pitchFamily="18" charset="0"/>
              </a:rPr>
              <a:t>Pero afortunadamente existen métodos estadísticos que nos permiten relacionar matemáticamente los rangos de las variables ordinales.</a:t>
            </a:r>
            <a:endParaRPr kumimoji="0" lang="es-ES_tradnl" altLang="es-ES" sz="2000" b="0" i="0" u="none" strike="noStrike" cap="none" normalizeH="0" baseline="0" dirty="0">
              <a:ln>
                <a:noFill/>
              </a:ln>
              <a:solidFill>
                <a:srgbClr val="CCCC00"/>
              </a:solidFill>
              <a:effectLst/>
            </a:endParaRPr>
          </a:p>
        </p:txBody>
      </p:sp>
    </p:spTree>
    <p:extLst>
      <p:ext uri="{BB962C8B-B14F-4D97-AF65-F5344CB8AC3E}">
        <p14:creationId xmlns:p14="http://schemas.microsoft.com/office/powerpoint/2010/main" val="40531755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854297" y="639897"/>
            <a:ext cx="9796530" cy="4228318"/>
          </a:xfrm>
        </p:spPr>
        <p:txBody>
          <a:bodyPr>
            <a:noAutofit/>
          </a:bodyPr>
          <a:lstStyle/>
          <a:p>
            <a:pPr algn="just">
              <a:spcAft>
                <a:spcPts val="0"/>
              </a:spcAft>
            </a:pPr>
            <a:r>
              <a:rPr lang="es-ES" sz="2000" b="1" dirty="0">
                <a:latin typeface="Calibri" panose="020F0502020204030204" pitchFamily="34" charset="0"/>
                <a:ea typeface="Times New Roman" panose="02020603050405020304" pitchFamily="18" charset="0"/>
              </a:rPr>
              <a:t>MEDIDAS DE LA MAGNITUD DEL EFECTO.</a:t>
            </a:r>
            <a:endParaRPr lang="es-ES" sz="2000" dirty="0">
              <a:latin typeface="Times New Roman" panose="02020603050405020304" pitchFamily="18" charset="0"/>
              <a:ea typeface="Times New Roman" panose="02020603050405020304" pitchFamily="18" charset="0"/>
            </a:endParaRPr>
          </a:p>
          <a:p>
            <a:pPr algn="just">
              <a:spcAft>
                <a:spcPts val="0"/>
              </a:spcAft>
            </a:pPr>
            <a:r>
              <a:rPr lang="es-ES" sz="2000" b="1" dirty="0">
                <a:latin typeface="Calibri" panose="020F0502020204030204" pitchFamily="34" charset="0"/>
                <a:ea typeface="Times New Roman" panose="02020603050405020304" pitchFamily="18" charset="0"/>
              </a:rPr>
              <a:t> </a:t>
            </a:r>
            <a:r>
              <a:rPr lang="es-ES_tradnl" sz="2000" dirty="0">
                <a:latin typeface="Calibri" panose="020F0502020204030204" pitchFamily="34" charset="0"/>
                <a:ea typeface="Times New Roman" panose="02020603050405020304" pitchFamily="18" charset="0"/>
              </a:rPr>
              <a:t>	Para el ejemplo sirve el ensayo clínico “4 S”, un estudio aleatorizado y controlado en prevención secundaria, que comparó a un grupo de intervención con 2.221 pacientes que tomaron </a:t>
            </a:r>
            <a:r>
              <a:rPr lang="es-ES_tradnl" sz="2000" dirty="0" err="1">
                <a:latin typeface="Calibri" panose="020F0502020204030204" pitchFamily="34" charset="0"/>
                <a:ea typeface="Times New Roman" panose="02020603050405020304" pitchFamily="18" charset="0"/>
              </a:rPr>
              <a:t>simvastatina</a:t>
            </a:r>
            <a:r>
              <a:rPr lang="es-ES_tradnl" sz="2000" dirty="0">
                <a:latin typeface="Calibri" panose="020F0502020204030204" pitchFamily="34" charset="0"/>
                <a:ea typeface="Times New Roman" panose="02020603050405020304" pitchFamily="18" charset="0"/>
              </a:rPr>
              <a:t> frente a un grupo de control con 2.223 que tomaron un placebo.</a:t>
            </a:r>
            <a:endParaRPr lang="es-ES" sz="2000" dirty="0">
              <a:latin typeface="Times New Roman" panose="02020603050405020304" pitchFamily="18" charset="0"/>
              <a:ea typeface="Times New Roman" panose="02020603050405020304" pitchFamily="18" charset="0"/>
            </a:endParaRPr>
          </a:p>
          <a:p>
            <a:pPr algn="just">
              <a:spcAft>
                <a:spcPts val="0"/>
              </a:spcAft>
            </a:pPr>
            <a:r>
              <a:rPr lang="es-ES_tradnl" sz="2000" dirty="0">
                <a:latin typeface="Calibri" panose="020F0502020204030204" pitchFamily="34" charset="0"/>
                <a:ea typeface="Times New Roman" panose="02020603050405020304" pitchFamily="18" charset="0"/>
              </a:rPr>
              <a:t>	Nos fijaremos únicamente en la variable “Muertes por cualquier causa”, de las que en 5,4 años hubo 182 en el grupo de </a:t>
            </a:r>
            <a:r>
              <a:rPr lang="es-ES_tradnl" sz="2000" dirty="0" err="1">
                <a:latin typeface="Calibri" panose="020F0502020204030204" pitchFamily="34" charset="0"/>
                <a:ea typeface="Times New Roman" panose="02020603050405020304" pitchFamily="18" charset="0"/>
              </a:rPr>
              <a:t>simvastatina</a:t>
            </a:r>
            <a:r>
              <a:rPr lang="es-ES_tradnl" sz="2000" dirty="0">
                <a:latin typeface="Calibri" panose="020F0502020204030204" pitchFamily="34" charset="0"/>
                <a:ea typeface="Times New Roman" panose="02020603050405020304" pitchFamily="18" charset="0"/>
              </a:rPr>
              <a:t> frente a 256 en el grupo de placebo. Con este ejemplo calcularemos las medidas de la magnitud del efecto contabilizando todos los eventos acumulados en los 5,4 años </a:t>
            </a:r>
            <a:r>
              <a:rPr lang="es-ES_tradnl" sz="2000" dirty="0">
                <a:solidFill>
                  <a:srgbClr val="0000FF"/>
                </a:solidFill>
                <a:latin typeface="Calibri" panose="020F0502020204030204" pitchFamily="34" charset="0"/>
                <a:ea typeface="Times New Roman" panose="02020603050405020304" pitchFamily="18" charset="0"/>
              </a:rPr>
              <a:t>(2)</a:t>
            </a:r>
            <a:r>
              <a:rPr lang="es-ES_tradnl" sz="2000" dirty="0">
                <a:latin typeface="Calibri" panose="020F0502020204030204" pitchFamily="34" charset="0"/>
                <a:ea typeface="Times New Roman" panose="02020603050405020304" pitchFamily="18" charset="0"/>
              </a:rPr>
              <a:t>.</a:t>
            </a:r>
            <a:endParaRPr lang="es-ES" sz="2000" dirty="0">
              <a:latin typeface="Times New Roman" panose="02020603050405020304" pitchFamily="18" charset="0"/>
              <a:ea typeface="Times New Roman" panose="02020603050405020304" pitchFamily="18" charset="0"/>
            </a:endParaRPr>
          </a:p>
          <a:p>
            <a:pPr algn="just">
              <a:spcAft>
                <a:spcPts val="0"/>
              </a:spcAft>
            </a:pPr>
            <a:r>
              <a:rPr lang="es-ES" sz="2000" dirty="0">
                <a:latin typeface="Calibri" panose="020F0502020204030204" pitchFamily="34" charset="0"/>
                <a:ea typeface="Times New Roman" panose="02020603050405020304" pitchFamily="18" charset="0"/>
              </a:rPr>
              <a:t> </a:t>
            </a:r>
            <a:endParaRPr lang="es-ES" sz="2000" dirty="0">
              <a:latin typeface="Times New Roman" panose="02020603050405020304" pitchFamily="18" charset="0"/>
              <a:ea typeface="Times New Roman" panose="02020603050405020304" pitchFamily="18" charset="0"/>
            </a:endParaRPr>
          </a:p>
          <a:p>
            <a:pPr algn="just">
              <a:spcAft>
                <a:spcPts val="0"/>
              </a:spcAft>
            </a:pPr>
            <a:r>
              <a:rPr lang="es-ES" sz="2000" dirty="0">
                <a:latin typeface="Calibri" panose="020F0502020204030204" pitchFamily="34" charset="0"/>
                <a:ea typeface="Times New Roman" panose="02020603050405020304" pitchFamily="18" charset="0"/>
              </a:rPr>
              <a:t>Riesgo Absoluto o Incidencia grupo de intervención: </a:t>
            </a:r>
            <a:r>
              <a:rPr lang="es-ES" sz="2000" b="1" dirty="0" err="1">
                <a:latin typeface="Calibri" panose="020F0502020204030204" pitchFamily="34" charset="0"/>
                <a:ea typeface="Times New Roman" panose="02020603050405020304" pitchFamily="18" charset="0"/>
              </a:rPr>
              <a:t>RA</a:t>
            </a:r>
            <a:r>
              <a:rPr lang="es-ES" sz="2000" b="1" baseline="-25000" dirty="0" err="1">
                <a:latin typeface="Calibri" panose="020F0502020204030204" pitchFamily="34" charset="0"/>
                <a:ea typeface="Times New Roman" panose="02020603050405020304" pitchFamily="18" charset="0"/>
              </a:rPr>
              <a:t>i</a:t>
            </a:r>
            <a:r>
              <a:rPr lang="es-ES" sz="2000" b="1" dirty="0">
                <a:latin typeface="Calibri" panose="020F0502020204030204" pitchFamily="34" charset="0"/>
                <a:ea typeface="Times New Roman" panose="02020603050405020304" pitchFamily="18" charset="0"/>
              </a:rPr>
              <a:t> </a:t>
            </a:r>
            <a:r>
              <a:rPr lang="es-ES" sz="2000" dirty="0">
                <a:latin typeface="Calibri" panose="020F0502020204030204" pitchFamily="34" charset="0"/>
                <a:ea typeface="Times New Roman" panose="02020603050405020304" pitchFamily="18" charset="0"/>
              </a:rPr>
              <a:t>= 182 / 2221 = 8,2%</a:t>
            </a:r>
            <a:endParaRPr lang="es-ES" sz="2000" dirty="0">
              <a:latin typeface="Times New Roman" panose="02020603050405020304" pitchFamily="18" charset="0"/>
              <a:ea typeface="Times New Roman" panose="02020603050405020304" pitchFamily="18" charset="0"/>
            </a:endParaRPr>
          </a:p>
          <a:p>
            <a:pPr algn="just">
              <a:spcAft>
                <a:spcPts val="0"/>
              </a:spcAft>
            </a:pPr>
            <a:r>
              <a:rPr lang="es-ES" sz="2000" dirty="0">
                <a:latin typeface="Calibri" panose="020F0502020204030204" pitchFamily="34" charset="0"/>
                <a:ea typeface="Times New Roman" panose="02020603050405020304" pitchFamily="18" charset="0"/>
              </a:rPr>
              <a:t>Riesgo Absoluto o Incidencia grupo control:</a:t>
            </a:r>
            <a:r>
              <a:rPr lang="es-ES" sz="2000" b="1" dirty="0">
                <a:latin typeface="Calibri" panose="020F0502020204030204" pitchFamily="34" charset="0"/>
                <a:ea typeface="Times New Roman" panose="02020603050405020304" pitchFamily="18" charset="0"/>
              </a:rPr>
              <a:t> </a:t>
            </a:r>
            <a:r>
              <a:rPr lang="es-ES" sz="2000" b="1" dirty="0" err="1">
                <a:latin typeface="Calibri" panose="020F0502020204030204" pitchFamily="34" charset="0"/>
                <a:ea typeface="Times New Roman" panose="02020603050405020304" pitchFamily="18" charset="0"/>
              </a:rPr>
              <a:t>RA</a:t>
            </a:r>
            <a:r>
              <a:rPr lang="es-ES" sz="2000" b="1" baseline="-25000" dirty="0" err="1">
                <a:latin typeface="Calibri" panose="020F0502020204030204" pitchFamily="34" charset="0"/>
                <a:ea typeface="Times New Roman" panose="02020603050405020304" pitchFamily="18" charset="0"/>
              </a:rPr>
              <a:t>c</a:t>
            </a:r>
            <a:r>
              <a:rPr lang="es-ES" sz="2000" dirty="0">
                <a:latin typeface="Calibri" panose="020F0502020204030204" pitchFamily="34" charset="0"/>
                <a:ea typeface="Times New Roman" panose="02020603050405020304" pitchFamily="18" charset="0"/>
              </a:rPr>
              <a:t> = 256 / 2223 = 11,5%</a:t>
            </a:r>
            <a:endParaRPr lang="es-ES" sz="2000" dirty="0">
              <a:latin typeface="Times New Roman" panose="02020603050405020304" pitchFamily="18" charset="0"/>
              <a:ea typeface="Times New Roman" panose="02020603050405020304" pitchFamily="18" charset="0"/>
            </a:endParaRPr>
          </a:p>
          <a:p>
            <a:pPr algn="just">
              <a:spcAft>
                <a:spcPts val="0"/>
              </a:spcAft>
            </a:pPr>
            <a:r>
              <a:rPr lang="es-ES" sz="2000" dirty="0">
                <a:latin typeface="Calibri" panose="020F0502020204030204" pitchFamily="34" charset="0"/>
                <a:ea typeface="Times New Roman" panose="02020603050405020304" pitchFamily="18" charset="0"/>
              </a:rPr>
              <a:t>Riesgo Relativo: </a:t>
            </a:r>
            <a:r>
              <a:rPr lang="es-ES" sz="2000" b="1" dirty="0">
                <a:latin typeface="Calibri" panose="020F0502020204030204" pitchFamily="34" charset="0"/>
                <a:ea typeface="Times New Roman" panose="02020603050405020304" pitchFamily="18" charset="0"/>
              </a:rPr>
              <a:t>RR</a:t>
            </a:r>
            <a:r>
              <a:rPr lang="es-ES" sz="2000" dirty="0">
                <a:latin typeface="Calibri" panose="020F0502020204030204" pitchFamily="34" charset="0"/>
                <a:ea typeface="Times New Roman" panose="02020603050405020304" pitchFamily="18" charset="0"/>
              </a:rPr>
              <a:t> = </a:t>
            </a:r>
            <a:r>
              <a:rPr lang="es-ES" sz="2000" dirty="0" err="1">
                <a:latin typeface="Calibri" panose="020F0502020204030204" pitchFamily="34" charset="0"/>
                <a:ea typeface="Times New Roman" panose="02020603050405020304" pitchFamily="18" charset="0"/>
              </a:rPr>
              <a:t>RA</a:t>
            </a:r>
            <a:r>
              <a:rPr lang="es-ES" sz="2000" baseline="-25000" dirty="0" err="1">
                <a:latin typeface="Calibri" panose="020F0502020204030204" pitchFamily="34" charset="0"/>
                <a:ea typeface="Times New Roman" panose="02020603050405020304" pitchFamily="18" charset="0"/>
              </a:rPr>
              <a:t>i</a:t>
            </a:r>
            <a:r>
              <a:rPr lang="es-ES" sz="2000" dirty="0">
                <a:latin typeface="Calibri" panose="020F0502020204030204" pitchFamily="34" charset="0"/>
                <a:ea typeface="Times New Roman" panose="02020603050405020304" pitchFamily="18" charset="0"/>
              </a:rPr>
              <a:t> / </a:t>
            </a:r>
            <a:r>
              <a:rPr lang="es-ES" sz="2000" dirty="0" err="1">
                <a:latin typeface="Calibri" panose="020F0502020204030204" pitchFamily="34" charset="0"/>
                <a:ea typeface="Times New Roman" panose="02020603050405020304" pitchFamily="18" charset="0"/>
              </a:rPr>
              <a:t>RA</a:t>
            </a:r>
            <a:r>
              <a:rPr lang="es-ES" sz="2000" baseline="-25000" dirty="0" err="1">
                <a:latin typeface="Calibri" panose="020F0502020204030204" pitchFamily="34" charset="0"/>
                <a:ea typeface="Times New Roman" panose="02020603050405020304" pitchFamily="18" charset="0"/>
              </a:rPr>
              <a:t>c</a:t>
            </a:r>
            <a:r>
              <a:rPr lang="es-ES" sz="2000" dirty="0">
                <a:latin typeface="Calibri" panose="020F0502020204030204" pitchFamily="34" charset="0"/>
                <a:ea typeface="Times New Roman" panose="02020603050405020304" pitchFamily="18" charset="0"/>
              </a:rPr>
              <a:t> = 8,2% / 11,5% = 0,71</a:t>
            </a:r>
            <a:endParaRPr lang="es-ES" sz="2000" dirty="0">
              <a:latin typeface="Times New Roman" panose="02020603050405020304" pitchFamily="18" charset="0"/>
              <a:ea typeface="Times New Roman" panose="02020603050405020304" pitchFamily="18" charset="0"/>
            </a:endParaRPr>
          </a:p>
          <a:p>
            <a:pPr algn="just">
              <a:spcAft>
                <a:spcPts val="0"/>
              </a:spcAft>
            </a:pPr>
            <a:r>
              <a:rPr lang="es-ES" sz="2000" dirty="0">
                <a:latin typeface="Calibri" panose="020F0502020204030204" pitchFamily="34" charset="0"/>
                <a:ea typeface="Times New Roman" panose="02020603050405020304" pitchFamily="18" charset="0"/>
              </a:rPr>
              <a:t>Reducción Relativa del Riesgo: </a:t>
            </a:r>
            <a:r>
              <a:rPr lang="es-ES" sz="2000" b="1" dirty="0">
                <a:latin typeface="Calibri" panose="020F0502020204030204" pitchFamily="34" charset="0"/>
                <a:ea typeface="Times New Roman" panose="02020603050405020304" pitchFamily="18" charset="0"/>
              </a:rPr>
              <a:t>RRR</a:t>
            </a:r>
            <a:r>
              <a:rPr lang="es-ES" sz="2000" dirty="0">
                <a:latin typeface="Calibri" panose="020F0502020204030204" pitchFamily="34" charset="0"/>
                <a:ea typeface="Times New Roman" panose="02020603050405020304" pitchFamily="18" charset="0"/>
              </a:rPr>
              <a:t> = 1 – RR = 1 – 0,71 = 0,29 (= 29%)</a:t>
            </a:r>
            <a:endParaRPr lang="es-ES" sz="2000" dirty="0">
              <a:latin typeface="Times New Roman" panose="02020603050405020304" pitchFamily="18" charset="0"/>
              <a:ea typeface="Times New Roman" panose="02020603050405020304" pitchFamily="18" charset="0"/>
            </a:endParaRPr>
          </a:p>
          <a:p>
            <a:pPr algn="just">
              <a:spcAft>
                <a:spcPts val="0"/>
              </a:spcAft>
            </a:pPr>
            <a:r>
              <a:rPr lang="es-ES" sz="2000" dirty="0">
                <a:latin typeface="Calibri" panose="020F0502020204030204" pitchFamily="34" charset="0"/>
                <a:ea typeface="Times New Roman" panose="02020603050405020304" pitchFamily="18" charset="0"/>
              </a:rPr>
              <a:t>Reducción Absoluta del Riesgo: </a:t>
            </a:r>
            <a:r>
              <a:rPr lang="es-ES" sz="2000" b="1" dirty="0">
                <a:latin typeface="Calibri" panose="020F0502020204030204" pitchFamily="34" charset="0"/>
                <a:ea typeface="Times New Roman" panose="02020603050405020304" pitchFamily="18" charset="0"/>
              </a:rPr>
              <a:t>RAR</a:t>
            </a:r>
            <a:r>
              <a:rPr lang="es-ES" sz="2000" dirty="0">
                <a:latin typeface="Calibri" panose="020F0502020204030204" pitchFamily="34" charset="0"/>
                <a:ea typeface="Times New Roman" panose="02020603050405020304" pitchFamily="18" charset="0"/>
              </a:rPr>
              <a:t> = </a:t>
            </a:r>
            <a:r>
              <a:rPr lang="es-ES" sz="2000" dirty="0" err="1">
                <a:latin typeface="Calibri" panose="020F0502020204030204" pitchFamily="34" charset="0"/>
                <a:ea typeface="Times New Roman" panose="02020603050405020304" pitchFamily="18" charset="0"/>
              </a:rPr>
              <a:t>RA</a:t>
            </a:r>
            <a:r>
              <a:rPr lang="es-ES" sz="2000" baseline="-25000" dirty="0" err="1">
                <a:latin typeface="Calibri" panose="020F0502020204030204" pitchFamily="34" charset="0"/>
                <a:ea typeface="Times New Roman" panose="02020603050405020304" pitchFamily="18" charset="0"/>
              </a:rPr>
              <a:t>c</a:t>
            </a:r>
            <a:r>
              <a:rPr lang="es-ES" sz="2000" dirty="0">
                <a:latin typeface="Calibri" panose="020F0502020204030204" pitchFamily="34" charset="0"/>
                <a:ea typeface="Times New Roman" panose="02020603050405020304" pitchFamily="18" charset="0"/>
              </a:rPr>
              <a:t> – </a:t>
            </a:r>
            <a:r>
              <a:rPr lang="es-ES" sz="2000" dirty="0" err="1">
                <a:latin typeface="Calibri" panose="020F0502020204030204" pitchFamily="34" charset="0"/>
                <a:ea typeface="Times New Roman" panose="02020603050405020304" pitchFamily="18" charset="0"/>
              </a:rPr>
              <a:t>RA</a:t>
            </a:r>
            <a:r>
              <a:rPr lang="es-ES" sz="2000" baseline="-25000" dirty="0" err="1">
                <a:latin typeface="Calibri" panose="020F0502020204030204" pitchFamily="34" charset="0"/>
                <a:ea typeface="Times New Roman" panose="02020603050405020304" pitchFamily="18" charset="0"/>
              </a:rPr>
              <a:t>i</a:t>
            </a:r>
            <a:r>
              <a:rPr lang="es-ES" sz="2000" dirty="0">
                <a:latin typeface="Calibri" panose="020F0502020204030204" pitchFamily="34" charset="0"/>
                <a:ea typeface="Times New Roman" panose="02020603050405020304" pitchFamily="18" charset="0"/>
              </a:rPr>
              <a:t> = 11,5% - 8,2% = </a:t>
            </a:r>
            <a:r>
              <a:rPr lang="es-ES" sz="2000" dirty="0" smtClean="0">
                <a:latin typeface="Calibri" panose="020F0502020204030204" pitchFamily="34" charset="0"/>
                <a:ea typeface="Times New Roman" panose="02020603050405020304" pitchFamily="18" charset="0"/>
              </a:rPr>
              <a:t>3,3%</a:t>
            </a:r>
            <a:endParaRPr lang="es-ES" sz="2000" dirty="0">
              <a:latin typeface="Times New Roman" panose="02020603050405020304" pitchFamily="18" charset="0"/>
              <a:ea typeface="Times New Roman" panose="02020603050405020304" pitchFamily="18" charset="0"/>
            </a:endParaRPr>
          </a:p>
          <a:p>
            <a:pPr algn="just">
              <a:spcAft>
                <a:spcPts val="0"/>
              </a:spcAft>
            </a:pPr>
            <a:r>
              <a:rPr lang="es-ES" sz="2000" dirty="0">
                <a:latin typeface="Calibri" panose="020F0502020204030204" pitchFamily="34" charset="0"/>
                <a:ea typeface="Times New Roman" panose="02020603050405020304" pitchFamily="18" charset="0"/>
              </a:rPr>
              <a:t>Número Necesario a Tratar para evitar 1 evento: </a:t>
            </a:r>
            <a:r>
              <a:rPr lang="es-ES" sz="2000" b="1" dirty="0">
                <a:latin typeface="Calibri" panose="020F0502020204030204" pitchFamily="34" charset="0"/>
                <a:ea typeface="Times New Roman" panose="02020603050405020304" pitchFamily="18" charset="0"/>
              </a:rPr>
              <a:t>NNT</a:t>
            </a:r>
            <a:r>
              <a:rPr lang="es-ES" sz="2000" dirty="0">
                <a:latin typeface="Calibri" panose="020F0502020204030204" pitchFamily="34" charset="0"/>
                <a:ea typeface="Times New Roman" panose="02020603050405020304" pitchFamily="18" charset="0"/>
              </a:rPr>
              <a:t> = 100 / RAR = </a:t>
            </a:r>
            <a:r>
              <a:rPr lang="es-ES" sz="2000" dirty="0" smtClean="0">
                <a:latin typeface="Calibri" panose="020F0502020204030204" pitchFamily="34" charset="0"/>
                <a:ea typeface="Times New Roman" panose="02020603050405020304" pitchFamily="18" charset="0"/>
              </a:rPr>
              <a:t>100% </a:t>
            </a:r>
            <a:r>
              <a:rPr lang="es-ES" sz="2000" dirty="0">
                <a:latin typeface="Calibri" panose="020F0502020204030204" pitchFamily="34" charset="0"/>
                <a:ea typeface="Times New Roman" panose="02020603050405020304" pitchFamily="18" charset="0"/>
              </a:rPr>
              <a:t>/ </a:t>
            </a:r>
            <a:r>
              <a:rPr lang="es-ES" sz="2000" dirty="0" smtClean="0">
                <a:latin typeface="Calibri" panose="020F0502020204030204" pitchFamily="34" charset="0"/>
                <a:ea typeface="Times New Roman" panose="02020603050405020304" pitchFamily="18" charset="0"/>
              </a:rPr>
              <a:t>3,3% </a:t>
            </a:r>
            <a:r>
              <a:rPr lang="es-ES" sz="2000" dirty="0">
                <a:latin typeface="Calibri" panose="020F0502020204030204" pitchFamily="34" charset="0"/>
                <a:ea typeface="Times New Roman" panose="02020603050405020304" pitchFamily="18" charset="0"/>
              </a:rPr>
              <a:t>= 30</a:t>
            </a:r>
            <a:endParaRPr lang="es-ES" sz="2000" dirty="0">
              <a:latin typeface="Times New Roman" panose="02020603050405020304" pitchFamily="18" charset="0"/>
              <a:ea typeface="Times New Roman" panose="02020603050405020304" pitchFamily="18" charset="0"/>
            </a:endParaRPr>
          </a:p>
          <a:p>
            <a:pPr algn="just">
              <a:spcAft>
                <a:spcPts val="0"/>
              </a:spcAft>
            </a:pPr>
            <a:endParaRPr lang="es-ES" sz="1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58891724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Grp="1" noChangeArrowheads="1"/>
          </p:cNvSpPr>
          <p:nvPr>
            <p:ph type="subTitle" idx="1"/>
          </p:nvPr>
        </p:nvSpPr>
        <p:spPr bwMode="auto">
          <a:xfrm>
            <a:off x="1468190" y="2255092"/>
            <a:ext cx="9118243" cy="1572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449263"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just">
              <a:lnSpc>
                <a:spcPct val="100000"/>
              </a:lnSpc>
              <a:spcAft>
                <a:spcPts val="0"/>
              </a:spcAft>
            </a:pPr>
            <a:r>
              <a:rPr lang="es-ES" sz="2000" b="1" dirty="0">
                <a:latin typeface="Calibri" panose="020F0502020204030204" pitchFamily="34" charset="0"/>
                <a:ea typeface="Times New Roman" panose="02020603050405020304" pitchFamily="18" charset="0"/>
              </a:rPr>
              <a:t>	El segundo componente.</a:t>
            </a:r>
            <a:r>
              <a:rPr lang="es-ES" sz="2000" dirty="0">
                <a:latin typeface="Calibri" panose="020F0502020204030204" pitchFamily="34" charset="0"/>
                <a:ea typeface="Times New Roman" panose="02020603050405020304" pitchFamily="18" charset="0"/>
              </a:rPr>
              <a:t> La </a:t>
            </a:r>
            <a:r>
              <a:rPr lang="es-ES" sz="2000" u="sng" dirty="0">
                <a:solidFill>
                  <a:srgbClr val="008000"/>
                </a:solidFill>
                <a:latin typeface="Calibri" panose="020F0502020204030204" pitchFamily="34" charset="0"/>
                <a:ea typeface="Times New Roman" panose="02020603050405020304" pitchFamily="18" charset="0"/>
              </a:rPr>
              <a:t>percepción de la magnitud del efecto</a:t>
            </a:r>
            <a:r>
              <a:rPr lang="es-ES" sz="2000" dirty="0">
                <a:solidFill>
                  <a:srgbClr val="008000"/>
                </a:solidFill>
                <a:latin typeface="Calibri" panose="020F0502020204030204" pitchFamily="34" charset="0"/>
                <a:ea typeface="Times New Roman" panose="02020603050405020304" pitchFamily="18" charset="0"/>
              </a:rPr>
              <a:t> </a:t>
            </a:r>
            <a:r>
              <a:rPr lang="es-ES" sz="2000" dirty="0">
                <a:solidFill>
                  <a:srgbClr val="669900"/>
                </a:solidFill>
                <a:latin typeface="Calibri" panose="020F0502020204030204" pitchFamily="34" charset="0"/>
                <a:ea typeface="Times New Roman" panose="02020603050405020304" pitchFamily="18" charset="0"/>
              </a:rPr>
              <a:t>es </a:t>
            </a:r>
            <a:r>
              <a:rPr lang="es-ES_tradnl" sz="2000" dirty="0">
                <a:solidFill>
                  <a:srgbClr val="669900"/>
                </a:solidFill>
                <a:latin typeface="Calibri" panose="020F0502020204030204" pitchFamily="34" charset="0"/>
                <a:ea typeface="Times New Roman" panose="02020603050405020304" pitchFamily="18" charset="0"/>
              </a:rPr>
              <a:t>un número cardinal, porque nos informa del número de personas a las que beneficia frente a las que no, que es justamente el NNT</a:t>
            </a:r>
            <a:r>
              <a:rPr lang="es-ES_tradnl" sz="2000" dirty="0">
                <a:latin typeface="Calibri" panose="020F0502020204030204" pitchFamily="34" charset="0"/>
                <a:ea typeface="Times New Roman" panose="02020603050405020304" pitchFamily="18" charset="0"/>
              </a:rPr>
              <a:t>.</a:t>
            </a:r>
          </a:p>
          <a:p>
            <a:pPr algn="just">
              <a:spcAft>
                <a:spcPts val="0"/>
              </a:spcAft>
            </a:pPr>
            <a:endParaRPr lang="es-ES" sz="1800" dirty="0">
              <a:latin typeface="Times New Roman" panose="02020603050405020304" pitchFamily="18" charset="0"/>
              <a:ea typeface="Times New Roman" panose="02020603050405020304" pitchFamily="18" charset="0"/>
            </a:endParaRPr>
          </a:p>
          <a:p>
            <a:pPr marL="0" marR="0" lvl="0" indent="449263" algn="just" defTabSz="914400" rtl="0" eaLnBrk="0" fontAlgn="base" latinLnBrk="0" hangingPunct="0">
              <a:lnSpc>
                <a:spcPct val="100000"/>
              </a:lnSpc>
              <a:spcBef>
                <a:spcPct val="0"/>
              </a:spcBef>
              <a:spcAft>
                <a:spcPct val="0"/>
              </a:spcAft>
              <a:buClrTx/>
              <a:buSzTx/>
              <a:buFontTx/>
              <a:buNone/>
              <a:tabLst/>
            </a:pPr>
            <a:endParaRPr kumimoji="0" lang="es-ES_tradnl" altLang="es-ES" sz="2000" b="0" i="0" u="none" strike="noStrike" cap="none" normalizeH="0" baseline="0" dirty="0">
              <a:ln>
                <a:noFill/>
              </a:ln>
              <a:solidFill>
                <a:schemeClr val="tx1"/>
              </a:solidFill>
              <a:effectLst/>
            </a:endParaRPr>
          </a:p>
        </p:txBody>
      </p:sp>
    </p:spTree>
    <p:extLst>
      <p:ext uri="{BB962C8B-B14F-4D97-AF65-F5344CB8AC3E}">
        <p14:creationId xmlns:p14="http://schemas.microsoft.com/office/powerpoint/2010/main" val="393617180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Grp="1" noChangeArrowheads="1"/>
          </p:cNvSpPr>
          <p:nvPr>
            <p:ph type="subTitle" idx="1"/>
          </p:nvPr>
        </p:nvSpPr>
        <p:spPr bwMode="auto">
          <a:xfrm>
            <a:off x="1202028" y="1733971"/>
            <a:ext cx="9216979" cy="2554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449263"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just">
              <a:lnSpc>
                <a:spcPct val="100000"/>
              </a:lnSpc>
              <a:spcAft>
                <a:spcPts val="0"/>
              </a:spcAft>
            </a:pPr>
            <a:r>
              <a:rPr lang="es-ES_tradnl" sz="2000" dirty="0">
                <a:latin typeface="Calibri" panose="020F0502020204030204" pitchFamily="34" charset="0"/>
                <a:ea typeface="Times New Roman" panose="02020603050405020304" pitchFamily="18" charset="0"/>
              </a:rPr>
              <a:t>	</a:t>
            </a:r>
            <a:r>
              <a:rPr lang="es-ES_tradnl" sz="2000" dirty="0">
                <a:solidFill>
                  <a:srgbClr val="0000FF"/>
                </a:solidFill>
                <a:latin typeface="Calibri" panose="020F0502020204030204" pitchFamily="34" charset="0"/>
                <a:ea typeface="Times New Roman" panose="02020603050405020304" pitchFamily="18" charset="0"/>
              </a:rPr>
              <a:t>Una vez entendido que intuimos la relevancia clínica mediante una inadvertida combinación de ambos componentes</a:t>
            </a:r>
            <a:r>
              <a:rPr lang="es-ES_tradnl" sz="2000" dirty="0">
                <a:latin typeface="Calibri" panose="020F0502020204030204" pitchFamily="34" charset="0"/>
                <a:ea typeface="Times New Roman" panose="02020603050405020304" pitchFamily="18" charset="0"/>
              </a:rPr>
              <a:t>, </a:t>
            </a:r>
            <a:r>
              <a:rPr lang="es-ES_tradnl" sz="2000" dirty="0">
                <a:solidFill>
                  <a:srgbClr val="990099"/>
                </a:solidFill>
                <a:latin typeface="Calibri" panose="020F0502020204030204" pitchFamily="34" charset="0"/>
                <a:ea typeface="Times New Roman" panose="02020603050405020304" pitchFamily="18" charset="0"/>
              </a:rPr>
              <a:t>nos encontramos que en la práctica </a:t>
            </a:r>
            <a:r>
              <a:rPr lang="es-ES" sz="2000" dirty="0">
                <a:solidFill>
                  <a:schemeClr val="accent4">
                    <a:lumMod val="75000"/>
                  </a:schemeClr>
                </a:solidFill>
                <a:latin typeface="Calibri" panose="020F0502020204030204" pitchFamily="34" charset="0"/>
                <a:ea typeface="Times New Roman" panose="02020603050405020304" pitchFamily="18" charset="0"/>
              </a:rPr>
              <a:t>los médicos otorgan valoraciones muy diversas a un mismo NNT</a:t>
            </a:r>
            <a:r>
              <a:rPr lang="es-ES" sz="2000" dirty="0">
                <a:solidFill>
                  <a:srgbClr val="990099"/>
                </a:solidFill>
                <a:latin typeface="Calibri" panose="020F0502020204030204" pitchFamily="34" charset="0"/>
                <a:ea typeface="Times New Roman" panose="02020603050405020304" pitchFamily="18" charset="0"/>
              </a:rPr>
              <a:t> </a:t>
            </a:r>
            <a:r>
              <a:rPr lang="es-ES" sz="2000" dirty="0">
                <a:solidFill>
                  <a:srgbClr val="FF9900"/>
                </a:solidFill>
                <a:latin typeface="Calibri" panose="020F0502020204030204" pitchFamily="34" charset="0"/>
                <a:ea typeface="Times New Roman" panose="02020603050405020304" pitchFamily="18" charset="0"/>
              </a:rPr>
              <a:t>y/o a un mismo riesgo</a:t>
            </a:r>
            <a:r>
              <a:rPr lang="es-ES" sz="2000" dirty="0">
                <a:latin typeface="Calibri" panose="020F0502020204030204" pitchFamily="34" charset="0"/>
                <a:ea typeface="Times New Roman" panose="02020603050405020304" pitchFamily="18" charset="0"/>
              </a:rPr>
              <a:t>. </a:t>
            </a:r>
          </a:p>
          <a:p>
            <a:pPr algn="just">
              <a:lnSpc>
                <a:spcPct val="100000"/>
              </a:lnSpc>
              <a:spcAft>
                <a:spcPts val="0"/>
              </a:spcAft>
            </a:pPr>
            <a:r>
              <a:rPr lang="es-ES" sz="2000" dirty="0">
                <a:solidFill>
                  <a:srgbClr val="FF0066"/>
                </a:solidFill>
                <a:latin typeface="Calibri" panose="020F0502020204030204" pitchFamily="34" charset="0"/>
                <a:ea typeface="Times New Roman" panose="02020603050405020304" pitchFamily="18" charset="0"/>
              </a:rPr>
              <a:t>	Y como esta variabilidad puede derivar en arbitrariedad</a:t>
            </a:r>
            <a:r>
              <a:rPr lang="es-ES" sz="2000" dirty="0">
                <a:latin typeface="Calibri" panose="020F0502020204030204" pitchFamily="34" charset="0"/>
                <a:ea typeface="Times New Roman" panose="02020603050405020304" pitchFamily="18" charset="0"/>
              </a:rPr>
              <a:t>, </a:t>
            </a:r>
            <a:r>
              <a:rPr lang="es-ES" sz="2000" dirty="0">
                <a:solidFill>
                  <a:schemeClr val="accent2">
                    <a:lumMod val="75000"/>
                  </a:schemeClr>
                </a:solidFill>
                <a:latin typeface="Calibri" panose="020F0502020204030204" pitchFamily="34" charset="0"/>
                <a:ea typeface="Times New Roman" panose="02020603050405020304" pitchFamily="18" charset="0"/>
              </a:rPr>
              <a:t>conviene minimizarla consensuando una escala que oriente al médico en el esfuerzo terapéutico para conseguir un resultado en salud</a:t>
            </a:r>
            <a:r>
              <a:rPr lang="es-ES" sz="2000" dirty="0">
                <a:latin typeface="Calibri" panose="020F0502020204030204" pitchFamily="34" charset="0"/>
                <a:ea typeface="Times New Roman" panose="02020603050405020304" pitchFamily="18" charset="0"/>
              </a:rPr>
              <a:t>. </a:t>
            </a:r>
          </a:p>
          <a:p>
            <a:pPr algn="just">
              <a:lnSpc>
                <a:spcPct val="100000"/>
              </a:lnSpc>
              <a:spcAft>
                <a:spcPts val="0"/>
              </a:spcAft>
            </a:pPr>
            <a:r>
              <a:rPr lang="es-ES" sz="2000" dirty="0">
                <a:latin typeface="Calibri" panose="020F0502020204030204" pitchFamily="34" charset="0"/>
                <a:ea typeface="Times New Roman" panose="02020603050405020304" pitchFamily="18" charset="0"/>
              </a:rPr>
              <a:t>	Tal consenso no existe directamente expresado en la literatura biomédica </a:t>
            </a:r>
            <a:r>
              <a:rPr lang="es-ES" sz="2000" dirty="0">
                <a:solidFill>
                  <a:srgbClr val="0000FF"/>
                </a:solidFill>
                <a:latin typeface="Calibri" panose="020F0502020204030204" pitchFamily="34" charset="0"/>
                <a:ea typeface="Times New Roman" panose="02020603050405020304" pitchFamily="18" charset="0"/>
              </a:rPr>
              <a:t>(11)</a:t>
            </a:r>
            <a:r>
              <a:rPr lang="es-ES" sz="2000" dirty="0">
                <a:latin typeface="Calibri" panose="020F0502020204030204" pitchFamily="34" charset="0"/>
                <a:ea typeface="Times New Roman" panose="02020603050405020304" pitchFamily="18" charset="0"/>
              </a:rPr>
              <a:t>.</a:t>
            </a:r>
            <a:endParaRPr lang="es-ES" sz="1800" dirty="0">
              <a:latin typeface="Times New Roman" panose="02020603050405020304" pitchFamily="18" charset="0"/>
              <a:ea typeface="Times New Roman" panose="02020603050405020304" pitchFamily="18" charset="0"/>
            </a:endParaRPr>
          </a:p>
          <a:p>
            <a:pPr marL="0" marR="0" lvl="0" indent="449263" algn="just" defTabSz="914400" rtl="0" eaLnBrk="0" fontAlgn="base" latinLnBrk="0" hangingPunct="0">
              <a:lnSpc>
                <a:spcPct val="100000"/>
              </a:lnSpc>
              <a:spcBef>
                <a:spcPct val="0"/>
              </a:spcBef>
              <a:spcAft>
                <a:spcPct val="0"/>
              </a:spcAft>
              <a:buClrTx/>
              <a:buSzTx/>
              <a:buFontTx/>
              <a:buNone/>
              <a:tabLst/>
            </a:pPr>
            <a:endParaRPr kumimoji="0" lang="es-ES_tradnl" altLang="es-ES" sz="2000" b="0" i="0" u="none" strike="noStrike" cap="none" normalizeH="0" baseline="0" dirty="0">
              <a:ln>
                <a:noFill/>
              </a:ln>
              <a:solidFill>
                <a:schemeClr val="tx1"/>
              </a:solidFill>
              <a:effectLst/>
            </a:endParaRPr>
          </a:p>
        </p:txBody>
      </p:sp>
    </p:spTree>
    <p:extLst>
      <p:ext uri="{BB962C8B-B14F-4D97-AF65-F5344CB8AC3E}">
        <p14:creationId xmlns:p14="http://schemas.microsoft.com/office/powerpoint/2010/main" val="362569523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Grp="1" noChangeArrowheads="1"/>
          </p:cNvSpPr>
          <p:nvPr>
            <p:ph type="subTitle" idx="1"/>
          </p:nvPr>
        </p:nvSpPr>
        <p:spPr bwMode="auto">
          <a:xfrm>
            <a:off x="1189149" y="617581"/>
            <a:ext cx="9049556" cy="5663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449263"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just">
              <a:lnSpc>
                <a:spcPct val="100000"/>
              </a:lnSpc>
              <a:spcAft>
                <a:spcPts val="0"/>
              </a:spcAft>
            </a:pPr>
            <a:r>
              <a:rPr lang="es-ES_tradnl" sz="2000" dirty="0">
                <a:solidFill>
                  <a:schemeClr val="accent4">
                    <a:lumMod val="75000"/>
                  </a:schemeClr>
                </a:solidFill>
                <a:latin typeface="Calibri" panose="020F0502020204030204" pitchFamily="34" charset="0"/>
                <a:ea typeface="Times New Roman" panose="02020603050405020304" pitchFamily="18" charset="0"/>
              </a:rPr>
              <a:t>Nosotros, formando un panel, hemos consensuado una escala orientativa sobre la magnitud del efecto de las </a:t>
            </a:r>
            <a:r>
              <a:rPr lang="es-ES_tradnl" sz="2000" b="1" dirty="0">
                <a:solidFill>
                  <a:schemeClr val="accent4">
                    <a:lumMod val="75000"/>
                  </a:schemeClr>
                </a:solidFill>
                <a:latin typeface="Calibri" panose="020F0502020204030204" pitchFamily="34" charset="0"/>
                <a:ea typeface="Times New Roman" panose="02020603050405020304" pitchFamily="18" charset="0"/>
              </a:rPr>
              <a:t>intervenciones </a:t>
            </a:r>
            <a:r>
              <a:rPr lang="es-ES_tradnl" sz="2000" b="1" dirty="0" smtClean="0">
                <a:solidFill>
                  <a:schemeClr val="accent4">
                    <a:lumMod val="75000"/>
                  </a:schemeClr>
                </a:solidFill>
                <a:latin typeface="Calibri" panose="020F0502020204030204" pitchFamily="34" charset="0"/>
                <a:ea typeface="Times New Roman" panose="02020603050405020304" pitchFamily="18" charset="0"/>
              </a:rPr>
              <a:t>preventivas</a:t>
            </a:r>
            <a:r>
              <a:rPr lang="es-ES_tradnl" sz="2000" b="1" baseline="30000" dirty="0" smtClean="0">
                <a:solidFill>
                  <a:srgbClr val="0000FF"/>
                </a:solidFill>
                <a:latin typeface="Calibri" panose="020F0502020204030204" pitchFamily="34" charset="0"/>
                <a:ea typeface="Times New Roman" panose="02020603050405020304" pitchFamily="18" charset="0"/>
              </a:rPr>
              <a:t>5</a:t>
            </a:r>
            <a:r>
              <a:rPr lang="es-ES_tradnl" sz="2000" dirty="0" smtClean="0">
                <a:latin typeface="Calibri" panose="020F0502020204030204" pitchFamily="34" charset="0"/>
                <a:ea typeface="Times New Roman" panose="02020603050405020304" pitchFamily="18" charset="0"/>
              </a:rPr>
              <a:t> </a:t>
            </a:r>
            <a:r>
              <a:rPr lang="es-ES_tradnl" sz="2000" dirty="0">
                <a:latin typeface="Calibri" panose="020F0502020204030204" pitchFamily="34" charset="0"/>
                <a:ea typeface="Times New Roman" panose="02020603050405020304" pitchFamily="18" charset="0"/>
              </a:rPr>
              <a:t>para tres escalones cualitativos de riesgos graves, concretamente para las puntuaciones ordinales de importancia 9, 8 y 7 según la nomenclatura GRADE.</a:t>
            </a:r>
          </a:p>
          <a:p>
            <a:pPr algn="just">
              <a:lnSpc>
                <a:spcPct val="100000"/>
              </a:lnSpc>
              <a:spcAft>
                <a:spcPts val="0"/>
              </a:spcAft>
            </a:pPr>
            <a:endParaRPr lang="es-ES" sz="1800" dirty="0">
              <a:latin typeface="Times New Roman" panose="02020603050405020304" pitchFamily="18" charset="0"/>
              <a:ea typeface="Times New Roman" panose="02020603050405020304" pitchFamily="18" charset="0"/>
            </a:endParaRPr>
          </a:p>
          <a:p>
            <a:pPr indent="449580" algn="just">
              <a:lnSpc>
                <a:spcPct val="100000"/>
              </a:lnSpc>
              <a:spcAft>
                <a:spcPts val="0"/>
              </a:spcAft>
            </a:pPr>
            <a:r>
              <a:rPr lang="es-ES_tradnl" sz="2000" dirty="0">
                <a:latin typeface="Calibri" panose="020F0502020204030204" pitchFamily="34" charset="0"/>
                <a:ea typeface="Times New Roman" panose="02020603050405020304" pitchFamily="18" charset="0"/>
              </a:rPr>
              <a:t>Se trata de un consenso interno únicamente para </a:t>
            </a:r>
            <a:r>
              <a:rPr lang="es-ES_tradnl" sz="2000" u="sng" dirty="0">
                <a:solidFill>
                  <a:schemeClr val="accent4">
                    <a:lumMod val="75000"/>
                  </a:schemeClr>
                </a:solidFill>
                <a:latin typeface="Calibri" panose="020F0502020204030204" pitchFamily="34" charset="0"/>
                <a:ea typeface="Times New Roman" panose="02020603050405020304" pitchFamily="18" charset="0"/>
              </a:rPr>
              <a:t>poner adjetivos calificativos a la magnitud del efecto</a:t>
            </a:r>
            <a:r>
              <a:rPr lang="es-ES_tradnl" sz="2000" dirty="0">
                <a:latin typeface="Calibri" panose="020F0502020204030204" pitchFamily="34" charset="0"/>
                <a:ea typeface="Times New Roman" panose="02020603050405020304" pitchFamily="18" charset="0"/>
              </a:rPr>
              <a:t>, </a:t>
            </a:r>
            <a:r>
              <a:rPr lang="es-ES_tradnl" sz="2000" dirty="0">
                <a:solidFill>
                  <a:srgbClr val="FF9900"/>
                </a:solidFill>
                <a:latin typeface="Calibri" panose="020F0502020204030204" pitchFamily="34" charset="0"/>
                <a:ea typeface="Times New Roman" panose="02020603050405020304" pitchFamily="18" charset="0"/>
              </a:rPr>
              <a:t>que no pretende ser normativo </a:t>
            </a:r>
            <a:r>
              <a:rPr lang="es-ES_tradnl" sz="2000" dirty="0">
                <a:solidFill>
                  <a:srgbClr val="0000FF"/>
                </a:solidFill>
                <a:latin typeface="Calibri" panose="020F0502020204030204" pitchFamily="34" charset="0"/>
                <a:ea typeface="Times New Roman" panose="02020603050405020304" pitchFamily="18" charset="0"/>
              </a:rPr>
              <a:t>fuera de nuestro panel</a:t>
            </a:r>
            <a:r>
              <a:rPr lang="es-ES_tradnl" sz="2000" dirty="0">
                <a:latin typeface="Calibri" panose="020F0502020204030204" pitchFamily="34" charset="0"/>
                <a:ea typeface="Times New Roman" panose="02020603050405020304" pitchFamily="18" charset="0"/>
              </a:rPr>
              <a:t>. </a:t>
            </a:r>
          </a:p>
          <a:p>
            <a:pPr indent="449580" algn="just">
              <a:lnSpc>
                <a:spcPct val="100000"/>
              </a:lnSpc>
              <a:spcAft>
                <a:spcPts val="0"/>
              </a:spcAft>
            </a:pPr>
            <a:r>
              <a:rPr lang="es-ES_tradnl" sz="2000" dirty="0">
                <a:latin typeface="Calibri" panose="020F0502020204030204" pitchFamily="34" charset="0"/>
                <a:ea typeface="Times New Roman" panose="02020603050405020304" pitchFamily="18" charset="0"/>
              </a:rPr>
              <a:t>El elemento de consenso primero fue la calificación de </a:t>
            </a:r>
            <a:r>
              <a:rPr lang="es-ES_tradnl" sz="2000" dirty="0">
                <a:solidFill>
                  <a:srgbClr val="008000"/>
                </a:solidFill>
                <a:latin typeface="Calibri" panose="020F0502020204030204" pitchFamily="34" charset="0"/>
                <a:ea typeface="Times New Roman" panose="02020603050405020304" pitchFamily="18" charset="0"/>
              </a:rPr>
              <a:t>magnitud del efecto alta para un NNT ≤ 150 en 1 año para una intervención preventiva de la mortalida</a:t>
            </a:r>
            <a:r>
              <a:rPr lang="es-ES_tradnl" sz="2000" dirty="0">
                <a:latin typeface="Calibri" panose="020F0502020204030204" pitchFamily="34" charset="0"/>
                <a:ea typeface="Times New Roman" panose="02020603050405020304" pitchFamily="18" charset="0"/>
              </a:rPr>
              <a:t>d, como prototipo de importancia 9.</a:t>
            </a:r>
            <a:endParaRPr lang="es-ES" sz="1800" dirty="0">
              <a:latin typeface="Times New Roman" panose="02020603050405020304" pitchFamily="18" charset="0"/>
              <a:ea typeface="Times New Roman" panose="02020603050405020304" pitchFamily="18" charset="0"/>
            </a:endParaRPr>
          </a:p>
          <a:p>
            <a:pPr algn="just">
              <a:spcAft>
                <a:spcPts val="0"/>
              </a:spcAft>
            </a:pPr>
            <a:r>
              <a:rPr lang="es-ES_tradnl" sz="2000" dirty="0">
                <a:solidFill>
                  <a:srgbClr val="666699"/>
                </a:solidFill>
                <a:latin typeface="Calibri" panose="020F0502020204030204" pitchFamily="34" charset="0"/>
                <a:ea typeface="Times New Roman" panose="02020603050405020304" pitchFamily="18" charset="0"/>
              </a:rPr>
              <a:t> </a:t>
            </a:r>
            <a:endParaRPr lang="es-ES" sz="1800" dirty="0">
              <a:latin typeface="Times New Roman" panose="02020603050405020304" pitchFamily="18" charset="0"/>
              <a:ea typeface="Times New Roman" panose="02020603050405020304" pitchFamily="18" charset="0"/>
            </a:endParaRPr>
          </a:p>
          <a:p>
            <a:pPr indent="0" algn="just">
              <a:lnSpc>
                <a:spcPct val="100000"/>
              </a:lnSpc>
              <a:spcAft>
                <a:spcPts val="0"/>
              </a:spcAft>
            </a:pPr>
            <a:r>
              <a:rPr lang="es-ES_tradnl" sz="1600" b="1" baseline="30000" dirty="0" smtClean="0">
                <a:solidFill>
                  <a:srgbClr val="0000FF"/>
                </a:solidFill>
                <a:latin typeface="Calibri" panose="020F0502020204030204" pitchFamily="34" charset="0"/>
                <a:ea typeface="Times New Roman" panose="02020603050405020304" pitchFamily="18" charset="0"/>
              </a:rPr>
              <a:t>5</a:t>
            </a:r>
            <a:r>
              <a:rPr lang="es-ES" sz="1600" dirty="0" smtClean="0">
                <a:latin typeface="Calibri" panose="020F0502020204030204" pitchFamily="34" charset="0"/>
                <a:ea typeface="Calibri" panose="020F0502020204030204" pitchFamily="34" charset="0"/>
                <a:cs typeface="Times New Roman" panose="02020603050405020304" pitchFamily="18" charset="0"/>
              </a:rPr>
              <a:t> </a:t>
            </a:r>
            <a:r>
              <a:rPr lang="es-ES" sz="1600" dirty="0">
                <a:latin typeface="Calibri" panose="020F0502020204030204" pitchFamily="34" charset="0"/>
                <a:ea typeface="Calibri" panose="020F0502020204030204" pitchFamily="34" charset="0"/>
                <a:cs typeface="Times New Roman" panose="02020603050405020304" pitchFamily="18" charset="0"/>
              </a:rPr>
              <a:t>Según el objetivo terapéutico distinguimos entre prevención y curación. La </a:t>
            </a:r>
            <a:r>
              <a:rPr lang="es-ES" sz="1600" b="1" dirty="0">
                <a:solidFill>
                  <a:srgbClr val="669900"/>
                </a:solidFill>
                <a:latin typeface="Calibri" panose="020F0502020204030204" pitchFamily="34" charset="0"/>
                <a:ea typeface="Calibri" panose="020F0502020204030204" pitchFamily="34" charset="0"/>
                <a:cs typeface="Times New Roman" panose="02020603050405020304" pitchFamily="18" charset="0"/>
              </a:rPr>
              <a:t>prevención</a:t>
            </a:r>
            <a:r>
              <a:rPr lang="es-ES" sz="1600" dirty="0">
                <a:latin typeface="Calibri" panose="020F0502020204030204" pitchFamily="34" charset="0"/>
                <a:ea typeface="Calibri" panose="020F0502020204030204" pitchFamily="34" charset="0"/>
                <a:cs typeface="Times New Roman" panose="02020603050405020304" pitchFamily="18" charset="0"/>
              </a:rPr>
              <a:t> es la reducción del riesgo basal de un evento que está en potencia, y así </a:t>
            </a:r>
            <a:r>
              <a:rPr lang="es-ES" sz="1600" dirty="0">
                <a:solidFill>
                  <a:srgbClr val="990099"/>
                </a:solidFill>
                <a:latin typeface="Calibri" panose="020F0502020204030204" pitchFamily="34" charset="0"/>
                <a:ea typeface="Calibri" panose="020F0502020204030204" pitchFamily="34" charset="0"/>
                <a:cs typeface="Times New Roman" panose="02020603050405020304" pitchFamily="18" charset="0"/>
              </a:rPr>
              <a:t>un 3%/año de riesgo basal de fractura de cadera </a:t>
            </a:r>
            <a:r>
              <a:rPr lang="es-ES" sz="1600" dirty="0">
                <a:latin typeface="Calibri" panose="020F0502020204030204" pitchFamily="34" charset="0"/>
                <a:ea typeface="Calibri" panose="020F0502020204030204" pitchFamily="34" charset="0"/>
                <a:cs typeface="Times New Roman" panose="02020603050405020304" pitchFamily="18" charset="0"/>
              </a:rPr>
              <a:t>en un tipo de individuos significa que, de cada 100, probablemente 3 individuos de ese tipo tendrán fractura de cadera en un año, y 97 permanecerán sin fractura. Una intervención preventiva pretenderá reducir el riesgo basal en un 1% (o NNT = 100), es decir de 3 a 2 individuos con fractura por año. Esos 2 individuos que sufren el evento de fractura de cadera pasan a la clase “pérdida de salud respecto a su situación anterior”. La </a:t>
            </a:r>
            <a:r>
              <a:rPr lang="es-ES" sz="1600" b="1" dirty="0">
                <a:solidFill>
                  <a:srgbClr val="008000"/>
                </a:solidFill>
                <a:latin typeface="Calibri" panose="020F0502020204030204" pitchFamily="34" charset="0"/>
                <a:ea typeface="Calibri" panose="020F0502020204030204" pitchFamily="34" charset="0"/>
                <a:cs typeface="Times New Roman" panose="02020603050405020304" pitchFamily="18" charset="0"/>
              </a:rPr>
              <a:t>curación</a:t>
            </a:r>
            <a:r>
              <a:rPr lang="es-ES" sz="1600" dirty="0">
                <a:latin typeface="Calibri" panose="020F0502020204030204" pitchFamily="34" charset="0"/>
                <a:ea typeface="Calibri" panose="020F0502020204030204" pitchFamily="34" charset="0"/>
                <a:cs typeface="Times New Roman" panose="02020603050405020304" pitchFamily="18" charset="0"/>
              </a:rPr>
              <a:t> pretenderá restituir total o parcialmente esa pérdida de salud en los 2 (dos de cada dos, es decir en el 100%, o NNT = 1), o al menos en 1 (uno de cada dos, es decir en el 50%, o NNT = 2).</a:t>
            </a:r>
          </a:p>
          <a:p>
            <a:pPr algn="just">
              <a:spcAft>
                <a:spcPts val="0"/>
              </a:spcAft>
            </a:pPr>
            <a:endParaRPr kumimoji="0" lang="es-ES_tradnl" altLang="es-ES" sz="2000" b="0" i="0" u="none" strike="noStrike" cap="none" normalizeH="0" baseline="0" dirty="0">
              <a:ln>
                <a:noFill/>
              </a:ln>
              <a:solidFill>
                <a:schemeClr val="tx1"/>
              </a:solidFill>
              <a:effectLst/>
            </a:endParaRPr>
          </a:p>
        </p:txBody>
      </p:sp>
    </p:spTree>
    <p:extLst>
      <p:ext uri="{BB962C8B-B14F-4D97-AF65-F5344CB8AC3E}">
        <p14:creationId xmlns:p14="http://schemas.microsoft.com/office/powerpoint/2010/main" val="233473497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Grp="1" noChangeArrowheads="1"/>
          </p:cNvSpPr>
          <p:nvPr>
            <p:ph type="subTitle" idx="1"/>
          </p:nvPr>
        </p:nvSpPr>
        <p:spPr bwMode="auto">
          <a:xfrm>
            <a:off x="1240665" y="1098998"/>
            <a:ext cx="9049556" cy="4339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449263"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indent="0" algn="just">
              <a:lnSpc>
                <a:spcPct val="100000"/>
              </a:lnSpc>
              <a:spcAft>
                <a:spcPts val="0"/>
              </a:spcAft>
            </a:pPr>
            <a:r>
              <a:rPr lang="es-ES_tradnl" sz="2000" b="1" dirty="0">
                <a:solidFill>
                  <a:srgbClr val="FF9900"/>
                </a:solidFill>
                <a:latin typeface="Calibri" panose="020F0502020204030204" pitchFamily="34" charset="0"/>
                <a:ea typeface="Times New Roman" panose="02020603050405020304" pitchFamily="18" charset="0"/>
              </a:rPr>
              <a:t>TOMANDO COMO REFERENCIA NUESTRO CONSENSO SOBRE EL NNT 150 EN MORTALIDAD (como prototipo de puntuación ordinal 9), </a:t>
            </a:r>
            <a:r>
              <a:rPr lang="es-ES_tradnl" sz="2000" dirty="0">
                <a:solidFill>
                  <a:srgbClr val="CC9900"/>
                </a:solidFill>
                <a:latin typeface="Calibri" panose="020F0502020204030204" pitchFamily="34" charset="0"/>
                <a:ea typeface="Times New Roman" panose="02020603050405020304" pitchFamily="18" charset="0"/>
              </a:rPr>
              <a:t>PODRÍAMOS ATREVERNOS A PONER CALIFICATIVOS A LA REDUCCIÓN DE RIESGOS BASALES GRAVES CON PUNTUACIÓN ORDINAL 8 y 7. </a:t>
            </a:r>
          </a:p>
          <a:p>
            <a:pPr indent="0" algn="just">
              <a:lnSpc>
                <a:spcPct val="100000"/>
              </a:lnSpc>
              <a:spcAft>
                <a:spcPts val="0"/>
              </a:spcAft>
            </a:pPr>
            <a:endParaRPr lang="es-ES_tradnl" sz="2000" dirty="0">
              <a:latin typeface="Calibri" panose="020F0502020204030204" pitchFamily="34" charset="0"/>
              <a:ea typeface="Times New Roman" panose="02020603050405020304" pitchFamily="18" charset="0"/>
            </a:endParaRPr>
          </a:p>
          <a:p>
            <a:pPr indent="0" algn="just">
              <a:lnSpc>
                <a:spcPct val="100000"/>
              </a:lnSpc>
              <a:spcAft>
                <a:spcPts val="0"/>
              </a:spcAft>
            </a:pPr>
            <a:r>
              <a:rPr lang="es-ES_tradnl" sz="2000" dirty="0">
                <a:latin typeface="Calibri" panose="020F0502020204030204" pitchFamily="34" charset="0"/>
                <a:ea typeface="Times New Roman" panose="02020603050405020304" pitchFamily="18" charset="0"/>
              </a:rPr>
              <a:t>	</a:t>
            </a:r>
            <a:r>
              <a:rPr lang="es-ES_tradnl" sz="2000" dirty="0">
                <a:solidFill>
                  <a:schemeClr val="accent4">
                    <a:lumMod val="75000"/>
                  </a:schemeClr>
                </a:solidFill>
                <a:latin typeface="Calibri" panose="020F0502020204030204" pitchFamily="34" charset="0"/>
                <a:ea typeface="Times New Roman" panose="02020603050405020304" pitchFamily="18" charset="0"/>
              </a:rPr>
              <a:t>A la calificación de magnitud del efecto alta para un NNT ≤ 133 en 1 año para una intervención preventiva de importancia 8 (como por ejemplo infarto no mortal)</a:t>
            </a:r>
            <a:r>
              <a:rPr lang="es-ES_tradnl" sz="2000" dirty="0">
                <a:latin typeface="Calibri" panose="020F0502020204030204" pitchFamily="34" charset="0"/>
                <a:ea typeface="Times New Roman" panose="02020603050405020304" pitchFamily="18" charset="0"/>
              </a:rPr>
              <a:t>, acordamos llegar mediante una regla de 3 simple (9 es a 8 como 150 es a 133), a pesar de que, tal como decimos, los números ordinales no son para operaciones proporcionales.</a:t>
            </a:r>
          </a:p>
          <a:p>
            <a:pPr indent="449580" algn="just">
              <a:lnSpc>
                <a:spcPct val="100000"/>
              </a:lnSpc>
              <a:spcAft>
                <a:spcPts val="0"/>
              </a:spcAft>
            </a:pPr>
            <a:r>
              <a:rPr lang="es-ES" sz="1800" dirty="0">
                <a:latin typeface="Times New Roman" panose="02020603050405020304" pitchFamily="18" charset="0"/>
                <a:ea typeface="Times New Roman" panose="02020603050405020304" pitchFamily="18" charset="0"/>
              </a:rPr>
              <a:t>	</a:t>
            </a:r>
          </a:p>
          <a:p>
            <a:pPr indent="449580" algn="just">
              <a:lnSpc>
                <a:spcPct val="100000"/>
              </a:lnSpc>
              <a:spcAft>
                <a:spcPts val="0"/>
              </a:spcAft>
            </a:pPr>
            <a:r>
              <a:rPr lang="es-ES_tradnl" sz="2000" dirty="0">
                <a:latin typeface="Calibri" panose="020F0502020204030204" pitchFamily="34" charset="0"/>
                <a:ea typeface="Times New Roman" panose="02020603050405020304" pitchFamily="18" charset="0"/>
              </a:rPr>
              <a:t>	</a:t>
            </a:r>
            <a:r>
              <a:rPr lang="es-ES_tradnl" sz="2000" dirty="0">
                <a:solidFill>
                  <a:schemeClr val="accent4">
                    <a:lumMod val="75000"/>
                  </a:schemeClr>
                </a:solidFill>
                <a:latin typeface="Calibri" panose="020F0502020204030204" pitchFamily="34" charset="0"/>
                <a:ea typeface="Times New Roman" panose="02020603050405020304" pitchFamily="18" charset="0"/>
              </a:rPr>
              <a:t>Y de la misma manera llegamos al NNT ≤ 117 en 1 año para una intervención preventiva de importancia 7</a:t>
            </a:r>
            <a:r>
              <a:rPr lang="es-ES_tradnl" sz="2000" dirty="0">
                <a:latin typeface="Calibri" panose="020F0502020204030204" pitchFamily="34" charset="0"/>
                <a:ea typeface="Times New Roman" panose="02020603050405020304" pitchFamily="18" charset="0"/>
              </a:rPr>
              <a:t>, como por ejemplo la angina de pecho </a:t>
            </a:r>
            <a:r>
              <a:rPr lang="es-ES_tradnl" sz="2000" dirty="0">
                <a:solidFill>
                  <a:srgbClr val="0000FF"/>
                </a:solidFill>
                <a:latin typeface="Calibri" panose="020F0502020204030204" pitchFamily="34" charset="0"/>
                <a:ea typeface="Times New Roman" panose="02020603050405020304" pitchFamily="18" charset="0"/>
              </a:rPr>
              <a:t>(tabla 3)</a:t>
            </a:r>
            <a:r>
              <a:rPr lang="es-ES_tradnl" sz="2000" dirty="0">
                <a:latin typeface="Calibri" panose="020F0502020204030204" pitchFamily="34" charset="0"/>
                <a:ea typeface="Times New Roman" panose="02020603050405020304" pitchFamily="18" charset="0"/>
              </a:rPr>
              <a:t>.</a:t>
            </a:r>
            <a:endParaRPr lang="es-ES" sz="1800" dirty="0">
              <a:latin typeface="Times New Roman" panose="02020603050405020304" pitchFamily="18" charset="0"/>
              <a:ea typeface="Times New Roman" panose="02020603050405020304" pitchFamily="18" charset="0"/>
            </a:endParaRPr>
          </a:p>
          <a:p>
            <a:pPr algn="just">
              <a:spcAft>
                <a:spcPts val="0"/>
              </a:spcAft>
            </a:pPr>
            <a:r>
              <a:rPr lang="es-ES_tradnl" sz="2000" dirty="0">
                <a:solidFill>
                  <a:srgbClr val="666699"/>
                </a:solidFill>
                <a:latin typeface="Calibri" panose="020F0502020204030204" pitchFamily="34" charset="0"/>
                <a:ea typeface="Times New Roman" panose="02020603050405020304" pitchFamily="18" charset="0"/>
              </a:rPr>
              <a:t> </a:t>
            </a:r>
            <a:endParaRPr lang="es-ES" sz="18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65559401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69231" y="204702"/>
            <a:ext cx="10515600" cy="1325563"/>
          </a:xfrm>
        </p:spPr>
        <p:txBody>
          <a:bodyPr/>
          <a:lstStyle/>
          <a:p>
            <a:pPr>
              <a:spcAft>
                <a:spcPts val="0"/>
              </a:spcAft>
            </a:pPr>
            <a:r>
              <a:rPr lang="es-ES_tradnl" sz="2000" b="1" dirty="0">
                <a:latin typeface="Calibri" panose="020F0502020204030204" pitchFamily="34" charset="0"/>
                <a:ea typeface="Times New Roman" panose="02020603050405020304" pitchFamily="18" charset="0"/>
              </a:rPr>
              <a:t>Tabla 3: Escalas de consenso interno</a:t>
            </a:r>
            <a:r>
              <a:rPr lang="es-ES_tradnl" sz="2000" dirty="0">
                <a:latin typeface="Calibri" panose="020F0502020204030204" pitchFamily="34" charset="0"/>
                <a:ea typeface="Times New Roman" panose="02020603050405020304" pitchFamily="18" charset="0"/>
              </a:rPr>
              <a:t>. </a:t>
            </a:r>
            <a:r>
              <a:rPr lang="es-ES" sz="4800" dirty="0">
                <a:latin typeface="Times New Roman" panose="02020603050405020304" pitchFamily="18" charset="0"/>
                <a:ea typeface="Times New Roman" panose="02020603050405020304" pitchFamily="18" charset="0"/>
              </a:rPr>
              <a:t/>
            </a:r>
            <a:br>
              <a:rPr lang="es-ES" sz="4800" dirty="0">
                <a:latin typeface="Times New Roman" panose="02020603050405020304" pitchFamily="18" charset="0"/>
                <a:ea typeface="Times New Roman" panose="02020603050405020304" pitchFamily="18" charset="0"/>
              </a:rPr>
            </a:br>
            <a:endParaRPr lang="es-ES" dirty="0"/>
          </a:p>
        </p:txBody>
      </p:sp>
      <p:pic>
        <p:nvPicPr>
          <p:cNvPr id="9" name="Marcador de contenido 8"/>
          <p:cNvPicPr>
            <a:picLocks noGrp="1" noChangeAspect="1"/>
          </p:cNvPicPr>
          <p:nvPr>
            <p:ph idx="1"/>
          </p:nvPr>
        </p:nvPicPr>
        <p:blipFill>
          <a:blip r:embed="rId2"/>
          <a:stretch>
            <a:fillRect/>
          </a:stretch>
        </p:blipFill>
        <p:spPr>
          <a:xfrm>
            <a:off x="1100578" y="1530265"/>
            <a:ext cx="9884253" cy="4351338"/>
          </a:xfrm>
          <a:prstGeom prst="rect">
            <a:avLst/>
          </a:prstGeom>
        </p:spPr>
      </p:pic>
    </p:spTree>
    <p:extLst>
      <p:ext uri="{BB962C8B-B14F-4D97-AF65-F5344CB8AC3E}">
        <p14:creationId xmlns:p14="http://schemas.microsoft.com/office/powerpoint/2010/main" val="247025615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a:blip r:embed="rId2"/>
          <a:stretch>
            <a:fillRect/>
          </a:stretch>
        </p:blipFill>
        <p:spPr>
          <a:xfrm>
            <a:off x="904235" y="1658198"/>
            <a:ext cx="9945647" cy="4351338"/>
          </a:xfrm>
          <a:prstGeom prst="rect">
            <a:avLst/>
          </a:prstGeom>
        </p:spPr>
      </p:pic>
    </p:spTree>
    <p:extLst>
      <p:ext uri="{BB962C8B-B14F-4D97-AF65-F5344CB8AC3E}">
        <p14:creationId xmlns:p14="http://schemas.microsoft.com/office/powerpoint/2010/main" val="26243150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a:blip r:embed="rId2"/>
          <a:stretch>
            <a:fillRect/>
          </a:stretch>
        </p:blipFill>
        <p:spPr>
          <a:xfrm>
            <a:off x="1073505" y="1593806"/>
            <a:ext cx="10070748" cy="4351338"/>
          </a:xfrm>
          <a:prstGeom prst="rect">
            <a:avLst/>
          </a:prstGeom>
        </p:spPr>
      </p:pic>
    </p:spTree>
    <p:extLst>
      <p:ext uri="{BB962C8B-B14F-4D97-AF65-F5344CB8AC3E}">
        <p14:creationId xmlns:p14="http://schemas.microsoft.com/office/powerpoint/2010/main" val="127140173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1202027" y="961868"/>
            <a:ext cx="9088193" cy="4614684"/>
          </a:xfrm>
        </p:spPr>
        <p:txBody>
          <a:bodyPr>
            <a:normAutofit fontScale="85000" lnSpcReduction="10000"/>
          </a:bodyPr>
          <a:lstStyle/>
          <a:p>
            <a:pPr algn="just">
              <a:lnSpc>
                <a:spcPct val="110000"/>
              </a:lnSpc>
              <a:spcAft>
                <a:spcPts val="0"/>
              </a:spcAft>
            </a:pPr>
            <a:r>
              <a:rPr lang="es-ES_tradnl" b="1" dirty="0">
                <a:latin typeface="Calibri" panose="020F0502020204030204" pitchFamily="34" charset="0"/>
                <a:ea typeface="Times New Roman" panose="02020603050405020304" pitchFamily="18" charset="0"/>
              </a:rPr>
              <a:t>LA RAR Y EL NNT SE PUEDEN INTERPOLAR PERO NO EXTRAPOLAR.</a:t>
            </a:r>
            <a:endParaRPr lang="es-ES" dirty="0">
              <a:latin typeface="Times New Roman" panose="02020603050405020304" pitchFamily="18" charset="0"/>
              <a:ea typeface="Times New Roman" panose="02020603050405020304" pitchFamily="18" charset="0"/>
            </a:endParaRPr>
          </a:p>
          <a:p>
            <a:pPr algn="just">
              <a:lnSpc>
                <a:spcPct val="110000"/>
              </a:lnSpc>
              <a:spcAft>
                <a:spcPts val="0"/>
              </a:spcAft>
            </a:pPr>
            <a:r>
              <a:rPr lang="es-ES_tradnl" b="1" dirty="0">
                <a:latin typeface="Calibri" panose="020F0502020204030204" pitchFamily="34" charset="0"/>
                <a:ea typeface="Times New Roman" panose="02020603050405020304" pitchFamily="18" charset="0"/>
              </a:rPr>
              <a:t> </a:t>
            </a:r>
            <a:r>
              <a:rPr lang="es-ES_tradnl" dirty="0">
                <a:latin typeface="Calibri" panose="020F0502020204030204" pitchFamily="34" charset="0"/>
                <a:ea typeface="Times New Roman" panose="02020603050405020304" pitchFamily="18" charset="0"/>
              </a:rPr>
              <a:t>	Cometiendo un error asumible, la RAR se puede interpolar desde el tiempo de seguimiento de un ensayo clínico hacia atrás. Así por ejemplo, si un ensayo clínico tuvo un tiempo de seguimiento de 2 años, y para el ACV la RAR fue 3%, entonces podemos interpolarlo a 1 año dividiéndolo por 2, obteniendo una RAR = 1,5% en 1 año, asumiendo que la incidencia de eventos fue constante en el tiempo. Ahora bien, si el ensayo clínico duró 2 años, no podemos extrapolar los resultados a 3 años.</a:t>
            </a:r>
            <a:endParaRPr lang="es-ES" dirty="0">
              <a:latin typeface="Times New Roman" panose="02020603050405020304" pitchFamily="18" charset="0"/>
              <a:ea typeface="Times New Roman" panose="02020603050405020304" pitchFamily="18" charset="0"/>
            </a:endParaRPr>
          </a:p>
          <a:p>
            <a:pPr algn="just">
              <a:lnSpc>
                <a:spcPct val="110000"/>
              </a:lnSpc>
              <a:spcAft>
                <a:spcPts val="0"/>
              </a:spcAft>
            </a:pPr>
            <a:r>
              <a:rPr lang="es-ES_tradnl" dirty="0">
                <a:latin typeface="Calibri" panose="020F0502020204030204" pitchFamily="34" charset="0"/>
                <a:ea typeface="Times New Roman" panose="02020603050405020304" pitchFamily="18" charset="0"/>
              </a:rPr>
              <a:t>	De la misma manera, cometiendo un error asumible, el NNT se puede interpolar desde el tiempo de seguimiento de un ensayo clínico hacia atrás. Así por ejemplo, si un ensayo clínico tuvo un tiempo de seguimiento de 2 años, y para el ACV el NNT fue 32, entonces podemos interpolarlo a 1 año multiplicándolo por 2, obteniendo un NNT = 64 en 1 año, asumiendo que la incidencia de eventos fue constante en el tiempo. Ahora bien, si el ensayo clínico duró 2 años, no podemos extrapolar los resultados a 3 años </a:t>
            </a:r>
            <a:r>
              <a:rPr lang="es-ES_tradnl" dirty="0">
                <a:solidFill>
                  <a:srgbClr val="0000FF"/>
                </a:solidFill>
                <a:latin typeface="Calibri" panose="020F0502020204030204" pitchFamily="34" charset="0"/>
                <a:ea typeface="Times New Roman" panose="02020603050405020304" pitchFamily="18" charset="0"/>
              </a:rPr>
              <a:t>(12)</a:t>
            </a:r>
            <a:r>
              <a:rPr lang="es-ES_tradnl" dirty="0">
                <a:latin typeface="Calibri" panose="020F0502020204030204" pitchFamily="34" charset="0"/>
                <a:ea typeface="Times New Roman" panose="02020603050405020304" pitchFamily="18" charset="0"/>
              </a:rPr>
              <a:t>.</a:t>
            </a:r>
            <a:endParaRPr lang="es-ES" dirty="0">
              <a:latin typeface="Times New Roman" panose="02020603050405020304" pitchFamily="18" charset="0"/>
              <a:ea typeface="Times New Roman" panose="02020603050405020304" pitchFamily="18" charset="0"/>
            </a:endParaRPr>
          </a:p>
          <a:p>
            <a:endParaRPr lang="es-ES" dirty="0"/>
          </a:p>
        </p:txBody>
      </p:sp>
    </p:spTree>
    <p:extLst>
      <p:ext uri="{BB962C8B-B14F-4D97-AF65-F5344CB8AC3E}">
        <p14:creationId xmlns:p14="http://schemas.microsoft.com/office/powerpoint/2010/main" val="27025979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57896" y="1150736"/>
            <a:ext cx="10515600" cy="1325563"/>
          </a:xfrm>
        </p:spPr>
        <p:txBody>
          <a:bodyPr>
            <a:normAutofit fontScale="90000"/>
          </a:bodyPr>
          <a:lstStyle/>
          <a:p>
            <a:pPr>
              <a:spcAft>
                <a:spcPts val="0"/>
              </a:spcAft>
            </a:pPr>
            <a:r>
              <a:rPr lang="es-ES" sz="2100" b="1" dirty="0">
                <a:solidFill>
                  <a:srgbClr val="0000FF"/>
                </a:solidFill>
                <a:latin typeface="Calibri" panose="020F0502020204030204" pitchFamily="34" charset="0"/>
                <a:ea typeface="Calibri" panose="020F0502020204030204" pitchFamily="34" charset="0"/>
                <a:cs typeface="Times New Roman" panose="02020603050405020304" pitchFamily="18" charset="0"/>
              </a:rPr>
              <a:t>LA FALACIA DE LA INMORTALIDAD POR EXTRAPOLACIÓN AL FUTURO DEL EFECTO OBSERVADO EN DOS AÑOS.</a:t>
            </a:r>
            <a:r>
              <a:rPr lang="es-ES" sz="2100" dirty="0">
                <a:latin typeface="Calibri" panose="020F0502020204030204" pitchFamily="34" charset="0"/>
                <a:ea typeface="Calibri" panose="020F0502020204030204" pitchFamily="34" charset="0"/>
                <a:cs typeface="Times New Roman" panose="02020603050405020304" pitchFamily="18" charset="0"/>
              </a:rPr>
              <a:t/>
            </a:r>
            <a:br>
              <a:rPr lang="es-ES" sz="2100" dirty="0">
                <a:latin typeface="Calibri" panose="020F0502020204030204" pitchFamily="34" charset="0"/>
                <a:ea typeface="Calibri" panose="020F0502020204030204" pitchFamily="34" charset="0"/>
                <a:cs typeface="Times New Roman" panose="02020603050405020304" pitchFamily="18" charset="0"/>
              </a:rPr>
            </a:br>
            <a:r>
              <a:rPr lang="es-ES" sz="2100" dirty="0">
                <a:latin typeface="Calibri" panose="020F0502020204030204" pitchFamily="34" charset="0"/>
                <a:ea typeface="Calibri" panose="020F0502020204030204" pitchFamily="34" charset="0"/>
                <a:cs typeface="Times New Roman" panose="02020603050405020304" pitchFamily="18" charset="0"/>
              </a:rPr>
              <a:t>	El NNT no se puede extrapolar por encima de los años que duró el ensayo clínico, </a:t>
            </a:r>
            <a:r>
              <a:rPr lang="es-ES" sz="2100" b="1" dirty="0">
                <a:solidFill>
                  <a:srgbClr val="FFC000"/>
                </a:solidFill>
                <a:latin typeface="Calibri" panose="020F0502020204030204" pitchFamily="34" charset="0"/>
                <a:ea typeface="Calibri" panose="020F0502020204030204" pitchFamily="34" charset="0"/>
                <a:cs typeface="Times New Roman" panose="02020603050405020304" pitchFamily="18" charset="0"/>
              </a:rPr>
              <a:t>porque además se llegaría a la inmortalidad</a:t>
            </a:r>
            <a:r>
              <a:rPr lang="es-ES" sz="2100" dirty="0">
                <a:latin typeface="Calibri" panose="020F0502020204030204" pitchFamily="34" charset="0"/>
                <a:ea typeface="Calibri" panose="020F0502020204030204" pitchFamily="34" charset="0"/>
                <a:cs typeface="Times New Roman" panose="02020603050405020304" pitchFamily="18" charset="0"/>
              </a:rPr>
              <a:t>. Mostramos el siguiente ejemplo, que es similar al atentado contra la bioestadística que utiliza </a:t>
            </a:r>
            <a:r>
              <a:rPr lang="es-ES" sz="2100" dirty="0" err="1">
                <a:latin typeface="Calibri" panose="020F0502020204030204" pitchFamily="34" charset="0"/>
                <a:ea typeface="Calibri" panose="020F0502020204030204" pitchFamily="34" charset="0"/>
                <a:cs typeface="Times New Roman" panose="02020603050405020304" pitchFamily="18" charset="0"/>
              </a:rPr>
              <a:t>Ridker</a:t>
            </a:r>
            <a:r>
              <a:rPr lang="es-ES" sz="2100" dirty="0">
                <a:latin typeface="Calibri" panose="020F0502020204030204" pitchFamily="34" charset="0"/>
                <a:ea typeface="Calibri" panose="020F0502020204030204" pitchFamily="34" charset="0"/>
                <a:cs typeface="Times New Roman" panose="02020603050405020304" pitchFamily="18" charset="0"/>
              </a:rPr>
              <a:t> para la propaganda de la </a:t>
            </a:r>
            <a:r>
              <a:rPr lang="es-ES" sz="2100" dirty="0" err="1">
                <a:latin typeface="Calibri" panose="020F0502020204030204" pitchFamily="34" charset="0"/>
                <a:ea typeface="Calibri" panose="020F0502020204030204" pitchFamily="34" charset="0"/>
                <a:cs typeface="Times New Roman" panose="02020603050405020304" pitchFamily="18" charset="0"/>
              </a:rPr>
              <a:t>rosuvastatina</a:t>
            </a:r>
            <a:r>
              <a:rPr lang="es-ES" sz="2100" dirty="0">
                <a:latin typeface="Calibri" panose="020F0502020204030204" pitchFamily="34" charset="0"/>
                <a:ea typeface="Calibri" panose="020F0502020204030204" pitchFamily="34" charset="0"/>
                <a:cs typeface="Times New Roman" panose="02020603050405020304" pitchFamily="18" charset="0"/>
              </a:rPr>
              <a:t> en prevención primaria.  El estudio JÚPITER se clausuró en 1,9 años. Por motivos pedagógicos, consideremos que eran 2 años. Sabemos que esta molécula demostró en el JÚPITER un NNT de 182 para la Mortalidad por todas las causas. Vamos a ponérselo mucho mejor a </a:t>
            </a:r>
            <a:r>
              <a:rPr lang="es-ES" sz="2100" dirty="0" err="1">
                <a:latin typeface="Calibri" panose="020F0502020204030204" pitchFamily="34" charset="0"/>
                <a:ea typeface="Calibri" panose="020F0502020204030204" pitchFamily="34" charset="0"/>
                <a:cs typeface="Times New Roman" panose="02020603050405020304" pitchFamily="18" charset="0"/>
              </a:rPr>
              <a:t>Ridker</a:t>
            </a:r>
            <a:r>
              <a:rPr lang="es-ES" sz="2100" dirty="0">
                <a:latin typeface="Calibri" panose="020F0502020204030204" pitchFamily="34" charset="0"/>
                <a:ea typeface="Calibri" panose="020F0502020204030204" pitchFamily="34" charset="0"/>
                <a:cs typeface="Times New Roman" panose="02020603050405020304" pitchFamily="18" charset="0"/>
              </a:rPr>
              <a:t>, y en lugar de ese NNT tan irrelevante clínicamente, que el NNT hubiera sido 32 (que sería un NNT clínicamente relevante). Matemáticamente, cuando los años se multiplican por 2, entonces la RAR se multiplicaría por 2 y el NNT se dividiría por 2.</a:t>
            </a:r>
            <a:r>
              <a:rPr lang="es-ES" dirty="0">
                <a:latin typeface="Calibri" panose="020F0502020204030204" pitchFamily="34" charset="0"/>
                <a:ea typeface="Calibri" panose="020F0502020204030204" pitchFamily="34" charset="0"/>
                <a:cs typeface="Times New Roman" panose="02020603050405020304" pitchFamily="18" charset="0"/>
              </a:rPr>
              <a:t/>
            </a:r>
            <a:br>
              <a:rPr lang="es-ES" dirty="0">
                <a:latin typeface="Calibri" panose="020F0502020204030204" pitchFamily="34" charset="0"/>
                <a:ea typeface="Calibri" panose="020F0502020204030204" pitchFamily="34" charset="0"/>
                <a:cs typeface="Times New Roman" panose="02020603050405020304" pitchFamily="18" charset="0"/>
              </a:rPr>
            </a:br>
            <a:endParaRPr lang="es-ES" dirty="0"/>
          </a:p>
        </p:txBody>
      </p:sp>
      <p:pic>
        <p:nvPicPr>
          <p:cNvPr id="4" name="Marcador de contenido 3"/>
          <p:cNvPicPr>
            <a:picLocks noGrp="1" noChangeAspect="1"/>
          </p:cNvPicPr>
          <p:nvPr>
            <p:ph idx="1"/>
          </p:nvPr>
        </p:nvPicPr>
        <p:blipFill>
          <a:blip r:embed="rId2"/>
          <a:stretch>
            <a:fillRect/>
          </a:stretch>
        </p:blipFill>
        <p:spPr>
          <a:xfrm>
            <a:off x="2423851" y="2963830"/>
            <a:ext cx="6262472" cy="3620391"/>
          </a:xfrm>
          <a:prstGeom prst="rect">
            <a:avLst/>
          </a:prstGeom>
        </p:spPr>
      </p:pic>
    </p:spTree>
    <p:extLst>
      <p:ext uri="{BB962C8B-B14F-4D97-AF65-F5344CB8AC3E}">
        <p14:creationId xmlns:p14="http://schemas.microsoft.com/office/powerpoint/2010/main" val="30452410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1240663" y="691412"/>
            <a:ext cx="9216981" cy="3880587"/>
          </a:xfrm>
        </p:spPr>
        <p:txBody>
          <a:bodyPr>
            <a:noAutofit/>
          </a:bodyPr>
          <a:lstStyle/>
          <a:p>
            <a:pPr algn="just">
              <a:lnSpc>
                <a:spcPct val="100000"/>
              </a:lnSpc>
              <a:spcAft>
                <a:spcPts val="0"/>
              </a:spcAft>
            </a:pPr>
            <a:r>
              <a:rPr lang="es-ES" sz="2000" b="1" dirty="0">
                <a:solidFill>
                  <a:srgbClr val="FFC000"/>
                </a:solidFill>
                <a:latin typeface="Calibri" panose="020F0502020204030204" pitchFamily="34" charset="0"/>
                <a:ea typeface="Times New Roman" panose="02020603050405020304" pitchFamily="18" charset="0"/>
              </a:rPr>
              <a:t>EL EFECTO </a:t>
            </a:r>
            <a:r>
              <a:rPr lang="es-ES" sz="2000" b="1" dirty="0" smtClean="0">
                <a:solidFill>
                  <a:srgbClr val="FFC000"/>
                </a:solidFill>
                <a:latin typeface="Calibri" panose="020F0502020204030204" pitchFamily="34" charset="0"/>
                <a:ea typeface="Times New Roman" panose="02020603050405020304" pitchFamily="18" charset="0"/>
              </a:rPr>
              <a:t>MARCO</a:t>
            </a:r>
            <a:endParaRPr lang="es-ES" sz="2000" dirty="0">
              <a:latin typeface="Times New Roman" panose="02020603050405020304" pitchFamily="18" charset="0"/>
              <a:ea typeface="Times New Roman" panose="02020603050405020304" pitchFamily="18" charset="0"/>
            </a:endParaRPr>
          </a:p>
          <a:p>
            <a:pPr algn="just">
              <a:lnSpc>
                <a:spcPct val="100000"/>
              </a:lnSpc>
              <a:spcAft>
                <a:spcPts val="0"/>
              </a:spcAft>
            </a:pPr>
            <a:r>
              <a:rPr lang="es-ES" sz="2000" b="1" dirty="0">
                <a:latin typeface="Calibri" panose="020F0502020204030204" pitchFamily="34" charset="0"/>
                <a:ea typeface="Times New Roman" panose="02020603050405020304" pitchFamily="18" charset="0"/>
              </a:rPr>
              <a:t> </a:t>
            </a:r>
            <a:endParaRPr lang="es-ES" sz="2000" dirty="0">
              <a:latin typeface="Times New Roman" panose="02020603050405020304" pitchFamily="18" charset="0"/>
              <a:ea typeface="Times New Roman" panose="02020603050405020304" pitchFamily="18" charset="0"/>
            </a:endParaRPr>
          </a:p>
          <a:p>
            <a:pPr algn="just">
              <a:lnSpc>
                <a:spcPct val="100000"/>
              </a:lnSpc>
              <a:spcAft>
                <a:spcPts val="0"/>
              </a:spcAft>
            </a:pPr>
            <a:r>
              <a:rPr lang="es-ES" sz="2000" dirty="0">
                <a:latin typeface="Calibri" panose="020F0502020204030204" pitchFamily="34" charset="0"/>
                <a:ea typeface="Times New Roman" panose="02020603050405020304" pitchFamily="18" charset="0"/>
              </a:rPr>
              <a:t>	El efecto marco es un sesgo cognitivo descubierto y estudiado por el programa de investigación llevado a cabo hace varias décadas por </a:t>
            </a:r>
            <a:r>
              <a:rPr lang="es-ES" sz="2000" b="1" dirty="0">
                <a:latin typeface="Calibri" panose="020F0502020204030204" pitchFamily="34" charset="0"/>
                <a:ea typeface="Times New Roman" panose="02020603050405020304" pitchFamily="18" charset="0"/>
              </a:rPr>
              <a:t>Amos </a:t>
            </a:r>
            <a:r>
              <a:rPr lang="es-ES" sz="2000" b="1" dirty="0" err="1">
                <a:latin typeface="Calibri" panose="020F0502020204030204" pitchFamily="34" charset="0"/>
                <a:ea typeface="Times New Roman" panose="02020603050405020304" pitchFamily="18" charset="0"/>
              </a:rPr>
              <a:t>Tversky</a:t>
            </a:r>
            <a:r>
              <a:rPr lang="es-ES" sz="2000" b="1" dirty="0">
                <a:latin typeface="Calibri" panose="020F0502020204030204" pitchFamily="34" charset="0"/>
                <a:ea typeface="Times New Roman" panose="02020603050405020304" pitchFamily="18" charset="0"/>
              </a:rPr>
              <a:t> y Daniel </a:t>
            </a:r>
            <a:r>
              <a:rPr lang="es-ES" sz="2000" b="1" dirty="0" err="1">
                <a:latin typeface="Calibri" panose="020F0502020204030204" pitchFamily="34" charset="0"/>
                <a:ea typeface="Times New Roman" panose="02020603050405020304" pitchFamily="18" charset="0"/>
              </a:rPr>
              <a:t>Kahneman</a:t>
            </a:r>
            <a:r>
              <a:rPr lang="es-ES" sz="2000" b="1" dirty="0">
                <a:latin typeface="Calibri" panose="020F0502020204030204" pitchFamily="34" charset="0"/>
                <a:ea typeface="Times New Roman" panose="02020603050405020304" pitchFamily="18" charset="0"/>
              </a:rPr>
              <a:t> (premio Nobel de economía en 2003)</a:t>
            </a:r>
            <a:r>
              <a:rPr lang="es-ES" sz="2000" dirty="0">
                <a:latin typeface="Calibri" panose="020F0502020204030204" pitchFamily="34" charset="0"/>
                <a:ea typeface="Times New Roman" panose="02020603050405020304" pitchFamily="18" charset="0"/>
              </a:rPr>
              <a:t>, </a:t>
            </a:r>
            <a:r>
              <a:rPr lang="es-ES" sz="2000" dirty="0">
                <a:solidFill>
                  <a:srgbClr val="0000FF"/>
                </a:solidFill>
                <a:latin typeface="Calibri" panose="020F0502020204030204" pitchFamily="34" charset="0"/>
                <a:ea typeface="Times New Roman" panose="02020603050405020304" pitchFamily="18" charset="0"/>
              </a:rPr>
              <a:t>que demostraron experimentalmente que el cerebro humano confunde en muchas situaciones lo psicológico con lo lógico, afectando con ello a la toma de decisiones.</a:t>
            </a:r>
            <a:r>
              <a:rPr lang="es-ES" sz="2000" dirty="0">
                <a:latin typeface="Calibri" panose="020F0502020204030204" pitchFamily="34" charset="0"/>
                <a:ea typeface="Times New Roman" panose="02020603050405020304" pitchFamily="18" charset="0"/>
              </a:rPr>
              <a:t> </a:t>
            </a:r>
            <a:endParaRPr lang="es-ES" sz="2000" dirty="0">
              <a:latin typeface="Times New Roman" panose="02020603050405020304" pitchFamily="18" charset="0"/>
              <a:ea typeface="Times New Roman" panose="02020603050405020304" pitchFamily="18" charset="0"/>
            </a:endParaRPr>
          </a:p>
          <a:p>
            <a:pPr indent="449580" algn="just">
              <a:lnSpc>
                <a:spcPct val="100000"/>
              </a:lnSpc>
              <a:spcAft>
                <a:spcPts val="0"/>
              </a:spcAft>
            </a:pPr>
            <a:r>
              <a:rPr lang="es-ES" sz="2000" dirty="0">
                <a:solidFill>
                  <a:srgbClr val="9900FF"/>
                </a:solidFill>
                <a:latin typeface="Calibri" panose="020F0502020204030204" pitchFamily="34" charset="0"/>
                <a:ea typeface="Times New Roman" panose="02020603050405020304" pitchFamily="18" charset="0"/>
              </a:rPr>
              <a:t>	Se define </a:t>
            </a:r>
            <a:r>
              <a:rPr lang="es-ES" sz="2000" dirty="0">
                <a:solidFill>
                  <a:srgbClr val="FFC000"/>
                </a:solidFill>
                <a:latin typeface="Calibri" panose="020F0502020204030204" pitchFamily="34" charset="0"/>
                <a:ea typeface="Times New Roman" panose="02020603050405020304" pitchFamily="18" charset="0"/>
              </a:rPr>
              <a:t>al efecto marco </a:t>
            </a:r>
            <a:r>
              <a:rPr lang="es-ES" sz="2000" dirty="0">
                <a:solidFill>
                  <a:srgbClr val="9900FF"/>
                </a:solidFill>
                <a:latin typeface="Calibri" panose="020F0502020204030204" pitchFamily="34" charset="0"/>
                <a:ea typeface="Times New Roman" panose="02020603050405020304" pitchFamily="18" charset="0"/>
              </a:rPr>
              <a:t>como la discrepancia en las respuestas proporcionadas por los sujetos según que una misma información se presente </a:t>
            </a:r>
            <a:r>
              <a:rPr lang="es-ES" sz="2000" dirty="0">
                <a:solidFill>
                  <a:srgbClr val="00B050"/>
                </a:solidFill>
                <a:latin typeface="Calibri" panose="020F0502020204030204" pitchFamily="34" charset="0"/>
                <a:ea typeface="Times New Roman" panose="02020603050405020304" pitchFamily="18" charset="0"/>
              </a:rPr>
              <a:t>desde un marco positivo </a:t>
            </a:r>
            <a:r>
              <a:rPr lang="es-ES" sz="2000" dirty="0">
                <a:solidFill>
                  <a:srgbClr val="9900FF"/>
                </a:solidFill>
                <a:latin typeface="Calibri" panose="020F0502020204030204" pitchFamily="34" charset="0"/>
                <a:ea typeface="Times New Roman" panose="02020603050405020304" pitchFamily="18" charset="0"/>
              </a:rPr>
              <a:t>o </a:t>
            </a:r>
            <a:r>
              <a:rPr lang="es-ES" sz="2000" dirty="0">
                <a:solidFill>
                  <a:srgbClr val="FF0000"/>
                </a:solidFill>
                <a:latin typeface="Calibri" panose="020F0502020204030204" pitchFamily="34" charset="0"/>
                <a:ea typeface="Times New Roman" panose="02020603050405020304" pitchFamily="18" charset="0"/>
              </a:rPr>
              <a:t>desde un marco negativo </a:t>
            </a:r>
            <a:r>
              <a:rPr lang="es-ES" sz="2000" dirty="0">
                <a:solidFill>
                  <a:srgbClr val="0000FF"/>
                </a:solidFill>
                <a:latin typeface="Calibri" panose="020F0502020204030204" pitchFamily="34" charset="0"/>
                <a:ea typeface="Times New Roman" panose="02020603050405020304" pitchFamily="18" charset="0"/>
              </a:rPr>
              <a:t>(13, 14)</a:t>
            </a:r>
            <a:r>
              <a:rPr lang="es-ES" sz="2000" dirty="0">
                <a:latin typeface="Calibri" panose="020F0502020204030204" pitchFamily="34" charset="0"/>
                <a:ea typeface="Times New Roman" panose="02020603050405020304" pitchFamily="18" charset="0"/>
              </a:rPr>
              <a:t>. </a:t>
            </a:r>
            <a:endParaRPr lang="es-ES" sz="2000" dirty="0">
              <a:latin typeface="Times New Roman" panose="02020603050405020304" pitchFamily="18" charset="0"/>
              <a:ea typeface="Times New Roman" panose="02020603050405020304" pitchFamily="18" charset="0"/>
            </a:endParaRPr>
          </a:p>
          <a:p>
            <a:pPr indent="449580" algn="just">
              <a:lnSpc>
                <a:spcPct val="100000"/>
              </a:lnSpc>
              <a:spcAft>
                <a:spcPts val="0"/>
              </a:spcAft>
            </a:pPr>
            <a:r>
              <a:rPr lang="es-ES" sz="2000" dirty="0">
                <a:solidFill>
                  <a:srgbClr val="990099"/>
                </a:solidFill>
                <a:latin typeface="Calibri" panose="020F0502020204030204" pitchFamily="34" charset="0"/>
                <a:ea typeface="Times New Roman" panose="02020603050405020304" pitchFamily="18" charset="0"/>
              </a:rPr>
              <a:t>	Autores posteriores clasifican el efecto marco en tres diferentes tipos</a:t>
            </a:r>
            <a:r>
              <a:rPr lang="es-ES" sz="2000" dirty="0">
                <a:latin typeface="Calibri" panose="020F0502020204030204" pitchFamily="34" charset="0"/>
                <a:ea typeface="Times New Roman" panose="02020603050405020304" pitchFamily="18" charset="0"/>
              </a:rPr>
              <a:t>: el marco del riesgo, el marco del atributo y el marco de objetivo. Pues bien, las decisiones sanitarias incurren en los tres.</a:t>
            </a:r>
            <a:endParaRPr lang="es-ES" sz="20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6355241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a:blip r:embed="rId2"/>
          <a:stretch>
            <a:fillRect/>
          </a:stretch>
        </p:blipFill>
        <p:spPr>
          <a:xfrm>
            <a:off x="225088" y="1602786"/>
            <a:ext cx="11596860" cy="3034529"/>
          </a:xfrm>
          <a:prstGeom prst="rect">
            <a:avLst/>
          </a:prstGeom>
        </p:spPr>
      </p:pic>
    </p:spTree>
    <p:extLst>
      <p:ext uri="{BB962C8B-B14F-4D97-AF65-F5344CB8AC3E}">
        <p14:creationId xmlns:p14="http://schemas.microsoft.com/office/powerpoint/2010/main" val="218607564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1189148" y="871717"/>
            <a:ext cx="9216981" cy="3880587"/>
          </a:xfrm>
        </p:spPr>
        <p:txBody>
          <a:bodyPr>
            <a:noAutofit/>
          </a:bodyPr>
          <a:lstStyle/>
          <a:p>
            <a:pPr algn="just">
              <a:lnSpc>
                <a:spcPct val="100000"/>
              </a:lnSpc>
              <a:spcAft>
                <a:spcPts val="0"/>
              </a:spcAft>
            </a:pPr>
            <a:r>
              <a:rPr lang="es-ES" sz="2000" dirty="0">
                <a:latin typeface="Calibri" panose="020F0502020204030204" pitchFamily="34" charset="0"/>
                <a:ea typeface="Times New Roman" panose="02020603050405020304" pitchFamily="18" charset="0"/>
              </a:rPr>
              <a:t>	Un ejemplo del </a:t>
            </a:r>
            <a:r>
              <a:rPr lang="es-ES" sz="2000" dirty="0">
                <a:solidFill>
                  <a:srgbClr val="FF9900"/>
                </a:solidFill>
                <a:latin typeface="Calibri" panose="020F0502020204030204" pitchFamily="34" charset="0"/>
                <a:ea typeface="Times New Roman" panose="02020603050405020304" pitchFamily="18" charset="0"/>
              </a:rPr>
              <a:t>marco de riesgo (</a:t>
            </a:r>
            <a:r>
              <a:rPr lang="es-ES" sz="2000" dirty="0" err="1">
                <a:solidFill>
                  <a:srgbClr val="FF9900"/>
                </a:solidFill>
                <a:latin typeface="Calibri" panose="020F0502020204030204" pitchFamily="34" charset="0"/>
                <a:ea typeface="Times New Roman" panose="02020603050405020304" pitchFamily="18" charset="0"/>
              </a:rPr>
              <a:t>risk</a:t>
            </a:r>
            <a:r>
              <a:rPr lang="es-ES" sz="2000" dirty="0">
                <a:solidFill>
                  <a:srgbClr val="FF9900"/>
                </a:solidFill>
                <a:latin typeface="Calibri" panose="020F0502020204030204" pitchFamily="34" charset="0"/>
                <a:ea typeface="Times New Roman" panose="02020603050405020304" pitchFamily="18" charset="0"/>
              </a:rPr>
              <a:t> </a:t>
            </a:r>
            <a:r>
              <a:rPr lang="es-ES" sz="2000" dirty="0" err="1">
                <a:solidFill>
                  <a:srgbClr val="FF9900"/>
                </a:solidFill>
                <a:latin typeface="Calibri" panose="020F0502020204030204" pitchFamily="34" charset="0"/>
                <a:ea typeface="Times New Roman" panose="02020603050405020304" pitchFamily="18" charset="0"/>
              </a:rPr>
              <a:t>framing</a:t>
            </a:r>
            <a:r>
              <a:rPr lang="es-ES" sz="2000" dirty="0">
                <a:latin typeface="Calibri" panose="020F0502020204030204" pitchFamily="34" charset="0"/>
                <a:ea typeface="Times New Roman" panose="02020603050405020304" pitchFamily="18" charset="0"/>
              </a:rPr>
              <a:t>) puede ser: Elegir el programa A para 600 personas con el que morirán 200 frente al programa B con el que vivirán 400, cuyo resultado reveló que </a:t>
            </a:r>
            <a:r>
              <a:rPr lang="es-ES" sz="2000" dirty="0">
                <a:solidFill>
                  <a:srgbClr val="990099"/>
                </a:solidFill>
                <a:latin typeface="Calibri" panose="020F0502020204030204" pitchFamily="34" charset="0"/>
                <a:ea typeface="Times New Roman" panose="02020603050405020304" pitchFamily="18" charset="0"/>
              </a:rPr>
              <a:t>es más </a:t>
            </a:r>
            <a:r>
              <a:rPr lang="es-ES_tradnl" sz="2000" dirty="0">
                <a:solidFill>
                  <a:srgbClr val="990099"/>
                </a:solidFill>
                <a:latin typeface="Calibri" panose="020F0502020204030204" pitchFamily="34" charset="0"/>
                <a:ea typeface="Times New Roman" panose="02020603050405020304" pitchFamily="18" charset="0"/>
              </a:rPr>
              <a:t>frecuente la aversión a correr riesgos en las </a:t>
            </a:r>
            <a:r>
              <a:rPr lang="es-ES" sz="2000" dirty="0">
                <a:solidFill>
                  <a:srgbClr val="990099"/>
                </a:solidFill>
                <a:latin typeface="Calibri" panose="020F0502020204030204" pitchFamily="34" charset="0"/>
                <a:ea typeface="Times New Roman" panose="02020603050405020304" pitchFamily="18" charset="0"/>
              </a:rPr>
              <a:t>decisiones que se enmarcan como ganancias </a:t>
            </a:r>
            <a:r>
              <a:rPr lang="es-ES" sz="2000" dirty="0">
                <a:solidFill>
                  <a:schemeClr val="accent4">
                    <a:lumMod val="75000"/>
                  </a:schemeClr>
                </a:solidFill>
                <a:latin typeface="Calibri" panose="020F0502020204030204" pitchFamily="34" charset="0"/>
                <a:ea typeface="Times New Roman" panose="02020603050405020304" pitchFamily="18" charset="0"/>
              </a:rPr>
              <a:t>y más frecuente la tendencia a correr riesgos en las decisiones que se enmarcan como pérdidas</a:t>
            </a:r>
            <a:r>
              <a:rPr lang="es-ES" sz="2000" dirty="0">
                <a:solidFill>
                  <a:srgbClr val="0000FF"/>
                </a:solidFill>
                <a:latin typeface="Calibri" panose="020F0502020204030204" pitchFamily="34" charset="0"/>
                <a:ea typeface="Times New Roman" panose="02020603050405020304" pitchFamily="18" charset="0"/>
              </a:rPr>
              <a:t>.</a:t>
            </a:r>
            <a:r>
              <a:rPr lang="es-ES" sz="2000" dirty="0">
                <a:latin typeface="Calibri" panose="020F0502020204030204" pitchFamily="34" charset="0"/>
                <a:ea typeface="Times New Roman" panose="02020603050405020304" pitchFamily="18" charset="0"/>
              </a:rPr>
              <a:t> </a:t>
            </a:r>
            <a:endParaRPr lang="es-ES" sz="500" dirty="0">
              <a:latin typeface="Times New Roman" panose="02020603050405020304" pitchFamily="18" charset="0"/>
              <a:ea typeface="Times New Roman" panose="02020603050405020304" pitchFamily="18" charset="0"/>
            </a:endParaRPr>
          </a:p>
          <a:p>
            <a:pPr algn="just">
              <a:lnSpc>
                <a:spcPct val="100000"/>
              </a:lnSpc>
              <a:spcAft>
                <a:spcPts val="0"/>
              </a:spcAft>
            </a:pPr>
            <a:r>
              <a:rPr lang="es-ES" sz="500" dirty="0">
                <a:latin typeface="Calibri" panose="020F0502020204030204" pitchFamily="34" charset="0"/>
                <a:ea typeface="Times New Roman" panose="02020603050405020304" pitchFamily="18" charset="0"/>
              </a:rPr>
              <a:t>	</a:t>
            </a:r>
          </a:p>
          <a:p>
            <a:pPr algn="just">
              <a:lnSpc>
                <a:spcPct val="100000"/>
              </a:lnSpc>
              <a:spcAft>
                <a:spcPts val="0"/>
              </a:spcAft>
            </a:pPr>
            <a:r>
              <a:rPr lang="es-ES" sz="2000" dirty="0">
                <a:latin typeface="Calibri" panose="020F0502020204030204" pitchFamily="34" charset="0"/>
                <a:ea typeface="Times New Roman" panose="02020603050405020304" pitchFamily="18" charset="0"/>
              </a:rPr>
              <a:t>	Un caso de </a:t>
            </a:r>
            <a:r>
              <a:rPr lang="es-ES" sz="2000" dirty="0">
                <a:solidFill>
                  <a:srgbClr val="FF9900"/>
                </a:solidFill>
                <a:latin typeface="Calibri" panose="020F0502020204030204" pitchFamily="34" charset="0"/>
                <a:ea typeface="Times New Roman" panose="02020603050405020304" pitchFamily="18" charset="0"/>
              </a:rPr>
              <a:t>marco de atributo (</a:t>
            </a:r>
            <a:r>
              <a:rPr lang="es-ES" sz="2000" dirty="0" err="1">
                <a:solidFill>
                  <a:srgbClr val="FF9900"/>
                </a:solidFill>
                <a:latin typeface="Calibri" panose="020F0502020204030204" pitchFamily="34" charset="0"/>
                <a:ea typeface="Times New Roman" panose="02020603050405020304" pitchFamily="18" charset="0"/>
              </a:rPr>
              <a:t>attribute</a:t>
            </a:r>
            <a:r>
              <a:rPr lang="es-ES" sz="2000" dirty="0">
                <a:solidFill>
                  <a:srgbClr val="FF9900"/>
                </a:solidFill>
                <a:latin typeface="Calibri" panose="020F0502020204030204" pitchFamily="34" charset="0"/>
                <a:ea typeface="Times New Roman" panose="02020603050405020304" pitchFamily="18" charset="0"/>
              </a:rPr>
              <a:t> </a:t>
            </a:r>
            <a:r>
              <a:rPr lang="es-ES" sz="2000" dirty="0" err="1">
                <a:solidFill>
                  <a:srgbClr val="FF9900"/>
                </a:solidFill>
                <a:latin typeface="Calibri" panose="020F0502020204030204" pitchFamily="34" charset="0"/>
                <a:ea typeface="Times New Roman" panose="02020603050405020304" pitchFamily="18" charset="0"/>
              </a:rPr>
              <a:t>framing</a:t>
            </a:r>
            <a:r>
              <a:rPr lang="es-ES" sz="2000" dirty="0">
                <a:solidFill>
                  <a:srgbClr val="FF9900"/>
                </a:solidFill>
                <a:latin typeface="Calibri" panose="020F0502020204030204" pitchFamily="34" charset="0"/>
                <a:ea typeface="Times New Roman" panose="02020603050405020304" pitchFamily="18" charset="0"/>
              </a:rPr>
              <a:t>) </a:t>
            </a:r>
            <a:r>
              <a:rPr lang="es-ES" sz="2000" dirty="0">
                <a:latin typeface="Calibri" panose="020F0502020204030204" pitchFamily="34" charset="0"/>
                <a:ea typeface="Times New Roman" panose="02020603050405020304" pitchFamily="18" charset="0"/>
              </a:rPr>
              <a:t>puede ser: Elegir un yogur libre de grasa en un 99% frente a un yogur con grasa en un 1%. </a:t>
            </a:r>
            <a:endParaRPr lang="es-ES" sz="500" dirty="0">
              <a:latin typeface="Times New Roman" panose="02020603050405020304" pitchFamily="18" charset="0"/>
              <a:ea typeface="Times New Roman" panose="02020603050405020304" pitchFamily="18" charset="0"/>
            </a:endParaRPr>
          </a:p>
          <a:p>
            <a:pPr algn="just">
              <a:lnSpc>
                <a:spcPct val="100000"/>
              </a:lnSpc>
              <a:spcAft>
                <a:spcPts val="0"/>
              </a:spcAft>
            </a:pPr>
            <a:r>
              <a:rPr lang="es-ES" sz="500" dirty="0">
                <a:latin typeface="Calibri" panose="020F0502020204030204" pitchFamily="34" charset="0"/>
                <a:ea typeface="Times New Roman" panose="02020603050405020304" pitchFamily="18" charset="0"/>
              </a:rPr>
              <a:t>	</a:t>
            </a:r>
          </a:p>
          <a:p>
            <a:pPr algn="just">
              <a:lnSpc>
                <a:spcPct val="100000"/>
              </a:lnSpc>
              <a:spcAft>
                <a:spcPts val="0"/>
              </a:spcAft>
            </a:pPr>
            <a:r>
              <a:rPr lang="es-ES" sz="2000" dirty="0">
                <a:latin typeface="Calibri" panose="020F0502020204030204" pitchFamily="34" charset="0"/>
                <a:ea typeface="Times New Roman" panose="02020603050405020304" pitchFamily="18" charset="0"/>
              </a:rPr>
              <a:t>	Un ejemplo en el </a:t>
            </a:r>
            <a:r>
              <a:rPr lang="es-ES" sz="2000" dirty="0">
                <a:solidFill>
                  <a:srgbClr val="FF9900"/>
                </a:solidFill>
                <a:latin typeface="Calibri" panose="020F0502020204030204" pitchFamily="34" charset="0"/>
                <a:ea typeface="Times New Roman" panose="02020603050405020304" pitchFamily="18" charset="0"/>
              </a:rPr>
              <a:t>marco de objetivo (</a:t>
            </a:r>
            <a:r>
              <a:rPr lang="es-ES" sz="2000" dirty="0" err="1">
                <a:solidFill>
                  <a:srgbClr val="FF9900"/>
                </a:solidFill>
                <a:latin typeface="Calibri" panose="020F0502020204030204" pitchFamily="34" charset="0"/>
                <a:ea typeface="Times New Roman" panose="02020603050405020304" pitchFamily="18" charset="0"/>
              </a:rPr>
              <a:t>goal</a:t>
            </a:r>
            <a:r>
              <a:rPr lang="es-ES" sz="2000" dirty="0">
                <a:solidFill>
                  <a:srgbClr val="FF9900"/>
                </a:solidFill>
                <a:latin typeface="Calibri" panose="020F0502020204030204" pitchFamily="34" charset="0"/>
                <a:ea typeface="Times New Roman" panose="02020603050405020304" pitchFamily="18" charset="0"/>
              </a:rPr>
              <a:t> </a:t>
            </a:r>
            <a:r>
              <a:rPr lang="es-ES" sz="2000" dirty="0" err="1">
                <a:solidFill>
                  <a:srgbClr val="FF9900"/>
                </a:solidFill>
                <a:latin typeface="Calibri" panose="020F0502020204030204" pitchFamily="34" charset="0"/>
                <a:ea typeface="Times New Roman" panose="02020603050405020304" pitchFamily="18" charset="0"/>
              </a:rPr>
              <a:t>framing</a:t>
            </a:r>
            <a:r>
              <a:rPr lang="es-ES" sz="2000" dirty="0">
                <a:solidFill>
                  <a:srgbClr val="FF9900"/>
                </a:solidFill>
                <a:latin typeface="Calibri" panose="020F0502020204030204" pitchFamily="34" charset="0"/>
                <a:ea typeface="Times New Roman" panose="02020603050405020304" pitchFamily="18" charset="0"/>
              </a:rPr>
              <a:t>) </a:t>
            </a:r>
            <a:r>
              <a:rPr lang="es-ES" sz="2000" dirty="0">
                <a:latin typeface="Calibri" panose="020F0502020204030204" pitchFamily="34" charset="0"/>
                <a:ea typeface="Times New Roman" panose="02020603050405020304" pitchFamily="18" charset="0"/>
              </a:rPr>
              <a:t>puede ser: Elegir entre “si usted se hace una mamografía, obtendrá las ventajas A, B y C” frente a “si usted no se hace una mamografía, dejará de tener las ventajas A, B y C”.</a:t>
            </a:r>
            <a:endParaRPr lang="es-ES" sz="1800" dirty="0">
              <a:latin typeface="Times New Roman" panose="02020603050405020304" pitchFamily="18" charset="0"/>
              <a:ea typeface="Times New Roman" panose="02020603050405020304" pitchFamily="18" charset="0"/>
            </a:endParaRPr>
          </a:p>
          <a:p>
            <a:pPr algn="just">
              <a:spcAft>
                <a:spcPts val="0"/>
              </a:spcAft>
            </a:pPr>
            <a:endParaRPr lang="es-ES" sz="20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31049799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1420967" y="910353"/>
            <a:ext cx="9216981" cy="3880587"/>
          </a:xfrm>
        </p:spPr>
        <p:txBody>
          <a:bodyPr>
            <a:noAutofit/>
          </a:bodyPr>
          <a:lstStyle/>
          <a:p>
            <a:pPr algn="just">
              <a:lnSpc>
                <a:spcPct val="100000"/>
              </a:lnSpc>
              <a:spcAft>
                <a:spcPts val="0"/>
              </a:spcAft>
            </a:pPr>
            <a:r>
              <a:rPr lang="es-ES" sz="2000" dirty="0">
                <a:latin typeface="Calibri" panose="020F0502020204030204" pitchFamily="34" charset="0"/>
                <a:ea typeface="Times New Roman" panose="02020603050405020304" pitchFamily="18" charset="0"/>
              </a:rPr>
              <a:t>	Siendo una variante de “efecto marco”, según algunos autores </a:t>
            </a:r>
            <a:r>
              <a:rPr lang="es-ES" sz="2000" dirty="0">
                <a:solidFill>
                  <a:srgbClr val="0000FF"/>
                </a:solidFill>
                <a:latin typeface="Calibri" panose="020F0502020204030204" pitchFamily="34" charset="0"/>
                <a:ea typeface="Times New Roman" panose="02020603050405020304" pitchFamily="18" charset="0"/>
              </a:rPr>
              <a:t>(15, 16)</a:t>
            </a:r>
            <a:r>
              <a:rPr lang="es-ES" sz="2000" dirty="0">
                <a:latin typeface="Calibri" panose="020F0502020204030204" pitchFamily="34" charset="0"/>
                <a:ea typeface="Times New Roman" panose="02020603050405020304" pitchFamily="18" charset="0"/>
              </a:rPr>
              <a:t>, o siendo sus efectos similares a él, </a:t>
            </a:r>
            <a:r>
              <a:rPr lang="es-ES" sz="2000" dirty="0">
                <a:solidFill>
                  <a:srgbClr val="A50021"/>
                </a:solidFill>
                <a:latin typeface="Calibri" panose="020F0502020204030204" pitchFamily="34" charset="0"/>
                <a:ea typeface="Times New Roman" panose="02020603050405020304" pitchFamily="18" charset="0"/>
              </a:rPr>
              <a:t>hay numerosos estudios que muestran que </a:t>
            </a:r>
            <a:r>
              <a:rPr lang="es-ES" sz="2000" dirty="0">
                <a:solidFill>
                  <a:srgbClr val="008000"/>
                </a:solidFill>
                <a:latin typeface="Calibri" panose="020F0502020204030204" pitchFamily="34" charset="0"/>
                <a:ea typeface="Times New Roman" panose="02020603050405020304" pitchFamily="18" charset="0"/>
              </a:rPr>
              <a:t>un mismo beneficio clínico</a:t>
            </a:r>
            <a:r>
              <a:rPr lang="es-ES" sz="2000" dirty="0">
                <a:solidFill>
                  <a:srgbClr val="A50021"/>
                </a:solidFill>
                <a:latin typeface="Calibri" panose="020F0502020204030204" pitchFamily="34" charset="0"/>
                <a:ea typeface="Times New Roman" panose="02020603050405020304" pitchFamily="18" charset="0"/>
              </a:rPr>
              <a:t> </a:t>
            </a:r>
            <a:r>
              <a:rPr lang="es-ES" sz="2000" dirty="0">
                <a:solidFill>
                  <a:srgbClr val="FF9900"/>
                </a:solidFill>
                <a:latin typeface="Calibri" panose="020F0502020204030204" pitchFamily="34" charset="0"/>
                <a:ea typeface="Times New Roman" panose="02020603050405020304" pitchFamily="18" charset="0"/>
              </a:rPr>
              <a:t>presentado en dos marcos distintos </a:t>
            </a:r>
            <a:r>
              <a:rPr lang="es-ES" sz="2000" dirty="0">
                <a:solidFill>
                  <a:schemeClr val="accent4">
                    <a:lumMod val="75000"/>
                  </a:schemeClr>
                </a:solidFill>
                <a:latin typeface="Calibri" panose="020F0502020204030204" pitchFamily="34" charset="0"/>
                <a:ea typeface="Times New Roman" panose="02020603050405020304" pitchFamily="18" charset="0"/>
              </a:rPr>
              <a:t>afecta a las elecciones y decisiones de individuos sanos, pacientes, médicos clínicos, becarios de epidemiología, profesores de epidemiología, autoridades y gestores sanitarios.</a:t>
            </a:r>
            <a:endParaRPr lang="es-ES" sz="1800" dirty="0">
              <a:solidFill>
                <a:schemeClr val="accent4">
                  <a:lumMod val="75000"/>
                </a:schemeClr>
              </a:solidFill>
              <a:latin typeface="Times New Roman" panose="02020603050405020304" pitchFamily="18" charset="0"/>
              <a:ea typeface="Times New Roman" panose="02020603050405020304" pitchFamily="18" charset="0"/>
            </a:endParaRPr>
          </a:p>
          <a:p>
            <a:pPr algn="just">
              <a:lnSpc>
                <a:spcPct val="100000"/>
              </a:lnSpc>
              <a:spcAft>
                <a:spcPts val="0"/>
              </a:spcAft>
            </a:pPr>
            <a:r>
              <a:rPr lang="es-ES" sz="2000" dirty="0">
                <a:latin typeface="Calibri" panose="020F0502020204030204" pitchFamily="34" charset="0"/>
                <a:ea typeface="Times New Roman" panose="02020603050405020304" pitchFamily="18" charset="0"/>
              </a:rPr>
              <a:t> 	Mayoritariamente </a:t>
            </a:r>
            <a:r>
              <a:rPr lang="es-ES" sz="2000" dirty="0">
                <a:solidFill>
                  <a:srgbClr val="FF0066"/>
                </a:solidFill>
                <a:latin typeface="Calibri" panose="020F0502020204030204" pitchFamily="34" charset="0"/>
                <a:ea typeface="Times New Roman" panose="02020603050405020304" pitchFamily="18" charset="0"/>
              </a:rPr>
              <a:t>cuando la información se presenta </a:t>
            </a:r>
            <a:r>
              <a:rPr lang="es-ES" sz="2000" b="1" u="sng" dirty="0">
                <a:solidFill>
                  <a:srgbClr val="FF0066"/>
                </a:solidFill>
                <a:latin typeface="Calibri" panose="020F0502020204030204" pitchFamily="34" charset="0"/>
                <a:ea typeface="Times New Roman" panose="02020603050405020304" pitchFamily="18" charset="0"/>
              </a:rPr>
              <a:t>en forma de RRR </a:t>
            </a:r>
            <a:r>
              <a:rPr lang="es-ES" sz="2000" dirty="0">
                <a:solidFill>
                  <a:srgbClr val="FF0066"/>
                </a:solidFill>
                <a:latin typeface="Calibri" panose="020F0502020204030204" pitchFamily="34" charset="0"/>
                <a:ea typeface="Times New Roman" panose="02020603050405020304" pitchFamily="18" charset="0"/>
              </a:rPr>
              <a:t>la magnitud del efecto terapéutico se sobrestima y se incrementa significativamente la propensión de los médicos a prescribir, de los pacientes a desear que se les prescriba y de las autoridades y gestores sanitarios a financiar </a:t>
            </a:r>
            <a:r>
              <a:rPr lang="es-ES" sz="2000" dirty="0">
                <a:solidFill>
                  <a:srgbClr val="0000FF"/>
                </a:solidFill>
                <a:latin typeface="Calibri" panose="020F0502020204030204" pitchFamily="34" charset="0"/>
                <a:ea typeface="Times New Roman" panose="02020603050405020304" pitchFamily="18" charset="0"/>
              </a:rPr>
              <a:t>(16)</a:t>
            </a:r>
            <a:r>
              <a:rPr lang="es-ES" sz="2000" dirty="0">
                <a:latin typeface="Calibri" panose="020F0502020204030204" pitchFamily="34" charset="0"/>
                <a:ea typeface="Times New Roman" panose="02020603050405020304" pitchFamily="18" charset="0"/>
              </a:rPr>
              <a:t>, </a:t>
            </a:r>
            <a:r>
              <a:rPr lang="es-ES" sz="2000" dirty="0">
                <a:solidFill>
                  <a:srgbClr val="008080"/>
                </a:solidFill>
                <a:latin typeface="Calibri" panose="020F0502020204030204" pitchFamily="34" charset="0"/>
                <a:ea typeface="Times New Roman" panose="02020603050405020304" pitchFamily="18" charset="0"/>
              </a:rPr>
              <a:t>que cuando se presenta en forma de RAR o de NNT</a:t>
            </a:r>
            <a:r>
              <a:rPr lang="es-ES" sz="2000" dirty="0">
                <a:latin typeface="Calibri" panose="020F0502020204030204" pitchFamily="34" charset="0"/>
                <a:ea typeface="Times New Roman" panose="02020603050405020304" pitchFamily="18" charset="0"/>
              </a:rPr>
              <a:t>. </a:t>
            </a:r>
          </a:p>
          <a:p>
            <a:pPr algn="just">
              <a:lnSpc>
                <a:spcPct val="100000"/>
              </a:lnSpc>
              <a:spcAft>
                <a:spcPts val="0"/>
              </a:spcAft>
            </a:pPr>
            <a:r>
              <a:rPr lang="es-ES" sz="2000" dirty="0">
                <a:latin typeface="Calibri" panose="020F0502020204030204" pitchFamily="34" charset="0"/>
                <a:ea typeface="Times New Roman" panose="02020603050405020304" pitchFamily="18" charset="0"/>
              </a:rPr>
              <a:t>NOTA: Esto mismo sucede con las pruebas diagnósticas cuando éstas se presentan como medida de su efectividad </a:t>
            </a:r>
            <a:r>
              <a:rPr lang="es-ES" sz="2000" dirty="0" err="1">
                <a:latin typeface="Calibri" panose="020F0502020204030204" pitchFamily="34" charset="0"/>
                <a:ea typeface="Times New Roman" panose="02020603050405020304" pitchFamily="18" charset="0"/>
              </a:rPr>
              <a:t>pronóstica</a:t>
            </a:r>
            <a:r>
              <a:rPr lang="es-ES" sz="2000" dirty="0">
                <a:latin typeface="Calibri" panose="020F0502020204030204" pitchFamily="34" charset="0"/>
                <a:ea typeface="Times New Roman" panose="02020603050405020304" pitchFamily="18" charset="0"/>
              </a:rPr>
              <a:t> con la </a:t>
            </a:r>
            <a:r>
              <a:rPr lang="es-ES" sz="2000" b="1" u="sng" dirty="0">
                <a:solidFill>
                  <a:srgbClr val="FF0066"/>
                </a:solidFill>
                <a:latin typeface="Calibri" panose="020F0502020204030204" pitchFamily="34" charset="0"/>
                <a:ea typeface="Times New Roman" panose="02020603050405020304" pitchFamily="18" charset="0"/>
              </a:rPr>
              <a:t>sensibilidad</a:t>
            </a:r>
            <a:r>
              <a:rPr lang="es-ES" sz="2000" dirty="0">
                <a:latin typeface="Calibri" panose="020F0502020204030204" pitchFamily="34" charset="0"/>
                <a:ea typeface="Times New Roman" panose="02020603050405020304" pitchFamily="18" charset="0"/>
              </a:rPr>
              <a:t>.</a:t>
            </a:r>
          </a:p>
          <a:p>
            <a:pPr algn="just">
              <a:lnSpc>
                <a:spcPct val="100000"/>
              </a:lnSpc>
              <a:spcAft>
                <a:spcPts val="0"/>
              </a:spcAft>
            </a:pPr>
            <a:r>
              <a:rPr lang="es-ES" sz="2000" dirty="0">
                <a:latin typeface="Calibri" panose="020F0502020204030204" pitchFamily="34" charset="0"/>
                <a:ea typeface="Times New Roman" panose="02020603050405020304" pitchFamily="18" charset="0"/>
              </a:rPr>
              <a:t>	</a:t>
            </a:r>
            <a:r>
              <a:rPr lang="es-ES" sz="2000" dirty="0">
                <a:solidFill>
                  <a:srgbClr val="C00000"/>
                </a:solidFill>
                <a:latin typeface="Calibri" panose="020F0502020204030204" pitchFamily="34" charset="0"/>
                <a:ea typeface="Times New Roman" panose="02020603050405020304" pitchFamily="18" charset="0"/>
              </a:rPr>
              <a:t>Esto puede conducir al </a:t>
            </a:r>
            <a:r>
              <a:rPr lang="es-ES" sz="2000" b="1" dirty="0" err="1">
                <a:solidFill>
                  <a:srgbClr val="C00000"/>
                </a:solidFill>
                <a:latin typeface="Calibri" panose="020F0502020204030204" pitchFamily="34" charset="0"/>
                <a:ea typeface="Times New Roman" panose="02020603050405020304" pitchFamily="18" charset="0"/>
              </a:rPr>
              <a:t>sobretratamiento</a:t>
            </a:r>
            <a:r>
              <a:rPr lang="es-ES" sz="2000" b="1" dirty="0">
                <a:solidFill>
                  <a:srgbClr val="C00000"/>
                </a:solidFill>
                <a:latin typeface="Calibri" panose="020F0502020204030204" pitchFamily="34" charset="0"/>
                <a:ea typeface="Times New Roman" panose="02020603050405020304" pitchFamily="18" charset="0"/>
              </a:rPr>
              <a:t> </a:t>
            </a:r>
            <a:r>
              <a:rPr lang="es-ES" sz="2000" b="1" dirty="0">
                <a:solidFill>
                  <a:srgbClr val="000000"/>
                </a:solidFill>
                <a:latin typeface="Calibri" panose="020F0502020204030204" pitchFamily="34" charset="0"/>
                <a:ea typeface="Times New Roman" panose="02020603050405020304" pitchFamily="18" charset="0"/>
              </a:rPr>
              <a:t>(y </a:t>
            </a:r>
            <a:r>
              <a:rPr lang="es-ES" sz="2000" b="1" dirty="0" err="1">
                <a:solidFill>
                  <a:srgbClr val="000000"/>
                </a:solidFill>
                <a:latin typeface="Calibri" panose="020F0502020204030204" pitchFamily="34" charset="0"/>
                <a:ea typeface="Times New Roman" panose="02020603050405020304" pitchFamily="18" charset="0"/>
              </a:rPr>
              <a:t>sobrediagnóstico</a:t>
            </a:r>
            <a:r>
              <a:rPr lang="es-ES" sz="2000" b="1" dirty="0">
                <a:solidFill>
                  <a:srgbClr val="000000"/>
                </a:solidFill>
                <a:latin typeface="Calibri" panose="020F0502020204030204" pitchFamily="34" charset="0"/>
                <a:ea typeface="Times New Roman" panose="02020603050405020304" pitchFamily="18" charset="0"/>
              </a:rPr>
              <a:t>)</a:t>
            </a:r>
            <a:r>
              <a:rPr lang="es-ES" sz="2000" b="1" dirty="0">
                <a:solidFill>
                  <a:srgbClr val="C00000"/>
                </a:solidFill>
                <a:latin typeface="Calibri" panose="020F0502020204030204" pitchFamily="34" charset="0"/>
                <a:ea typeface="Times New Roman" panose="02020603050405020304" pitchFamily="18" charset="0"/>
              </a:rPr>
              <a:t> </a:t>
            </a:r>
            <a:r>
              <a:rPr lang="es-ES" sz="2000" dirty="0">
                <a:solidFill>
                  <a:srgbClr val="C00000"/>
                </a:solidFill>
                <a:latin typeface="Calibri" panose="020F0502020204030204" pitchFamily="34" charset="0"/>
                <a:ea typeface="Times New Roman" panose="02020603050405020304" pitchFamily="18" charset="0"/>
              </a:rPr>
              <a:t>en pacientes </a:t>
            </a:r>
            <a:r>
              <a:rPr lang="es-ES" sz="2000" dirty="0">
                <a:solidFill>
                  <a:srgbClr val="000000"/>
                </a:solidFill>
                <a:latin typeface="Calibri" panose="020F0502020204030204" pitchFamily="34" charset="0"/>
                <a:ea typeface="Times New Roman" panose="02020603050405020304" pitchFamily="18" charset="0"/>
              </a:rPr>
              <a:t>(o poblaciones)</a:t>
            </a:r>
            <a:r>
              <a:rPr lang="es-ES" sz="2000" dirty="0">
                <a:solidFill>
                  <a:srgbClr val="C00000"/>
                </a:solidFill>
                <a:latin typeface="Calibri" panose="020F0502020204030204" pitchFamily="34" charset="0"/>
                <a:ea typeface="Times New Roman" panose="02020603050405020304" pitchFamily="18" charset="0"/>
              </a:rPr>
              <a:t> </a:t>
            </a:r>
            <a:r>
              <a:rPr lang="es-ES" sz="2000" b="1" dirty="0">
                <a:solidFill>
                  <a:srgbClr val="C00000"/>
                </a:solidFill>
                <a:latin typeface="Calibri" panose="020F0502020204030204" pitchFamily="34" charset="0"/>
                <a:ea typeface="Times New Roman" panose="02020603050405020304" pitchFamily="18" charset="0"/>
              </a:rPr>
              <a:t>con bajo riesgo basal</a:t>
            </a:r>
            <a:r>
              <a:rPr lang="es-ES" sz="2000" dirty="0">
                <a:solidFill>
                  <a:srgbClr val="C00000"/>
                </a:solidFill>
                <a:latin typeface="Calibri" panose="020F0502020204030204" pitchFamily="34" charset="0"/>
                <a:ea typeface="Times New Roman" panose="02020603050405020304" pitchFamily="18" charset="0"/>
              </a:rPr>
              <a:t>, </a:t>
            </a:r>
            <a:r>
              <a:rPr lang="es-ES" sz="2000" dirty="0">
                <a:solidFill>
                  <a:srgbClr val="FF0000"/>
                </a:solidFill>
                <a:latin typeface="Calibri" panose="020F0502020204030204" pitchFamily="34" charset="0"/>
                <a:ea typeface="Times New Roman" panose="02020603050405020304" pitchFamily="18" charset="0"/>
              </a:rPr>
              <a:t>exponiéndolos a efectos adversos </a:t>
            </a:r>
            <a:r>
              <a:rPr lang="es-ES" sz="2000" dirty="0">
                <a:solidFill>
                  <a:srgbClr val="C00000"/>
                </a:solidFill>
                <a:latin typeface="Calibri" panose="020F0502020204030204" pitchFamily="34" charset="0"/>
                <a:ea typeface="Times New Roman" panose="02020603050405020304" pitchFamily="18" charset="0"/>
              </a:rPr>
              <a:t>con baja o nula expectativa de beneficios </a:t>
            </a:r>
            <a:r>
              <a:rPr lang="es-ES" sz="2000" dirty="0">
                <a:solidFill>
                  <a:srgbClr val="0000FF"/>
                </a:solidFill>
                <a:latin typeface="Calibri" panose="020F0502020204030204" pitchFamily="34" charset="0"/>
                <a:ea typeface="Times New Roman" panose="02020603050405020304" pitchFamily="18" charset="0"/>
              </a:rPr>
              <a:t>(18, 19).</a:t>
            </a:r>
            <a:endParaRPr lang="es-ES" sz="1800" dirty="0">
              <a:latin typeface="Times New Roman" panose="02020603050405020304" pitchFamily="18" charset="0"/>
              <a:ea typeface="Times New Roman" panose="02020603050405020304" pitchFamily="18" charset="0"/>
            </a:endParaRPr>
          </a:p>
          <a:p>
            <a:pPr indent="449580" algn="just">
              <a:spcAft>
                <a:spcPts val="0"/>
              </a:spcAft>
            </a:pPr>
            <a:endParaRPr lang="es-ES" sz="1800" dirty="0">
              <a:latin typeface="Times New Roman" panose="02020603050405020304" pitchFamily="18" charset="0"/>
              <a:ea typeface="Times New Roman" panose="02020603050405020304" pitchFamily="18" charset="0"/>
            </a:endParaRPr>
          </a:p>
          <a:p>
            <a:pPr algn="just">
              <a:spcAft>
                <a:spcPts val="0"/>
              </a:spcAft>
            </a:pPr>
            <a:endParaRPr lang="es-ES" sz="20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35416104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1395210" y="1270961"/>
            <a:ext cx="9216981" cy="3880587"/>
          </a:xfrm>
        </p:spPr>
        <p:txBody>
          <a:bodyPr>
            <a:noAutofit/>
          </a:bodyPr>
          <a:lstStyle/>
          <a:p>
            <a:pPr indent="449580" algn="just">
              <a:lnSpc>
                <a:spcPct val="100000"/>
              </a:lnSpc>
              <a:spcAft>
                <a:spcPts val="0"/>
              </a:spcAft>
            </a:pPr>
            <a:r>
              <a:rPr lang="es-ES" sz="2000" dirty="0">
                <a:solidFill>
                  <a:srgbClr val="0000FF"/>
                </a:solidFill>
                <a:latin typeface="Calibri" panose="020F0502020204030204" pitchFamily="34" charset="0"/>
                <a:ea typeface="Times New Roman" panose="02020603050405020304" pitchFamily="18" charset="0"/>
              </a:rPr>
              <a:t> 	</a:t>
            </a:r>
            <a:r>
              <a:rPr lang="es-ES" sz="2000" dirty="0">
                <a:latin typeface="Calibri" panose="020F0502020204030204" pitchFamily="34" charset="0"/>
                <a:ea typeface="Times New Roman" panose="02020603050405020304" pitchFamily="18" charset="0"/>
              </a:rPr>
              <a:t>Asimismo, </a:t>
            </a:r>
            <a:r>
              <a:rPr lang="es-ES" sz="2000" dirty="0">
                <a:solidFill>
                  <a:srgbClr val="6600CC"/>
                </a:solidFill>
                <a:latin typeface="Calibri" panose="020F0502020204030204" pitchFamily="34" charset="0"/>
                <a:ea typeface="Times New Roman" panose="02020603050405020304" pitchFamily="18" charset="0"/>
              </a:rPr>
              <a:t>cuando se comparan la RAR </a:t>
            </a:r>
            <a:r>
              <a:rPr lang="es-ES" sz="2000" dirty="0">
                <a:latin typeface="Calibri" panose="020F0502020204030204" pitchFamily="34" charset="0"/>
                <a:ea typeface="Times New Roman" panose="02020603050405020304" pitchFamily="18" charset="0"/>
              </a:rPr>
              <a:t>y </a:t>
            </a:r>
            <a:r>
              <a:rPr lang="es-ES" sz="2000" dirty="0">
                <a:solidFill>
                  <a:srgbClr val="008080"/>
                </a:solidFill>
                <a:latin typeface="Calibri" panose="020F0502020204030204" pitchFamily="34" charset="0"/>
                <a:ea typeface="Times New Roman" panose="02020603050405020304" pitchFamily="18" charset="0"/>
              </a:rPr>
              <a:t>su inverso el </a:t>
            </a:r>
            <a:r>
              <a:rPr lang="es-ES" sz="2000" b="1" u="sng" dirty="0">
                <a:solidFill>
                  <a:srgbClr val="008080"/>
                </a:solidFill>
                <a:latin typeface="Calibri" panose="020F0502020204030204" pitchFamily="34" charset="0"/>
                <a:ea typeface="Times New Roman" panose="02020603050405020304" pitchFamily="18" charset="0"/>
              </a:rPr>
              <a:t>NNT</a:t>
            </a:r>
            <a:r>
              <a:rPr lang="es-ES" sz="2000" dirty="0">
                <a:latin typeface="Calibri" panose="020F0502020204030204" pitchFamily="34" charset="0"/>
                <a:ea typeface="Times New Roman" panose="02020603050405020304" pitchFamily="18" charset="0"/>
              </a:rPr>
              <a:t>, </a:t>
            </a:r>
            <a:r>
              <a:rPr lang="es-ES" sz="2000" dirty="0">
                <a:solidFill>
                  <a:srgbClr val="008080"/>
                </a:solidFill>
                <a:latin typeface="Calibri" panose="020F0502020204030204" pitchFamily="34" charset="0"/>
                <a:ea typeface="Times New Roman" panose="02020603050405020304" pitchFamily="18" charset="0"/>
              </a:rPr>
              <a:t>con este último </a:t>
            </a:r>
            <a:r>
              <a:rPr lang="es-ES" sz="2000" b="1" u="sng" dirty="0">
                <a:solidFill>
                  <a:srgbClr val="008080"/>
                </a:solidFill>
                <a:latin typeface="Calibri" panose="020F0502020204030204" pitchFamily="34" charset="0"/>
                <a:ea typeface="Times New Roman" panose="02020603050405020304" pitchFamily="18" charset="0"/>
              </a:rPr>
              <a:t>decrece la propensión </a:t>
            </a:r>
            <a:r>
              <a:rPr lang="es-ES" sz="2000" dirty="0">
                <a:solidFill>
                  <a:srgbClr val="008080"/>
                </a:solidFill>
                <a:latin typeface="Calibri" panose="020F0502020204030204" pitchFamily="34" charset="0"/>
                <a:ea typeface="Times New Roman" panose="02020603050405020304" pitchFamily="18" charset="0"/>
              </a:rPr>
              <a:t>de los médicos a prescribir y de los pacientes a desear que se les prescriba</a:t>
            </a:r>
            <a:r>
              <a:rPr lang="es-ES" sz="2000" dirty="0">
                <a:latin typeface="Calibri" panose="020F0502020204030204" pitchFamily="34" charset="0"/>
                <a:ea typeface="Times New Roman" panose="02020603050405020304" pitchFamily="18" charset="0"/>
              </a:rPr>
              <a:t> </a:t>
            </a:r>
            <a:r>
              <a:rPr lang="es-ES" sz="2000" dirty="0">
                <a:solidFill>
                  <a:srgbClr val="0000FF"/>
                </a:solidFill>
                <a:latin typeface="Calibri" panose="020F0502020204030204" pitchFamily="34" charset="0"/>
                <a:ea typeface="Times New Roman" panose="02020603050405020304" pitchFamily="18" charset="0"/>
              </a:rPr>
              <a:t>(16, 20-32)</a:t>
            </a:r>
            <a:r>
              <a:rPr lang="es-ES" sz="2000" dirty="0">
                <a:latin typeface="Calibri" panose="020F0502020204030204" pitchFamily="34" charset="0"/>
                <a:ea typeface="Times New Roman" panose="02020603050405020304" pitchFamily="18" charset="0"/>
              </a:rPr>
              <a:t>.</a:t>
            </a:r>
            <a:r>
              <a:rPr lang="es-ES" sz="1800" dirty="0">
                <a:latin typeface="Calibri" panose="020F0502020204030204" pitchFamily="34" charset="0"/>
                <a:ea typeface="Times New Roman" panose="02020603050405020304" pitchFamily="18" charset="0"/>
              </a:rPr>
              <a:t>  </a:t>
            </a:r>
          </a:p>
          <a:p>
            <a:pPr indent="449580" algn="just">
              <a:lnSpc>
                <a:spcPct val="100000"/>
              </a:lnSpc>
              <a:spcAft>
                <a:spcPts val="0"/>
              </a:spcAft>
            </a:pPr>
            <a:endParaRPr lang="es-ES" sz="1800" dirty="0">
              <a:latin typeface="Calibri" panose="020F0502020204030204" pitchFamily="34" charset="0"/>
              <a:ea typeface="Times New Roman" panose="02020603050405020304" pitchFamily="18" charset="0"/>
            </a:endParaRPr>
          </a:p>
          <a:p>
            <a:pPr indent="449580" algn="just">
              <a:lnSpc>
                <a:spcPct val="100000"/>
              </a:lnSpc>
              <a:spcAft>
                <a:spcPts val="0"/>
              </a:spcAft>
            </a:pPr>
            <a:r>
              <a:rPr lang="es-ES" sz="1600" dirty="0">
                <a:latin typeface="Times New Roman" panose="02020603050405020304" pitchFamily="18" charset="0"/>
                <a:ea typeface="Times New Roman" panose="02020603050405020304" pitchFamily="18" charset="0"/>
              </a:rPr>
              <a:t>	</a:t>
            </a:r>
            <a:r>
              <a:rPr lang="es-ES" sz="2000" dirty="0">
                <a:solidFill>
                  <a:schemeClr val="accent4">
                    <a:lumMod val="75000"/>
                  </a:schemeClr>
                </a:solidFill>
                <a:latin typeface="Calibri" panose="020F0502020204030204" pitchFamily="34" charset="0"/>
                <a:ea typeface="Times New Roman" panose="02020603050405020304" pitchFamily="18" charset="0"/>
              </a:rPr>
              <a:t>Otro tanto sucede </a:t>
            </a:r>
            <a:r>
              <a:rPr lang="es-ES" sz="2000" b="1" dirty="0">
                <a:solidFill>
                  <a:schemeClr val="accent4">
                    <a:lumMod val="75000"/>
                  </a:schemeClr>
                </a:solidFill>
                <a:latin typeface="Calibri" panose="020F0502020204030204" pitchFamily="34" charset="0"/>
                <a:ea typeface="Times New Roman" panose="02020603050405020304" pitchFamily="18" charset="0"/>
              </a:rPr>
              <a:t>cuando un mismo dato de terapia oncológica </a:t>
            </a:r>
            <a:r>
              <a:rPr lang="es-ES" sz="2000" dirty="0">
                <a:solidFill>
                  <a:srgbClr val="008080"/>
                </a:solidFill>
                <a:latin typeface="Calibri" panose="020F0502020204030204" pitchFamily="34" charset="0"/>
                <a:ea typeface="Times New Roman" panose="02020603050405020304" pitchFamily="18" charset="0"/>
              </a:rPr>
              <a:t>se presenta como </a:t>
            </a:r>
            <a:r>
              <a:rPr lang="es-ES" sz="2000" b="1" u="sng" dirty="0">
                <a:solidFill>
                  <a:srgbClr val="008080"/>
                </a:solidFill>
                <a:latin typeface="Calibri" panose="020F0502020204030204" pitchFamily="34" charset="0"/>
                <a:ea typeface="Times New Roman" panose="02020603050405020304" pitchFamily="18" charset="0"/>
              </a:rPr>
              <a:t>probabilidad de vivir (supervivencia)</a:t>
            </a:r>
            <a:r>
              <a:rPr lang="es-ES" sz="2000" dirty="0">
                <a:solidFill>
                  <a:srgbClr val="008080"/>
                </a:solidFill>
                <a:latin typeface="Calibri" panose="020F0502020204030204" pitchFamily="34" charset="0"/>
                <a:ea typeface="Times New Roman" panose="02020603050405020304" pitchFamily="18" charset="0"/>
              </a:rPr>
              <a:t> </a:t>
            </a:r>
            <a:r>
              <a:rPr lang="es-ES" sz="2000" dirty="0">
                <a:solidFill>
                  <a:srgbClr val="990099"/>
                </a:solidFill>
                <a:latin typeface="Calibri" panose="020F0502020204030204" pitchFamily="34" charset="0"/>
                <a:ea typeface="Times New Roman" panose="02020603050405020304" pitchFamily="18" charset="0"/>
              </a:rPr>
              <a:t>frente a probabilidad de morir</a:t>
            </a:r>
            <a:r>
              <a:rPr lang="es-ES" sz="2000" dirty="0">
                <a:latin typeface="Calibri" panose="020F0502020204030204" pitchFamily="34" charset="0"/>
                <a:ea typeface="Times New Roman" panose="02020603050405020304" pitchFamily="18" charset="0"/>
              </a:rPr>
              <a:t>, </a:t>
            </a:r>
            <a:r>
              <a:rPr lang="es-ES" sz="2000" dirty="0">
                <a:solidFill>
                  <a:srgbClr val="FF9900"/>
                </a:solidFill>
                <a:latin typeface="Calibri" panose="020F0502020204030204" pitchFamily="34" charset="0"/>
                <a:ea typeface="Times New Roman" panose="02020603050405020304" pitchFamily="18" charset="0"/>
              </a:rPr>
              <a:t>resultando estadísticamente más atractiva la elección en el primer marco </a:t>
            </a:r>
            <a:r>
              <a:rPr lang="es-ES" sz="2000" dirty="0">
                <a:solidFill>
                  <a:srgbClr val="0000FF"/>
                </a:solidFill>
                <a:latin typeface="Calibri" panose="020F0502020204030204" pitchFamily="34" charset="0"/>
                <a:ea typeface="Times New Roman" panose="02020603050405020304" pitchFamily="18" charset="0"/>
              </a:rPr>
              <a:t>(33)</a:t>
            </a:r>
            <a:r>
              <a:rPr lang="es-ES" sz="2000" dirty="0">
                <a:latin typeface="Calibri" panose="020F0502020204030204" pitchFamily="34" charset="0"/>
                <a:ea typeface="Times New Roman" panose="02020603050405020304" pitchFamily="18" charset="0"/>
              </a:rPr>
              <a:t>.</a:t>
            </a:r>
            <a:endParaRPr lang="es-ES" sz="2000" dirty="0">
              <a:latin typeface="Times New Roman" panose="02020603050405020304" pitchFamily="18" charset="0"/>
              <a:ea typeface="Times New Roman" panose="02020603050405020304" pitchFamily="18" charset="0"/>
            </a:endParaRPr>
          </a:p>
          <a:p>
            <a:pPr indent="449580" algn="just">
              <a:spcAft>
                <a:spcPts val="0"/>
              </a:spcAft>
            </a:pPr>
            <a:endParaRPr lang="es-ES" sz="1800" dirty="0">
              <a:latin typeface="Times New Roman" panose="02020603050405020304" pitchFamily="18" charset="0"/>
              <a:ea typeface="Times New Roman" panose="02020603050405020304" pitchFamily="18" charset="0"/>
            </a:endParaRPr>
          </a:p>
          <a:p>
            <a:pPr algn="just">
              <a:spcAft>
                <a:spcPts val="0"/>
              </a:spcAft>
            </a:pPr>
            <a:endParaRPr lang="es-ES" sz="20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82853672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Marcador de contenido 2"/>
          <p:cNvPicPr>
            <a:picLocks noGrp="1" noChangeAspect="1"/>
          </p:cNvPicPr>
          <p:nvPr>
            <p:ph idx="1"/>
          </p:nvPr>
        </p:nvPicPr>
        <p:blipFill>
          <a:blip r:embed="rId2"/>
          <a:stretch>
            <a:fillRect/>
          </a:stretch>
        </p:blipFill>
        <p:spPr>
          <a:xfrm>
            <a:off x="792051" y="3144969"/>
            <a:ext cx="10515600" cy="2686924"/>
          </a:xfrm>
          <a:prstGeom prst="rect">
            <a:avLst/>
          </a:prstGeom>
        </p:spPr>
      </p:pic>
      <p:sp>
        <p:nvSpPr>
          <p:cNvPr id="2" name="Rectángulo 1"/>
          <p:cNvSpPr/>
          <p:nvPr/>
        </p:nvSpPr>
        <p:spPr>
          <a:xfrm>
            <a:off x="678287" y="569684"/>
            <a:ext cx="10629364" cy="1938992"/>
          </a:xfrm>
          <a:prstGeom prst="rect">
            <a:avLst/>
          </a:prstGeom>
        </p:spPr>
        <p:txBody>
          <a:bodyPr wrap="square">
            <a:spAutoFit/>
          </a:bodyPr>
          <a:lstStyle/>
          <a:p>
            <a:pPr algn="just">
              <a:spcAft>
                <a:spcPts val="0"/>
              </a:spcAft>
            </a:pPr>
            <a:r>
              <a:rPr lang="es-ES" sz="2000" dirty="0">
                <a:latin typeface="Calibri" panose="020F0502020204030204" pitchFamily="34" charset="0"/>
                <a:ea typeface="Times New Roman" panose="02020603050405020304" pitchFamily="18" charset="0"/>
              </a:rPr>
              <a:t>	En la </a:t>
            </a:r>
            <a:r>
              <a:rPr lang="es-ES" sz="2000" dirty="0">
                <a:solidFill>
                  <a:srgbClr val="0000FF"/>
                </a:solidFill>
                <a:latin typeface="Calibri" panose="020F0502020204030204" pitchFamily="34" charset="0"/>
                <a:ea typeface="Times New Roman" panose="02020603050405020304" pitchFamily="18" charset="0"/>
              </a:rPr>
              <a:t>tabla 4</a:t>
            </a:r>
            <a:r>
              <a:rPr lang="es-ES" sz="2000" dirty="0">
                <a:latin typeface="Calibri" panose="020F0502020204030204" pitchFamily="34" charset="0"/>
                <a:ea typeface="Times New Roman" panose="02020603050405020304" pitchFamily="18" charset="0"/>
              </a:rPr>
              <a:t> mostramos 5 ejemplos simulados que muestran el mismo RR = 0,5, con distinta relevancia clínica en términos de NNT. El RR = 0,5 es lo mismo que </a:t>
            </a:r>
            <a:r>
              <a:rPr lang="es-ES" sz="2000" b="1" u="sng" dirty="0">
                <a:solidFill>
                  <a:srgbClr val="FF0066"/>
                </a:solidFill>
                <a:latin typeface="Calibri" panose="020F0502020204030204" pitchFamily="34" charset="0"/>
                <a:ea typeface="Times New Roman" panose="02020603050405020304" pitchFamily="18" charset="0"/>
              </a:rPr>
              <a:t>la RRR </a:t>
            </a:r>
            <a:r>
              <a:rPr lang="es-ES" sz="2000" dirty="0">
                <a:latin typeface="Calibri" panose="020F0502020204030204" pitchFamily="34" charset="0"/>
                <a:ea typeface="Times New Roman" panose="02020603050405020304" pitchFamily="18" charset="0"/>
              </a:rPr>
              <a:t>= 1 -  RR = 1 – 0,5 = 0,5 (=50%), lo cual significa que </a:t>
            </a:r>
            <a:r>
              <a:rPr lang="es-ES" sz="2000" dirty="0">
                <a:solidFill>
                  <a:srgbClr val="FF0066"/>
                </a:solidFill>
                <a:latin typeface="Calibri" panose="020F0502020204030204" pitchFamily="34" charset="0"/>
                <a:ea typeface="Times New Roman" panose="02020603050405020304" pitchFamily="18" charset="0"/>
              </a:rPr>
              <a:t>“la intervención reduce el riesgo relativo en un 50%”</a:t>
            </a:r>
            <a:r>
              <a:rPr lang="es-ES" sz="2000" dirty="0">
                <a:latin typeface="Calibri" panose="020F0502020204030204" pitchFamily="34" charset="0"/>
                <a:ea typeface="Times New Roman" panose="02020603050405020304" pitchFamily="18" charset="0"/>
              </a:rPr>
              <a:t>.</a:t>
            </a:r>
            <a:r>
              <a:rPr lang="es-ES" sz="2000" dirty="0">
                <a:solidFill>
                  <a:srgbClr val="FF0066"/>
                </a:solidFill>
                <a:latin typeface="Calibri" panose="020F0502020204030204" pitchFamily="34" charset="0"/>
                <a:ea typeface="Times New Roman" panose="02020603050405020304" pitchFamily="18" charset="0"/>
              </a:rPr>
              <a:t> </a:t>
            </a:r>
            <a:r>
              <a:rPr lang="es-ES" sz="2000" dirty="0">
                <a:solidFill>
                  <a:srgbClr val="C00000"/>
                </a:solidFill>
                <a:latin typeface="Calibri" panose="020F0502020204030204" pitchFamily="34" charset="0"/>
                <a:ea typeface="Times New Roman" panose="02020603050405020304" pitchFamily="18" charset="0"/>
              </a:rPr>
              <a:t>En los cinco casos este significado común produce una misma impresión emocional en el lector</a:t>
            </a:r>
            <a:r>
              <a:rPr lang="es-ES" sz="2000" dirty="0">
                <a:solidFill>
                  <a:srgbClr val="990099"/>
                </a:solidFill>
                <a:latin typeface="Calibri" panose="020F0502020204030204" pitchFamily="34" charset="0"/>
                <a:ea typeface="Times New Roman" panose="02020603050405020304" pitchFamily="18" charset="0"/>
              </a:rPr>
              <a:t> </a:t>
            </a:r>
            <a:r>
              <a:rPr lang="es-ES" sz="2000" dirty="0">
                <a:solidFill>
                  <a:schemeClr val="accent4">
                    <a:lumMod val="75000"/>
                  </a:schemeClr>
                </a:solidFill>
                <a:latin typeface="Calibri" panose="020F0502020204030204" pitchFamily="34" charset="0"/>
                <a:ea typeface="Times New Roman" panose="02020603050405020304" pitchFamily="18" charset="0"/>
              </a:rPr>
              <a:t>y, sin embargo, el esfuerzo terapéutico de los cinco supuestos </a:t>
            </a:r>
            <a:r>
              <a:rPr lang="es-ES" sz="2000" dirty="0">
                <a:solidFill>
                  <a:srgbClr val="CCCC00"/>
                </a:solidFill>
                <a:latin typeface="Calibri" panose="020F0502020204030204" pitchFamily="34" charset="0"/>
                <a:ea typeface="Times New Roman" panose="02020603050405020304" pitchFamily="18" charset="0"/>
              </a:rPr>
              <a:t>va desde tener que tratar 6 </a:t>
            </a:r>
            <a:r>
              <a:rPr lang="es-ES" sz="2000" dirty="0">
                <a:solidFill>
                  <a:srgbClr val="FF9900"/>
                </a:solidFill>
                <a:latin typeface="Calibri" panose="020F0502020204030204" pitchFamily="34" charset="0"/>
                <a:ea typeface="Times New Roman" panose="02020603050405020304" pitchFamily="18" charset="0"/>
              </a:rPr>
              <a:t>hasta tener que tratar a 77 pacientes </a:t>
            </a:r>
            <a:r>
              <a:rPr lang="es-ES" sz="2000" dirty="0">
                <a:solidFill>
                  <a:srgbClr val="008000"/>
                </a:solidFill>
                <a:latin typeface="Calibri" panose="020F0502020204030204" pitchFamily="34" charset="0"/>
                <a:ea typeface="Times New Roman" panose="02020603050405020304" pitchFamily="18" charset="0"/>
              </a:rPr>
              <a:t>para conseguir el mismo rendimiento: evitar a 1 paciente el evento grave</a:t>
            </a:r>
            <a:r>
              <a:rPr lang="es-ES" sz="2000" dirty="0">
                <a:latin typeface="Calibri" panose="020F0502020204030204" pitchFamily="34" charset="0"/>
                <a:ea typeface="Times New Roman" panose="02020603050405020304" pitchFamily="18" charset="0"/>
              </a:rPr>
              <a:t>.</a:t>
            </a:r>
            <a:endParaRPr lang="es-ES" sz="20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45021770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73806" y="493913"/>
            <a:ext cx="10515600" cy="1325563"/>
          </a:xfrm>
        </p:spPr>
        <p:txBody>
          <a:bodyPr>
            <a:normAutofit fontScale="90000"/>
          </a:bodyPr>
          <a:lstStyle/>
          <a:p>
            <a:pPr>
              <a:lnSpc>
                <a:spcPct val="100000"/>
              </a:lnSpc>
            </a:pPr>
            <a:r>
              <a:rPr lang="es-ES" sz="2200" dirty="0">
                <a:solidFill>
                  <a:srgbClr val="990099"/>
                </a:solidFill>
              </a:rPr>
              <a:t>     Propaganda comercial con </a:t>
            </a:r>
            <a:r>
              <a:rPr lang="es-ES" sz="2200" dirty="0" err="1">
                <a:solidFill>
                  <a:srgbClr val="990099"/>
                </a:solidFill>
              </a:rPr>
              <a:t>pseudociencia</a:t>
            </a:r>
            <a:r>
              <a:rPr lang="es-ES" sz="2200" dirty="0">
                <a:solidFill>
                  <a:srgbClr val="990099"/>
                </a:solidFill>
              </a:rPr>
              <a:t> para inducir el </a:t>
            </a:r>
            <a:r>
              <a:rPr lang="es-ES" sz="2200" b="1" dirty="0">
                <a:solidFill>
                  <a:srgbClr val="990099"/>
                </a:solidFill>
              </a:rPr>
              <a:t>“efecto marco”, </a:t>
            </a:r>
            <a:r>
              <a:rPr lang="es-ES" sz="2200" dirty="0">
                <a:solidFill>
                  <a:srgbClr val="990099"/>
                </a:solidFill>
              </a:rPr>
              <a:t>mediante la </a:t>
            </a:r>
            <a:r>
              <a:rPr lang="es-ES" sz="2200" b="1" u="sng" dirty="0">
                <a:solidFill>
                  <a:srgbClr val="990099"/>
                </a:solidFill>
              </a:rPr>
              <a:t>RRR del 35%, </a:t>
            </a:r>
            <a:r>
              <a:rPr lang="es-ES" sz="2200" dirty="0">
                <a:solidFill>
                  <a:srgbClr val="990099"/>
                </a:solidFill>
              </a:rPr>
              <a:t>y provocar una sobreestimación del efecto</a:t>
            </a:r>
            <a:r>
              <a:rPr lang="es-ES" sz="2200" dirty="0"/>
              <a:t>. Tras realizar los cálculos, para la variable </a:t>
            </a:r>
            <a:r>
              <a:rPr lang="es-ES" sz="2200" b="1" dirty="0"/>
              <a:t>[ACV o Embolismo sistémico] </a:t>
            </a:r>
            <a:r>
              <a:rPr lang="es-ES" sz="2200" dirty="0"/>
              <a:t>los eventos fueron: 1,11% en el grupo de DAB 300 frente a 1,71% en el grupo de WARF; RR 0,65 (0,52-0,81); RAR 0,60% (0,32% a 0,82%); NNT 168 (122 a 310) por año.</a:t>
            </a:r>
            <a:br>
              <a:rPr lang="es-ES" sz="2200" dirty="0"/>
            </a:br>
            <a:r>
              <a:rPr lang="es-ES" sz="2200" dirty="0">
                <a:solidFill>
                  <a:srgbClr val="FF0066"/>
                </a:solidFill>
              </a:rPr>
              <a:t>     Más grave es la alusión de que DAB tiene este efecto frente al grupo de WARF con buen control del INR</a:t>
            </a:r>
            <a:r>
              <a:rPr lang="es-ES" sz="2200" dirty="0"/>
              <a:t>, </a:t>
            </a:r>
            <a:r>
              <a:rPr lang="es-ES" sz="2200" b="1" u="sng" dirty="0">
                <a:solidFill>
                  <a:srgbClr val="FF0000"/>
                </a:solidFill>
              </a:rPr>
              <a:t>lo cual no es cierto</a:t>
            </a:r>
            <a:r>
              <a:rPr lang="es-ES" sz="2200" dirty="0"/>
              <a:t>, </a:t>
            </a:r>
            <a:r>
              <a:rPr lang="es-ES" sz="2200" dirty="0">
                <a:solidFill>
                  <a:srgbClr val="FF9900"/>
                </a:solidFill>
              </a:rPr>
              <a:t>pues no hay diferencias cuando WARF tiene un %TRT &gt;= 64,5%</a:t>
            </a:r>
            <a:r>
              <a:rPr lang="es-ES" sz="2200" dirty="0">
                <a:solidFill>
                  <a:srgbClr val="000000"/>
                </a:solidFill>
              </a:rPr>
              <a:t>.</a:t>
            </a:r>
            <a:r>
              <a:rPr lang="es-ES" sz="2200" dirty="0">
                <a:solidFill>
                  <a:srgbClr val="FF9900"/>
                </a:solidFill>
              </a:rPr>
              <a:t> </a:t>
            </a:r>
            <a:r>
              <a:rPr lang="es-ES" sz="2000" dirty="0"/>
              <a:t/>
            </a:r>
            <a:br>
              <a:rPr lang="es-ES" sz="2000" dirty="0"/>
            </a:br>
            <a:endParaRPr lang="es-ES" sz="2000" dirty="0"/>
          </a:p>
        </p:txBody>
      </p:sp>
      <p:pic>
        <p:nvPicPr>
          <p:cNvPr id="5" name="Marcador de contenido 4"/>
          <p:cNvPicPr>
            <a:picLocks noGrp="1" noChangeAspect="1"/>
          </p:cNvPicPr>
          <p:nvPr>
            <p:ph sz="half" idx="1"/>
          </p:nvPr>
        </p:nvPicPr>
        <p:blipFill>
          <a:blip r:embed="rId2"/>
          <a:stretch>
            <a:fillRect/>
          </a:stretch>
        </p:blipFill>
        <p:spPr>
          <a:xfrm>
            <a:off x="1502513" y="2289269"/>
            <a:ext cx="3234788" cy="4351338"/>
          </a:xfrm>
          <a:prstGeom prst="rect">
            <a:avLst/>
          </a:prstGeom>
        </p:spPr>
      </p:pic>
      <p:pic>
        <p:nvPicPr>
          <p:cNvPr id="6" name="Marcador de contenido 5"/>
          <p:cNvPicPr>
            <a:picLocks noGrp="1" noChangeAspect="1"/>
          </p:cNvPicPr>
          <p:nvPr>
            <p:ph sz="half" idx="2"/>
          </p:nvPr>
        </p:nvPicPr>
        <p:blipFill>
          <a:blip r:embed="rId3"/>
          <a:stretch>
            <a:fillRect/>
          </a:stretch>
        </p:blipFill>
        <p:spPr>
          <a:xfrm>
            <a:off x="7150908" y="2315027"/>
            <a:ext cx="3224183" cy="4351338"/>
          </a:xfrm>
          <a:prstGeom prst="rect">
            <a:avLst/>
          </a:prstGeom>
        </p:spPr>
      </p:pic>
    </p:spTree>
    <p:extLst>
      <p:ext uri="{BB962C8B-B14F-4D97-AF65-F5344CB8AC3E}">
        <p14:creationId xmlns:p14="http://schemas.microsoft.com/office/powerpoint/2010/main" val="382186600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90469" y="468157"/>
            <a:ext cx="11023243" cy="1325563"/>
          </a:xfrm>
        </p:spPr>
        <p:txBody>
          <a:bodyPr>
            <a:noAutofit/>
          </a:bodyPr>
          <a:lstStyle/>
          <a:p>
            <a:pPr>
              <a:lnSpc>
                <a:spcPct val="100000"/>
              </a:lnSpc>
            </a:pPr>
            <a:r>
              <a:rPr lang="es-ES" sz="2000" dirty="0">
                <a:solidFill>
                  <a:srgbClr val="990099"/>
                </a:solidFill>
              </a:rPr>
              <a:t>     Propaganda comercial (¿e institucional?) con </a:t>
            </a:r>
            <a:r>
              <a:rPr lang="es-ES" sz="2000" dirty="0" err="1">
                <a:solidFill>
                  <a:srgbClr val="990099"/>
                </a:solidFill>
              </a:rPr>
              <a:t>pseudociencia</a:t>
            </a:r>
            <a:r>
              <a:rPr lang="es-ES" sz="2000" dirty="0">
                <a:solidFill>
                  <a:srgbClr val="990099"/>
                </a:solidFill>
              </a:rPr>
              <a:t> para inducir el </a:t>
            </a:r>
            <a:r>
              <a:rPr lang="es-ES" sz="2000" b="1" dirty="0">
                <a:solidFill>
                  <a:srgbClr val="990099"/>
                </a:solidFill>
              </a:rPr>
              <a:t>“efecto marco”, </a:t>
            </a:r>
            <a:r>
              <a:rPr lang="es-ES" sz="2000" dirty="0">
                <a:solidFill>
                  <a:srgbClr val="990099"/>
                </a:solidFill>
              </a:rPr>
              <a:t>mediante la </a:t>
            </a:r>
            <a:r>
              <a:rPr lang="es-ES" sz="2000" b="1" u="sng" dirty="0">
                <a:solidFill>
                  <a:srgbClr val="990099"/>
                </a:solidFill>
              </a:rPr>
              <a:t>efectividad o RRR del 83% </a:t>
            </a:r>
            <a:r>
              <a:rPr lang="es-ES" sz="2000" b="1" u="sng" dirty="0">
                <a:solidFill>
                  <a:srgbClr val="000000"/>
                </a:solidFill>
              </a:rPr>
              <a:t>de la vacuna 7vPnC</a:t>
            </a:r>
            <a:r>
              <a:rPr lang="es-ES" sz="2000" b="1" u="sng" dirty="0">
                <a:solidFill>
                  <a:srgbClr val="990099"/>
                </a:solidFill>
              </a:rPr>
              <a:t>, </a:t>
            </a:r>
            <a:r>
              <a:rPr lang="es-ES" sz="2000" dirty="0">
                <a:solidFill>
                  <a:srgbClr val="990099"/>
                </a:solidFill>
              </a:rPr>
              <a:t>y provocar una sobreestimación del efecto</a:t>
            </a:r>
            <a:r>
              <a:rPr lang="es-ES" sz="2000" dirty="0">
                <a:solidFill>
                  <a:prstClr val="black"/>
                </a:solidFill>
              </a:rPr>
              <a:t>. Tras realizar los cálculos, para la variable </a:t>
            </a:r>
            <a:r>
              <a:rPr lang="es-ES" sz="2000" b="1" dirty="0">
                <a:solidFill>
                  <a:prstClr val="black"/>
                </a:solidFill>
              </a:rPr>
              <a:t>[Enfermedad </a:t>
            </a:r>
            <a:r>
              <a:rPr lang="es-ES" sz="2000" b="1" dirty="0" err="1">
                <a:solidFill>
                  <a:prstClr val="black"/>
                </a:solidFill>
              </a:rPr>
              <a:t>Neucomócica</a:t>
            </a:r>
            <a:r>
              <a:rPr lang="es-ES" sz="2000" b="1" dirty="0">
                <a:solidFill>
                  <a:prstClr val="black"/>
                </a:solidFill>
              </a:rPr>
              <a:t> Invasiva total] en menores de 2 años en USA</a:t>
            </a:r>
            <a:r>
              <a:rPr lang="es-ES" sz="2000" dirty="0">
                <a:solidFill>
                  <a:prstClr val="black"/>
                </a:solidFill>
              </a:rPr>
              <a:t> los eventos fueron: 309/969.103 (0,03189%) en el </a:t>
            </a:r>
            <a:r>
              <a:rPr lang="es-ES" sz="2000" dirty="0" err="1">
                <a:solidFill>
                  <a:prstClr val="black"/>
                </a:solidFill>
              </a:rPr>
              <a:t>postvacunal</a:t>
            </a:r>
            <a:r>
              <a:rPr lang="es-ES" sz="2000" dirty="0">
                <a:solidFill>
                  <a:prstClr val="black"/>
                </a:solidFill>
              </a:rPr>
              <a:t> año 2009 frente a 943/512.769 (0,18390%) en el </a:t>
            </a:r>
            <a:r>
              <a:rPr lang="es-ES" sz="2000" dirty="0" err="1">
                <a:solidFill>
                  <a:prstClr val="black"/>
                </a:solidFill>
              </a:rPr>
              <a:t>prevacunal</a:t>
            </a:r>
            <a:r>
              <a:rPr lang="es-ES" sz="2000" dirty="0">
                <a:solidFill>
                  <a:prstClr val="black"/>
                </a:solidFill>
              </a:rPr>
              <a:t> año 1999; RR 0,17 (0,15-0,2); RRR 83% (80% a 85%); RAR 0,15% (0,14% a 0,16%); NNT 658 (610 a 717). </a:t>
            </a:r>
            <a:br>
              <a:rPr lang="es-ES" sz="2000" dirty="0">
                <a:solidFill>
                  <a:prstClr val="black"/>
                </a:solidFill>
              </a:rPr>
            </a:br>
            <a:r>
              <a:rPr lang="es-ES" sz="2000" dirty="0">
                <a:solidFill>
                  <a:prstClr val="black"/>
                </a:solidFill>
              </a:rPr>
              <a:t>     En la </a:t>
            </a:r>
            <a:r>
              <a:rPr lang="es-ES" sz="2000" dirty="0">
                <a:solidFill>
                  <a:srgbClr val="FF9900"/>
                </a:solidFill>
              </a:rPr>
              <a:t>Mortalidad por ENI</a:t>
            </a:r>
            <a:r>
              <a:rPr lang="es-ES" sz="2000" dirty="0">
                <a:solidFill>
                  <a:prstClr val="black"/>
                </a:solidFill>
              </a:rPr>
              <a:t> no hubo diferencias estadísticamente significativas.</a:t>
            </a:r>
            <a:endParaRPr lang="es-ES" sz="2000" dirty="0"/>
          </a:p>
        </p:txBody>
      </p:sp>
      <p:pic>
        <p:nvPicPr>
          <p:cNvPr id="4" name="Marcador de contenido 3"/>
          <p:cNvPicPr>
            <a:picLocks noGrp="1" noChangeAspect="1"/>
          </p:cNvPicPr>
          <p:nvPr>
            <p:ph idx="1"/>
          </p:nvPr>
        </p:nvPicPr>
        <p:blipFill>
          <a:blip r:embed="rId2"/>
          <a:stretch>
            <a:fillRect/>
          </a:stretch>
        </p:blipFill>
        <p:spPr>
          <a:xfrm>
            <a:off x="2147692" y="2237750"/>
            <a:ext cx="6866307" cy="4351338"/>
          </a:xfrm>
          <a:prstGeom prst="rect">
            <a:avLst/>
          </a:prstGeom>
        </p:spPr>
      </p:pic>
    </p:spTree>
    <p:extLst>
      <p:ext uri="{BB962C8B-B14F-4D97-AF65-F5344CB8AC3E}">
        <p14:creationId xmlns:p14="http://schemas.microsoft.com/office/powerpoint/2010/main" val="132309694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Marcador de contenido 4"/>
          <p:cNvPicPr>
            <a:picLocks noGrp="1" noChangeAspect="1"/>
          </p:cNvPicPr>
          <p:nvPr>
            <p:ph idx="1"/>
          </p:nvPr>
        </p:nvPicPr>
        <p:blipFill>
          <a:blip r:embed="rId2"/>
          <a:stretch>
            <a:fillRect/>
          </a:stretch>
        </p:blipFill>
        <p:spPr>
          <a:xfrm>
            <a:off x="1316201" y="654939"/>
            <a:ext cx="9117719" cy="5468361"/>
          </a:xfrm>
          <a:prstGeom prst="rect">
            <a:avLst/>
          </a:prstGeom>
        </p:spPr>
      </p:pic>
    </p:spTree>
    <p:extLst>
      <p:ext uri="{BB962C8B-B14F-4D97-AF65-F5344CB8AC3E}">
        <p14:creationId xmlns:p14="http://schemas.microsoft.com/office/powerpoint/2010/main" val="110728484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553792" y="452048"/>
            <a:ext cx="10877282" cy="5919386"/>
          </a:xfrm>
        </p:spPr>
        <p:txBody>
          <a:bodyPr>
            <a:normAutofit/>
          </a:bodyPr>
          <a:lstStyle/>
          <a:p>
            <a:pPr marL="0" indent="0" algn="just">
              <a:lnSpc>
                <a:spcPct val="100000"/>
              </a:lnSpc>
              <a:spcAft>
                <a:spcPts val="0"/>
              </a:spcAft>
              <a:buNone/>
            </a:pPr>
            <a:r>
              <a:rPr lang="es-ES_tradnl" sz="2000" dirty="0">
                <a:solidFill>
                  <a:srgbClr val="000000"/>
                </a:solidFill>
                <a:ea typeface="Times New Roman" panose="02020603050405020304" pitchFamily="18" charset="0"/>
              </a:rPr>
              <a:t>	En sentido estricto, la interpretación de un </a:t>
            </a:r>
            <a:r>
              <a:rPr lang="es-ES_tradnl" sz="2000" dirty="0">
                <a:ea typeface="Times New Roman" panose="02020603050405020304" pitchFamily="18" charset="0"/>
              </a:rPr>
              <a:t>“valor de </a:t>
            </a:r>
            <a:r>
              <a:rPr lang="es-ES_tradnl" sz="2000" i="1" dirty="0">
                <a:ea typeface="Times New Roman" panose="02020603050405020304" pitchFamily="18" charset="0"/>
              </a:rPr>
              <a:t>p</a:t>
            </a:r>
            <a:r>
              <a:rPr lang="es-ES_tradnl" sz="2000" dirty="0">
                <a:ea typeface="Times New Roman" panose="02020603050405020304" pitchFamily="18" charset="0"/>
              </a:rPr>
              <a:t>” es la probabilidad de que las diferencias esperadas por el muestreo sean iguales o mayores a las observadas en la muestra si la hipótesis nula (H</a:t>
            </a:r>
            <a:r>
              <a:rPr lang="es-ES_tradnl" sz="2000" baseline="-25000" dirty="0">
                <a:ea typeface="Times New Roman" panose="02020603050405020304" pitchFamily="18" charset="0"/>
              </a:rPr>
              <a:t>o</a:t>
            </a:r>
            <a:r>
              <a:rPr lang="es-ES_tradnl" sz="2000" dirty="0">
                <a:ea typeface="Times New Roman" panose="02020603050405020304" pitchFamily="18" charset="0"/>
              </a:rPr>
              <a:t>) fuera cierta. Valor </a:t>
            </a:r>
            <a:r>
              <a:rPr lang="es-ES_tradnl" sz="2000" i="1" dirty="0">
                <a:ea typeface="Times New Roman" panose="02020603050405020304" pitchFamily="18" charset="0"/>
              </a:rPr>
              <a:t>p</a:t>
            </a:r>
            <a:r>
              <a:rPr lang="es-ES_tradnl" sz="2000" dirty="0">
                <a:ea typeface="Times New Roman" panose="02020603050405020304" pitchFamily="18" charset="0"/>
              </a:rPr>
              <a:t> = </a:t>
            </a:r>
            <a:r>
              <a:rPr lang="es-ES_tradnl" sz="2000" i="1" dirty="0">
                <a:ea typeface="Times New Roman" panose="02020603050405020304" pitchFamily="18" charset="0"/>
              </a:rPr>
              <a:t>p</a:t>
            </a:r>
            <a:r>
              <a:rPr lang="es-ES_tradnl" sz="2000" dirty="0">
                <a:ea typeface="Times New Roman" panose="02020603050405020304" pitchFamily="18" charset="0"/>
              </a:rPr>
              <a:t> (</a:t>
            </a:r>
            <a:r>
              <a:rPr lang="es-ES_tradnl" sz="2000" dirty="0" err="1">
                <a:ea typeface="Times New Roman" panose="02020603050405020304" pitchFamily="18" charset="0"/>
              </a:rPr>
              <a:t>dif</a:t>
            </a:r>
            <a:r>
              <a:rPr lang="es-ES_tradnl" sz="2000" dirty="0">
                <a:ea typeface="Times New Roman" panose="02020603050405020304" pitchFamily="18" charset="0"/>
              </a:rPr>
              <a:t> esperada ≥ </a:t>
            </a:r>
            <a:r>
              <a:rPr lang="es-ES_tradnl" sz="2000" dirty="0" err="1">
                <a:ea typeface="Times New Roman" panose="02020603050405020304" pitchFamily="18" charset="0"/>
              </a:rPr>
              <a:t>dif</a:t>
            </a:r>
            <a:r>
              <a:rPr lang="es-ES_tradnl" sz="2000" dirty="0">
                <a:ea typeface="Times New Roman" panose="02020603050405020304" pitchFamily="18" charset="0"/>
              </a:rPr>
              <a:t> observada | H</a:t>
            </a:r>
            <a:r>
              <a:rPr lang="es-ES_tradnl" sz="2000" baseline="-25000" dirty="0">
                <a:ea typeface="Times New Roman" panose="02020603050405020304" pitchFamily="18" charset="0"/>
              </a:rPr>
              <a:t>o</a:t>
            </a:r>
            <a:r>
              <a:rPr lang="es-ES_tradnl" sz="2000" dirty="0">
                <a:ea typeface="Times New Roman" panose="02020603050405020304" pitchFamily="18" charset="0"/>
              </a:rPr>
              <a:t>), y se expresa así porque es una probabilidad condicionada a que H</a:t>
            </a:r>
            <a:r>
              <a:rPr lang="es-ES_tradnl" sz="2000" baseline="-25000" dirty="0">
                <a:ea typeface="Times New Roman" panose="02020603050405020304" pitchFamily="18" charset="0"/>
              </a:rPr>
              <a:t>o</a:t>
            </a:r>
            <a:r>
              <a:rPr lang="es-ES_tradnl" sz="2000" dirty="0">
                <a:ea typeface="Times New Roman" panose="02020603050405020304" pitchFamily="18" charset="0"/>
              </a:rPr>
              <a:t> sea cierta. Aunque nos resulte incómodo estamos obligados a formular la hipótesis nula (H</a:t>
            </a:r>
            <a:r>
              <a:rPr lang="es-ES_tradnl" sz="2000" baseline="-25000" dirty="0">
                <a:ea typeface="Times New Roman" panose="02020603050405020304" pitchFamily="18" charset="0"/>
              </a:rPr>
              <a:t>o</a:t>
            </a:r>
            <a:r>
              <a:rPr lang="es-ES_tradnl" sz="2000" dirty="0">
                <a:ea typeface="Times New Roman" panose="02020603050405020304" pitchFamily="18" charset="0"/>
              </a:rPr>
              <a:t>) de que “no hay diferencias entre los promedios de intervención y control”, y la hipótesis alternativa (H</a:t>
            </a:r>
            <a:r>
              <a:rPr lang="es-ES_tradnl" sz="2000" baseline="-25000" dirty="0">
                <a:ea typeface="Times New Roman" panose="02020603050405020304" pitchFamily="18" charset="0"/>
              </a:rPr>
              <a:t>1</a:t>
            </a:r>
            <a:r>
              <a:rPr lang="es-ES_tradnl" sz="2000" dirty="0">
                <a:ea typeface="Times New Roman" panose="02020603050405020304" pitchFamily="18" charset="0"/>
              </a:rPr>
              <a:t>) de que “sí hay diferencias entre los promedios de intervención y control”.</a:t>
            </a:r>
            <a:endParaRPr lang="es-ES" sz="2000" dirty="0">
              <a:ea typeface="Times New Roman" panose="02020603050405020304" pitchFamily="18" charset="0"/>
            </a:endParaRPr>
          </a:p>
          <a:p>
            <a:pPr marL="0" indent="0" algn="just">
              <a:lnSpc>
                <a:spcPct val="100000"/>
              </a:lnSpc>
              <a:spcAft>
                <a:spcPts val="0"/>
              </a:spcAft>
              <a:buNone/>
            </a:pPr>
            <a:r>
              <a:rPr lang="es-ES_tradnl" sz="2000" dirty="0">
                <a:ea typeface="Times New Roman" panose="02020603050405020304" pitchFamily="18" charset="0"/>
              </a:rPr>
              <a:t>	</a:t>
            </a:r>
            <a:r>
              <a:rPr lang="es-ES_tradnl" sz="2000" dirty="0">
                <a:solidFill>
                  <a:srgbClr val="000000"/>
                </a:solidFill>
                <a:ea typeface="Times New Roman" panose="02020603050405020304" pitchFamily="18" charset="0"/>
              </a:rPr>
              <a:t>Cuando </a:t>
            </a:r>
            <a:r>
              <a:rPr lang="es-ES_tradnl" sz="2000" i="1" dirty="0">
                <a:solidFill>
                  <a:srgbClr val="000000"/>
                </a:solidFill>
                <a:ea typeface="Times New Roman" panose="02020603050405020304" pitchFamily="18" charset="0"/>
              </a:rPr>
              <a:t>p</a:t>
            </a:r>
            <a:r>
              <a:rPr lang="es-ES_tradnl" sz="2000" dirty="0">
                <a:solidFill>
                  <a:srgbClr val="000000"/>
                </a:solidFill>
                <a:ea typeface="Times New Roman" panose="02020603050405020304" pitchFamily="18" charset="0"/>
              </a:rPr>
              <a:t> &lt; 0,05 (</a:t>
            </a:r>
            <a:r>
              <a:rPr lang="es-ES_tradnl" sz="2000" dirty="0" err="1">
                <a:solidFill>
                  <a:srgbClr val="000000"/>
                </a:solidFill>
                <a:ea typeface="Times New Roman" panose="02020603050405020304" pitchFamily="18" charset="0"/>
              </a:rPr>
              <a:t>ó</a:t>
            </a:r>
            <a:r>
              <a:rPr lang="es-ES_tradnl" sz="2000" dirty="0">
                <a:solidFill>
                  <a:srgbClr val="000000"/>
                </a:solidFill>
                <a:ea typeface="Times New Roman" panose="02020603050405020304" pitchFamily="18" charset="0"/>
              </a:rPr>
              <a:t> &lt; 5%) se suele rechazar la hipótesis nula porque sería muy raro encontrar tales datos si H</a:t>
            </a:r>
            <a:r>
              <a:rPr lang="es-ES_tradnl" sz="2000" baseline="-25000" dirty="0">
                <a:solidFill>
                  <a:srgbClr val="000000"/>
                </a:solidFill>
                <a:ea typeface="Times New Roman" panose="02020603050405020304" pitchFamily="18" charset="0"/>
              </a:rPr>
              <a:t>o</a:t>
            </a:r>
            <a:r>
              <a:rPr lang="es-ES_tradnl" sz="2000" dirty="0">
                <a:solidFill>
                  <a:srgbClr val="000000"/>
                </a:solidFill>
                <a:ea typeface="Times New Roman" panose="02020603050405020304" pitchFamily="18" charset="0"/>
              </a:rPr>
              <a:t> fuera cierta, y se dice que la diferencia es estadísticamente significativa (se acepta la hipótesis alternativa). Cuando p &gt; 0,1 no se suele rechazar la hipótesis nula porque no es raro encontrar tales datos si H</a:t>
            </a:r>
            <a:r>
              <a:rPr lang="es-ES_tradnl" sz="2000" baseline="-25000" dirty="0">
                <a:solidFill>
                  <a:srgbClr val="000000"/>
                </a:solidFill>
                <a:ea typeface="Times New Roman" panose="02020603050405020304" pitchFamily="18" charset="0"/>
              </a:rPr>
              <a:t>o</a:t>
            </a:r>
            <a:r>
              <a:rPr lang="es-ES_tradnl" sz="2000" dirty="0">
                <a:solidFill>
                  <a:srgbClr val="000000"/>
                </a:solidFill>
                <a:ea typeface="Times New Roman" panose="02020603050405020304" pitchFamily="18" charset="0"/>
              </a:rPr>
              <a:t> es cierta, y se dice que la diferencia no es estadísticamente significativa. Algunos autores consideran “tierra de nadie” cuando </a:t>
            </a:r>
            <a:r>
              <a:rPr lang="es-ES_tradnl" sz="2000" i="1" dirty="0">
                <a:solidFill>
                  <a:srgbClr val="000000"/>
                </a:solidFill>
                <a:ea typeface="Times New Roman" panose="02020603050405020304" pitchFamily="18" charset="0"/>
              </a:rPr>
              <a:t>p</a:t>
            </a:r>
            <a:r>
              <a:rPr lang="es-ES_tradnl" sz="2000" dirty="0">
                <a:solidFill>
                  <a:srgbClr val="000000"/>
                </a:solidFill>
                <a:ea typeface="Times New Roman" panose="02020603050405020304" pitchFamily="18" charset="0"/>
              </a:rPr>
              <a:t> está entre 0,05 y 0,1, lo cual exige una interpretación aparte.</a:t>
            </a:r>
            <a:endParaRPr lang="es-ES" sz="2000" dirty="0">
              <a:ea typeface="Times New Roman" panose="02020603050405020304" pitchFamily="18" charset="0"/>
            </a:endParaRPr>
          </a:p>
          <a:p>
            <a:pPr marL="0" indent="0" algn="just">
              <a:lnSpc>
                <a:spcPct val="100000"/>
              </a:lnSpc>
              <a:spcAft>
                <a:spcPts val="0"/>
              </a:spcAft>
              <a:buNone/>
            </a:pPr>
            <a:r>
              <a:rPr lang="es-ES_tradnl" sz="2000" dirty="0">
                <a:ea typeface="Times New Roman" panose="02020603050405020304" pitchFamily="18" charset="0"/>
              </a:rPr>
              <a:t>	Veamos un ejemplo simulado. Necesitamos saber si una vacuna es efectiva para prevenir una infección, para lo que asignamos aleatoriamente 200 individuos sanos al grupo de vacuna y 200 al grupo de placebo. Veamos tres supuestos:</a:t>
            </a:r>
            <a:endParaRPr lang="es-ES" sz="2000" dirty="0">
              <a:ea typeface="Times New Roman" panose="02020603050405020304" pitchFamily="18" charset="0"/>
            </a:endParaRPr>
          </a:p>
          <a:p>
            <a:pPr marL="0" indent="0">
              <a:buNone/>
            </a:pPr>
            <a:endParaRPr lang="es-ES" dirty="0"/>
          </a:p>
        </p:txBody>
      </p:sp>
    </p:spTree>
    <p:extLst>
      <p:ext uri="{BB962C8B-B14F-4D97-AF65-F5344CB8AC3E}">
        <p14:creationId xmlns:p14="http://schemas.microsoft.com/office/powerpoint/2010/main" val="258759665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515155" y="837126"/>
            <a:ext cx="10877282" cy="5919386"/>
          </a:xfrm>
        </p:spPr>
        <p:txBody>
          <a:bodyPr>
            <a:normAutofit/>
          </a:bodyPr>
          <a:lstStyle/>
          <a:p>
            <a:pPr marL="0" indent="0" algn="just">
              <a:lnSpc>
                <a:spcPct val="100000"/>
              </a:lnSpc>
              <a:spcAft>
                <a:spcPts val="0"/>
              </a:spcAft>
              <a:buNone/>
            </a:pPr>
            <a:r>
              <a:rPr lang="es-ES_tradnl" sz="2000" b="1" dirty="0">
                <a:latin typeface="Calibri" panose="020F0502020204030204" pitchFamily="34" charset="0"/>
                <a:ea typeface="Times New Roman" panose="02020603050405020304" pitchFamily="18" charset="0"/>
              </a:rPr>
              <a:t>Supuesto 1.</a:t>
            </a:r>
            <a:r>
              <a:rPr lang="es-ES_tradnl" sz="2000" dirty="0">
                <a:latin typeface="Calibri" panose="020F0502020204030204" pitchFamily="34" charset="0"/>
                <a:ea typeface="Times New Roman" panose="02020603050405020304" pitchFamily="18" charset="0"/>
              </a:rPr>
              <a:t> Al cabo de un año los individuos que han tenido infección han sido 40 (20%) en el grupo de vacuna y 40 (20%) en el grupo de placebo. No hay necesidad de calcular para saber que el valor de </a:t>
            </a:r>
            <a:r>
              <a:rPr lang="es-ES_tradnl" sz="2000" i="1" dirty="0">
                <a:latin typeface="Calibri" panose="020F0502020204030204" pitchFamily="34" charset="0"/>
                <a:ea typeface="Times New Roman" panose="02020603050405020304" pitchFamily="18" charset="0"/>
              </a:rPr>
              <a:t>p</a:t>
            </a:r>
            <a:r>
              <a:rPr lang="es-ES_tradnl" sz="2000" dirty="0">
                <a:latin typeface="Calibri" panose="020F0502020204030204" pitchFamily="34" charset="0"/>
                <a:ea typeface="Times New Roman" panose="02020603050405020304" pitchFamily="18" charset="0"/>
              </a:rPr>
              <a:t> = 1 (</a:t>
            </a:r>
            <a:r>
              <a:rPr lang="es-ES_tradnl" sz="2000" dirty="0" err="1">
                <a:latin typeface="Calibri" panose="020F0502020204030204" pitchFamily="34" charset="0"/>
                <a:ea typeface="Times New Roman" panose="02020603050405020304" pitchFamily="18" charset="0"/>
              </a:rPr>
              <a:t>ó</a:t>
            </a:r>
            <a:r>
              <a:rPr lang="es-ES_tradnl" sz="2000" dirty="0">
                <a:latin typeface="Calibri" panose="020F0502020204030204" pitchFamily="34" charset="0"/>
                <a:ea typeface="Times New Roman" panose="02020603050405020304" pitchFamily="18" charset="0"/>
              </a:rPr>
              <a:t> 100%), es decir que la probabilidad de que no haya diferencia es del 100%.</a:t>
            </a:r>
            <a:endParaRPr lang="es-ES" sz="2000" dirty="0">
              <a:latin typeface="Times New Roman" panose="02020603050405020304" pitchFamily="18" charset="0"/>
              <a:ea typeface="Times New Roman" panose="02020603050405020304" pitchFamily="18" charset="0"/>
            </a:endParaRPr>
          </a:p>
          <a:p>
            <a:pPr marL="0" indent="0" algn="just">
              <a:lnSpc>
                <a:spcPct val="100000"/>
              </a:lnSpc>
              <a:spcAft>
                <a:spcPts val="0"/>
              </a:spcAft>
              <a:buNone/>
            </a:pPr>
            <a:r>
              <a:rPr lang="es-ES_tradnl" sz="2000" b="1" dirty="0">
                <a:latin typeface="Calibri" panose="020F0502020204030204" pitchFamily="34" charset="0"/>
                <a:ea typeface="Times New Roman" panose="02020603050405020304" pitchFamily="18" charset="0"/>
              </a:rPr>
              <a:t>Supuesto 2.</a:t>
            </a:r>
            <a:r>
              <a:rPr lang="es-ES_tradnl" sz="2000" dirty="0">
                <a:latin typeface="Calibri" panose="020F0502020204030204" pitchFamily="34" charset="0"/>
                <a:ea typeface="Times New Roman" panose="02020603050405020304" pitchFamily="18" charset="0"/>
              </a:rPr>
              <a:t> Al cabo de un año han tenido infección 36 (18%) individuos en el grupo de vacuna y 40 (20%) en el grupo de placebo. Se encuentra una diferencia 20% - 18% = 2%, pero esta diferencia ¿es mayor, igual o menor a la esperada por azar? Para responderlo, calculamos y obtenemos una </a:t>
            </a:r>
            <a:r>
              <a:rPr lang="es-ES_tradnl" sz="2000" i="1" dirty="0">
                <a:latin typeface="Calibri" panose="020F0502020204030204" pitchFamily="34" charset="0"/>
                <a:ea typeface="Times New Roman" panose="02020603050405020304" pitchFamily="18" charset="0"/>
              </a:rPr>
              <a:t>p</a:t>
            </a:r>
            <a:r>
              <a:rPr lang="es-ES_tradnl" sz="2000" dirty="0">
                <a:latin typeface="Calibri" panose="020F0502020204030204" pitchFamily="34" charset="0"/>
                <a:ea typeface="Times New Roman" panose="02020603050405020304" pitchFamily="18" charset="0"/>
              </a:rPr>
              <a:t> = 0,6 (</a:t>
            </a:r>
            <a:r>
              <a:rPr lang="es-ES_tradnl" sz="2000" dirty="0" err="1">
                <a:latin typeface="Calibri" panose="020F0502020204030204" pitchFamily="34" charset="0"/>
                <a:ea typeface="Times New Roman" panose="02020603050405020304" pitchFamily="18" charset="0"/>
              </a:rPr>
              <a:t>ó</a:t>
            </a:r>
            <a:r>
              <a:rPr lang="es-ES_tradnl" sz="2000" dirty="0">
                <a:latin typeface="Calibri" panose="020F0502020204030204" pitchFamily="34" charset="0"/>
                <a:ea typeface="Times New Roman" panose="02020603050405020304" pitchFamily="18" charset="0"/>
              </a:rPr>
              <a:t> 60%); lo que significa que hay una probabilidad del 60% de que la diferencia esperada por azar sea igual o mayor del 2%, por lo que tenemos pocos argumentos para rechazar la hipótesis nula, y decimos que la diferencia encontrada no es estadísticamente significativa.</a:t>
            </a:r>
            <a:endParaRPr lang="es-ES" sz="2000" dirty="0">
              <a:latin typeface="Times New Roman" panose="02020603050405020304" pitchFamily="18" charset="0"/>
              <a:ea typeface="Times New Roman" panose="02020603050405020304" pitchFamily="18" charset="0"/>
            </a:endParaRPr>
          </a:p>
          <a:p>
            <a:pPr marL="0" indent="0" algn="just">
              <a:lnSpc>
                <a:spcPct val="100000"/>
              </a:lnSpc>
              <a:spcAft>
                <a:spcPts val="0"/>
              </a:spcAft>
              <a:buNone/>
            </a:pPr>
            <a:r>
              <a:rPr lang="es-ES_tradnl" sz="2000" b="1" dirty="0">
                <a:latin typeface="Calibri" panose="020F0502020204030204" pitchFamily="34" charset="0"/>
                <a:ea typeface="Times New Roman" panose="02020603050405020304" pitchFamily="18" charset="0"/>
              </a:rPr>
              <a:t>Supuesto 3.</a:t>
            </a:r>
            <a:r>
              <a:rPr lang="es-ES_tradnl" sz="2000" dirty="0">
                <a:latin typeface="Calibri" panose="020F0502020204030204" pitchFamily="34" charset="0"/>
                <a:ea typeface="Times New Roman" panose="02020603050405020304" pitchFamily="18" charset="0"/>
              </a:rPr>
              <a:t> Al cabo de un año han tenido infección 20 (10%) individuos en el grupo de vacuna y 40 (20%) en el grupo de placebo. Se encuentra una diferencia 20% - 10% = 10%, y tras calcular obtenemos una </a:t>
            </a:r>
            <a:r>
              <a:rPr lang="es-ES_tradnl" sz="2000" i="1" dirty="0">
                <a:latin typeface="Calibri" panose="020F0502020204030204" pitchFamily="34" charset="0"/>
                <a:ea typeface="Times New Roman" panose="02020603050405020304" pitchFamily="18" charset="0"/>
              </a:rPr>
              <a:t>p</a:t>
            </a:r>
            <a:r>
              <a:rPr lang="es-ES_tradnl" sz="2000" dirty="0">
                <a:latin typeface="Calibri" panose="020F0502020204030204" pitchFamily="34" charset="0"/>
                <a:ea typeface="Times New Roman" panose="02020603050405020304" pitchFamily="18" charset="0"/>
              </a:rPr>
              <a:t> = 0,005 (</a:t>
            </a:r>
            <a:r>
              <a:rPr lang="es-ES_tradnl" sz="2000" dirty="0" err="1">
                <a:latin typeface="Calibri" panose="020F0502020204030204" pitchFamily="34" charset="0"/>
                <a:ea typeface="Times New Roman" panose="02020603050405020304" pitchFamily="18" charset="0"/>
              </a:rPr>
              <a:t>ó</a:t>
            </a:r>
            <a:r>
              <a:rPr lang="es-ES_tradnl" sz="2000" dirty="0">
                <a:latin typeface="Calibri" panose="020F0502020204030204" pitchFamily="34" charset="0"/>
                <a:ea typeface="Times New Roman" panose="02020603050405020304" pitchFamily="18" charset="0"/>
              </a:rPr>
              <a:t> 0,5%); lo que significa que hay una probabilidad del 0,5% de que la diferencia esperada por azar sea igual o mayor del 20%, por lo que tenemos muchos argumentos para rechazar la hipótesis nula, y decimos que la diferencia encontrada si es estadísticamente significativa.</a:t>
            </a:r>
            <a:endParaRPr lang="es-ES" sz="2000" dirty="0">
              <a:latin typeface="Times New Roman" panose="02020603050405020304" pitchFamily="18" charset="0"/>
              <a:ea typeface="Times New Roman" panose="02020603050405020304" pitchFamily="18" charset="0"/>
            </a:endParaRPr>
          </a:p>
          <a:p>
            <a:endParaRPr lang="es-ES" dirty="0"/>
          </a:p>
        </p:txBody>
      </p:sp>
    </p:spTree>
    <p:extLst>
      <p:ext uri="{BB962C8B-B14F-4D97-AF65-F5344CB8AC3E}">
        <p14:creationId xmlns:p14="http://schemas.microsoft.com/office/powerpoint/2010/main" val="228736955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Marcador de contenido 2"/>
          <p:cNvPicPr>
            <a:picLocks noGrp="1" noChangeAspect="1"/>
          </p:cNvPicPr>
          <p:nvPr>
            <p:ph idx="1"/>
          </p:nvPr>
        </p:nvPicPr>
        <p:blipFill>
          <a:blip r:embed="rId2"/>
          <a:stretch>
            <a:fillRect/>
          </a:stretch>
        </p:blipFill>
        <p:spPr>
          <a:xfrm>
            <a:off x="893911" y="1180052"/>
            <a:ext cx="10068222" cy="2554822"/>
          </a:xfrm>
          <a:prstGeom prst="rect">
            <a:avLst/>
          </a:prstGeom>
        </p:spPr>
      </p:pic>
    </p:spTree>
    <p:extLst>
      <p:ext uri="{BB962C8B-B14F-4D97-AF65-F5344CB8AC3E}">
        <p14:creationId xmlns:p14="http://schemas.microsoft.com/office/powerpoint/2010/main" val="11641090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p:cNvSpPr/>
          <p:nvPr/>
        </p:nvSpPr>
        <p:spPr>
          <a:xfrm>
            <a:off x="838200" y="1389706"/>
            <a:ext cx="10456572" cy="4093428"/>
          </a:xfrm>
          <a:prstGeom prst="rect">
            <a:avLst/>
          </a:prstGeom>
        </p:spPr>
        <p:txBody>
          <a:bodyPr wrap="square">
            <a:spAutoFit/>
          </a:bodyPr>
          <a:lstStyle/>
          <a:p>
            <a:pPr algn="just">
              <a:spcAft>
                <a:spcPts val="0"/>
              </a:spcAft>
            </a:pPr>
            <a:r>
              <a:rPr lang="es-ES_tradnl" sz="2000" dirty="0">
                <a:latin typeface="Calibri" panose="020F0502020204030204" pitchFamily="34" charset="0"/>
                <a:ea typeface="Times New Roman" panose="02020603050405020304" pitchFamily="18" charset="0"/>
              </a:rPr>
              <a:t>	El </a:t>
            </a:r>
            <a:r>
              <a:rPr lang="es-ES_tradnl" sz="2000" b="1" dirty="0">
                <a:latin typeface="Calibri" panose="020F0502020204030204" pitchFamily="34" charset="0"/>
                <a:ea typeface="Times New Roman" panose="02020603050405020304" pitchFamily="18" charset="0"/>
              </a:rPr>
              <a:t>Riesgo Absoluto (RA)</a:t>
            </a:r>
            <a:r>
              <a:rPr lang="es-ES_tradnl" sz="2000" dirty="0">
                <a:latin typeface="Calibri" panose="020F0502020204030204" pitchFamily="34" charset="0"/>
                <a:ea typeface="Times New Roman" panose="02020603050405020304" pitchFamily="18" charset="0"/>
              </a:rPr>
              <a:t> o incidencia </a:t>
            </a:r>
            <a:r>
              <a:rPr lang="es-ES_tradnl" sz="2000" dirty="0">
                <a:solidFill>
                  <a:srgbClr val="0000FF"/>
                </a:solidFill>
                <a:latin typeface="Calibri" panose="020F0502020204030204" pitchFamily="34" charset="0"/>
                <a:ea typeface="Times New Roman" panose="02020603050405020304" pitchFamily="18" charset="0"/>
              </a:rPr>
              <a:t>es la probabilidad que tiene un sujeto de sufrir un evento en la unidad de tiempo</a:t>
            </a:r>
            <a:r>
              <a:rPr lang="es-ES_tradnl" sz="2000" dirty="0">
                <a:latin typeface="Calibri" panose="020F0502020204030204" pitchFamily="34" charset="0"/>
                <a:ea typeface="Times New Roman" panose="02020603050405020304" pitchFamily="18" charset="0"/>
              </a:rPr>
              <a:t>. </a:t>
            </a:r>
          </a:p>
          <a:p>
            <a:pPr algn="just">
              <a:spcAft>
                <a:spcPts val="0"/>
              </a:spcAft>
            </a:pPr>
            <a:endParaRPr lang="es-ES_tradnl" sz="2000" dirty="0">
              <a:latin typeface="Calibri" panose="020F0502020204030204" pitchFamily="34" charset="0"/>
              <a:ea typeface="Times New Roman" panose="02020603050405020304" pitchFamily="18" charset="0"/>
            </a:endParaRPr>
          </a:p>
          <a:p>
            <a:pPr algn="just">
              <a:spcAft>
                <a:spcPts val="0"/>
              </a:spcAft>
            </a:pPr>
            <a:r>
              <a:rPr lang="es-ES_tradnl" sz="2000" dirty="0">
                <a:latin typeface="Calibri" panose="020F0502020204030204" pitchFamily="34" charset="0"/>
                <a:ea typeface="Times New Roman" panose="02020603050405020304" pitchFamily="18" charset="0"/>
              </a:rPr>
              <a:t>	El </a:t>
            </a:r>
            <a:r>
              <a:rPr lang="es-ES_tradnl" sz="2000" b="1" dirty="0">
                <a:latin typeface="Calibri" panose="020F0502020204030204" pitchFamily="34" charset="0"/>
                <a:ea typeface="Times New Roman" panose="02020603050405020304" pitchFamily="18" charset="0"/>
              </a:rPr>
              <a:t>Riesgo Relativo (RR)</a:t>
            </a:r>
            <a:r>
              <a:rPr lang="es-ES_tradnl" sz="2000" dirty="0">
                <a:latin typeface="Calibri" panose="020F0502020204030204" pitchFamily="34" charset="0"/>
                <a:ea typeface="Times New Roman" panose="02020603050405020304" pitchFamily="18" charset="0"/>
              </a:rPr>
              <a:t> es la </a:t>
            </a:r>
            <a:r>
              <a:rPr lang="es-ES_tradnl" sz="2000" dirty="0">
                <a:solidFill>
                  <a:srgbClr val="CC3300"/>
                </a:solidFill>
                <a:latin typeface="Calibri" panose="020F0502020204030204" pitchFamily="34" charset="0"/>
                <a:ea typeface="Times New Roman" panose="02020603050405020304" pitchFamily="18" charset="0"/>
              </a:rPr>
              <a:t>ratio entre el riesgo absoluto del grupo de intervención en el numerador y el riesgo absoluto del grupo de control en el denominador</a:t>
            </a:r>
            <a:r>
              <a:rPr lang="es-ES_tradnl" sz="2000" dirty="0">
                <a:latin typeface="Calibri" panose="020F0502020204030204" pitchFamily="34" charset="0"/>
                <a:ea typeface="Times New Roman" panose="02020603050405020304" pitchFamily="18" charset="0"/>
              </a:rPr>
              <a:t>. Y así un RR 0,71 nos dice que la incidencia en el grupo de intervención es 0,71 si la incidencia en el grupo de control es 1. Pero quizás sea más fácil decir que, una vez igualado el tamaño de los grupos, por cada 71 casos en el grupo de intervención hay 100 casos que inciden en el control. </a:t>
            </a:r>
          </a:p>
          <a:p>
            <a:pPr algn="just">
              <a:spcAft>
                <a:spcPts val="0"/>
              </a:spcAft>
            </a:pPr>
            <a:r>
              <a:rPr lang="es-ES_tradnl" sz="2000" dirty="0">
                <a:latin typeface="Calibri" panose="020F0502020204030204" pitchFamily="34" charset="0"/>
                <a:ea typeface="Times New Roman" panose="02020603050405020304" pitchFamily="18" charset="0"/>
              </a:rPr>
              <a:t>	Esta última forma de explicarlo nos lleva directamente a la </a:t>
            </a:r>
            <a:r>
              <a:rPr lang="es-ES_tradnl" sz="2000" b="1" dirty="0">
                <a:latin typeface="Calibri" panose="020F0502020204030204" pitchFamily="34" charset="0"/>
                <a:ea typeface="Times New Roman" panose="02020603050405020304" pitchFamily="18" charset="0"/>
              </a:rPr>
              <a:t>Reducción Relativa del Riesgo (RRR)</a:t>
            </a:r>
            <a:r>
              <a:rPr lang="es-ES_tradnl" sz="2000" dirty="0">
                <a:latin typeface="Calibri" panose="020F0502020204030204" pitchFamily="34" charset="0"/>
                <a:ea typeface="Times New Roman" panose="02020603050405020304" pitchFamily="18" charset="0"/>
              </a:rPr>
              <a:t>, que son los casos que evita la intervención por cada 100 casos que inciden en el control, a saber 100 </a:t>
            </a:r>
            <a:r>
              <a:rPr lang="es-ES" sz="2000" dirty="0">
                <a:latin typeface="Calibri" panose="020F0502020204030204" pitchFamily="34" charset="0"/>
                <a:ea typeface="Times New Roman" panose="02020603050405020304" pitchFamily="18" charset="0"/>
              </a:rPr>
              <a:t>- </a:t>
            </a:r>
            <a:r>
              <a:rPr lang="es-ES_tradnl" sz="2000" dirty="0">
                <a:latin typeface="Calibri" panose="020F0502020204030204" pitchFamily="34" charset="0"/>
                <a:ea typeface="Times New Roman" panose="02020603050405020304" pitchFamily="18" charset="0"/>
              </a:rPr>
              <a:t>71 = 29: es decir el 29%. Y se puede calcular más fácilmente como el </a:t>
            </a:r>
            <a:r>
              <a:rPr lang="es-ES_tradnl" sz="2000" dirty="0">
                <a:solidFill>
                  <a:srgbClr val="CC3300"/>
                </a:solidFill>
                <a:latin typeface="Calibri" panose="020F0502020204030204" pitchFamily="34" charset="0"/>
                <a:ea typeface="Times New Roman" panose="02020603050405020304" pitchFamily="18" charset="0"/>
              </a:rPr>
              <a:t>complementario del RR </a:t>
            </a:r>
            <a:r>
              <a:rPr lang="es-ES_tradnl" sz="2000" dirty="0">
                <a:latin typeface="Calibri" panose="020F0502020204030204" pitchFamily="34" charset="0"/>
                <a:ea typeface="Times New Roman" panose="02020603050405020304" pitchFamily="18" charset="0"/>
              </a:rPr>
              <a:t>así: </a:t>
            </a:r>
            <a:r>
              <a:rPr lang="es-ES" sz="2000" dirty="0">
                <a:latin typeface="Calibri" panose="020F0502020204030204" pitchFamily="34" charset="0"/>
                <a:ea typeface="Times New Roman" panose="02020603050405020304" pitchFamily="18" charset="0"/>
              </a:rPr>
              <a:t>RRR = 1 - RR = 1 - 0,71 = 0,29 (= 29%).</a:t>
            </a:r>
            <a:endParaRPr lang="es-ES" sz="2000" dirty="0">
              <a:latin typeface="Times New Roman" panose="02020603050405020304" pitchFamily="18" charset="0"/>
              <a:ea typeface="Times New Roman" panose="02020603050405020304" pitchFamily="18" charset="0"/>
            </a:endParaRPr>
          </a:p>
          <a:p>
            <a:pPr indent="449580" algn="just">
              <a:spcAft>
                <a:spcPts val="0"/>
              </a:spcAft>
            </a:pPr>
            <a:endParaRPr lang="es-ES"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680820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Marcador de contenido 2"/>
          <p:cNvPicPr>
            <a:picLocks noGrp="1" noChangeAspect="1"/>
          </p:cNvPicPr>
          <p:nvPr>
            <p:ph idx="1"/>
          </p:nvPr>
        </p:nvPicPr>
        <p:blipFill>
          <a:blip r:embed="rId2"/>
          <a:stretch>
            <a:fillRect/>
          </a:stretch>
        </p:blipFill>
        <p:spPr>
          <a:xfrm>
            <a:off x="918411" y="1615532"/>
            <a:ext cx="10515600" cy="2172703"/>
          </a:xfrm>
          <a:prstGeom prst="rect">
            <a:avLst/>
          </a:prstGeom>
        </p:spPr>
      </p:pic>
    </p:spTree>
    <p:extLst>
      <p:ext uri="{BB962C8B-B14F-4D97-AF65-F5344CB8AC3E}">
        <p14:creationId xmlns:p14="http://schemas.microsoft.com/office/powerpoint/2010/main" val="27066718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Marcador de contenido 5"/>
          <p:cNvPicPr>
            <a:picLocks noGrp="1" noChangeAspect="1"/>
          </p:cNvPicPr>
          <p:nvPr>
            <p:ph idx="1"/>
          </p:nvPr>
        </p:nvPicPr>
        <p:blipFill>
          <a:blip r:embed="rId2"/>
          <a:stretch>
            <a:fillRect/>
          </a:stretch>
        </p:blipFill>
        <p:spPr>
          <a:xfrm>
            <a:off x="786606" y="1013975"/>
            <a:ext cx="10637400" cy="4897427"/>
          </a:xfrm>
          <a:prstGeom prst="rect">
            <a:avLst/>
          </a:prstGeom>
        </p:spPr>
      </p:pic>
    </p:spTree>
    <p:extLst>
      <p:ext uri="{BB962C8B-B14F-4D97-AF65-F5344CB8AC3E}">
        <p14:creationId xmlns:p14="http://schemas.microsoft.com/office/powerpoint/2010/main" val="65134313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Marcador de contenido 2"/>
          <p:cNvPicPr>
            <a:picLocks noGrp="1" noChangeAspect="1"/>
          </p:cNvPicPr>
          <p:nvPr>
            <p:ph idx="1"/>
          </p:nvPr>
        </p:nvPicPr>
        <p:blipFill>
          <a:blip r:embed="rId2"/>
          <a:stretch>
            <a:fillRect/>
          </a:stretch>
        </p:blipFill>
        <p:spPr>
          <a:xfrm>
            <a:off x="1123092" y="537737"/>
            <a:ext cx="9630767" cy="5726116"/>
          </a:xfrm>
          <a:prstGeom prst="rect">
            <a:avLst/>
          </a:prstGeom>
        </p:spPr>
      </p:pic>
    </p:spTree>
    <p:extLst>
      <p:ext uri="{BB962C8B-B14F-4D97-AF65-F5344CB8AC3E}">
        <p14:creationId xmlns:p14="http://schemas.microsoft.com/office/powerpoint/2010/main" val="40102330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1030513" y="885927"/>
            <a:ext cx="9506859" cy="42165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s-ES_tradnl" altLang="es-ES" sz="20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rPr>
              <a:t>	La </a:t>
            </a:r>
            <a:r>
              <a:rPr kumimoji="0" lang="es-ES_tradnl" altLang="es-ES" sz="2000" b="1"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rPr>
              <a:t>Reducción Absoluta del Riesgo (RAR)</a:t>
            </a:r>
            <a:r>
              <a:rPr kumimoji="0" lang="es-ES_tradnl" altLang="es-ES" sz="20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rPr>
              <a:t> es </a:t>
            </a:r>
            <a:r>
              <a:rPr kumimoji="0" lang="es-ES_tradnl" altLang="es-ES" sz="2000" b="0" i="0" u="none" strike="noStrike" cap="none" normalizeH="0" baseline="0" dirty="0">
                <a:ln>
                  <a:noFill/>
                </a:ln>
                <a:solidFill>
                  <a:srgbClr val="008080"/>
                </a:solidFill>
                <a:effectLst/>
                <a:latin typeface="Calibri" panose="020F0502020204030204" pitchFamily="34" charset="0"/>
                <a:ea typeface="Times New Roman" panose="02020603050405020304" pitchFamily="18" charset="0"/>
              </a:rPr>
              <a:t>la diferencia entre el riesgo absoluto del grupo de control (</a:t>
            </a:r>
            <a:r>
              <a:rPr kumimoji="0" lang="es-ES" altLang="es-ES" sz="2000" b="0" i="0" u="none" strike="noStrike" cap="none" normalizeH="0" baseline="0" dirty="0" err="1">
                <a:ln>
                  <a:noFill/>
                </a:ln>
                <a:solidFill>
                  <a:srgbClr val="008080"/>
                </a:solidFill>
                <a:effectLst/>
                <a:latin typeface="Calibri" panose="020F0502020204030204" pitchFamily="34" charset="0"/>
                <a:ea typeface="Times New Roman" panose="02020603050405020304" pitchFamily="18" charset="0"/>
              </a:rPr>
              <a:t>RA</a:t>
            </a:r>
            <a:r>
              <a:rPr kumimoji="0" lang="es-ES" altLang="es-ES" sz="2000" b="0" i="0" u="none" strike="noStrike" cap="none" normalizeH="0" baseline="-30000" dirty="0" err="1">
                <a:ln>
                  <a:noFill/>
                </a:ln>
                <a:solidFill>
                  <a:srgbClr val="008080"/>
                </a:solidFill>
                <a:effectLst/>
                <a:latin typeface="Calibri" panose="020F0502020204030204" pitchFamily="34" charset="0"/>
                <a:ea typeface="Times New Roman" panose="02020603050405020304" pitchFamily="18" charset="0"/>
              </a:rPr>
              <a:t>c</a:t>
            </a:r>
            <a:r>
              <a:rPr kumimoji="0" lang="es-ES" altLang="es-ES" sz="2000" b="0" i="0" u="none" strike="noStrike" cap="none" normalizeH="0" baseline="0" dirty="0">
                <a:ln>
                  <a:noFill/>
                </a:ln>
                <a:solidFill>
                  <a:srgbClr val="008080"/>
                </a:solidFill>
                <a:effectLst/>
                <a:latin typeface="Calibri" panose="020F0502020204030204" pitchFamily="34" charset="0"/>
                <a:ea typeface="Times New Roman" panose="02020603050405020304" pitchFamily="18" charset="0"/>
              </a:rPr>
              <a:t>) </a:t>
            </a:r>
            <a:r>
              <a:rPr kumimoji="0" lang="es-ES_tradnl" altLang="es-ES" sz="2000" b="0" i="0" u="none" strike="noStrike" cap="none" normalizeH="0" baseline="0" dirty="0">
                <a:ln>
                  <a:noFill/>
                </a:ln>
                <a:solidFill>
                  <a:srgbClr val="008080"/>
                </a:solidFill>
                <a:effectLst/>
                <a:latin typeface="Calibri" panose="020F0502020204030204" pitchFamily="34" charset="0"/>
                <a:ea typeface="Times New Roman" panose="02020603050405020304" pitchFamily="18" charset="0"/>
              </a:rPr>
              <a:t>menos el riesgo absoluto del grupo intervención (</a:t>
            </a:r>
            <a:r>
              <a:rPr kumimoji="0" lang="es-ES" altLang="es-ES" sz="2000" b="0" i="0" u="none" strike="noStrike" cap="none" normalizeH="0" baseline="0" dirty="0" err="1">
                <a:ln>
                  <a:noFill/>
                </a:ln>
                <a:solidFill>
                  <a:srgbClr val="008080"/>
                </a:solidFill>
                <a:effectLst/>
                <a:latin typeface="Calibri" panose="020F0502020204030204" pitchFamily="34" charset="0"/>
                <a:ea typeface="Times New Roman" panose="02020603050405020304" pitchFamily="18" charset="0"/>
              </a:rPr>
              <a:t>RA</a:t>
            </a:r>
            <a:r>
              <a:rPr kumimoji="0" lang="es-ES" altLang="es-ES" sz="2000" b="0" i="0" u="none" strike="noStrike" cap="none" normalizeH="0" baseline="-30000" dirty="0" err="1">
                <a:ln>
                  <a:noFill/>
                </a:ln>
                <a:solidFill>
                  <a:srgbClr val="008080"/>
                </a:solidFill>
                <a:effectLst/>
                <a:latin typeface="Calibri" panose="020F0502020204030204" pitchFamily="34" charset="0"/>
                <a:ea typeface="Times New Roman" panose="02020603050405020304" pitchFamily="18" charset="0"/>
              </a:rPr>
              <a:t>i</a:t>
            </a:r>
            <a:r>
              <a:rPr kumimoji="0" lang="es-ES_tradnl" altLang="es-ES" sz="2000" b="0" i="0" u="none" strike="noStrike" cap="none" normalizeH="0" baseline="0" dirty="0">
                <a:ln>
                  <a:noFill/>
                </a:ln>
                <a:solidFill>
                  <a:srgbClr val="008080"/>
                </a:solidFill>
                <a:effectLst/>
                <a:latin typeface="Calibri" panose="020F0502020204030204" pitchFamily="34" charset="0"/>
                <a:ea typeface="Times New Roman" panose="02020603050405020304" pitchFamily="18" charset="0"/>
              </a:rPr>
              <a:t>)</a:t>
            </a:r>
            <a:r>
              <a:rPr kumimoji="0" lang="es-ES_tradnl" altLang="es-ES" sz="20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rPr>
              <a:t>. </a:t>
            </a:r>
            <a:endParaRPr kumimoji="0" lang="es-ES_tradnl" altLang="es-ES" sz="8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s-ES_tradnl" altLang="es-ES" sz="8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lang="es-ES_tradnl" altLang="es-ES" sz="2000" dirty="0">
                <a:latin typeface="Calibri" panose="020F0502020204030204" pitchFamily="34" charset="0"/>
                <a:ea typeface="Times New Roman" panose="02020603050405020304" pitchFamily="18" charset="0"/>
              </a:rPr>
              <a:t>	</a:t>
            </a:r>
            <a:r>
              <a:rPr kumimoji="0" lang="es-ES_tradnl" altLang="es-ES" sz="20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rPr>
              <a:t>El </a:t>
            </a:r>
            <a:r>
              <a:rPr kumimoji="0" lang="es-ES_tradnl" altLang="es-ES" sz="2000" b="1"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rPr>
              <a:t>Número Necesario a Tratar (NNT)</a:t>
            </a:r>
            <a:r>
              <a:rPr kumimoji="0" lang="es-ES_tradnl" altLang="es-ES" sz="20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rPr>
              <a:t> de una intervención expresa </a:t>
            </a:r>
            <a:r>
              <a:rPr kumimoji="0" lang="es-ES_tradnl" altLang="es-ES" sz="2000" b="0" i="0" u="none" strike="noStrike" cap="none" normalizeH="0" baseline="0" dirty="0">
                <a:ln>
                  <a:noFill/>
                </a:ln>
                <a:solidFill>
                  <a:srgbClr val="008080"/>
                </a:solidFill>
                <a:effectLst/>
                <a:latin typeface="Calibri" panose="020F0502020204030204" pitchFamily="34" charset="0"/>
                <a:ea typeface="Times New Roman" panose="02020603050405020304" pitchFamily="18" charset="0"/>
              </a:rPr>
              <a:t>el número de pacientes que hay que tratar para evitar un evento más que si</a:t>
            </a:r>
            <a:r>
              <a:rPr kumimoji="0" lang="es-ES_tradnl" altLang="es-ES" sz="2000" b="0" i="0" u="none" strike="noStrike" cap="none" normalizeH="0" dirty="0">
                <a:ln>
                  <a:noFill/>
                </a:ln>
                <a:solidFill>
                  <a:srgbClr val="008080"/>
                </a:solidFill>
                <a:effectLst/>
                <a:latin typeface="Calibri" panose="020F0502020204030204" pitchFamily="34" charset="0"/>
                <a:ea typeface="Times New Roman" panose="02020603050405020304" pitchFamily="18" charset="0"/>
              </a:rPr>
              <a:t> son tratados </a:t>
            </a:r>
            <a:r>
              <a:rPr kumimoji="0" lang="es-ES_tradnl" altLang="es-ES" sz="2000" b="0" i="0" u="none" strike="noStrike" cap="none" normalizeH="0" baseline="0" dirty="0">
                <a:ln>
                  <a:noFill/>
                </a:ln>
                <a:solidFill>
                  <a:srgbClr val="008080"/>
                </a:solidFill>
                <a:effectLst/>
                <a:latin typeface="Calibri" panose="020F0502020204030204" pitchFamily="34" charset="0"/>
                <a:ea typeface="Times New Roman" panose="02020603050405020304" pitchFamily="18" charset="0"/>
              </a:rPr>
              <a:t>con el control</a:t>
            </a:r>
            <a:r>
              <a:rPr kumimoji="0" lang="es-ES_tradnl" altLang="es-ES" sz="20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rPr>
              <a:t>, y s</a:t>
            </a:r>
            <a:r>
              <a:rPr kumimoji="0" lang="es-ES" altLang="es-ES" sz="20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rPr>
              <a:t>e puede calcular mediante una regla de tres simple así: Si evito 3,32 eventos tratando a 100 pacientes, entonces para evitar “1” evento necesito tratar a 100 x 1 / 3,32 = 30, aunque puede hacerse más rápidamente calculando el inverso del RAR así: 100% / 3,32% = 100 pacientes/ 3,32 eventos = 30 pacientes / 1 evento = 30 pacientes/evento. </a:t>
            </a:r>
          </a:p>
          <a:p>
            <a:pPr marL="0" marR="0" lvl="0" indent="0" algn="just" defTabSz="914400" rtl="0" eaLnBrk="0" fontAlgn="base" latinLnBrk="0" hangingPunct="0">
              <a:lnSpc>
                <a:spcPct val="100000"/>
              </a:lnSpc>
              <a:spcBef>
                <a:spcPct val="0"/>
              </a:spcBef>
              <a:spcAft>
                <a:spcPct val="0"/>
              </a:spcAft>
              <a:buClrTx/>
              <a:buSzTx/>
              <a:buFontTx/>
              <a:buNone/>
              <a:tabLst/>
            </a:pPr>
            <a:r>
              <a:rPr lang="es-ES" altLang="es-ES" sz="2000" dirty="0">
                <a:latin typeface="Calibri" panose="020F0502020204030204" pitchFamily="34" charset="0"/>
                <a:ea typeface="Times New Roman" panose="02020603050405020304" pitchFamily="18" charset="0"/>
              </a:rPr>
              <a:t>	</a:t>
            </a:r>
            <a:r>
              <a:rPr kumimoji="0" lang="es-ES" altLang="es-ES" sz="20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rPr>
              <a:t>Un NNT 30 significa que simvastatina, por cada 30 pacientes tratados durante 5,4 años, evita “un evento de muerte por cualquier causa”, y también significa que es eficaz en 1 paciente por cada 30 pacientes tratados durante 5,4 años, pero no eficaz en 29 de cada 30. </a:t>
            </a:r>
            <a:endParaRPr kumimoji="0" lang="es-ES" altLang="es-ES" sz="2000" b="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ES" altLang="es-ES" sz="20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rPr>
              <a:t>	</a:t>
            </a:r>
            <a:endParaRPr kumimoji="0" lang="es-ES" altLang="es-ES" sz="20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869020286"/>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6648</TotalTime>
  <Words>2305</Words>
  <Application>Microsoft Office PowerPoint</Application>
  <PresentationFormat>Panorámica</PresentationFormat>
  <Paragraphs>208</Paragraphs>
  <Slides>82</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82</vt:i4>
      </vt:variant>
    </vt:vector>
  </HeadingPairs>
  <TitlesOfParts>
    <vt:vector size="88" baseType="lpstr">
      <vt:lpstr>Arial</vt:lpstr>
      <vt:lpstr>Calibri</vt:lpstr>
      <vt:lpstr>Calibri Light</vt:lpstr>
      <vt:lpstr>Times New Roman</vt:lpstr>
      <vt:lpstr>Trebuchet MS</vt:lpstr>
      <vt:lpstr>Tema de Office</vt:lpstr>
      <vt:lpstr>¿Es clínicamente relevante además de estadísticamente significativo?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Figura 1: Hoja de cálculo para obtener RR, RAR, NNT, potencia y valor de p por incidencias acumuladas. Disponible en http://evalmedicamento.weebly.com/uploads/1/0/8/6/10866180/10-c%C3%A1lculadora_rar_y_nnt.xls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Figura 5: Hoja de cálculo para obtener los resultados y el gráfico de la Regla del 1. Disponible en http://evalmedicamento.weebly.com/uploads/1/0/8/6/10866180/11-regla_del_1_si_el_control_es_placebo._v2.xls  </vt:lpstr>
      <vt:lpstr>Presentación de PowerPoint</vt:lpstr>
      <vt:lpstr>Presentación de PowerPoint</vt:lpstr>
      <vt:lpstr>Esto mismo lo podemos expresar más fácilmente relacionando el número de pacientes en los que el fármaco no es efectivo por cada 1 en el que es efectivo. Los cálculos se hacen muy fácilmente sobre el NNT 82. Permanecerán sanos 82 x 97,2% = 79,4; Enfermarán incluso con fármaco: 82 x 1,6% = 1,3.</vt:lpstr>
      <vt:lpstr>Si hacemos esto mismo con los límites del intervalo de confianza del NNT 82 (60 a 127), averiguamos que “por cada 1 paciente en el que rosuvastatina es efectiva”, permanecerán sanos sin tomar rosuvastatina entre 59 y 123 pacientes y sufrirán un evento tomando rosuvastatina entre 1 y 3 pacientes.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Tabla 3: Escalas de consenso interno.  </vt:lpstr>
      <vt:lpstr>Presentación de PowerPoint</vt:lpstr>
      <vt:lpstr>Presentación de PowerPoint</vt:lpstr>
      <vt:lpstr>Presentación de PowerPoint</vt:lpstr>
      <vt:lpstr>LA FALACIA DE LA INMORTALIDAD POR EXTRAPOLACIÓN AL FUTURO DEL EFECTO OBSERVADO EN DOS AÑOS.  El NNT no se puede extrapolar por encima de los años que duró el ensayo clínico, porque además se llegaría a la inmortalidad. Mostramos el siguiente ejemplo, que es similar al atentado contra la bioestadística que utiliza Ridker para la propaganda de la rosuvastatina en prevención primaria.  El estudio JÚPITER se clausuró en 1,9 años. Por motivos pedagógicos, consideremos que eran 2 años. Sabemos que esta molécula demostró en el JÚPITER un NNT de 182 para la Mortalidad por todas las causas. Vamos a ponérselo mucho mejor a Ridker, y en lugar de ese NNT tan irrelevante clínicamente, que el NNT hubiera sido 32 (que sería un NNT clínicamente relevante). Matemáticamente, cuando los años se multiplican por 2, entonces la RAR se multiplicaría por 2 y el NNT se dividiría por 2. </vt:lpstr>
      <vt:lpstr>Presentación de PowerPoint</vt:lpstr>
      <vt:lpstr>Presentación de PowerPoint</vt:lpstr>
      <vt:lpstr>Presentación de PowerPoint</vt:lpstr>
      <vt:lpstr>Presentación de PowerPoint</vt:lpstr>
      <vt:lpstr>Presentación de PowerPoint</vt:lpstr>
      <vt:lpstr>     Propaganda comercial con pseudociencia para inducir el “efecto marco”, mediante la RRR del 35%, y provocar una sobreestimación del efecto. Tras realizar los cálculos, para la variable [ACV o Embolismo sistémico] los eventos fueron: 1,11% en el grupo de DAB 300 frente a 1,71% en el grupo de WARF; RR 0,65 (0,52-0,81); RAR 0,60% (0,32% a 0,82%); NNT 168 (122 a 310) por año.      Más grave es la alusión de que DAB tiene este efecto frente al grupo de WARF con buen control del INR, lo cual no es cierto, pues no hay diferencias cuando WARF tiene un %TRT &gt;= 64,5%.  </vt:lpstr>
      <vt:lpstr>     Propaganda comercial (¿e institucional?) con pseudociencia para inducir el “efecto marco”, mediante la efectividad o RRR del 83% de la vacuna 7vPnC, y provocar una sobreestimación del efecto. Tras realizar los cálculos, para la variable [Enfermedad Neucomócica Invasiva total] en menores de 2 años en USA los eventos fueron: 309/969.103 (0,03189%) en el postvacunal año 2009 frente a 943/512.769 (0,18390%) en el prevacunal año 1999; RR 0,17 (0,15-0,2); RRR 83% (80% a 85%); RAR 0,15% (0,14% a 0,16%); NNT 658 (610 a 717).       En la Mortalidad por ENI no hubo diferencias estadísticamente significativas.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Galo</dc:creator>
  <cp:lastModifiedBy>Galo</cp:lastModifiedBy>
  <cp:revision>272</cp:revision>
  <dcterms:created xsi:type="dcterms:W3CDTF">2014-09-28T07:23:23Z</dcterms:created>
  <dcterms:modified xsi:type="dcterms:W3CDTF">2020-02-10T12:24:42Z</dcterms:modified>
</cp:coreProperties>
</file>