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58" r:id="rId3"/>
    <p:sldId id="265" r:id="rId4"/>
    <p:sldId id="257" r:id="rId5"/>
    <p:sldId id="258" r:id="rId6"/>
    <p:sldId id="261" r:id="rId7"/>
    <p:sldId id="260" r:id="rId8"/>
    <p:sldId id="262" r:id="rId9"/>
    <p:sldId id="263" r:id="rId10"/>
    <p:sldId id="266" r:id="rId11"/>
    <p:sldId id="264" r:id="rId12"/>
    <p:sldId id="267" r:id="rId13"/>
    <p:sldId id="268" r:id="rId14"/>
    <p:sldId id="269" r:id="rId15"/>
    <p:sldId id="270" r:id="rId16"/>
    <p:sldId id="271" r:id="rId17"/>
    <p:sldId id="272"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357"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1" r:id="rId55"/>
    <p:sldId id="312" r:id="rId56"/>
    <p:sldId id="313" r:id="rId57"/>
    <p:sldId id="314" r:id="rId58"/>
    <p:sldId id="316" r:id="rId59"/>
    <p:sldId id="315"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 id="349" r:id="rId91"/>
    <p:sldId id="347" r:id="rId92"/>
    <p:sldId id="348" r:id="rId93"/>
    <p:sldId id="350" r:id="rId94"/>
    <p:sldId id="351" r:id="rId95"/>
    <p:sldId id="352" r:id="rId96"/>
    <p:sldId id="353" r:id="rId97"/>
    <p:sldId id="354" r:id="rId98"/>
    <p:sldId id="360" r:id="rId99"/>
    <p:sldId id="361" r:id="rId100"/>
    <p:sldId id="356" r:id="rId101"/>
    <p:sldId id="355" r:id="rId10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CC3300"/>
    <a:srgbClr val="FF6600"/>
    <a:srgbClr val="008080"/>
    <a:srgbClr val="009999"/>
    <a:srgbClr val="FF5050"/>
    <a:srgbClr val="993300"/>
    <a:srgbClr val="0000CC"/>
    <a:srgbClr val="9900FF"/>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03C5CF-7E7A-45D5-B2BB-99D8B990E72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F099DCEC-C3CA-440F-BA9A-370F61AF4D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C519ED5B-4C2C-48B4-B542-EA4AA91A7F07}"/>
              </a:ext>
            </a:extLst>
          </p:cNvPr>
          <p:cNvSpPr>
            <a:spLocks noGrp="1"/>
          </p:cNvSpPr>
          <p:nvPr>
            <p:ph type="dt" sz="half" idx="10"/>
          </p:nvPr>
        </p:nvSpPr>
        <p:spPr/>
        <p:txBody>
          <a:bodyPr/>
          <a:lstStyle/>
          <a:p>
            <a:fld id="{3FE205D5-9D25-4E56-BBD8-DC8A4319F777}" type="datetimeFigureOut">
              <a:rPr lang="es-ES" smtClean="0"/>
              <a:t>16/07/2018</a:t>
            </a:fld>
            <a:endParaRPr lang="es-ES" dirty="0"/>
          </a:p>
        </p:txBody>
      </p:sp>
      <p:sp>
        <p:nvSpPr>
          <p:cNvPr id="5" name="Marcador de pie de página 4">
            <a:extLst>
              <a:ext uri="{FF2B5EF4-FFF2-40B4-BE49-F238E27FC236}">
                <a16:creationId xmlns:a16="http://schemas.microsoft.com/office/drawing/2014/main" id="{36562AC8-7220-4169-B286-1217017323BF}"/>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DFC0FA1D-2685-4256-B1D4-761434A8BE2B}"/>
              </a:ext>
            </a:extLst>
          </p:cNvPr>
          <p:cNvSpPr>
            <a:spLocks noGrp="1"/>
          </p:cNvSpPr>
          <p:nvPr>
            <p:ph type="sldNum" sz="quarter" idx="12"/>
          </p:nvPr>
        </p:nvSpPr>
        <p:spPr/>
        <p:txBody>
          <a:bodyPr/>
          <a:lstStyle/>
          <a:p>
            <a:fld id="{0C424257-14FB-4D62-92A1-499726F08510}" type="slidenum">
              <a:rPr lang="es-ES" smtClean="0"/>
              <a:t>‹Nº›</a:t>
            </a:fld>
            <a:endParaRPr lang="es-ES" dirty="0"/>
          </a:p>
        </p:txBody>
      </p:sp>
    </p:spTree>
    <p:extLst>
      <p:ext uri="{BB962C8B-B14F-4D97-AF65-F5344CB8AC3E}">
        <p14:creationId xmlns:p14="http://schemas.microsoft.com/office/powerpoint/2010/main" val="3768405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7042A7-3859-40B1-8876-6CDB9B4203F7}"/>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A139ED91-6BCB-4D39-AB33-AFB24AA7407B}"/>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FCDBA5D-92D4-4D69-BF57-8BD2D1837030}"/>
              </a:ext>
            </a:extLst>
          </p:cNvPr>
          <p:cNvSpPr>
            <a:spLocks noGrp="1"/>
          </p:cNvSpPr>
          <p:nvPr>
            <p:ph type="dt" sz="half" idx="10"/>
          </p:nvPr>
        </p:nvSpPr>
        <p:spPr/>
        <p:txBody>
          <a:bodyPr/>
          <a:lstStyle/>
          <a:p>
            <a:fld id="{3FE205D5-9D25-4E56-BBD8-DC8A4319F777}" type="datetimeFigureOut">
              <a:rPr lang="es-ES" smtClean="0"/>
              <a:t>16/07/2018</a:t>
            </a:fld>
            <a:endParaRPr lang="es-ES" dirty="0"/>
          </a:p>
        </p:txBody>
      </p:sp>
      <p:sp>
        <p:nvSpPr>
          <p:cNvPr id="5" name="Marcador de pie de página 4">
            <a:extLst>
              <a:ext uri="{FF2B5EF4-FFF2-40B4-BE49-F238E27FC236}">
                <a16:creationId xmlns:a16="http://schemas.microsoft.com/office/drawing/2014/main" id="{E736DCB8-42DF-44B3-A2AF-F862FDA22FC6}"/>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E0CA4A8F-933C-40F9-8CE4-AB8E336CFED6}"/>
              </a:ext>
            </a:extLst>
          </p:cNvPr>
          <p:cNvSpPr>
            <a:spLocks noGrp="1"/>
          </p:cNvSpPr>
          <p:nvPr>
            <p:ph type="sldNum" sz="quarter" idx="12"/>
          </p:nvPr>
        </p:nvSpPr>
        <p:spPr/>
        <p:txBody>
          <a:bodyPr/>
          <a:lstStyle/>
          <a:p>
            <a:fld id="{0C424257-14FB-4D62-92A1-499726F08510}" type="slidenum">
              <a:rPr lang="es-ES" smtClean="0"/>
              <a:t>‹Nº›</a:t>
            </a:fld>
            <a:endParaRPr lang="es-ES" dirty="0"/>
          </a:p>
        </p:txBody>
      </p:sp>
    </p:spTree>
    <p:extLst>
      <p:ext uri="{BB962C8B-B14F-4D97-AF65-F5344CB8AC3E}">
        <p14:creationId xmlns:p14="http://schemas.microsoft.com/office/powerpoint/2010/main" val="2626864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C2FDD26-60D6-41B8-9C27-CC15AAF2BC3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01068AB8-87A9-4F55-9757-EA0F03A06C24}"/>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6CDB8DB-4B0F-40AF-90AD-3EBF82E54EB4}"/>
              </a:ext>
            </a:extLst>
          </p:cNvPr>
          <p:cNvSpPr>
            <a:spLocks noGrp="1"/>
          </p:cNvSpPr>
          <p:nvPr>
            <p:ph type="dt" sz="half" idx="10"/>
          </p:nvPr>
        </p:nvSpPr>
        <p:spPr/>
        <p:txBody>
          <a:bodyPr/>
          <a:lstStyle/>
          <a:p>
            <a:fld id="{3FE205D5-9D25-4E56-BBD8-DC8A4319F777}" type="datetimeFigureOut">
              <a:rPr lang="es-ES" smtClean="0"/>
              <a:t>16/07/2018</a:t>
            </a:fld>
            <a:endParaRPr lang="es-ES" dirty="0"/>
          </a:p>
        </p:txBody>
      </p:sp>
      <p:sp>
        <p:nvSpPr>
          <p:cNvPr id="5" name="Marcador de pie de página 4">
            <a:extLst>
              <a:ext uri="{FF2B5EF4-FFF2-40B4-BE49-F238E27FC236}">
                <a16:creationId xmlns:a16="http://schemas.microsoft.com/office/drawing/2014/main" id="{F0371835-5741-4C6C-BE5B-1AC631294378}"/>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FE161179-C6DB-469A-B4AE-9034648C05D9}"/>
              </a:ext>
            </a:extLst>
          </p:cNvPr>
          <p:cNvSpPr>
            <a:spLocks noGrp="1"/>
          </p:cNvSpPr>
          <p:nvPr>
            <p:ph type="sldNum" sz="quarter" idx="12"/>
          </p:nvPr>
        </p:nvSpPr>
        <p:spPr/>
        <p:txBody>
          <a:bodyPr/>
          <a:lstStyle/>
          <a:p>
            <a:fld id="{0C424257-14FB-4D62-92A1-499726F08510}" type="slidenum">
              <a:rPr lang="es-ES" smtClean="0"/>
              <a:t>‹Nº›</a:t>
            </a:fld>
            <a:endParaRPr lang="es-ES" dirty="0"/>
          </a:p>
        </p:txBody>
      </p:sp>
    </p:spTree>
    <p:extLst>
      <p:ext uri="{BB962C8B-B14F-4D97-AF65-F5344CB8AC3E}">
        <p14:creationId xmlns:p14="http://schemas.microsoft.com/office/powerpoint/2010/main" val="1054964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8B2FF6-7AD4-4EED-9EBE-1FBA2EC85F00}"/>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5718EA77-99DF-4081-8AB9-881587AE9C98}"/>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FCC51533-DFB5-47C5-ACE6-D87022AB1EDD}"/>
              </a:ext>
            </a:extLst>
          </p:cNvPr>
          <p:cNvSpPr>
            <a:spLocks noGrp="1"/>
          </p:cNvSpPr>
          <p:nvPr>
            <p:ph type="dt" sz="half" idx="10"/>
          </p:nvPr>
        </p:nvSpPr>
        <p:spPr/>
        <p:txBody>
          <a:bodyPr/>
          <a:lstStyle/>
          <a:p>
            <a:fld id="{3FE205D5-9D25-4E56-BBD8-DC8A4319F777}" type="datetimeFigureOut">
              <a:rPr lang="es-ES" smtClean="0"/>
              <a:t>16/07/2018</a:t>
            </a:fld>
            <a:endParaRPr lang="es-ES" dirty="0"/>
          </a:p>
        </p:txBody>
      </p:sp>
      <p:sp>
        <p:nvSpPr>
          <p:cNvPr id="5" name="Marcador de pie de página 4">
            <a:extLst>
              <a:ext uri="{FF2B5EF4-FFF2-40B4-BE49-F238E27FC236}">
                <a16:creationId xmlns:a16="http://schemas.microsoft.com/office/drawing/2014/main" id="{D5D35501-33ED-4C5B-BD09-BE9B3F52DE23}"/>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0B2ADC78-D9FF-4B47-A618-07FA628AF5B7}"/>
              </a:ext>
            </a:extLst>
          </p:cNvPr>
          <p:cNvSpPr>
            <a:spLocks noGrp="1"/>
          </p:cNvSpPr>
          <p:nvPr>
            <p:ph type="sldNum" sz="quarter" idx="12"/>
          </p:nvPr>
        </p:nvSpPr>
        <p:spPr/>
        <p:txBody>
          <a:bodyPr/>
          <a:lstStyle/>
          <a:p>
            <a:fld id="{0C424257-14FB-4D62-92A1-499726F08510}" type="slidenum">
              <a:rPr lang="es-ES" smtClean="0"/>
              <a:t>‹Nº›</a:t>
            </a:fld>
            <a:endParaRPr lang="es-ES" dirty="0"/>
          </a:p>
        </p:txBody>
      </p:sp>
    </p:spTree>
    <p:extLst>
      <p:ext uri="{BB962C8B-B14F-4D97-AF65-F5344CB8AC3E}">
        <p14:creationId xmlns:p14="http://schemas.microsoft.com/office/powerpoint/2010/main" val="2066536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7330F9-3DF9-4598-9B88-5B82D1E1003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A6BCAF63-F35A-4FA8-B07F-FB5060DE2E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59765CCA-9349-473B-B8A1-82D852D3C71A}"/>
              </a:ext>
            </a:extLst>
          </p:cNvPr>
          <p:cNvSpPr>
            <a:spLocks noGrp="1"/>
          </p:cNvSpPr>
          <p:nvPr>
            <p:ph type="dt" sz="half" idx="10"/>
          </p:nvPr>
        </p:nvSpPr>
        <p:spPr/>
        <p:txBody>
          <a:bodyPr/>
          <a:lstStyle/>
          <a:p>
            <a:fld id="{3FE205D5-9D25-4E56-BBD8-DC8A4319F777}" type="datetimeFigureOut">
              <a:rPr lang="es-ES" smtClean="0"/>
              <a:t>16/07/2018</a:t>
            </a:fld>
            <a:endParaRPr lang="es-ES" dirty="0"/>
          </a:p>
        </p:txBody>
      </p:sp>
      <p:sp>
        <p:nvSpPr>
          <p:cNvPr id="5" name="Marcador de pie de página 4">
            <a:extLst>
              <a:ext uri="{FF2B5EF4-FFF2-40B4-BE49-F238E27FC236}">
                <a16:creationId xmlns:a16="http://schemas.microsoft.com/office/drawing/2014/main" id="{CE088479-1BC6-4ED6-8D97-9D92E10EB45F}"/>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2870E5FC-9C8E-4CDE-849C-A27F2594C5F6}"/>
              </a:ext>
            </a:extLst>
          </p:cNvPr>
          <p:cNvSpPr>
            <a:spLocks noGrp="1"/>
          </p:cNvSpPr>
          <p:nvPr>
            <p:ph type="sldNum" sz="quarter" idx="12"/>
          </p:nvPr>
        </p:nvSpPr>
        <p:spPr/>
        <p:txBody>
          <a:bodyPr/>
          <a:lstStyle/>
          <a:p>
            <a:fld id="{0C424257-14FB-4D62-92A1-499726F08510}" type="slidenum">
              <a:rPr lang="es-ES" smtClean="0"/>
              <a:t>‹Nº›</a:t>
            </a:fld>
            <a:endParaRPr lang="es-ES" dirty="0"/>
          </a:p>
        </p:txBody>
      </p:sp>
    </p:spTree>
    <p:extLst>
      <p:ext uri="{BB962C8B-B14F-4D97-AF65-F5344CB8AC3E}">
        <p14:creationId xmlns:p14="http://schemas.microsoft.com/office/powerpoint/2010/main" val="1070606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C557E9-ECC3-4631-ADD7-84058178E0DC}"/>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01081DC9-5549-43B2-94DE-4CC6CC8538BF}"/>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CBB40377-1CE1-46AB-831D-A4DC9C9560B0}"/>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6E9A1A74-C924-4D3F-BA5C-723CB45E4A95}"/>
              </a:ext>
            </a:extLst>
          </p:cNvPr>
          <p:cNvSpPr>
            <a:spLocks noGrp="1"/>
          </p:cNvSpPr>
          <p:nvPr>
            <p:ph type="dt" sz="half" idx="10"/>
          </p:nvPr>
        </p:nvSpPr>
        <p:spPr/>
        <p:txBody>
          <a:bodyPr/>
          <a:lstStyle/>
          <a:p>
            <a:fld id="{3FE205D5-9D25-4E56-BBD8-DC8A4319F777}" type="datetimeFigureOut">
              <a:rPr lang="es-ES" smtClean="0"/>
              <a:t>16/07/2018</a:t>
            </a:fld>
            <a:endParaRPr lang="es-ES" dirty="0"/>
          </a:p>
        </p:txBody>
      </p:sp>
      <p:sp>
        <p:nvSpPr>
          <p:cNvPr id="6" name="Marcador de pie de página 5">
            <a:extLst>
              <a:ext uri="{FF2B5EF4-FFF2-40B4-BE49-F238E27FC236}">
                <a16:creationId xmlns:a16="http://schemas.microsoft.com/office/drawing/2014/main" id="{980374A5-DF5B-48AE-A557-4CE733E473DE}"/>
              </a:ext>
            </a:extLst>
          </p:cNvPr>
          <p:cNvSpPr>
            <a:spLocks noGrp="1"/>
          </p:cNvSpPr>
          <p:nvPr>
            <p:ph type="ftr" sz="quarter" idx="11"/>
          </p:nvPr>
        </p:nvSpPr>
        <p:spPr/>
        <p:txBody>
          <a:bodyPr/>
          <a:lstStyle/>
          <a:p>
            <a:endParaRPr lang="es-ES" dirty="0"/>
          </a:p>
        </p:txBody>
      </p:sp>
      <p:sp>
        <p:nvSpPr>
          <p:cNvPr id="7" name="Marcador de número de diapositiva 6">
            <a:extLst>
              <a:ext uri="{FF2B5EF4-FFF2-40B4-BE49-F238E27FC236}">
                <a16:creationId xmlns:a16="http://schemas.microsoft.com/office/drawing/2014/main" id="{573B1E83-EE61-458D-8B0A-BCD2A8901FCC}"/>
              </a:ext>
            </a:extLst>
          </p:cNvPr>
          <p:cNvSpPr>
            <a:spLocks noGrp="1"/>
          </p:cNvSpPr>
          <p:nvPr>
            <p:ph type="sldNum" sz="quarter" idx="12"/>
          </p:nvPr>
        </p:nvSpPr>
        <p:spPr/>
        <p:txBody>
          <a:bodyPr/>
          <a:lstStyle/>
          <a:p>
            <a:fld id="{0C424257-14FB-4D62-92A1-499726F08510}" type="slidenum">
              <a:rPr lang="es-ES" smtClean="0"/>
              <a:t>‹Nº›</a:t>
            </a:fld>
            <a:endParaRPr lang="es-ES" dirty="0"/>
          </a:p>
        </p:txBody>
      </p:sp>
    </p:spTree>
    <p:extLst>
      <p:ext uri="{BB962C8B-B14F-4D97-AF65-F5344CB8AC3E}">
        <p14:creationId xmlns:p14="http://schemas.microsoft.com/office/powerpoint/2010/main" val="2659100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2E1713-5462-4B15-8E61-E70B31704402}"/>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32D833CF-2C68-427A-A7C7-B95DD7BC00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375DCAE9-9035-42F1-8A5D-70881E8BF68F}"/>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5EE38BE0-927B-49E3-AB2D-F22FF48D1D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71369314-41EA-4253-8F7F-ABC9FD8050EB}"/>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9B011010-3B47-4142-AE13-B80DAEA55656}"/>
              </a:ext>
            </a:extLst>
          </p:cNvPr>
          <p:cNvSpPr>
            <a:spLocks noGrp="1"/>
          </p:cNvSpPr>
          <p:nvPr>
            <p:ph type="dt" sz="half" idx="10"/>
          </p:nvPr>
        </p:nvSpPr>
        <p:spPr/>
        <p:txBody>
          <a:bodyPr/>
          <a:lstStyle/>
          <a:p>
            <a:fld id="{3FE205D5-9D25-4E56-BBD8-DC8A4319F777}" type="datetimeFigureOut">
              <a:rPr lang="es-ES" smtClean="0"/>
              <a:t>16/07/2018</a:t>
            </a:fld>
            <a:endParaRPr lang="es-ES" dirty="0"/>
          </a:p>
        </p:txBody>
      </p:sp>
      <p:sp>
        <p:nvSpPr>
          <p:cNvPr id="8" name="Marcador de pie de página 7">
            <a:extLst>
              <a:ext uri="{FF2B5EF4-FFF2-40B4-BE49-F238E27FC236}">
                <a16:creationId xmlns:a16="http://schemas.microsoft.com/office/drawing/2014/main" id="{32939EF5-0278-4B92-9D76-DD2299C3820F}"/>
              </a:ext>
            </a:extLst>
          </p:cNvPr>
          <p:cNvSpPr>
            <a:spLocks noGrp="1"/>
          </p:cNvSpPr>
          <p:nvPr>
            <p:ph type="ftr" sz="quarter" idx="11"/>
          </p:nvPr>
        </p:nvSpPr>
        <p:spPr/>
        <p:txBody>
          <a:bodyPr/>
          <a:lstStyle/>
          <a:p>
            <a:endParaRPr lang="es-ES" dirty="0"/>
          </a:p>
        </p:txBody>
      </p:sp>
      <p:sp>
        <p:nvSpPr>
          <p:cNvPr id="9" name="Marcador de número de diapositiva 8">
            <a:extLst>
              <a:ext uri="{FF2B5EF4-FFF2-40B4-BE49-F238E27FC236}">
                <a16:creationId xmlns:a16="http://schemas.microsoft.com/office/drawing/2014/main" id="{ADF9DA71-21BA-41D1-BAA6-ACB82159776D}"/>
              </a:ext>
            </a:extLst>
          </p:cNvPr>
          <p:cNvSpPr>
            <a:spLocks noGrp="1"/>
          </p:cNvSpPr>
          <p:nvPr>
            <p:ph type="sldNum" sz="quarter" idx="12"/>
          </p:nvPr>
        </p:nvSpPr>
        <p:spPr/>
        <p:txBody>
          <a:bodyPr/>
          <a:lstStyle/>
          <a:p>
            <a:fld id="{0C424257-14FB-4D62-92A1-499726F08510}" type="slidenum">
              <a:rPr lang="es-ES" smtClean="0"/>
              <a:t>‹Nº›</a:t>
            </a:fld>
            <a:endParaRPr lang="es-ES" dirty="0"/>
          </a:p>
        </p:txBody>
      </p:sp>
    </p:spTree>
    <p:extLst>
      <p:ext uri="{BB962C8B-B14F-4D97-AF65-F5344CB8AC3E}">
        <p14:creationId xmlns:p14="http://schemas.microsoft.com/office/powerpoint/2010/main" val="4283989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8C8E3E-F73E-4FEE-AB26-4991A353559B}"/>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3B08850E-C180-4FD5-B3C3-0BFD439A37ED}"/>
              </a:ext>
            </a:extLst>
          </p:cNvPr>
          <p:cNvSpPr>
            <a:spLocks noGrp="1"/>
          </p:cNvSpPr>
          <p:nvPr>
            <p:ph type="dt" sz="half" idx="10"/>
          </p:nvPr>
        </p:nvSpPr>
        <p:spPr/>
        <p:txBody>
          <a:bodyPr/>
          <a:lstStyle/>
          <a:p>
            <a:fld id="{3FE205D5-9D25-4E56-BBD8-DC8A4319F777}" type="datetimeFigureOut">
              <a:rPr lang="es-ES" smtClean="0"/>
              <a:t>16/07/2018</a:t>
            </a:fld>
            <a:endParaRPr lang="es-ES" dirty="0"/>
          </a:p>
        </p:txBody>
      </p:sp>
      <p:sp>
        <p:nvSpPr>
          <p:cNvPr id="4" name="Marcador de pie de página 3">
            <a:extLst>
              <a:ext uri="{FF2B5EF4-FFF2-40B4-BE49-F238E27FC236}">
                <a16:creationId xmlns:a16="http://schemas.microsoft.com/office/drawing/2014/main" id="{DFD70092-EB96-4C47-80DB-86CE64599426}"/>
              </a:ext>
            </a:extLst>
          </p:cNvPr>
          <p:cNvSpPr>
            <a:spLocks noGrp="1"/>
          </p:cNvSpPr>
          <p:nvPr>
            <p:ph type="ftr" sz="quarter" idx="11"/>
          </p:nvPr>
        </p:nvSpPr>
        <p:spPr/>
        <p:txBody>
          <a:bodyPr/>
          <a:lstStyle/>
          <a:p>
            <a:endParaRPr lang="es-ES" dirty="0"/>
          </a:p>
        </p:txBody>
      </p:sp>
      <p:sp>
        <p:nvSpPr>
          <p:cNvPr id="5" name="Marcador de número de diapositiva 4">
            <a:extLst>
              <a:ext uri="{FF2B5EF4-FFF2-40B4-BE49-F238E27FC236}">
                <a16:creationId xmlns:a16="http://schemas.microsoft.com/office/drawing/2014/main" id="{BEDE374B-01D6-4829-AFD0-AFC70CB69404}"/>
              </a:ext>
            </a:extLst>
          </p:cNvPr>
          <p:cNvSpPr>
            <a:spLocks noGrp="1"/>
          </p:cNvSpPr>
          <p:nvPr>
            <p:ph type="sldNum" sz="quarter" idx="12"/>
          </p:nvPr>
        </p:nvSpPr>
        <p:spPr/>
        <p:txBody>
          <a:bodyPr/>
          <a:lstStyle/>
          <a:p>
            <a:fld id="{0C424257-14FB-4D62-92A1-499726F08510}" type="slidenum">
              <a:rPr lang="es-ES" smtClean="0"/>
              <a:t>‹Nº›</a:t>
            </a:fld>
            <a:endParaRPr lang="es-ES" dirty="0"/>
          </a:p>
        </p:txBody>
      </p:sp>
    </p:spTree>
    <p:extLst>
      <p:ext uri="{BB962C8B-B14F-4D97-AF65-F5344CB8AC3E}">
        <p14:creationId xmlns:p14="http://schemas.microsoft.com/office/powerpoint/2010/main" val="3486108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177D89D-F70C-4676-A81B-7B6AB9E6E69E}"/>
              </a:ext>
            </a:extLst>
          </p:cNvPr>
          <p:cNvSpPr>
            <a:spLocks noGrp="1"/>
          </p:cNvSpPr>
          <p:nvPr>
            <p:ph type="dt" sz="half" idx="10"/>
          </p:nvPr>
        </p:nvSpPr>
        <p:spPr/>
        <p:txBody>
          <a:bodyPr/>
          <a:lstStyle/>
          <a:p>
            <a:fld id="{3FE205D5-9D25-4E56-BBD8-DC8A4319F777}" type="datetimeFigureOut">
              <a:rPr lang="es-ES" smtClean="0"/>
              <a:t>16/07/2018</a:t>
            </a:fld>
            <a:endParaRPr lang="es-ES" dirty="0"/>
          </a:p>
        </p:txBody>
      </p:sp>
      <p:sp>
        <p:nvSpPr>
          <p:cNvPr id="3" name="Marcador de pie de página 2">
            <a:extLst>
              <a:ext uri="{FF2B5EF4-FFF2-40B4-BE49-F238E27FC236}">
                <a16:creationId xmlns:a16="http://schemas.microsoft.com/office/drawing/2014/main" id="{6B897990-73A3-48B4-BD23-8B90BA5582B1}"/>
              </a:ext>
            </a:extLst>
          </p:cNvPr>
          <p:cNvSpPr>
            <a:spLocks noGrp="1"/>
          </p:cNvSpPr>
          <p:nvPr>
            <p:ph type="ftr" sz="quarter" idx="11"/>
          </p:nvPr>
        </p:nvSpPr>
        <p:spPr/>
        <p:txBody>
          <a:bodyPr/>
          <a:lstStyle/>
          <a:p>
            <a:endParaRPr lang="es-ES" dirty="0"/>
          </a:p>
        </p:txBody>
      </p:sp>
      <p:sp>
        <p:nvSpPr>
          <p:cNvPr id="4" name="Marcador de número de diapositiva 3">
            <a:extLst>
              <a:ext uri="{FF2B5EF4-FFF2-40B4-BE49-F238E27FC236}">
                <a16:creationId xmlns:a16="http://schemas.microsoft.com/office/drawing/2014/main" id="{F9F4D08A-D9F3-4451-B71D-2F2F1069FAC0}"/>
              </a:ext>
            </a:extLst>
          </p:cNvPr>
          <p:cNvSpPr>
            <a:spLocks noGrp="1"/>
          </p:cNvSpPr>
          <p:nvPr>
            <p:ph type="sldNum" sz="quarter" idx="12"/>
          </p:nvPr>
        </p:nvSpPr>
        <p:spPr/>
        <p:txBody>
          <a:bodyPr/>
          <a:lstStyle/>
          <a:p>
            <a:fld id="{0C424257-14FB-4D62-92A1-499726F08510}" type="slidenum">
              <a:rPr lang="es-ES" smtClean="0"/>
              <a:t>‹Nº›</a:t>
            </a:fld>
            <a:endParaRPr lang="es-ES" dirty="0"/>
          </a:p>
        </p:txBody>
      </p:sp>
    </p:spTree>
    <p:extLst>
      <p:ext uri="{BB962C8B-B14F-4D97-AF65-F5344CB8AC3E}">
        <p14:creationId xmlns:p14="http://schemas.microsoft.com/office/powerpoint/2010/main" val="2652901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665D9E-F8B9-4992-A96B-6CAE50B025F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08B2ADBE-77C4-427F-AAF8-A184A472B4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185832D1-8777-4CB7-B814-4470A9AF2F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724790CE-2E27-4471-8229-C673715A4006}"/>
              </a:ext>
            </a:extLst>
          </p:cNvPr>
          <p:cNvSpPr>
            <a:spLocks noGrp="1"/>
          </p:cNvSpPr>
          <p:nvPr>
            <p:ph type="dt" sz="half" idx="10"/>
          </p:nvPr>
        </p:nvSpPr>
        <p:spPr/>
        <p:txBody>
          <a:bodyPr/>
          <a:lstStyle/>
          <a:p>
            <a:fld id="{3FE205D5-9D25-4E56-BBD8-DC8A4319F777}" type="datetimeFigureOut">
              <a:rPr lang="es-ES" smtClean="0"/>
              <a:t>16/07/2018</a:t>
            </a:fld>
            <a:endParaRPr lang="es-ES" dirty="0"/>
          </a:p>
        </p:txBody>
      </p:sp>
      <p:sp>
        <p:nvSpPr>
          <p:cNvPr id="6" name="Marcador de pie de página 5">
            <a:extLst>
              <a:ext uri="{FF2B5EF4-FFF2-40B4-BE49-F238E27FC236}">
                <a16:creationId xmlns:a16="http://schemas.microsoft.com/office/drawing/2014/main" id="{2ACB5E00-8C73-4E76-A459-C14765F68CF3}"/>
              </a:ext>
            </a:extLst>
          </p:cNvPr>
          <p:cNvSpPr>
            <a:spLocks noGrp="1"/>
          </p:cNvSpPr>
          <p:nvPr>
            <p:ph type="ftr" sz="quarter" idx="11"/>
          </p:nvPr>
        </p:nvSpPr>
        <p:spPr/>
        <p:txBody>
          <a:bodyPr/>
          <a:lstStyle/>
          <a:p>
            <a:endParaRPr lang="es-ES" dirty="0"/>
          </a:p>
        </p:txBody>
      </p:sp>
      <p:sp>
        <p:nvSpPr>
          <p:cNvPr id="7" name="Marcador de número de diapositiva 6">
            <a:extLst>
              <a:ext uri="{FF2B5EF4-FFF2-40B4-BE49-F238E27FC236}">
                <a16:creationId xmlns:a16="http://schemas.microsoft.com/office/drawing/2014/main" id="{345D99D0-3920-4E30-B0A1-664205D4F898}"/>
              </a:ext>
            </a:extLst>
          </p:cNvPr>
          <p:cNvSpPr>
            <a:spLocks noGrp="1"/>
          </p:cNvSpPr>
          <p:nvPr>
            <p:ph type="sldNum" sz="quarter" idx="12"/>
          </p:nvPr>
        </p:nvSpPr>
        <p:spPr/>
        <p:txBody>
          <a:bodyPr/>
          <a:lstStyle/>
          <a:p>
            <a:fld id="{0C424257-14FB-4D62-92A1-499726F08510}" type="slidenum">
              <a:rPr lang="es-ES" smtClean="0"/>
              <a:t>‹Nº›</a:t>
            </a:fld>
            <a:endParaRPr lang="es-ES" dirty="0"/>
          </a:p>
        </p:txBody>
      </p:sp>
    </p:spTree>
    <p:extLst>
      <p:ext uri="{BB962C8B-B14F-4D97-AF65-F5344CB8AC3E}">
        <p14:creationId xmlns:p14="http://schemas.microsoft.com/office/powerpoint/2010/main" val="1364052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FC954A-987F-4A38-9E79-EFF2EB8383D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5722FC20-8260-4BFE-9300-D6C895E3AF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Marcador de texto 3">
            <a:extLst>
              <a:ext uri="{FF2B5EF4-FFF2-40B4-BE49-F238E27FC236}">
                <a16:creationId xmlns:a16="http://schemas.microsoft.com/office/drawing/2014/main" id="{7856A87A-8048-4198-889E-933631E5DD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30AEB22E-5F3C-4E1D-AFCD-00192B985650}"/>
              </a:ext>
            </a:extLst>
          </p:cNvPr>
          <p:cNvSpPr>
            <a:spLocks noGrp="1"/>
          </p:cNvSpPr>
          <p:nvPr>
            <p:ph type="dt" sz="half" idx="10"/>
          </p:nvPr>
        </p:nvSpPr>
        <p:spPr/>
        <p:txBody>
          <a:bodyPr/>
          <a:lstStyle/>
          <a:p>
            <a:fld id="{3FE205D5-9D25-4E56-BBD8-DC8A4319F777}" type="datetimeFigureOut">
              <a:rPr lang="es-ES" smtClean="0"/>
              <a:t>16/07/2018</a:t>
            </a:fld>
            <a:endParaRPr lang="es-ES" dirty="0"/>
          </a:p>
        </p:txBody>
      </p:sp>
      <p:sp>
        <p:nvSpPr>
          <p:cNvPr id="6" name="Marcador de pie de página 5">
            <a:extLst>
              <a:ext uri="{FF2B5EF4-FFF2-40B4-BE49-F238E27FC236}">
                <a16:creationId xmlns:a16="http://schemas.microsoft.com/office/drawing/2014/main" id="{EE49E534-5C4F-4113-B30C-ADA2C8C60067}"/>
              </a:ext>
            </a:extLst>
          </p:cNvPr>
          <p:cNvSpPr>
            <a:spLocks noGrp="1"/>
          </p:cNvSpPr>
          <p:nvPr>
            <p:ph type="ftr" sz="quarter" idx="11"/>
          </p:nvPr>
        </p:nvSpPr>
        <p:spPr/>
        <p:txBody>
          <a:bodyPr/>
          <a:lstStyle/>
          <a:p>
            <a:endParaRPr lang="es-ES" dirty="0"/>
          </a:p>
        </p:txBody>
      </p:sp>
      <p:sp>
        <p:nvSpPr>
          <p:cNvPr id="7" name="Marcador de número de diapositiva 6">
            <a:extLst>
              <a:ext uri="{FF2B5EF4-FFF2-40B4-BE49-F238E27FC236}">
                <a16:creationId xmlns:a16="http://schemas.microsoft.com/office/drawing/2014/main" id="{99F8EB46-3CC0-4A52-986C-B739B8E54144}"/>
              </a:ext>
            </a:extLst>
          </p:cNvPr>
          <p:cNvSpPr>
            <a:spLocks noGrp="1"/>
          </p:cNvSpPr>
          <p:nvPr>
            <p:ph type="sldNum" sz="quarter" idx="12"/>
          </p:nvPr>
        </p:nvSpPr>
        <p:spPr/>
        <p:txBody>
          <a:bodyPr/>
          <a:lstStyle/>
          <a:p>
            <a:fld id="{0C424257-14FB-4D62-92A1-499726F08510}" type="slidenum">
              <a:rPr lang="es-ES" smtClean="0"/>
              <a:t>‹Nº›</a:t>
            </a:fld>
            <a:endParaRPr lang="es-ES" dirty="0"/>
          </a:p>
        </p:txBody>
      </p:sp>
    </p:spTree>
    <p:extLst>
      <p:ext uri="{BB962C8B-B14F-4D97-AF65-F5344CB8AC3E}">
        <p14:creationId xmlns:p14="http://schemas.microsoft.com/office/powerpoint/2010/main" val="956783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A833FE8-229B-44A6-BD09-A1F7843A4F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4A16733D-8DF6-4E92-8854-33ECA2CCAB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EEC94F0-B493-46B9-B2AA-75381F7005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E205D5-9D25-4E56-BBD8-DC8A4319F777}" type="datetimeFigureOut">
              <a:rPr lang="es-ES" smtClean="0"/>
              <a:t>16/07/2018</a:t>
            </a:fld>
            <a:endParaRPr lang="es-ES" dirty="0"/>
          </a:p>
        </p:txBody>
      </p:sp>
      <p:sp>
        <p:nvSpPr>
          <p:cNvPr id="5" name="Marcador de pie de página 4">
            <a:extLst>
              <a:ext uri="{FF2B5EF4-FFF2-40B4-BE49-F238E27FC236}">
                <a16:creationId xmlns:a16="http://schemas.microsoft.com/office/drawing/2014/main" id="{39DFBED8-949E-464F-8CD5-8E08D45E3B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Marcador de número de diapositiva 5">
            <a:extLst>
              <a:ext uri="{FF2B5EF4-FFF2-40B4-BE49-F238E27FC236}">
                <a16:creationId xmlns:a16="http://schemas.microsoft.com/office/drawing/2014/main" id="{67CD0749-CAD6-4C42-866A-6077B92802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424257-14FB-4D62-92A1-499726F08510}" type="slidenum">
              <a:rPr lang="es-ES" smtClean="0"/>
              <a:t>‹Nº›</a:t>
            </a:fld>
            <a:endParaRPr lang="es-ES" dirty="0"/>
          </a:p>
        </p:txBody>
      </p:sp>
    </p:spTree>
    <p:extLst>
      <p:ext uri="{BB962C8B-B14F-4D97-AF65-F5344CB8AC3E}">
        <p14:creationId xmlns:p14="http://schemas.microsoft.com/office/powerpoint/2010/main" val="2195038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72F9BA1-9BF9-450F-97FE-75AC75B1BB0D}"/>
              </a:ext>
            </a:extLst>
          </p:cNvPr>
          <p:cNvSpPr>
            <a:spLocks noGrp="1"/>
          </p:cNvSpPr>
          <p:nvPr>
            <p:ph type="subTitle" idx="1"/>
          </p:nvPr>
        </p:nvSpPr>
        <p:spPr>
          <a:xfrm>
            <a:off x="1192696" y="1773238"/>
            <a:ext cx="9316278" cy="1655762"/>
          </a:xfrm>
        </p:spPr>
        <p:txBody>
          <a:bodyPr>
            <a:normAutofit fontScale="25000" lnSpcReduction="20000"/>
          </a:bodyPr>
          <a:lstStyle/>
          <a:p>
            <a:pPr algn="just"/>
            <a:r>
              <a:rPr lang="es-ES" sz="9800" b="1" dirty="0">
                <a:solidFill>
                  <a:srgbClr val="9900CC"/>
                </a:solidFill>
                <a:latin typeface="Calibri" panose="020F0502020204030204" pitchFamily="34" charset="0"/>
                <a:ea typeface="Calibri" panose="020F0502020204030204" pitchFamily="34" charset="0"/>
              </a:rPr>
              <a:t>Resumen del libro:</a:t>
            </a:r>
          </a:p>
          <a:p>
            <a:pPr algn="just"/>
            <a:endParaRPr lang="es-ES" sz="3200" b="1" dirty="0">
              <a:solidFill>
                <a:srgbClr val="9900CC"/>
              </a:solidFill>
              <a:latin typeface="Calibri" panose="020F0502020204030204" pitchFamily="34" charset="0"/>
              <a:ea typeface="Calibri" panose="020F0502020204030204" pitchFamily="34" charset="0"/>
            </a:endParaRPr>
          </a:p>
          <a:p>
            <a:pPr algn="just"/>
            <a:r>
              <a:rPr lang="es-ES" sz="12800" b="1" dirty="0">
                <a:solidFill>
                  <a:srgbClr val="9900CC"/>
                </a:solidFill>
                <a:latin typeface="Calibri" panose="020F0502020204030204" pitchFamily="34" charset="0"/>
                <a:ea typeface="Calibri" panose="020F0502020204030204" pitchFamily="34" charset="0"/>
              </a:rPr>
              <a:t>¿UNA PRÁCTICA DE “FLORECIMIENTO”?</a:t>
            </a:r>
          </a:p>
          <a:p>
            <a:pPr algn="just"/>
            <a:r>
              <a:rPr lang="en-US" sz="8000" dirty="0">
                <a:solidFill>
                  <a:srgbClr val="9900CC"/>
                </a:solidFill>
                <a:latin typeface="Calibri" panose="020F0502020204030204" pitchFamily="34" charset="0"/>
                <a:ea typeface="Calibri" panose="020F0502020204030204" pitchFamily="34" charset="0"/>
              </a:rPr>
              <a:t>Peter Toon, 2014</a:t>
            </a:r>
            <a:r>
              <a:rPr lang="es-ES" sz="8000" dirty="0">
                <a:solidFill>
                  <a:srgbClr val="9900CC"/>
                </a:solidFill>
                <a:latin typeface="Calibri" panose="020F0502020204030204" pitchFamily="34" charset="0"/>
                <a:ea typeface="Calibri" panose="020F0502020204030204" pitchFamily="34" charset="0"/>
              </a:rPr>
              <a:t> </a:t>
            </a:r>
          </a:p>
          <a:p>
            <a:pPr algn="just"/>
            <a:endParaRPr lang="es-ES" b="1" dirty="0">
              <a:solidFill>
                <a:srgbClr val="9900CC"/>
              </a:solidFill>
              <a:latin typeface="Calibri" panose="020F0502020204030204" pitchFamily="34" charset="0"/>
              <a:ea typeface="Calibri" panose="020F0502020204030204" pitchFamily="34" charset="0"/>
            </a:endParaRPr>
          </a:p>
          <a:p>
            <a:pPr algn="just"/>
            <a:endParaRPr lang="es-ES" b="1" dirty="0">
              <a:solidFill>
                <a:srgbClr val="9900CC"/>
              </a:solidFill>
              <a:latin typeface="Calibri" panose="020F0502020204030204" pitchFamily="34" charset="0"/>
              <a:ea typeface="Calibri" panose="020F0502020204030204" pitchFamily="34" charset="0"/>
            </a:endParaRPr>
          </a:p>
          <a:p>
            <a:pPr algn="just"/>
            <a:endParaRPr lang="es-ES" b="1" dirty="0">
              <a:solidFill>
                <a:srgbClr val="9900CC"/>
              </a:solidFill>
              <a:latin typeface="Calibri" panose="020F0502020204030204" pitchFamily="34" charset="0"/>
              <a:ea typeface="Calibri" panose="020F0502020204030204" pitchFamily="34" charset="0"/>
            </a:endParaRPr>
          </a:p>
          <a:p>
            <a:pPr algn="just"/>
            <a:endParaRPr lang="es-ES" sz="6400" b="1" dirty="0">
              <a:latin typeface="Calibri" panose="020F0502020204030204" pitchFamily="34" charset="0"/>
              <a:ea typeface="Calibri" panose="020F0502020204030204" pitchFamily="34" charset="0"/>
            </a:endParaRPr>
          </a:p>
          <a:p>
            <a:pPr algn="just"/>
            <a:endParaRPr lang="es-ES" sz="6400" b="1" dirty="0">
              <a:latin typeface="Calibri" panose="020F0502020204030204" pitchFamily="34" charset="0"/>
              <a:ea typeface="Calibri" panose="020F0502020204030204" pitchFamily="34" charset="0"/>
            </a:endParaRPr>
          </a:p>
          <a:p>
            <a:pPr algn="just"/>
            <a:endParaRPr lang="es-ES" sz="6400" b="1" dirty="0">
              <a:latin typeface="Calibri" panose="020F0502020204030204" pitchFamily="34" charset="0"/>
              <a:ea typeface="Calibri" panose="020F0502020204030204" pitchFamily="34" charset="0"/>
            </a:endParaRPr>
          </a:p>
          <a:p>
            <a:pPr algn="just"/>
            <a:r>
              <a:rPr lang="es-ES" sz="6400" dirty="0">
                <a:latin typeface="Calibri" panose="020F0502020204030204" pitchFamily="34" charset="0"/>
                <a:ea typeface="Calibri" panose="020F0502020204030204" pitchFamily="34" charset="0"/>
              </a:rPr>
              <a:t>Traducción y adaptación: Galo </a:t>
            </a:r>
            <a:r>
              <a:rPr lang="es-ES" sz="6400">
                <a:latin typeface="Calibri" panose="020F0502020204030204" pitchFamily="34" charset="0"/>
                <a:ea typeface="Calibri" panose="020F0502020204030204" pitchFamily="34" charset="0"/>
              </a:rPr>
              <a:t>A Sánchez Robles</a:t>
            </a:r>
            <a:endParaRPr lang="es-ES" sz="6400" dirty="0">
              <a:latin typeface="Calibri" panose="020F0502020204030204" pitchFamily="34" charset="0"/>
              <a:ea typeface="Calibri" panose="020F0502020204030204" pitchFamily="34" charset="0"/>
            </a:endParaRPr>
          </a:p>
          <a:p>
            <a:pPr algn="just"/>
            <a:r>
              <a:rPr lang="es-ES" sz="6400" dirty="0">
                <a:latin typeface="Calibri" panose="020F0502020204030204" pitchFamily="34" charset="0"/>
              </a:rPr>
              <a:t>Seminarios “Medicina Reflexiva”, Sevilla y Mérida, 2018</a:t>
            </a:r>
            <a:endParaRPr lang="es-ES" dirty="0">
              <a:latin typeface="Calibri" panose="020F0502020204030204" pitchFamily="34" charset="0"/>
            </a:endParaRPr>
          </a:p>
          <a:p>
            <a:pPr algn="just"/>
            <a:endParaRPr lang="es-ES" sz="1400" b="1" dirty="0">
              <a:latin typeface="Calibri" panose="020F0502020204030204" pitchFamily="34" charset="0"/>
            </a:endParaRPr>
          </a:p>
          <a:p>
            <a:pPr algn="just"/>
            <a:endParaRPr lang="es-ES" dirty="0"/>
          </a:p>
        </p:txBody>
      </p:sp>
    </p:spTree>
    <p:extLst>
      <p:ext uri="{BB962C8B-B14F-4D97-AF65-F5344CB8AC3E}">
        <p14:creationId xmlns:p14="http://schemas.microsoft.com/office/powerpoint/2010/main" val="2008769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FB7299-85F3-41E4-A897-713BCA7742CB}"/>
              </a:ext>
            </a:extLst>
          </p:cNvPr>
          <p:cNvSpPr>
            <a:spLocks noGrp="1"/>
          </p:cNvSpPr>
          <p:nvPr>
            <p:ph type="ctrTitle"/>
          </p:nvPr>
        </p:nvSpPr>
        <p:spPr>
          <a:xfrm>
            <a:off x="1524000" y="2841674"/>
            <a:ext cx="9144000" cy="1547446"/>
          </a:xfrm>
        </p:spPr>
        <p:txBody>
          <a:bodyPr>
            <a:normAutofit fontScale="90000"/>
          </a:bodyPr>
          <a:lstStyle/>
          <a:p>
            <a:pPr algn="just"/>
            <a:r>
              <a:rPr lang="es-ES" sz="4000" dirty="0"/>
              <a:t>Capítulo 1: El universo moral fragmentado de MacIntyre y su impacto en el cuidado de la salud.</a:t>
            </a:r>
          </a:p>
        </p:txBody>
      </p:sp>
      <p:sp>
        <p:nvSpPr>
          <p:cNvPr id="4" name="Rectángulo 3">
            <a:extLst>
              <a:ext uri="{FF2B5EF4-FFF2-40B4-BE49-F238E27FC236}">
                <a16:creationId xmlns:a16="http://schemas.microsoft.com/office/drawing/2014/main" id="{9C899A23-D925-4101-AE84-12F312E5A24D}"/>
              </a:ext>
            </a:extLst>
          </p:cNvPr>
          <p:cNvSpPr/>
          <p:nvPr/>
        </p:nvSpPr>
        <p:spPr>
          <a:xfrm>
            <a:off x="1336431" y="2349304"/>
            <a:ext cx="9674290" cy="25321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114489212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FB7299-85F3-41E4-A897-713BCA7742CB}"/>
              </a:ext>
            </a:extLst>
          </p:cNvPr>
          <p:cNvSpPr>
            <a:spLocks noGrp="1"/>
          </p:cNvSpPr>
          <p:nvPr>
            <p:ph type="ctrTitle"/>
          </p:nvPr>
        </p:nvSpPr>
        <p:spPr>
          <a:xfrm>
            <a:off x="3167269" y="2854951"/>
            <a:ext cx="5857461" cy="1148097"/>
          </a:xfrm>
        </p:spPr>
        <p:txBody>
          <a:bodyPr>
            <a:normAutofit/>
          </a:bodyPr>
          <a:lstStyle/>
          <a:p>
            <a:pPr algn="just"/>
            <a:r>
              <a:rPr lang="es-ES" sz="3600" dirty="0"/>
              <a:t>El epílogo de Peter Toon</a:t>
            </a:r>
          </a:p>
        </p:txBody>
      </p:sp>
      <p:sp>
        <p:nvSpPr>
          <p:cNvPr id="4" name="Rectángulo 3">
            <a:extLst>
              <a:ext uri="{FF2B5EF4-FFF2-40B4-BE49-F238E27FC236}">
                <a16:creationId xmlns:a16="http://schemas.microsoft.com/office/drawing/2014/main" id="{9C899A23-D925-4101-AE84-12F312E5A24D}"/>
              </a:ext>
            </a:extLst>
          </p:cNvPr>
          <p:cNvSpPr/>
          <p:nvPr/>
        </p:nvSpPr>
        <p:spPr>
          <a:xfrm>
            <a:off x="1563757" y="2756452"/>
            <a:ext cx="7951304" cy="19660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364385813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7000"/>
              </a:lnSpc>
              <a:spcAft>
                <a:spcPts val="800"/>
              </a:spcAft>
            </a:pPr>
            <a:r>
              <a:rPr lang="es-ES" sz="2000" dirty="0">
                <a:highlight>
                  <a:srgbClr val="00FFFF"/>
                </a:highlight>
                <a:latin typeface="Calibri" panose="020F0502020204030204" pitchFamily="34" charset="0"/>
                <a:ea typeface="Calibri" panose="020F0502020204030204" pitchFamily="34" charset="0"/>
                <a:cs typeface="Calibri" panose="020F0502020204030204" pitchFamily="34" charset="0"/>
              </a:rPr>
              <a:t>MacIntyre </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sugirió que superar</a:t>
            </a:r>
            <a:r>
              <a:rPr lang="es-ES" sz="2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 la fragmentación del discurso moral que surgió en la Ilustración </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requerirá</a:t>
            </a:r>
            <a:r>
              <a:rPr lang="es-ES" sz="2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00CC"/>
                </a:solidFill>
                <a:latin typeface="Calibri" panose="020F0502020204030204" pitchFamily="34" charset="0"/>
                <a:ea typeface="Calibri" panose="020F0502020204030204" pitchFamily="34" charset="0"/>
                <a:cs typeface="Calibri" panose="020F0502020204030204" pitchFamily="34" charset="0"/>
              </a:rPr>
              <a:t>“un San Benito nuevo </a:t>
            </a:r>
            <a:r>
              <a:rPr lang="es-ES" sz="2000" dirty="0">
                <a:latin typeface="Calibri" panose="020F0502020204030204" pitchFamily="34" charset="0"/>
                <a:ea typeface="Calibri" panose="020F0502020204030204" pitchFamily="34" charset="0"/>
                <a:cs typeface="Calibri" panose="020F0502020204030204" pitchFamily="34" charset="0"/>
              </a:rPr>
              <a:t>y </a:t>
            </a:r>
            <a:r>
              <a:rPr lang="es-ES" sz="2000" dirty="0">
                <a:solidFill>
                  <a:srgbClr val="00B0F0"/>
                </a:solidFill>
                <a:latin typeface="Calibri" panose="020F0502020204030204" pitchFamily="34" charset="0"/>
                <a:ea typeface="Calibri" panose="020F0502020204030204" pitchFamily="34" charset="0"/>
                <a:cs typeface="Calibri" panose="020F0502020204030204" pitchFamily="34" charset="0"/>
              </a:rPr>
              <a:t>sin duda muy diferente</a:t>
            </a:r>
            <a:r>
              <a:rPr lang="es-ES" sz="2000" dirty="0">
                <a:latin typeface="Calibri" panose="020F0502020204030204" pitchFamily="34" charset="0"/>
                <a:ea typeface="Calibri" panose="020F0502020204030204" pitchFamily="34" charset="0"/>
                <a:cs typeface="Calibri" panose="020F0502020204030204" pitchFamily="34" charset="0"/>
              </a:rPr>
              <a:t>”. </a:t>
            </a:r>
          </a:p>
          <a:p>
            <a:pPr algn="just">
              <a:lnSpc>
                <a:spcPct val="107000"/>
              </a:lnSpc>
              <a:spcAft>
                <a:spcPts val="800"/>
              </a:spcAft>
            </a:pPr>
            <a:r>
              <a:rPr lang="es-ES" sz="2000" dirty="0">
                <a:highlight>
                  <a:srgbClr val="00FFFF"/>
                </a:highlight>
                <a:latin typeface="Calibri" panose="020F0502020204030204" pitchFamily="34" charset="0"/>
                <a:ea typeface="Calibri" panose="020F0502020204030204" pitchFamily="34" charset="0"/>
                <a:cs typeface="Calibri" panose="020F0502020204030204" pitchFamily="34" charset="0"/>
              </a:rPr>
              <a:t>No estoy seguro de que tenga razón</a:t>
            </a:r>
            <a:r>
              <a:rPr lang="es-ES" sz="2000" dirty="0">
                <a:latin typeface="Calibri" panose="020F0502020204030204" pitchFamily="34" charset="0"/>
                <a:ea typeface="Calibri" panose="020F0502020204030204" pitchFamily="34" charset="0"/>
                <a:cs typeface="Calibri" panose="020F0502020204030204" pitchFamily="34" charset="0"/>
              </a:rPr>
              <a:t>. La solución a los problemas que enfrentamos hoy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probablemente no provenga de una figura innovadora imponente</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buscar esa solución es como comprar las celebridades </a:t>
            </a:r>
            <a:r>
              <a:rPr lang="es-ES" sz="2000" dirty="0">
                <a:solidFill>
                  <a:srgbClr val="993300"/>
                </a:solidFill>
                <a:latin typeface="Calibri" panose="020F0502020204030204" pitchFamily="34" charset="0"/>
                <a:ea typeface="Calibri" panose="020F0502020204030204" pitchFamily="34" charset="0"/>
                <a:cs typeface="Calibri" panose="020F0502020204030204" pitchFamily="34" charset="0"/>
              </a:rPr>
              <a:t>y las soluciones centralizadas que dominan nuestra sociedad</a:t>
            </a:r>
            <a:r>
              <a:rPr lang="es-ES" sz="2000" dirty="0">
                <a:latin typeface="Calibri" panose="020F0502020204030204" pitchFamily="34" charset="0"/>
                <a:ea typeface="Calibri" panose="020F0502020204030204" pitchFamily="34" charset="0"/>
                <a:cs typeface="Calibri" panose="020F0502020204030204" pitchFamily="34" charset="0"/>
              </a:rPr>
              <a:t>. </a:t>
            </a:r>
          </a:p>
          <a:p>
            <a:pPr algn="just">
              <a:lnSpc>
                <a:spcPct val="107000"/>
              </a:lnSpc>
              <a:spcAft>
                <a:spcPts val="800"/>
              </a:spcAft>
            </a:pPr>
            <a:r>
              <a:rPr lang="es-ES" sz="2000" dirty="0">
                <a:highlight>
                  <a:srgbClr val="00FFFF"/>
                </a:highlight>
                <a:latin typeface="Calibri" panose="020F0502020204030204" pitchFamily="34" charset="0"/>
                <a:ea typeface="Calibri" panose="020F0502020204030204" pitchFamily="34" charset="0"/>
                <a:cs typeface="Calibri" panose="020F0502020204030204" pitchFamily="34" charset="0"/>
              </a:rPr>
              <a:t>Creo que es más probable que provenga de miles de practicantes comunes </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que pongan el cultivo de las virtudes en el centro de su práctica </a:t>
            </a:r>
            <a:r>
              <a:rPr lang="es-ES" sz="2000" dirty="0">
                <a:solidFill>
                  <a:srgbClr val="CCCC00"/>
                </a:solidFill>
                <a:latin typeface="Calibri" panose="020F0502020204030204" pitchFamily="34" charset="0"/>
                <a:ea typeface="Calibri" panose="020F0502020204030204" pitchFamily="34" charset="0"/>
                <a:cs typeface="Calibri" panose="020F0502020204030204" pitchFamily="34" charset="0"/>
              </a:rPr>
              <a:t>y que hagan muchos pequeños cambios en la forma en que trabajan </a:t>
            </a:r>
            <a:r>
              <a:rPr lang="es-ES" sz="2000" dirty="0">
                <a:solidFill>
                  <a:srgbClr val="009999"/>
                </a:solidFill>
                <a:latin typeface="Calibri" panose="020F0502020204030204" pitchFamily="34" charset="0"/>
                <a:ea typeface="Calibri" panose="020F0502020204030204" pitchFamily="34" charset="0"/>
                <a:cs typeface="Calibri" panose="020F0502020204030204" pitchFamily="34" charset="0"/>
              </a:rPr>
              <a:t>y en cómo se organizan</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highlight>
                  <a:srgbClr val="00FF00"/>
                </a:highlight>
                <a:latin typeface="Calibri" panose="020F0502020204030204" pitchFamily="34" charset="0"/>
                <a:ea typeface="Calibri" panose="020F0502020204030204" pitchFamily="34" charset="0"/>
                <a:cs typeface="Calibri" panose="020F0502020204030204" pitchFamily="34" charset="0"/>
              </a:rPr>
              <a:t>que con el tiempo sanarán las partes dañadas de nuestra práctica</a:t>
            </a:r>
            <a:r>
              <a:rPr lang="es-ES" sz="2000" dirty="0">
                <a:latin typeface="Calibri" panose="020F0502020204030204" pitchFamily="34" charset="0"/>
                <a:ea typeface="Calibri" panose="020F0502020204030204" pitchFamily="34" charset="0"/>
                <a:cs typeface="Calibri" panose="020F0502020204030204" pitchFamily="34" charset="0"/>
              </a:rPr>
              <a:t>. Todo lo que deben hacer es comenzar a hacer esto.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000" dirty="0"/>
          </a:p>
        </p:txBody>
      </p:sp>
    </p:spTree>
    <p:extLst>
      <p:ext uri="{BB962C8B-B14F-4D97-AF65-F5344CB8AC3E}">
        <p14:creationId xmlns:p14="http://schemas.microsoft.com/office/powerpoint/2010/main" val="576481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808383" y="991359"/>
            <a:ext cx="10376452" cy="4110728"/>
          </a:xfrm>
        </p:spPr>
        <p:txBody>
          <a:bodyPr>
            <a:normAutofit fontScale="92500" lnSpcReduction="10000"/>
          </a:bodyPr>
          <a:lstStyle/>
          <a:p>
            <a:pPr algn="just">
              <a:lnSpc>
                <a:spcPct val="120000"/>
              </a:lnSpc>
              <a:spcAft>
                <a:spcPts val="800"/>
              </a:spcAft>
            </a:pPr>
            <a:r>
              <a:rPr lang="es-ES" sz="2200" b="1" dirty="0">
                <a:latin typeface="Calibri" panose="020F0502020204030204" pitchFamily="34" charset="0"/>
                <a:ea typeface="Calibri" panose="020F0502020204030204" pitchFamily="34" charset="0"/>
                <a:cs typeface="Calibri" panose="020F0502020204030204" pitchFamily="34" charset="0"/>
              </a:rPr>
              <a:t>Fragmentación conceptual</a:t>
            </a:r>
            <a:endParaRPr lang="es-ES" sz="2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s-ES" sz="2200" dirty="0">
                <a:solidFill>
                  <a:srgbClr val="7030A0"/>
                </a:solidFill>
                <a:latin typeface="Calibri" panose="020F0502020204030204" pitchFamily="34" charset="0"/>
                <a:ea typeface="Calibri" panose="020F0502020204030204" pitchFamily="34" charset="0"/>
                <a:cs typeface="Calibri" panose="020F0502020204030204" pitchFamily="34" charset="0"/>
              </a:rPr>
              <a:t>En el primer capítulo de After Virtue, </a:t>
            </a:r>
            <a:r>
              <a:rPr lang="es-ES" sz="2200" dirty="0">
                <a:solidFill>
                  <a:srgbClr val="7030A0"/>
                </a:solidFill>
                <a:highlight>
                  <a:srgbClr val="00FFFF"/>
                </a:highlight>
                <a:latin typeface="Calibri" panose="020F0502020204030204" pitchFamily="34" charset="0"/>
                <a:ea typeface="Calibri" panose="020F0502020204030204" pitchFamily="34" charset="0"/>
                <a:cs typeface="Calibri" panose="020F0502020204030204" pitchFamily="34" charset="0"/>
              </a:rPr>
              <a:t>Alasdair MacIntyre </a:t>
            </a:r>
            <a:r>
              <a:rPr lang="es-ES" sz="2200" dirty="0">
                <a:solidFill>
                  <a:srgbClr val="7030A0"/>
                </a:solidFill>
                <a:latin typeface="Calibri" panose="020F0502020204030204" pitchFamily="34" charset="0"/>
                <a:ea typeface="Calibri" panose="020F0502020204030204" pitchFamily="34" charset="0"/>
                <a:cs typeface="Calibri" panose="020F0502020204030204" pitchFamily="34" charset="0"/>
              </a:rPr>
              <a:t>imagina un futuro orwelliano en el que hay una reacción ludita contra la ciencia natural</a:t>
            </a:r>
            <a:r>
              <a:rPr lang="es-ES" sz="2200" dirty="0">
                <a:latin typeface="Calibri" panose="020F0502020204030204" pitchFamily="34" charset="0"/>
                <a:ea typeface="Calibri" panose="020F0502020204030204" pitchFamily="34" charset="0"/>
                <a:cs typeface="Calibri" panose="020F0502020204030204" pitchFamily="34" charset="0"/>
              </a:rPr>
              <a:t>; </a:t>
            </a:r>
            <a:r>
              <a:rPr lang="es-ES" sz="22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los laboratorios se rompen y la cultura del discurso científico se destruye</a:t>
            </a:r>
            <a:r>
              <a:rPr lang="es-ES" sz="2200" dirty="0">
                <a:latin typeface="Calibri" panose="020F0502020204030204" pitchFamily="34" charset="0"/>
                <a:ea typeface="Calibri" panose="020F0502020204030204" pitchFamily="34" charset="0"/>
                <a:cs typeface="Calibri" panose="020F0502020204030204" pitchFamily="34" charset="0"/>
              </a:rPr>
              <a:t>. </a:t>
            </a:r>
            <a:r>
              <a:rPr lang="es-ES" sz="2200" dirty="0">
                <a:solidFill>
                  <a:schemeClr val="accent2">
                    <a:lumMod val="60000"/>
                    <a:lumOff val="40000"/>
                  </a:schemeClr>
                </a:solidFill>
                <a:latin typeface="Calibri" panose="020F0502020204030204" pitchFamily="34" charset="0"/>
                <a:ea typeface="Calibri" panose="020F0502020204030204" pitchFamily="34" charset="0"/>
                <a:cs typeface="Calibri" panose="020F0502020204030204" pitchFamily="34" charset="0"/>
              </a:rPr>
              <a:t>Algún tiempo después, las personas intentan recrear el conocimiento científico</a:t>
            </a:r>
            <a:r>
              <a:rPr lang="es-ES" sz="2200" dirty="0">
                <a:latin typeface="Calibri" panose="020F0502020204030204" pitchFamily="34" charset="0"/>
                <a:ea typeface="Calibri" panose="020F0502020204030204" pitchFamily="34" charset="0"/>
                <a:cs typeface="Calibri" panose="020F0502020204030204" pitchFamily="34" charset="0"/>
              </a:rPr>
              <a:t>, </a:t>
            </a:r>
            <a:r>
              <a:rPr lang="es-ES" sz="2200" dirty="0">
                <a:solidFill>
                  <a:srgbClr val="0000FF"/>
                </a:solidFill>
                <a:latin typeface="Calibri" panose="020F0502020204030204" pitchFamily="34" charset="0"/>
                <a:ea typeface="Calibri" panose="020F0502020204030204" pitchFamily="34" charset="0"/>
                <a:cs typeface="Calibri" panose="020F0502020204030204" pitchFamily="34" charset="0"/>
              </a:rPr>
              <a:t>pero todo lo que poseen son fragmentos</a:t>
            </a:r>
            <a:r>
              <a:rPr lang="es-ES" sz="2200" dirty="0">
                <a:latin typeface="Calibri" panose="020F0502020204030204" pitchFamily="34" charset="0"/>
                <a:ea typeface="Calibri" panose="020F0502020204030204" pitchFamily="34" charset="0"/>
                <a:cs typeface="Calibri" panose="020F0502020204030204" pitchFamily="34" charset="0"/>
              </a:rPr>
              <a:t>, </a:t>
            </a:r>
            <a:r>
              <a:rPr lang="es-ES" sz="2200" dirty="0">
                <a:solidFill>
                  <a:schemeClr val="tx2">
                    <a:lumMod val="60000"/>
                    <a:lumOff val="40000"/>
                  </a:schemeClr>
                </a:solidFill>
                <a:latin typeface="Calibri" panose="020F0502020204030204" pitchFamily="34" charset="0"/>
                <a:ea typeface="Calibri" panose="020F0502020204030204" pitchFamily="34" charset="0"/>
                <a:cs typeface="Calibri" panose="020F0502020204030204" pitchFamily="34" charset="0"/>
              </a:rPr>
              <a:t>sin una comprensión real de la naturaleza y el propósito de la ciencia</a:t>
            </a:r>
            <a:r>
              <a:rPr lang="es-ES" sz="2200" dirty="0">
                <a:latin typeface="Calibri" panose="020F0502020204030204" pitchFamily="34" charset="0"/>
                <a:ea typeface="Calibri" panose="020F0502020204030204" pitchFamily="34" charset="0"/>
                <a:cs typeface="Calibri" panose="020F0502020204030204" pitchFamily="34" charset="0"/>
              </a:rPr>
              <a:t>. Así que:</a:t>
            </a:r>
            <a:endParaRPr lang="es-ES" sz="2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s-ES" sz="2200" i="1" dirty="0">
                <a:latin typeface="Calibri" panose="020F0502020204030204" pitchFamily="34" charset="0"/>
                <a:ea typeface="Calibri" panose="020F0502020204030204" pitchFamily="34" charset="0"/>
                <a:cs typeface="Calibri" panose="020F0502020204030204" pitchFamily="34" charset="0"/>
              </a:rPr>
              <a:t>… los adultos discuten entre sí sobre los méritos respectivos de la teoría de la relatividad, la teoría evolutiva y la teoría del flogisto, aunque sólo poseen un conocimiento muy parcial de cada uno. Los niños aprenden de memoria las porciones supervivientes de la tabla periódica y recitan como conjuros algunos de los teoremas de Euclides.</a:t>
            </a:r>
            <a:endParaRPr lang="es-ES" sz="22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3246540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991358"/>
            <a:ext cx="10376452" cy="4309512"/>
          </a:xfrm>
        </p:spPr>
        <p:txBody>
          <a:bodyPr>
            <a:normAutofit fontScale="85000" lnSpcReduction="20000"/>
          </a:bodyPr>
          <a:lstStyle/>
          <a:p>
            <a:pPr algn="just">
              <a:lnSpc>
                <a:spcPct val="120000"/>
              </a:lnSpc>
              <a:spcAft>
                <a:spcPts val="800"/>
              </a:spcAft>
            </a:pPr>
            <a:r>
              <a:rPr lang="es-ES" dirty="0">
                <a:solidFill>
                  <a:srgbClr val="00B0F0"/>
                </a:solidFill>
                <a:latin typeface="Calibri" panose="020F0502020204030204" pitchFamily="34" charset="0"/>
                <a:ea typeface="Calibri" panose="020F0502020204030204" pitchFamily="34" charset="0"/>
                <a:cs typeface="Calibri" panose="020F0502020204030204" pitchFamily="34" charset="0"/>
              </a:rPr>
              <a:t>Él continúa sugiriendo que nuestra comprensión de la moralidad y el lenguaje que usamos al respecto está en un estado de desorden similar al de la ciencia en su mundo imaginario</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C00000"/>
                </a:solidFill>
                <a:latin typeface="Calibri" panose="020F0502020204030204" pitchFamily="34" charset="0"/>
                <a:ea typeface="Calibri" panose="020F0502020204030204" pitchFamily="34" charset="0"/>
                <a:cs typeface="Calibri" panose="020F0502020204030204" pitchFamily="34" charset="0"/>
              </a:rPr>
              <a:t>La destrucción de la tradición, que argumenta que fue una consecuencia de la Ilustración, ha roto el marco moral en el que vivimos, ya que el naufragio de un barco rompe su casco</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669900"/>
                </a:solidFill>
                <a:latin typeface="Calibri" panose="020F0502020204030204" pitchFamily="34" charset="0"/>
                <a:ea typeface="Calibri" panose="020F0502020204030204" pitchFamily="34" charset="0"/>
                <a:cs typeface="Calibri" panose="020F0502020204030204" pitchFamily="34" charset="0"/>
              </a:rPr>
              <a:t>Nos quedan fragmentos, piezas teóricas y sus implicaciones, que se mantienen juntas </a:t>
            </a:r>
            <a:r>
              <a:rPr lang="es-ES" dirty="0">
                <a:solidFill>
                  <a:srgbClr val="FF9900"/>
                </a:solidFill>
                <a:latin typeface="Calibri" panose="020F0502020204030204" pitchFamily="34" charset="0"/>
                <a:ea typeface="Calibri" panose="020F0502020204030204" pitchFamily="34" charset="0"/>
                <a:cs typeface="Calibri" panose="020F0502020204030204" pitchFamily="34" charset="0"/>
              </a:rPr>
              <a:t>pero que no están conectadas entre sí</a:t>
            </a:r>
            <a:r>
              <a:rPr lang="es-ES" dirty="0">
                <a:latin typeface="Calibri" panose="020F0502020204030204" pitchFamily="34" charset="0"/>
                <a:ea typeface="Calibri" panose="020F0502020204030204" pitchFamily="34" charset="0"/>
                <a:cs typeface="Calibri" panose="020F0502020204030204" pitchFamily="34" charset="0"/>
              </a:rPr>
              <a:t>. </a:t>
            </a:r>
          </a:p>
          <a:p>
            <a:pPr algn="just">
              <a:lnSpc>
                <a:spcPct val="120000"/>
              </a:lnSpc>
              <a:spcAft>
                <a:spcPts val="800"/>
              </a:spcAft>
            </a:pPr>
            <a:r>
              <a:rPr lang="es-ES" dirty="0">
                <a:solidFill>
                  <a:srgbClr val="0070C0"/>
                </a:solidFill>
                <a:latin typeface="Calibri" panose="020F0502020204030204" pitchFamily="34" charset="0"/>
                <a:ea typeface="Calibri" panose="020F0502020204030204" pitchFamily="34" charset="0"/>
                <a:cs typeface="Calibri" panose="020F0502020204030204" pitchFamily="34" charset="0"/>
              </a:rPr>
              <a:t>Nos estamos aferrando a este naufragio</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FF9900"/>
                </a:solidFill>
                <a:latin typeface="Calibri" panose="020F0502020204030204" pitchFamily="34" charset="0"/>
                <a:ea typeface="Calibri" panose="020F0502020204030204" pitchFamily="34" charset="0"/>
                <a:cs typeface="Calibri" panose="020F0502020204030204" pitchFamily="34" charset="0"/>
              </a:rPr>
              <a:t>pero sin el consenso subyacente de una tradición compartida</a:t>
            </a:r>
            <a:r>
              <a:rPr lang="es-ES" dirty="0">
                <a:solidFill>
                  <a:srgbClr val="FF3399"/>
                </a:solidFill>
                <a:latin typeface="Calibri" panose="020F0502020204030204" pitchFamily="34" charset="0"/>
                <a:ea typeface="Calibri" panose="020F0502020204030204" pitchFamily="34" charset="0"/>
                <a:cs typeface="Calibri" panose="020F0502020204030204" pitchFamily="34" charset="0"/>
              </a:rPr>
              <a:t>, no hay nada que mantenga unidos los fragmentos</a:t>
            </a:r>
            <a:r>
              <a:rPr lang="es-ES" dirty="0">
                <a:latin typeface="Calibri" panose="020F0502020204030204" pitchFamily="34" charset="0"/>
                <a:ea typeface="Calibri" panose="020F0502020204030204" pitchFamily="34" charset="0"/>
                <a:cs typeface="Calibri" panose="020F0502020204030204" pitchFamily="34" charset="0"/>
              </a:rPr>
              <a:t>. </a:t>
            </a:r>
          </a:p>
          <a:p>
            <a:pPr algn="just">
              <a:lnSpc>
                <a:spcPct val="120000"/>
              </a:lnSpc>
              <a:spcAft>
                <a:spcPts val="800"/>
              </a:spcAft>
            </a:pPr>
            <a:r>
              <a:rPr lang="es-ES" dirty="0">
                <a:highlight>
                  <a:srgbClr val="FF9900"/>
                </a:highlight>
                <a:latin typeface="Calibri" panose="020F0502020204030204" pitchFamily="34" charset="0"/>
                <a:ea typeface="Calibri" panose="020F0502020204030204" pitchFamily="34" charset="0"/>
                <a:cs typeface="Calibri" panose="020F0502020204030204" pitchFamily="34" charset="0"/>
              </a:rPr>
              <a:t>Argumenta que ésta es la razón por la cual muchas de nuestras discusiones éticas no se pueden resolver; se llevan a cabo entre personas que se aferran a trozos separados de los restos morales, </a:t>
            </a:r>
            <a:r>
              <a:rPr lang="es-ES" dirty="0">
                <a:latin typeface="Calibri" panose="020F0502020204030204" pitchFamily="34" charset="0"/>
                <a:ea typeface="Calibri" panose="020F0502020204030204" pitchFamily="34" charset="0"/>
                <a:cs typeface="Calibri" panose="020F0502020204030204" pitchFamily="34" charset="0"/>
              </a:rPr>
              <a:t>gritándose unos a otros a través de un mar de caos.</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1515847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7896"/>
            <a:ext cx="10376452" cy="6014451"/>
          </a:xfrm>
        </p:spPr>
        <p:txBody>
          <a:bodyPr>
            <a:normAutofit fontScale="85000" lnSpcReduction="20000"/>
          </a:bodyPr>
          <a:lstStyle/>
          <a:p>
            <a:pPr algn="just">
              <a:lnSpc>
                <a:spcPct val="120000"/>
              </a:lnSpc>
              <a:spcAft>
                <a:spcPts val="800"/>
              </a:spcAft>
            </a:pPr>
            <a:r>
              <a:rPr lang="es-ES" dirty="0">
                <a:highlight>
                  <a:srgbClr val="FFFF00"/>
                </a:highlight>
                <a:latin typeface="Calibri" panose="020F0502020204030204" pitchFamily="34" charset="0"/>
                <a:ea typeface="Calibri" panose="020F0502020204030204" pitchFamily="34" charset="0"/>
                <a:cs typeface="Calibri" panose="020F0502020204030204" pitchFamily="34" charset="0"/>
              </a:rPr>
              <a:t>El debate sobre el aborto ilustra esto</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0000FF"/>
                </a:solidFill>
                <a:latin typeface="Calibri" panose="020F0502020204030204" pitchFamily="34" charset="0"/>
                <a:ea typeface="Calibri" panose="020F0502020204030204" pitchFamily="34" charset="0"/>
                <a:cs typeface="Calibri" panose="020F0502020204030204" pitchFamily="34" charset="0"/>
              </a:rPr>
              <a:t>Algunos</a:t>
            </a:r>
            <a:r>
              <a:rPr lang="es-ES" dirty="0">
                <a:latin typeface="Calibri" panose="020F0502020204030204" pitchFamily="34" charset="0"/>
                <a:ea typeface="Calibri" panose="020F0502020204030204" pitchFamily="34" charset="0"/>
                <a:cs typeface="Calibri" panose="020F0502020204030204" pitchFamily="34" charset="0"/>
              </a:rPr>
              <a:t> creen que el feto es una persona tanto como cualquier adulto. Como un adulto, tiene 'derecho a la vida', y cualquier acción que interfiera con ese derecho cuenta como asesinato. </a:t>
            </a:r>
            <a:r>
              <a:rPr lang="es-ES" dirty="0">
                <a:solidFill>
                  <a:srgbClr val="0000FF"/>
                </a:solidFill>
                <a:latin typeface="Calibri" panose="020F0502020204030204" pitchFamily="34" charset="0"/>
                <a:ea typeface="Calibri" panose="020F0502020204030204" pitchFamily="34" charset="0"/>
                <a:cs typeface="Calibri" panose="020F0502020204030204" pitchFamily="34" charset="0"/>
              </a:rPr>
              <a:t>Otros </a:t>
            </a:r>
            <a:r>
              <a:rPr lang="es-ES" dirty="0">
                <a:latin typeface="Calibri" panose="020F0502020204030204" pitchFamily="34" charset="0"/>
                <a:ea typeface="Calibri" panose="020F0502020204030204" pitchFamily="34" charset="0"/>
                <a:cs typeface="Calibri" panose="020F0502020204030204" pitchFamily="34" charset="0"/>
              </a:rPr>
              <a:t>argumentan que una mujer tiene el “derecho de elegir” si continúa o no con un embarazo que no quiere, y que se había esforzado en prevenir. </a:t>
            </a:r>
            <a:r>
              <a:rPr lang="es-ES" dirty="0">
                <a:solidFill>
                  <a:srgbClr val="0000FF"/>
                </a:solidFill>
                <a:latin typeface="Calibri" panose="020F0502020204030204" pitchFamily="34" charset="0"/>
                <a:ea typeface="Calibri" panose="020F0502020204030204" pitchFamily="34" charset="0"/>
                <a:cs typeface="Calibri" panose="020F0502020204030204" pitchFamily="34" charset="0"/>
              </a:rPr>
              <a:t>Sin embargo, otros </a:t>
            </a:r>
            <a:r>
              <a:rPr lang="es-ES" dirty="0">
                <a:latin typeface="Calibri" panose="020F0502020204030204" pitchFamily="34" charset="0"/>
                <a:ea typeface="Calibri" panose="020F0502020204030204" pitchFamily="34" charset="0"/>
                <a:cs typeface="Calibri" panose="020F0502020204030204" pitchFamily="34" charset="0"/>
              </a:rPr>
              <a:t>creen que una decisión sobre un embarazo no deseado debe depender de los resultados probables de continuar con el embarazo o terminarlo; a veces el aborto ofrece la mejor oportunidad de felicidad para la mujer embarazada y / o sus hijos existentes, y por eso es mejor; pero en otros momentos no es así. </a:t>
            </a:r>
            <a:r>
              <a:rPr lang="es-ES" dirty="0">
                <a:solidFill>
                  <a:srgbClr val="33CC33"/>
                </a:solidFill>
                <a:latin typeface="Calibri" panose="020F0502020204030204" pitchFamily="34" charset="0"/>
                <a:ea typeface="Calibri" panose="020F0502020204030204" pitchFamily="34" charset="0"/>
                <a:cs typeface="Calibri" panose="020F0502020204030204" pitchFamily="34" charset="0"/>
              </a:rPr>
              <a:t>Cada conclusión se obtiene lógicamente de su premisa principal (su valor más alto)</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FF9900"/>
                </a:solidFill>
                <a:latin typeface="Calibri" panose="020F0502020204030204" pitchFamily="34" charset="0"/>
                <a:ea typeface="Calibri" panose="020F0502020204030204" pitchFamily="34" charset="0"/>
                <a:cs typeface="Calibri" panose="020F0502020204030204" pitchFamily="34" charset="0"/>
              </a:rPr>
              <a:t>pero carecemos de una manera de conciliar las diferencias entre las premisas principales que dan conclusiones conflictivas</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FF3399"/>
                </a:solidFill>
                <a:latin typeface="Calibri" panose="020F0502020204030204" pitchFamily="34" charset="0"/>
                <a:ea typeface="Calibri" panose="020F0502020204030204" pitchFamily="34" charset="0"/>
                <a:cs typeface="Calibri" panose="020F0502020204030204" pitchFamily="34" charset="0"/>
              </a:rPr>
              <a:t>en la jerga filosófica son “inconmensurables”</a:t>
            </a:r>
            <a:r>
              <a:rPr lang="es-ES" dirty="0">
                <a:latin typeface="Calibri" panose="020F0502020204030204" pitchFamily="34" charset="0"/>
                <a:ea typeface="Calibri" panose="020F0502020204030204" pitchFamily="34" charset="0"/>
                <a:cs typeface="Calibri" panose="020F0502020204030204" pitchFamily="34" charset="0"/>
              </a:rPr>
              <a:t>.</a:t>
            </a:r>
            <a:endParaRPr lang="es-ES" dirty="0">
              <a:latin typeface="Calibri" panose="020F0502020204030204" pitchFamily="34" charset="0"/>
              <a:ea typeface="Calibri" panose="020F0502020204030204" pitchFamily="34" charset="0"/>
            </a:endParaRPr>
          </a:p>
          <a:p>
            <a:pPr algn="just">
              <a:lnSpc>
                <a:spcPct val="120000"/>
              </a:lnSpc>
              <a:spcAft>
                <a:spcPts val="800"/>
              </a:spcAft>
            </a:pPr>
            <a:r>
              <a:rPr lang="es-ES" dirty="0">
                <a:latin typeface="Calibri" panose="020F0502020204030204" pitchFamily="34" charset="0"/>
                <a:ea typeface="Calibri" panose="020F0502020204030204" pitchFamily="34" charset="0"/>
              </a:rPr>
              <a:t>Para evaluar si esta idea es útil </a:t>
            </a:r>
            <a:r>
              <a:rPr lang="es-ES" dirty="0">
                <a:highlight>
                  <a:srgbClr val="FFFF00"/>
                </a:highlight>
                <a:latin typeface="Calibri" panose="020F0502020204030204" pitchFamily="34" charset="0"/>
                <a:ea typeface="Calibri" panose="020F0502020204030204" pitchFamily="34" charset="0"/>
              </a:rPr>
              <a:t>para comprender los problemas morales a los que se enfrenta el cuidado de la salud</a:t>
            </a:r>
            <a:r>
              <a:rPr lang="es-ES" dirty="0">
                <a:latin typeface="Calibri" panose="020F0502020204030204" pitchFamily="34" charset="0"/>
                <a:ea typeface="Calibri" panose="020F0502020204030204" pitchFamily="34" charset="0"/>
              </a:rPr>
              <a:t>, debemos examinar los marcos conceptuales dentro de los cuales actualmente organizamos nuestros valores. Si </a:t>
            </a:r>
            <a:r>
              <a:rPr lang="es-ES" dirty="0">
                <a:highlight>
                  <a:srgbClr val="00FFFF"/>
                </a:highlight>
                <a:latin typeface="Calibri" panose="020F0502020204030204" pitchFamily="34" charset="0"/>
                <a:ea typeface="Calibri" panose="020F0502020204030204" pitchFamily="34" charset="0"/>
              </a:rPr>
              <a:t>MacIntyre</a:t>
            </a:r>
            <a:r>
              <a:rPr lang="es-ES" dirty="0">
                <a:latin typeface="Calibri" panose="020F0502020204030204" pitchFamily="34" charset="0"/>
                <a:ea typeface="Calibri" panose="020F0502020204030204" pitchFamily="34" charset="0"/>
              </a:rPr>
              <a:t> está en lo cierto, entonces </a:t>
            </a:r>
            <a:r>
              <a:rPr lang="es-ES" dirty="0">
                <a:highlight>
                  <a:srgbClr val="FFFF00"/>
                </a:highlight>
                <a:latin typeface="Calibri" panose="020F0502020204030204" pitchFamily="34" charset="0"/>
                <a:ea typeface="Calibri" panose="020F0502020204030204" pitchFamily="34" charset="0"/>
              </a:rPr>
              <a:t>encontraremos 'fragmentos' separados del naufragio moral que no encajan</a:t>
            </a:r>
            <a:r>
              <a:rPr lang="es-ES" dirty="0">
                <a:latin typeface="Calibri" panose="020F0502020204030204" pitchFamily="34" charset="0"/>
                <a:ea typeface="Calibri" panose="020F0502020204030204" pitchFamily="34" charset="0"/>
              </a:rPr>
              <a:t>. Este parece ser el caso. Gran parte de la discusión sobre los valores en el cuidado de la salud actual se puede ver como algo que tiene lugar en el marco </a:t>
            </a:r>
            <a:r>
              <a:rPr lang="es-ES" dirty="0">
                <a:solidFill>
                  <a:srgbClr val="008080"/>
                </a:solidFill>
                <a:latin typeface="Calibri" panose="020F0502020204030204" pitchFamily="34" charset="0"/>
                <a:ea typeface="Calibri" panose="020F0502020204030204" pitchFamily="34" charset="0"/>
              </a:rPr>
              <a:t>de los “fragmentos” del discurso moral</a:t>
            </a:r>
            <a:r>
              <a:rPr lang="es-ES" dirty="0">
                <a:latin typeface="Calibri" panose="020F0502020204030204" pitchFamily="34" charset="0"/>
                <a:ea typeface="Calibri" panose="020F0502020204030204" pitchFamily="34" charset="0"/>
              </a:rPr>
              <a:t>, </a:t>
            </a:r>
            <a:r>
              <a:rPr lang="es-ES" dirty="0">
                <a:solidFill>
                  <a:srgbClr val="33CC33"/>
                </a:solidFill>
                <a:latin typeface="Calibri" panose="020F0502020204030204" pitchFamily="34" charset="0"/>
                <a:ea typeface="Calibri" panose="020F0502020204030204" pitchFamily="34" charset="0"/>
              </a:rPr>
              <a:t>cada uno de los cuales tiene sentido por separado</a:t>
            </a:r>
            <a:r>
              <a:rPr lang="es-ES" dirty="0">
                <a:latin typeface="Calibri" panose="020F0502020204030204" pitchFamily="34" charset="0"/>
                <a:ea typeface="Calibri" panose="020F0502020204030204" pitchFamily="34" charset="0"/>
              </a:rPr>
              <a:t> </a:t>
            </a:r>
            <a:r>
              <a:rPr lang="es-ES" dirty="0">
                <a:solidFill>
                  <a:srgbClr val="FF0000"/>
                </a:solidFill>
                <a:latin typeface="Calibri" panose="020F0502020204030204" pitchFamily="34" charset="0"/>
                <a:ea typeface="Calibri" panose="020F0502020204030204" pitchFamily="34" charset="0"/>
              </a:rPr>
              <a:t>pero no están relacionados coherentemente</a:t>
            </a:r>
            <a:r>
              <a:rPr lang="es-ES" dirty="0">
                <a:latin typeface="Calibri" panose="020F0502020204030204" pitchFamily="34" charset="0"/>
                <a:ea typeface="Calibri" panose="020F0502020204030204" pitchFamily="34" charset="0"/>
              </a:rPr>
              <a:t>. </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3994977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781878" y="766071"/>
            <a:ext cx="10376452" cy="5687737"/>
          </a:xfrm>
        </p:spPr>
        <p:txBody>
          <a:bodyPr>
            <a:normAutofit fontScale="85000" lnSpcReduction="20000"/>
          </a:bodyPr>
          <a:lstStyle/>
          <a:p>
            <a:pPr algn="just">
              <a:lnSpc>
                <a:spcPct val="120000"/>
              </a:lnSpc>
              <a:spcAft>
                <a:spcPts val="800"/>
              </a:spcAft>
            </a:pPr>
            <a:r>
              <a:rPr lang="es-ES" b="1" dirty="0">
                <a:latin typeface="Calibri" panose="020F0502020204030204" pitchFamily="34" charset="0"/>
                <a:ea typeface="Calibri" panose="020F0502020204030204" pitchFamily="34" charset="0"/>
                <a:cs typeface="Calibri" panose="020F0502020204030204" pitchFamily="34" charset="0"/>
              </a:rPr>
              <a:t>El fragmento deontológico (que proviene de Kant) </a:t>
            </a:r>
            <a:r>
              <a:rPr lang="es-ES" dirty="0">
                <a:latin typeface="Calibri" panose="020F0502020204030204" pitchFamily="34" charset="0"/>
                <a:ea typeface="Calibri" panose="020F0502020204030204" pitchFamily="34" charset="0"/>
                <a:cs typeface="Calibri" panose="020F0502020204030204" pitchFamily="34" charset="0"/>
              </a:rPr>
              <a:t>[</a:t>
            </a:r>
            <a:r>
              <a:rPr lang="es-ES" i="1" dirty="0">
                <a:latin typeface="Calibri" panose="020F0502020204030204" pitchFamily="34" charset="0"/>
                <a:ea typeface="Calibri" panose="020F0502020204030204" pitchFamily="34" charset="0"/>
                <a:cs typeface="Calibri" panose="020F0502020204030204" pitchFamily="34" charset="0"/>
              </a:rPr>
              <a:t>deontos</a:t>
            </a:r>
            <a:r>
              <a:rPr lang="es-ES" dirty="0">
                <a:latin typeface="Calibri" panose="020F0502020204030204" pitchFamily="34" charset="0"/>
                <a:ea typeface="Calibri" panose="020F0502020204030204" pitchFamily="34" charset="0"/>
                <a:cs typeface="Calibri" panose="020F0502020204030204" pitchFamily="34" charset="0"/>
              </a:rPr>
              <a:t> en griego alude a deber u obligación]</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s-ES" dirty="0">
                <a:latin typeface="Calibri" panose="020F0502020204030204" pitchFamily="34" charset="0"/>
                <a:ea typeface="Calibri" panose="020F0502020204030204" pitchFamily="34" charset="0"/>
                <a:cs typeface="Calibri" panose="020F0502020204030204" pitchFamily="34" charset="0"/>
              </a:rPr>
              <a:t>Desde la Ilustración, los acercamientos a la </a:t>
            </a:r>
            <a:r>
              <a:rPr lang="es-ES" dirty="0">
                <a:solidFill>
                  <a:srgbClr val="0000FF"/>
                </a:solidFill>
                <a:latin typeface="Calibri" panose="020F0502020204030204" pitchFamily="34" charset="0"/>
                <a:ea typeface="Calibri" panose="020F0502020204030204" pitchFamily="34" charset="0"/>
                <a:cs typeface="Calibri" panose="020F0502020204030204" pitchFamily="34" charset="0"/>
              </a:rPr>
              <a:t>ética basados ​​en derechos y deberes (deontológicos) </a:t>
            </a:r>
            <a:r>
              <a:rPr lang="es-ES" dirty="0">
                <a:solidFill>
                  <a:srgbClr val="7030A0"/>
                </a:solidFill>
                <a:latin typeface="Calibri" panose="020F0502020204030204" pitchFamily="34" charset="0"/>
                <a:ea typeface="Calibri" panose="020F0502020204030204" pitchFamily="34" charset="0"/>
                <a:cs typeface="Calibri" panose="020F0502020204030204" pitchFamily="34" charset="0"/>
              </a:rPr>
              <a:t>o en los resultados de las acciones (consecuencialistas)</a:t>
            </a:r>
            <a:r>
              <a:rPr lang="es-ES" dirty="0">
                <a:latin typeface="Calibri" panose="020F0502020204030204" pitchFamily="34" charset="0"/>
                <a:ea typeface="Calibri" panose="020F0502020204030204" pitchFamily="34" charset="0"/>
                <a:cs typeface="Calibri" panose="020F0502020204030204" pitchFamily="34" charset="0"/>
              </a:rPr>
              <a:t> han dominado la filosofía moral, por lo que no es sorprendente que sean influencias importantes al pensar en los valores de la práctica médica. Los expertos en ética ven a los dos como alternativas, y hay mucha discusión sobre los méritos de cada rival, </a:t>
            </a:r>
            <a:r>
              <a:rPr lang="es-ES"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pero la atención médica parece usarlos a ambos</a:t>
            </a:r>
            <a:r>
              <a:rPr lang="es-ES" dirty="0">
                <a:solidFill>
                  <a:srgbClr val="993300"/>
                </a:solidFill>
                <a:latin typeface="Calibri" panose="020F0502020204030204" pitchFamily="34" charset="0"/>
                <a:ea typeface="Calibri" panose="020F0502020204030204" pitchFamily="34" charset="0"/>
                <a:cs typeface="Calibri" panose="020F0502020204030204" pitchFamily="34" charset="0"/>
              </a:rPr>
              <a:t>, pero para diferentes propósitos</a:t>
            </a:r>
            <a:r>
              <a:rPr lang="es-ES" dirty="0">
                <a:latin typeface="Calibri" panose="020F0502020204030204" pitchFamily="34" charset="0"/>
                <a:ea typeface="Calibri" panose="020F0502020204030204" pitchFamily="34" charset="0"/>
                <a:cs typeface="Calibri" panose="020F0502020204030204" pitchFamily="34" charset="0"/>
              </a:rPr>
              <a:t>.</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s-ES" dirty="0">
                <a:solidFill>
                  <a:srgbClr val="808000"/>
                </a:solidFill>
                <a:latin typeface="Calibri" panose="020F0502020204030204" pitchFamily="34" charset="0"/>
                <a:ea typeface="Calibri" panose="020F0502020204030204" pitchFamily="34" charset="0"/>
                <a:cs typeface="Calibri" panose="020F0502020204030204" pitchFamily="34" charset="0"/>
              </a:rPr>
              <a:t>Los sistemas éticos deontológicos se basan </a:t>
            </a:r>
            <a:r>
              <a:rPr lang="es-ES" dirty="0">
                <a:solidFill>
                  <a:srgbClr val="00B0F0"/>
                </a:solidFill>
                <a:latin typeface="Calibri" panose="020F0502020204030204" pitchFamily="34" charset="0"/>
                <a:ea typeface="Calibri" panose="020F0502020204030204" pitchFamily="34" charset="0"/>
                <a:cs typeface="Calibri" panose="020F0502020204030204" pitchFamily="34" charset="0"/>
              </a:rPr>
              <a:t>en derechos </a:t>
            </a:r>
            <a:r>
              <a:rPr lang="es-ES" dirty="0">
                <a:solidFill>
                  <a:srgbClr val="0000CC"/>
                </a:solidFill>
                <a:latin typeface="Calibri" panose="020F0502020204030204" pitchFamily="34" charset="0"/>
                <a:ea typeface="Calibri" panose="020F0502020204030204" pitchFamily="34" charset="0"/>
                <a:cs typeface="Calibri" panose="020F0502020204030204" pitchFamily="34" charset="0"/>
              </a:rPr>
              <a:t>y deberes recíprocos</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00B0F0"/>
                </a:solidFill>
                <a:latin typeface="Calibri" panose="020F0502020204030204" pitchFamily="34" charset="0"/>
                <a:ea typeface="Calibri" panose="020F0502020204030204" pitchFamily="34" charset="0"/>
                <a:cs typeface="Calibri" panose="020F0502020204030204" pitchFamily="34" charset="0"/>
              </a:rPr>
              <a:t>Por lo tanto, el derecho a la vida </a:t>
            </a:r>
            <a:r>
              <a:rPr lang="es-ES" dirty="0">
                <a:solidFill>
                  <a:srgbClr val="0000CC"/>
                </a:solidFill>
                <a:latin typeface="Calibri" panose="020F0502020204030204" pitchFamily="34" charset="0"/>
                <a:ea typeface="Calibri" panose="020F0502020204030204" pitchFamily="34" charset="0"/>
                <a:cs typeface="Calibri" panose="020F0502020204030204" pitchFamily="34" charset="0"/>
              </a:rPr>
              <a:t>impone a los demás el deber de no matar</a:t>
            </a:r>
            <a:r>
              <a:rPr lang="es-ES" dirty="0">
                <a:solidFill>
                  <a:srgbClr val="00B0F0"/>
                </a:solidFill>
                <a:latin typeface="Calibri" panose="020F0502020204030204" pitchFamily="34" charset="0"/>
                <a:ea typeface="Calibri" panose="020F0502020204030204" pitchFamily="34" charset="0"/>
                <a:cs typeface="Calibri" panose="020F0502020204030204" pitchFamily="34" charset="0"/>
              </a:rPr>
              <a:t>.</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008000"/>
                </a:solidFill>
                <a:latin typeface="Calibri" panose="020F0502020204030204" pitchFamily="34" charset="0"/>
                <a:ea typeface="Calibri" panose="020F0502020204030204" pitchFamily="34" charset="0"/>
                <a:cs typeface="Calibri" panose="020F0502020204030204" pitchFamily="34" charset="0"/>
              </a:rPr>
              <a:t>No matar es un 'deber negativo’ (el deber de no hacer algo</a:t>
            </a:r>
            <a:r>
              <a:rPr lang="es-ES" dirty="0">
                <a:solidFill>
                  <a:srgbClr val="008080"/>
                </a:solidFill>
                <a:latin typeface="Calibri" panose="020F0502020204030204" pitchFamily="34" charset="0"/>
                <a:ea typeface="Calibri" panose="020F0502020204030204" pitchFamily="34" charset="0"/>
                <a:cs typeface="Calibri" panose="020F0502020204030204" pitchFamily="34" charset="0"/>
              </a:rPr>
              <a:t>) y está vinculado a un 'derecho de libertad’ </a:t>
            </a:r>
            <a:r>
              <a:rPr lang="es-ES" dirty="0">
                <a:latin typeface="Calibri" panose="020F0502020204030204" pitchFamily="34" charset="0"/>
                <a:ea typeface="Calibri" panose="020F0502020204030204" pitchFamily="34" charset="0"/>
                <a:cs typeface="Calibri" panose="020F0502020204030204" pitchFamily="34" charset="0"/>
              </a:rPr>
              <a:t>(la libertad de no hacer cosas dañinas).</a:t>
            </a:r>
          </a:p>
          <a:p>
            <a:pPr algn="just">
              <a:lnSpc>
                <a:spcPct val="120000"/>
              </a:lnSpc>
              <a:spcAft>
                <a:spcPts val="800"/>
              </a:spcAft>
            </a:pPr>
            <a:r>
              <a:rPr lang="es-ES" dirty="0">
                <a:solidFill>
                  <a:srgbClr val="993300"/>
                </a:solidFill>
                <a:latin typeface="Calibri" panose="020F0502020204030204" pitchFamily="34" charset="0"/>
                <a:ea typeface="Calibri" panose="020F0502020204030204" pitchFamily="34" charset="0"/>
                <a:cs typeface="Calibri" panose="020F0502020204030204" pitchFamily="34" charset="0"/>
              </a:rPr>
              <a:t>También hay derechos de “reclamación”, </a:t>
            </a:r>
            <a:r>
              <a:rPr lang="es-ES" dirty="0">
                <a:solidFill>
                  <a:srgbClr val="008080"/>
                </a:solidFill>
                <a:latin typeface="Calibri" panose="020F0502020204030204" pitchFamily="34" charset="0"/>
                <a:ea typeface="Calibri" panose="020F0502020204030204" pitchFamily="34" charset="0"/>
                <a:cs typeface="Calibri" panose="020F0502020204030204" pitchFamily="34" charset="0"/>
              </a:rPr>
              <a:t>vinculados a “deberes positivos”</a:t>
            </a:r>
            <a:r>
              <a:rPr lang="es-ES" dirty="0">
                <a:solidFill>
                  <a:srgbClr val="008000"/>
                </a:solidFill>
                <a:latin typeface="Calibri" panose="020F0502020204030204" pitchFamily="34" charset="0"/>
                <a:ea typeface="Calibri" panose="020F0502020204030204" pitchFamily="34" charset="0"/>
                <a:cs typeface="Calibri" panose="020F0502020204030204" pitchFamily="34" charset="0"/>
              </a:rPr>
              <a:t>. </a:t>
            </a:r>
            <a:r>
              <a:rPr lang="es-ES" dirty="0">
                <a:solidFill>
                  <a:srgbClr val="993300"/>
                </a:solidFill>
                <a:latin typeface="Calibri" panose="020F0502020204030204" pitchFamily="34" charset="0"/>
                <a:ea typeface="Calibri" panose="020F0502020204030204" pitchFamily="34" charset="0"/>
                <a:cs typeface="Calibri" panose="020F0502020204030204" pitchFamily="34" charset="0"/>
              </a:rPr>
              <a:t>Por lo tanto, para que el derecho de los niños a la educación sea significativo, </a:t>
            </a:r>
            <a:r>
              <a:rPr lang="es-ES" dirty="0">
                <a:solidFill>
                  <a:srgbClr val="008080"/>
                </a:solidFill>
                <a:latin typeface="Calibri" panose="020F0502020204030204" pitchFamily="34" charset="0"/>
                <a:ea typeface="Calibri" panose="020F0502020204030204" pitchFamily="34" charset="0"/>
                <a:cs typeface="Calibri" panose="020F0502020204030204" pitchFamily="34" charset="0"/>
              </a:rPr>
              <a:t>alguien (los padres, la comunidad local o el estado) tiene el deber de proporcionar esa educación;</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FF6600"/>
                </a:solidFill>
                <a:latin typeface="Calibri" panose="020F0502020204030204" pitchFamily="34" charset="0"/>
                <a:ea typeface="Calibri" panose="020F0502020204030204" pitchFamily="34" charset="0"/>
                <a:cs typeface="Calibri" panose="020F0502020204030204" pitchFamily="34" charset="0"/>
              </a:rPr>
              <a:t>sin alguien con un deber positivo de cumplir con un reclamo (</a:t>
            </a:r>
            <a:r>
              <a:rPr lang="es-ES" i="1" dirty="0">
                <a:solidFill>
                  <a:srgbClr val="FF6600"/>
                </a:solidFill>
                <a:latin typeface="Calibri" panose="020F0502020204030204" pitchFamily="34" charset="0"/>
                <a:ea typeface="Calibri" panose="020F0502020204030204" pitchFamily="34" charset="0"/>
                <a:cs typeface="Calibri" panose="020F0502020204030204" pitchFamily="34" charset="0"/>
              </a:rPr>
              <a:t>output</a:t>
            </a:r>
            <a:r>
              <a:rPr lang="es-ES" dirty="0">
                <a:solidFill>
                  <a:srgbClr val="FF6600"/>
                </a:solidFill>
                <a:latin typeface="Calibri" panose="020F0502020204030204" pitchFamily="34" charset="0"/>
                <a:ea typeface="Calibri" panose="020F0502020204030204" pitchFamily="34" charset="0"/>
                <a:cs typeface="Calibri" panose="020F0502020204030204" pitchFamily="34" charset="0"/>
              </a:rPr>
              <a:t>)</a:t>
            </a:r>
            <a:r>
              <a:rPr lang="es-ES" dirty="0">
                <a:solidFill>
                  <a:srgbClr val="FF9900"/>
                </a:solidFill>
                <a:latin typeface="Calibri" panose="020F0502020204030204" pitchFamily="34" charset="0"/>
                <a:ea typeface="Calibri" panose="020F0502020204030204" pitchFamily="34" charset="0"/>
                <a:cs typeface="Calibri" panose="020F0502020204030204" pitchFamily="34" charset="0"/>
              </a:rPr>
              <a:t>, </a:t>
            </a:r>
            <a:r>
              <a:rPr lang="es-ES"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los derechos de tal reclamo </a:t>
            </a:r>
            <a:r>
              <a:rPr lang="es-ES" i="1"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(input)</a:t>
            </a:r>
            <a:r>
              <a:rPr lang="es-ES"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 son sólo un recurso retórico</a:t>
            </a:r>
            <a:r>
              <a:rPr lang="es-ES" dirty="0">
                <a:latin typeface="Calibri" panose="020F0502020204030204" pitchFamily="34" charset="0"/>
                <a:ea typeface="Calibri" panose="020F0502020204030204" pitchFamily="34" charset="0"/>
                <a:cs typeface="Calibri" panose="020F0502020204030204" pitchFamily="34" charset="0"/>
              </a:rPr>
              <a:t>.</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308770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808383" y="991359"/>
            <a:ext cx="10376452" cy="4733580"/>
          </a:xfrm>
        </p:spPr>
        <p:txBody>
          <a:bodyPr>
            <a:normAutofit/>
          </a:bodyPr>
          <a:lstStyle/>
          <a:p>
            <a:pPr algn="just">
              <a:lnSpc>
                <a:spcPct val="100000"/>
              </a:lnSpc>
            </a:pPr>
            <a:r>
              <a:rPr lang="es-ES" sz="2000" dirty="0">
                <a:solidFill>
                  <a:srgbClr val="993300"/>
                </a:solidFill>
                <a:latin typeface="Calibri" panose="020F0502020204030204" pitchFamily="34" charset="0"/>
                <a:ea typeface="Calibri" panose="020F0502020204030204" pitchFamily="34" charset="0"/>
              </a:rPr>
              <a:t>La constitución del NHS se enmarca en gran medida en derechos de los pacientes</a:t>
            </a:r>
            <a:r>
              <a:rPr lang="es-ES" sz="2000" dirty="0">
                <a:latin typeface="Calibri" panose="020F0502020204030204" pitchFamily="34" charset="0"/>
                <a:ea typeface="Calibri" panose="020F0502020204030204" pitchFamily="34" charset="0"/>
              </a:rPr>
              <a:t>, </a:t>
            </a:r>
            <a:r>
              <a:rPr lang="es-ES" sz="2000" dirty="0">
                <a:solidFill>
                  <a:srgbClr val="008080"/>
                </a:solidFill>
                <a:latin typeface="Calibri" panose="020F0502020204030204" pitchFamily="34" charset="0"/>
                <a:ea typeface="Calibri" panose="020F0502020204030204" pitchFamily="34" charset="0"/>
              </a:rPr>
              <a:t>la mayoría de los cuales imponen deberes a los profesionales de la salud o instituciones que brindan atención médica</a:t>
            </a:r>
            <a:r>
              <a:rPr lang="es-ES" sz="2000" dirty="0">
                <a:solidFill>
                  <a:srgbClr val="FF3300"/>
                </a:solidFill>
                <a:latin typeface="Calibri" panose="020F0502020204030204" pitchFamily="34" charset="0"/>
                <a:ea typeface="Calibri" panose="020F0502020204030204" pitchFamily="34" charset="0"/>
              </a:rPr>
              <a:t>. Y para los pacientes, no habla de sus deberes</a:t>
            </a:r>
            <a:r>
              <a:rPr lang="es-ES" sz="2000" dirty="0">
                <a:latin typeface="Calibri" panose="020F0502020204030204" pitchFamily="34" charset="0"/>
                <a:ea typeface="Calibri" panose="020F0502020204030204" pitchFamily="34" charset="0"/>
              </a:rPr>
              <a:t>, </a:t>
            </a:r>
            <a:r>
              <a:rPr lang="es-ES" sz="2000" dirty="0">
                <a:solidFill>
                  <a:schemeClr val="accent4">
                    <a:lumMod val="75000"/>
                  </a:schemeClr>
                </a:solidFill>
                <a:latin typeface="Calibri" panose="020F0502020204030204" pitchFamily="34" charset="0"/>
                <a:ea typeface="Calibri" panose="020F0502020204030204" pitchFamily="34" charset="0"/>
              </a:rPr>
              <a:t>sino de algo más lábil usando el término “responsabilidades”</a:t>
            </a:r>
            <a:r>
              <a:rPr lang="es-ES" sz="2000" dirty="0">
                <a:latin typeface="Calibri" panose="020F0502020204030204" pitchFamily="34" charset="0"/>
                <a:ea typeface="Calibri" panose="020F0502020204030204" pitchFamily="34" charset="0"/>
              </a:rPr>
              <a:t>.</a:t>
            </a:r>
          </a:p>
          <a:p>
            <a:pPr algn="just">
              <a:lnSpc>
                <a:spcPct val="100000"/>
              </a:lnSpc>
            </a:pPr>
            <a:r>
              <a:rPr lang="es-ES" sz="2000" dirty="0">
                <a:latin typeface="Calibri" panose="020F0502020204030204" pitchFamily="34" charset="0"/>
                <a:ea typeface="Calibri" panose="020F0502020204030204" pitchFamily="34" charset="0"/>
              </a:rPr>
              <a:t>Las discusiones sobre estándares profesionales en el cuidado de la salud generalmente se llevan a cabo en términos de deberes. </a:t>
            </a:r>
            <a:r>
              <a:rPr lang="es-ES" sz="2000" dirty="0">
                <a:solidFill>
                  <a:srgbClr val="008080"/>
                </a:solidFill>
                <a:latin typeface="Calibri" panose="020F0502020204030204" pitchFamily="34" charset="0"/>
                <a:ea typeface="Calibri" panose="020F0502020204030204" pitchFamily="34" charset="0"/>
              </a:rPr>
              <a:t>“Los deberes de un médico”, código del Consejo Médico General (GMC)</a:t>
            </a:r>
            <a:r>
              <a:rPr lang="es-ES" sz="2000" dirty="0">
                <a:latin typeface="Calibri" panose="020F0502020204030204" pitchFamily="34" charset="0"/>
                <a:ea typeface="Calibri" panose="020F0502020204030204" pitchFamily="34" charset="0"/>
              </a:rPr>
              <a:t>, son centrales para los médicos en el Reino Unido. </a:t>
            </a:r>
          </a:p>
          <a:p>
            <a:pPr algn="just">
              <a:lnSpc>
                <a:spcPct val="100000"/>
              </a:lnSpc>
            </a:pPr>
            <a:r>
              <a:rPr lang="es-ES" sz="2000" dirty="0">
                <a:latin typeface="Calibri" panose="020F0502020204030204" pitchFamily="34" charset="0"/>
                <a:ea typeface="Calibri" panose="020F0502020204030204" pitchFamily="34" charset="0"/>
              </a:rPr>
              <a:t>Otros códigos profesionales están redactados de manera similar: </a:t>
            </a:r>
            <a:r>
              <a:rPr lang="es-ES" sz="2000" dirty="0">
                <a:solidFill>
                  <a:srgbClr val="0000CC"/>
                </a:solidFill>
                <a:latin typeface="Calibri" panose="020F0502020204030204" pitchFamily="34" charset="0"/>
                <a:ea typeface="Calibri" panose="020F0502020204030204" pitchFamily="34" charset="0"/>
              </a:rPr>
              <a:t>“usted debe”, que es típico de los imperativos deontológicos</a:t>
            </a:r>
            <a:r>
              <a:rPr lang="es-ES" sz="2000" dirty="0">
                <a:latin typeface="Calibri" panose="020F0502020204030204" pitchFamily="34" charset="0"/>
                <a:ea typeface="Calibri" panose="020F0502020204030204" pitchFamily="34" charset="0"/>
              </a:rPr>
              <a:t>: </a:t>
            </a:r>
            <a:r>
              <a:rPr lang="es-ES" sz="2000" dirty="0">
                <a:solidFill>
                  <a:srgbClr val="008080"/>
                </a:solidFill>
                <a:latin typeface="Calibri" panose="020F0502020204030204" pitchFamily="34" charset="0"/>
                <a:ea typeface="Calibri" panose="020F0502020204030204" pitchFamily="34" charset="0"/>
              </a:rPr>
              <a:t>Hacemos nuestro deber porque tenemos que hacerlo, </a:t>
            </a:r>
            <a:r>
              <a:rPr lang="es-ES" sz="2000" dirty="0">
                <a:solidFill>
                  <a:srgbClr val="008000"/>
                </a:solidFill>
                <a:latin typeface="Calibri" panose="020F0502020204030204" pitchFamily="34" charset="0"/>
                <a:ea typeface="Calibri" panose="020F0502020204030204" pitchFamily="34" charset="0"/>
              </a:rPr>
              <a:t>en lugar de porque queremos</a:t>
            </a:r>
            <a:r>
              <a:rPr lang="es-ES" sz="2000" dirty="0">
                <a:latin typeface="Calibri" panose="020F0502020204030204" pitchFamily="34" charset="0"/>
                <a:ea typeface="Calibri" panose="020F0502020204030204" pitchFamily="34" charset="0"/>
              </a:rPr>
              <a:t>. </a:t>
            </a:r>
            <a:endParaRPr lang="es-ES" sz="2000" dirty="0"/>
          </a:p>
        </p:txBody>
      </p:sp>
    </p:spTree>
    <p:extLst>
      <p:ext uri="{BB962C8B-B14F-4D97-AF65-F5344CB8AC3E}">
        <p14:creationId xmlns:p14="http://schemas.microsoft.com/office/powerpoint/2010/main" val="3858185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808383" y="991359"/>
            <a:ext cx="10376452" cy="4733580"/>
          </a:xfrm>
        </p:spPr>
        <p:txBody>
          <a:bodyPr>
            <a:normAutofit/>
          </a:bodyPr>
          <a:lstStyle/>
          <a:p>
            <a:pPr algn="just">
              <a:lnSpc>
                <a:spcPct val="100000"/>
              </a:lnSpc>
              <a:spcAft>
                <a:spcPts val="800"/>
              </a:spcAft>
            </a:pPr>
            <a:r>
              <a:rPr lang="es-ES" sz="2000" dirty="0">
                <a:highlight>
                  <a:srgbClr val="FF9900"/>
                </a:highlight>
                <a:latin typeface="Calibri" panose="020F0502020204030204" pitchFamily="34" charset="0"/>
                <a:ea typeface="Calibri" panose="020F0502020204030204" pitchFamily="34" charset="0"/>
                <a:cs typeface="Calibri" panose="020F0502020204030204" pitchFamily="34" charset="0"/>
              </a:rPr>
              <a:t>Otra crítica a la ética deontológica es que la teoría </a:t>
            </a:r>
            <a:r>
              <a:rPr lang="es-ES" sz="2000" b="1" dirty="0">
                <a:highlight>
                  <a:srgbClr val="FF9900"/>
                </a:highlight>
                <a:latin typeface="Calibri" panose="020F0502020204030204" pitchFamily="34" charset="0"/>
                <a:ea typeface="Calibri" panose="020F0502020204030204" pitchFamily="34" charset="0"/>
                <a:cs typeface="Calibri" panose="020F0502020204030204" pitchFamily="34" charset="0"/>
              </a:rPr>
              <a:t>no puede resolver conflictos entre los derechos de diferentes personas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por ejemplo, los de la madre y del feto en el enfoque del aborto basado en los derechos de ambos, que se discutió anteriormente</a:t>
            </a:r>
            <a:r>
              <a:rPr lang="es-ES" sz="2000" dirty="0">
                <a:latin typeface="Calibri" panose="020F0502020204030204" pitchFamily="34" charset="0"/>
                <a:ea typeface="Calibri" panose="020F0502020204030204" pitchFamily="34" charset="0"/>
                <a:cs typeface="Calibri" panose="020F0502020204030204" pitchFamily="34" charset="0"/>
              </a:rPr>
              <a:t>. </a:t>
            </a:r>
          </a:p>
          <a:p>
            <a:pPr algn="just">
              <a:lnSpc>
                <a:spcPct val="100000"/>
              </a:lnSpc>
              <a:spcAft>
                <a:spcPts val="800"/>
              </a:spcAft>
            </a:pPr>
            <a:r>
              <a:rPr lang="es-ES" sz="2000" b="1" dirty="0">
                <a:highlight>
                  <a:srgbClr val="FF9900"/>
                </a:highlight>
                <a:latin typeface="Calibri" panose="020F0502020204030204" pitchFamily="34" charset="0"/>
                <a:ea typeface="Calibri" panose="020F0502020204030204" pitchFamily="34" charset="0"/>
                <a:cs typeface="Calibri" panose="020F0502020204030204" pitchFamily="34" charset="0"/>
              </a:rPr>
              <a:t>Los deberes también pueden entrar en conflicto</a:t>
            </a:r>
            <a:r>
              <a:rPr lang="es-ES" sz="2000" dirty="0">
                <a:highlight>
                  <a:srgbClr val="FF9900"/>
                </a:highlight>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por ejemplo, el deber de confidencialidad puede entrar en conflicto con el deber de cuidar a los demás, como ocurre con un epiléptico que conduce o un paciente infectado con el virus de la inmunodeficiencia humana (VIH), que no informa a su esposa sobre su estado.</a:t>
            </a:r>
            <a:r>
              <a:rPr lang="es-ES" sz="2000" dirty="0">
                <a:latin typeface="Calibri" panose="020F0502020204030204" pitchFamily="34" charset="0"/>
                <a:ea typeface="Calibri" panose="020F0502020204030204" pitchFamily="34" charset="0"/>
                <a:cs typeface="Calibri" panose="020F0502020204030204" pitchFamily="34" charset="0"/>
              </a:rPr>
              <a:t> </a:t>
            </a:r>
          </a:p>
          <a:p>
            <a:pPr algn="just">
              <a:lnSpc>
                <a:spcPct val="100000"/>
              </a:lnSpc>
              <a:spcAft>
                <a:spcPts val="800"/>
              </a:spcAft>
            </a:pPr>
            <a:r>
              <a:rPr lang="es-ES" sz="2000" b="1" dirty="0">
                <a:solidFill>
                  <a:srgbClr val="7030A0"/>
                </a:solidFill>
                <a:latin typeface="Calibri" panose="020F0502020204030204" pitchFamily="34" charset="0"/>
                <a:ea typeface="Calibri" panose="020F0502020204030204" pitchFamily="34" charset="0"/>
                <a:cs typeface="Calibri" panose="020F0502020204030204" pitchFamily="34" charset="0"/>
              </a:rPr>
              <a:t>Existe un conflicto entre el deber </a:t>
            </a: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de los médicos de cabecera de encargarse de grupos para obtener la mejor atención médica posible para la población local </a:t>
            </a:r>
            <a:r>
              <a:rPr lang="es-ES" sz="2000" dirty="0">
                <a:solidFill>
                  <a:srgbClr val="00B0F0"/>
                </a:solidFill>
                <a:latin typeface="Calibri" panose="020F0502020204030204" pitchFamily="34" charset="0"/>
                <a:ea typeface="Calibri" panose="020F0502020204030204" pitchFamily="34" charset="0"/>
                <a:cs typeface="Calibri" panose="020F0502020204030204" pitchFamily="34" charset="0"/>
              </a:rPr>
              <a:t>y </a:t>
            </a:r>
            <a:r>
              <a:rPr lang="es-ES" sz="2000" b="1" dirty="0">
                <a:solidFill>
                  <a:srgbClr val="00B0F0"/>
                </a:solidFill>
                <a:latin typeface="Calibri" panose="020F0502020204030204" pitchFamily="34" charset="0"/>
                <a:ea typeface="Calibri" panose="020F0502020204030204" pitchFamily="34" charset="0"/>
                <a:cs typeface="Calibri" panose="020F0502020204030204" pitchFamily="34" charset="0"/>
              </a:rPr>
              <a:t>la interpretación del deber </a:t>
            </a:r>
            <a:r>
              <a:rPr lang="es-ES" sz="2000" dirty="0">
                <a:solidFill>
                  <a:srgbClr val="00B0F0"/>
                </a:solidFill>
                <a:latin typeface="Calibri" panose="020F0502020204030204" pitchFamily="34" charset="0"/>
                <a:ea typeface="Calibri" panose="020F0502020204030204" pitchFamily="34" charset="0"/>
                <a:cs typeface="Calibri" panose="020F0502020204030204" pitchFamily="34" charset="0"/>
              </a:rPr>
              <a:t>del médico (del código del GMC) de 'hacer de la atención de sus pacientes su principal preocupación', es decir, el paciente en la sala de consulta. </a:t>
            </a:r>
            <a:r>
              <a:rPr lang="es-ES" sz="2000" dirty="0">
                <a:latin typeface="Calibri" panose="020F0502020204030204" pitchFamily="34" charset="0"/>
                <a:ea typeface="Calibri" panose="020F0502020204030204" pitchFamily="34" charset="0"/>
                <a:cs typeface="Calibri" panose="020F0502020204030204" pitchFamily="34" charset="0"/>
              </a:rPr>
              <a:t>Este es un ejemplo que actualmente se discute con frecuencia sobre cómo el pensamiento deontológico puede ser problemático en el cuidado de la salud.</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2420907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808383" y="991358"/>
            <a:ext cx="10376452" cy="4786589"/>
          </a:xfrm>
        </p:spPr>
        <p:txBody>
          <a:bodyPr>
            <a:normAutofit fontScale="92500" lnSpcReduction="20000"/>
          </a:bodyPr>
          <a:lstStyle/>
          <a:p>
            <a:pPr algn="just">
              <a:lnSpc>
                <a:spcPct val="120000"/>
              </a:lnSpc>
              <a:spcAft>
                <a:spcPts val="800"/>
              </a:spcAft>
            </a:pPr>
            <a:r>
              <a:rPr lang="es-ES" sz="2200" b="1" dirty="0">
                <a:latin typeface="Calibri" panose="020F0502020204030204" pitchFamily="34" charset="0"/>
                <a:ea typeface="Calibri" panose="020F0502020204030204" pitchFamily="34" charset="0"/>
                <a:cs typeface="Calibri" panose="020F0502020204030204" pitchFamily="34" charset="0"/>
              </a:rPr>
              <a:t>El fragmento consecuencialista (que proviene de Bentham y Stuart Mill)</a:t>
            </a:r>
            <a:endParaRPr lang="es-ES" sz="2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s-ES" sz="2200" dirty="0">
                <a:solidFill>
                  <a:srgbClr val="0000FF"/>
                </a:solidFill>
                <a:latin typeface="Calibri" panose="020F0502020204030204" pitchFamily="34" charset="0"/>
                <a:ea typeface="Calibri" panose="020F0502020204030204" pitchFamily="34" charset="0"/>
                <a:cs typeface="Calibri" panose="020F0502020204030204" pitchFamily="34" charset="0"/>
              </a:rPr>
              <a:t>Las teorías morales que se enfocan en tratar de maximizar el bien</a:t>
            </a:r>
            <a:r>
              <a:rPr lang="es-ES" sz="2200" dirty="0">
                <a:solidFill>
                  <a:srgbClr val="9900FF"/>
                </a:solidFill>
                <a:latin typeface="Calibri" panose="020F0502020204030204" pitchFamily="34" charset="0"/>
                <a:ea typeface="Calibri" panose="020F0502020204030204" pitchFamily="34" charset="0"/>
                <a:cs typeface="Calibri" panose="020F0502020204030204" pitchFamily="34" charset="0"/>
              </a:rPr>
              <a:t>, más que en los derechos y deberes,</a:t>
            </a:r>
            <a:r>
              <a:rPr lang="es-ES" sz="2200" dirty="0">
                <a:solidFill>
                  <a:srgbClr val="00B0F0"/>
                </a:solidFill>
                <a:latin typeface="Calibri" panose="020F0502020204030204" pitchFamily="34" charset="0"/>
                <a:ea typeface="Calibri" panose="020F0502020204030204" pitchFamily="34" charset="0"/>
                <a:cs typeface="Calibri" panose="020F0502020204030204" pitchFamily="34" charset="0"/>
              </a:rPr>
              <a:t> se conocen como consecuencialistas </a:t>
            </a:r>
            <a:r>
              <a:rPr lang="es-ES" sz="2200" dirty="0">
                <a:solidFill>
                  <a:srgbClr val="00B050"/>
                </a:solidFill>
                <a:latin typeface="Calibri" panose="020F0502020204030204" pitchFamily="34" charset="0"/>
                <a:ea typeface="Calibri" panose="020F0502020204030204" pitchFamily="34" charset="0"/>
                <a:cs typeface="Calibri" panose="020F0502020204030204" pitchFamily="34" charset="0"/>
              </a:rPr>
              <a:t>porque juzgan la corrección de las acciones por sus consecuencias</a:t>
            </a:r>
            <a:r>
              <a:rPr lang="es-ES" sz="2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p>
          <a:p>
            <a:pPr algn="just">
              <a:lnSpc>
                <a:spcPct val="120000"/>
              </a:lnSpc>
              <a:spcAft>
                <a:spcPts val="800"/>
              </a:spcAft>
            </a:pPr>
            <a:r>
              <a:rPr lang="es-ES" sz="2200" dirty="0">
                <a:solidFill>
                  <a:srgbClr val="7030A0"/>
                </a:solidFill>
                <a:latin typeface="Calibri" panose="020F0502020204030204" pitchFamily="34" charset="0"/>
                <a:ea typeface="Calibri" panose="020F0502020204030204" pitchFamily="34" charset="0"/>
                <a:cs typeface="Calibri" panose="020F0502020204030204" pitchFamily="34" charset="0"/>
              </a:rPr>
              <a:t>Si la deontología es el fragmento del discurso moral al que se adhieren el GMC y los cuerpos profesionales</a:t>
            </a:r>
            <a:r>
              <a:rPr lang="es-ES" sz="2200" dirty="0">
                <a:latin typeface="Calibri" panose="020F0502020204030204" pitchFamily="34" charset="0"/>
                <a:ea typeface="Calibri" panose="020F0502020204030204" pitchFamily="34" charset="0"/>
                <a:cs typeface="Calibri" panose="020F0502020204030204" pitchFamily="34" charset="0"/>
              </a:rPr>
              <a:t>, </a:t>
            </a:r>
            <a:r>
              <a:rPr lang="es-ES" sz="2200" dirty="0">
                <a:solidFill>
                  <a:srgbClr val="0000FF"/>
                </a:solidFill>
                <a:latin typeface="Calibri" panose="020F0502020204030204" pitchFamily="34" charset="0"/>
                <a:ea typeface="Calibri" panose="020F0502020204030204" pitchFamily="34" charset="0"/>
                <a:cs typeface="Calibri" panose="020F0502020204030204" pitchFamily="34" charset="0"/>
              </a:rPr>
              <a:t>entonces la salud pública y su contribución a las políticas de salud y la asignación de recursos parecen estar unidas al consecuencialismo</a:t>
            </a:r>
            <a:r>
              <a:rPr lang="es-ES" sz="2200" dirty="0">
                <a:latin typeface="Calibri" panose="020F0502020204030204" pitchFamily="34" charset="0"/>
                <a:ea typeface="Calibri" panose="020F0502020204030204" pitchFamily="34" charset="0"/>
                <a:cs typeface="Calibri" panose="020F0502020204030204" pitchFamily="34" charset="0"/>
              </a:rPr>
              <a:t>. </a:t>
            </a:r>
            <a:r>
              <a:rPr lang="es-ES" sz="2200" dirty="0">
                <a:highlight>
                  <a:srgbClr val="00FFFF"/>
                </a:highlight>
                <a:latin typeface="Calibri" panose="020F0502020204030204" pitchFamily="34" charset="0"/>
                <a:ea typeface="Calibri" panose="020F0502020204030204" pitchFamily="34" charset="0"/>
                <a:cs typeface="Calibri" panose="020F0502020204030204" pitchFamily="34" charset="0"/>
              </a:rPr>
              <a:t>Debido a que esta teoría considera la suma total del bien que produce una acción, independientemente de quién se beneficie de ella, ésta parece ser la forma ideal de observar la salud de las poblaciones</a:t>
            </a:r>
            <a:r>
              <a:rPr lang="es-ES" sz="2200" dirty="0">
                <a:latin typeface="Calibri" panose="020F0502020204030204" pitchFamily="34" charset="0"/>
                <a:ea typeface="Calibri" panose="020F0502020204030204" pitchFamily="34" charset="0"/>
                <a:cs typeface="Calibri" panose="020F0502020204030204" pitchFamily="34" charset="0"/>
              </a:rPr>
              <a:t>. En el Reino Unido, las políticas de salud, las 18 decisiones del NICE (Instituto Nacional de Excelencia en Salud y Atención Sanitaria) y la inclusión de actividades en </a:t>
            </a:r>
            <a:r>
              <a:rPr lang="es-ES" sz="2200" b="1" dirty="0">
                <a:latin typeface="Calibri" panose="020F0502020204030204" pitchFamily="34" charset="0"/>
                <a:ea typeface="Calibri" panose="020F0502020204030204" pitchFamily="34" charset="0"/>
                <a:cs typeface="Calibri" panose="020F0502020204030204" pitchFamily="34" charset="0"/>
              </a:rPr>
              <a:t>el </a:t>
            </a:r>
            <a:r>
              <a:rPr lang="es-ES" sz="2200" b="1" dirty="0">
                <a:solidFill>
                  <a:srgbClr val="0000FF"/>
                </a:solidFill>
                <a:latin typeface="Calibri" panose="020F0502020204030204" pitchFamily="34" charset="0"/>
                <a:ea typeface="Calibri" panose="020F0502020204030204" pitchFamily="34" charset="0"/>
                <a:cs typeface="Calibri" panose="020F0502020204030204" pitchFamily="34" charset="0"/>
              </a:rPr>
              <a:t>Marco de calidad y resultados de GP (QOF)</a:t>
            </a:r>
            <a:r>
              <a:rPr lang="es-ES" sz="2200" dirty="0">
                <a:solidFill>
                  <a:srgbClr val="0000FF"/>
                </a:solidFill>
                <a:latin typeface="Calibri" panose="020F0502020204030204" pitchFamily="34" charset="0"/>
                <a:ea typeface="Calibri" panose="020F0502020204030204" pitchFamily="34" charset="0"/>
                <a:cs typeface="Calibri" panose="020F0502020204030204" pitchFamily="34" charset="0"/>
              </a:rPr>
              <a:t> a menudo se justifican por 'beneficios para la salud', un concepto consecuencialista, a menudo medido en términos de AVAC (años de vida ajustados por calidad).</a:t>
            </a:r>
            <a:endParaRPr lang="es-ES" sz="2200"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4175296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808383" y="845584"/>
            <a:ext cx="10376452" cy="5515459"/>
          </a:xfrm>
        </p:spPr>
        <p:txBody>
          <a:bodyPr>
            <a:normAutofit fontScale="85000" lnSpcReduction="10000"/>
          </a:bodyPr>
          <a:lstStyle/>
          <a:p>
            <a:pPr algn="just">
              <a:lnSpc>
                <a:spcPct val="120000"/>
              </a:lnSpc>
              <a:spcAft>
                <a:spcPts val="800"/>
              </a:spcAft>
            </a:pPr>
            <a:r>
              <a:rPr lang="es-ES" dirty="0">
                <a:solidFill>
                  <a:srgbClr val="008080"/>
                </a:solidFill>
                <a:latin typeface="Calibri" panose="020F0502020204030204" pitchFamily="34" charset="0"/>
                <a:ea typeface="Calibri" panose="020F0502020204030204" pitchFamily="34" charset="0"/>
                <a:cs typeface="Calibri" panose="020F0502020204030204" pitchFamily="34" charset="0"/>
              </a:rPr>
              <a:t>Aunque tomado como axiomático en estas áreas</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FF9900"/>
                </a:solidFill>
                <a:latin typeface="Calibri" panose="020F0502020204030204" pitchFamily="34" charset="0"/>
                <a:ea typeface="Calibri" panose="020F0502020204030204" pitchFamily="34" charset="0"/>
                <a:cs typeface="Calibri" panose="020F0502020204030204" pitchFamily="34" charset="0"/>
              </a:rPr>
              <a:t>el consecuencialismo y los AVAC también son ampliamente criticados. </a:t>
            </a:r>
          </a:p>
          <a:p>
            <a:pPr algn="just">
              <a:lnSpc>
                <a:spcPct val="120000"/>
              </a:lnSpc>
              <a:spcAft>
                <a:spcPts val="800"/>
              </a:spcAft>
            </a:pPr>
            <a:r>
              <a:rPr lang="es-ES" dirty="0">
                <a:solidFill>
                  <a:srgbClr val="00B0F0"/>
                </a:solidFill>
                <a:latin typeface="Calibri" panose="020F0502020204030204" pitchFamily="34" charset="0"/>
                <a:ea typeface="Calibri" panose="020F0502020204030204" pitchFamily="34" charset="0"/>
                <a:cs typeface="Calibri" panose="020F0502020204030204" pitchFamily="34" charset="0"/>
              </a:rPr>
              <a:t>Se sugiere que los AVAC perjudican aún más a los desfavorecidos, </a:t>
            </a:r>
            <a:r>
              <a:rPr lang="es-ES" dirty="0">
                <a:solidFill>
                  <a:srgbClr val="C00000"/>
                </a:solidFill>
                <a:latin typeface="Calibri" panose="020F0502020204030204" pitchFamily="34" charset="0"/>
                <a:ea typeface="Calibri" panose="020F0502020204030204" pitchFamily="34" charset="0"/>
                <a:cs typeface="Calibri" panose="020F0502020204030204" pitchFamily="34" charset="0"/>
              </a:rPr>
              <a:t>ya que una intervención que extienda la vida agregará menos AVAC a alguien cuya calidad de vida ya sea mala</a:t>
            </a:r>
            <a:r>
              <a:rPr lang="es-ES" dirty="0">
                <a:solidFill>
                  <a:srgbClr val="00B0F0"/>
                </a:solidFill>
                <a:latin typeface="Calibri" panose="020F0502020204030204" pitchFamily="34" charset="0"/>
                <a:ea typeface="Calibri" panose="020F0502020204030204" pitchFamily="34" charset="0"/>
                <a:cs typeface="Calibri" panose="020F0502020204030204" pitchFamily="34" charset="0"/>
              </a:rPr>
              <a:t>, </a:t>
            </a:r>
            <a:r>
              <a:rPr lang="es-ES" dirty="0">
                <a:solidFill>
                  <a:srgbClr val="009900"/>
                </a:solidFill>
                <a:latin typeface="Calibri" panose="020F0502020204030204" pitchFamily="34" charset="0"/>
                <a:ea typeface="Calibri" panose="020F0502020204030204" pitchFamily="34" charset="0"/>
                <a:cs typeface="Calibri" panose="020F0502020204030204" pitchFamily="34" charset="0"/>
              </a:rPr>
              <a:t>aunque agregue más AVAC a la parte derecha de la distribución poblacional, es decir a los que tienen buena calidad de vida</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FF9900"/>
                </a:solidFill>
                <a:latin typeface="Calibri" panose="020F0502020204030204" pitchFamily="34" charset="0"/>
                <a:ea typeface="Calibri" panose="020F0502020204030204" pitchFamily="34" charset="0"/>
                <a:cs typeface="Calibri" panose="020F0502020204030204" pitchFamily="34" charset="0"/>
              </a:rPr>
              <a:t>Además, el análisis basado en AVAC le resulta difícil tener en cuenta la individualidad y las diferentes percepciones del bien</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008080"/>
                </a:solidFill>
                <a:highlight>
                  <a:srgbClr val="00FF00"/>
                </a:highlight>
                <a:latin typeface="Calibri" panose="020F0502020204030204" pitchFamily="34" charset="0"/>
                <a:ea typeface="Calibri" panose="020F0502020204030204" pitchFamily="34" charset="0"/>
                <a:cs typeface="Calibri" panose="020F0502020204030204" pitchFamily="34" charset="0"/>
              </a:rPr>
              <a:t>Debe suponer que todos comparten la misma visión consecuencialista del bien</a:t>
            </a:r>
            <a:r>
              <a:rPr lang="es-ES" dirty="0">
                <a:solidFill>
                  <a:srgbClr val="008080"/>
                </a:solidFill>
                <a:latin typeface="Calibri" panose="020F0502020204030204" pitchFamily="34" charset="0"/>
                <a:ea typeface="Calibri" panose="020F0502020204030204" pitchFamily="34" charset="0"/>
                <a:cs typeface="Calibri" panose="020F0502020204030204" pitchFamily="34" charset="0"/>
              </a:rPr>
              <a:t>.</a:t>
            </a:r>
            <a:r>
              <a:rPr lang="es-ES" dirty="0">
                <a:latin typeface="Calibri" panose="020F0502020204030204" pitchFamily="34" charset="0"/>
                <a:ea typeface="Calibri" panose="020F0502020204030204" pitchFamily="34" charset="0"/>
                <a:cs typeface="Calibri" panose="020F0502020204030204" pitchFamily="34" charset="0"/>
              </a:rPr>
              <a:t> </a:t>
            </a:r>
          </a:p>
          <a:p>
            <a:pPr algn="just">
              <a:lnSpc>
                <a:spcPct val="120000"/>
              </a:lnSpc>
              <a:spcAft>
                <a:spcPts val="800"/>
              </a:spcAft>
            </a:pPr>
            <a:r>
              <a:rPr lang="es-ES" dirty="0">
                <a:highlight>
                  <a:srgbClr val="FF9900"/>
                </a:highlight>
                <a:latin typeface="Calibri" panose="020F0502020204030204" pitchFamily="34" charset="0"/>
                <a:ea typeface="Calibri" panose="020F0502020204030204" pitchFamily="34" charset="0"/>
                <a:cs typeface="Calibri" panose="020F0502020204030204" pitchFamily="34" charset="0"/>
              </a:rPr>
              <a:t>También corre el riesgo de tratar a las personas como un medio</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highlight>
                  <a:srgbClr val="00FF00"/>
                </a:highlight>
                <a:latin typeface="Calibri" panose="020F0502020204030204" pitchFamily="34" charset="0"/>
                <a:ea typeface="Calibri" panose="020F0502020204030204" pitchFamily="34" charset="0"/>
                <a:cs typeface="Calibri" panose="020F0502020204030204" pitchFamily="34" charset="0"/>
              </a:rPr>
              <a:t>en lugar de un fin</a:t>
            </a:r>
            <a:r>
              <a:rPr lang="es-ES" dirty="0">
                <a:latin typeface="Calibri" panose="020F0502020204030204" pitchFamily="34" charset="0"/>
                <a:ea typeface="Calibri" panose="020F0502020204030204" pitchFamily="34" charset="0"/>
                <a:cs typeface="Calibri" panose="020F0502020204030204" pitchFamily="34" charset="0"/>
              </a:rPr>
              <a:t>. Si todas las personas con un colesterol alto toman una estatina, podríamos estimar cuántos ataques cardíacos se evitarían en una población (suponiendo que los datos de la investigación sean válidos y confiables), pero no tenemos forma de saber qué personas evitarán un ataque cardíaco, por lo que </a:t>
            </a:r>
            <a:r>
              <a:rPr lang="es-ES" dirty="0">
                <a:solidFill>
                  <a:srgbClr val="FF6600"/>
                </a:solidFill>
                <a:latin typeface="Calibri" panose="020F0502020204030204" pitchFamily="34" charset="0"/>
                <a:ea typeface="Calibri" panose="020F0502020204030204" pitchFamily="34" charset="0"/>
                <a:cs typeface="Calibri" panose="020F0502020204030204" pitchFamily="34" charset="0"/>
              </a:rPr>
              <a:t>una política de promoción del tratamiento con estatinas para todos los que están en riesgo </a:t>
            </a:r>
            <a:r>
              <a:rPr lang="es-ES" b="1" dirty="0">
                <a:solidFill>
                  <a:srgbClr val="FF6600"/>
                </a:solidFill>
                <a:latin typeface="Calibri" panose="020F0502020204030204" pitchFamily="34" charset="0"/>
                <a:ea typeface="Calibri" panose="020F0502020204030204" pitchFamily="34" charset="0"/>
                <a:cs typeface="Calibri" panose="020F0502020204030204" pitchFamily="34" charset="0"/>
              </a:rPr>
              <a:t>(como la QOF) </a:t>
            </a:r>
            <a:r>
              <a:rPr lang="es-ES" dirty="0">
                <a:solidFill>
                  <a:srgbClr val="FF6600"/>
                </a:solidFill>
                <a:latin typeface="Calibri" panose="020F0502020204030204" pitchFamily="34" charset="0"/>
                <a:ea typeface="Calibri" panose="020F0502020204030204" pitchFamily="34" charset="0"/>
                <a:cs typeface="Calibri" panose="020F0502020204030204" pitchFamily="34" charset="0"/>
              </a:rPr>
              <a:t>se centra en el bien de la población como un todo</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33CC33"/>
                </a:solidFill>
                <a:latin typeface="Calibri" panose="020F0502020204030204" pitchFamily="34" charset="0"/>
                <a:ea typeface="Calibri" panose="020F0502020204030204" pitchFamily="34" charset="0"/>
                <a:cs typeface="Calibri" panose="020F0502020204030204" pitchFamily="34" charset="0"/>
              </a:rPr>
              <a:t>y no en la elección del individuo</a:t>
            </a:r>
            <a:r>
              <a:rPr lang="es-ES" dirty="0">
                <a:latin typeface="Calibri" panose="020F0502020204030204" pitchFamily="34" charset="0"/>
                <a:ea typeface="Calibri" panose="020F0502020204030204" pitchFamily="34" charset="0"/>
                <a:cs typeface="Calibri" panose="020F0502020204030204" pitchFamily="34" charset="0"/>
              </a:rPr>
              <a:t>.</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2196265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808383" y="991360"/>
            <a:ext cx="10376452" cy="4839598"/>
          </a:xfrm>
        </p:spPr>
        <p:txBody>
          <a:bodyPr>
            <a:normAutofit fontScale="85000" lnSpcReduction="20000"/>
          </a:bodyPr>
          <a:lstStyle/>
          <a:p>
            <a:pPr algn="just">
              <a:lnSpc>
                <a:spcPct val="120000"/>
              </a:lnSpc>
              <a:spcAft>
                <a:spcPts val="800"/>
              </a:spcAft>
            </a:pPr>
            <a:r>
              <a:rPr lang="es-ES"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El consecuencialismo no puede tener en cuenta la estructura de una narración humana individual</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993300"/>
                </a:solidFill>
                <a:latin typeface="Calibri" panose="020F0502020204030204" pitchFamily="34" charset="0"/>
                <a:ea typeface="Calibri" panose="020F0502020204030204" pitchFamily="34" charset="0"/>
                <a:cs typeface="Calibri" panose="020F0502020204030204" pitchFamily="34" charset="0"/>
              </a:rPr>
              <a:t>En la visión consecuencialista, la vida es una serie de episodios vinculados de manera arbitraria</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808000"/>
                </a:solidFill>
                <a:latin typeface="Calibri" panose="020F0502020204030204" pitchFamily="34" charset="0"/>
                <a:ea typeface="Calibri" panose="020F0502020204030204" pitchFamily="34" charset="0"/>
                <a:cs typeface="Calibri" panose="020F0502020204030204" pitchFamily="34" charset="0"/>
              </a:rPr>
              <a:t>todo lo que importa es el bien general de los episodios.</a:t>
            </a:r>
            <a:endParaRPr lang="es-ES" dirty="0">
              <a:solidFill>
                <a:srgbClr val="808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s-ES" dirty="0">
                <a:solidFill>
                  <a:srgbClr val="008080"/>
                </a:solidFill>
                <a:latin typeface="Calibri" panose="020F0502020204030204" pitchFamily="34" charset="0"/>
                <a:ea typeface="Calibri" panose="020F0502020204030204" pitchFamily="34" charset="0"/>
                <a:cs typeface="Calibri" panose="020F0502020204030204" pitchFamily="34" charset="0"/>
              </a:rPr>
              <a:t>Debido a que los consecuencialistas enfatizan la cantidad de bien en una vida, </a:t>
            </a:r>
            <a:r>
              <a:rPr lang="es-ES" dirty="0">
                <a:solidFill>
                  <a:srgbClr val="008000"/>
                </a:solidFill>
                <a:latin typeface="Calibri" panose="020F0502020204030204" pitchFamily="34" charset="0"/>
                <a:ea typeface="Calibri" panose="020F0502020204030204" pitchFamily="34" charset="0"/>
                <a:cs typeface="Calibri" panose="020F0502020204030204" pitchFamily="34" charset="0"/>
              </a:rPr>
              <a:t>en lugar de verlo como una narración con un propósito y una forma</a:t>
            </a:r>
            <a:r>
              <a:rPr lang="es-ES" dirty="0">
                <a:solidFill>
                  <a:srgbClr val="C00000"/>
                </a:solidFill>
                <a:latin typeface="Calibri" panose="020F0502020204030204" pitchFamily="34" charset="0"/>
                <a:ea typeface="Calibri" panose="020F0502020204030204" pitchFamily="34" charset="0"/>
                <a:cs typeface="Calibri" panose="020F0502020204030204" pitchFamily="34" charset="0"/>
              </a:rPr>
              <a:t>, tienen problemas con su inevitable final en la muerte</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Una filosofía que ve el bien como una vida más larga y menos dolorosa </a:t>
            </a:r>
            <a:r>
              <a:rPr lang="es-ES" dirty="0">
                <a:solidFill>
                  <a:srgbClr val="993300"/>
                </a:solidFill>
                <a:latin typeface="Calibri" panose="020F0502020204030204" pitchFamily="34" charset="0"/>
                <a:cs typeface="Calibri" panose="020F0502020204030204" pitchFamily="34" charset="0"/>
              </a:rPr>
              <a:t>naturalmente </a:t>
            </a:r>
            <a:r>
              <a:rPr lang="es-ES" dirty="0">
                <a:solidFill>
                  <a:srgbClr val="993300"/>
                </a:solidFill>
                <a:latin typeface="Calibri" panose="020F0502020204030204" pitchFamily="34" charset="0"/>
                <a:ea typeface="Calibri" panose="020F0502020204030204" pitchFamily="34" charset="0"/>
                <a:cs typeface="Calibri" panose="020F0502020204030204" pitchFamily="34" charset="0"/>
              </a:rPr>
              <a:t>verá la muerte como algo que se debe evitar durante el mayor tiempo posible</a:t>
            </a:r>
            <a:r>
              <a:rPr lang="es-ES"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 </a:t>
            </a:r>
            <a:r>
              <a:rPr lang="es-ES" dirty="0">
                <a:solidFill>
                  <a:srgbClr val="FFC000"/>
                </a:solidFill>
                <a:latin typeface="Calibri" panose="020F0502020204030204" pitchFamily="34" charset="0"/>
                <a:ea typeface="Calibri" panose="020F0502020204030204" pitchFamily="34" charset="0"/>
                <a:cs typeface="Calibri" panose="020F0502020204030204" pitchFamily="34" charset="0"/>
              </a:rPr>
              <a:t>El aplazamiento de la muerte está condenado al fracaso (y a menudo es un fracaso costoso, ya que cada vez se destinan más recursos a resistir lo inevitable) y la sociedad paga un alto costo para soportar un declive lento y prolongado por la demencia y el aumento de la discapacidad.</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Sin embargo, cuando el dolor de la vida supera su placer y siempre lo hará, la muerte debe ser bienvenida y, de hecho, asistida</a:t>
            </a:r>
            <a:r>
              <a:rPr lang="es-ES" dirty="0">
                <a:solidFill>
                  <a:srgbClr val="0000FF"/>
                </a:solidFill>
                <a:latin typeface="Calibri" panose="020F0502020204030204" pitchFamily="34" charset="0"/>
                <a:ea typeface="Calibri" panose="020F0502020204030204" pitchFamily="34" charset="0"/>
                <a:cs typeface="Calibri" panose="020F0502020204030204" pitchFamily="34" charset="0"/>
              </a:rPr>
              <a:t>. Así, los argumentos consecuencialistas se usan a menudo para apoyar la disponibilidad más fácil de la muerte electiva,</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FF0000"/>
                </a:solidFill>
                <a:latin typeface="Calibri" panose="020F0502020204030204" pitchFamily="34" charset="0"/>
                <a:ea typeface="Calibri" panose="020F0502020204030204" pitchFamily="34" charset="0"/>
                <a:cs typeface="Calibri" panose="020F0502020204030204" pitchFamily="34" charset="0"/>
              </a:rPr>
              <a:t>cuando el equilibrio entre el bien y el sufrimiento en una vida se vuelve irreversiblemente negativo.</a:t>
            </a:r>
            <a:endParaRPr lang="es-ES"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853921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72F9BA1-9BF9-450F-97FE-75AC75B1BB0D}"/>
              </a:ext>
            </a:extLst>
          </p:cNvPr>
          <p:cNvSpPr>
            <a:spLocks noGrp="1"/>
          </p:cNvSpPr>
          <p:nvPr>
            <p:ph type="subTitle" idx="1"/>
          </p:nvPr>
        </p:nvSpPr>
        <p:spPr>
          <a:xfrm>
            <a:off x="806738" y="294479"/>
            <a:ext cx="9278166" cy="686182"/>
          </a:xfrm>
        </p:spPr>
        <p:txBody>
          <a:bodyPr>
            <a:normAutofit/>
          </a:bodyPr>
          <a:lstStyle/>
          <a:p>
            <a:pPr algn="just"/>
            <a:r>
              <a:rPr lang="en-US" sz="2000" dirty="0">
                <a:solidFill>
                  <a:srgbClr val="0000CC"/>
                </a:solidFill>
                <a:ea typeface="Calibri" panose="020F0502020204030204" pitchFamily="34" charset="0"/>
              </a:rPr>
              <a:t>Peter D Toon. A Flourishing Practice? </a:t>
            </a:r>
            <a:r>
              <a:rPr lang="es-ES" sz="2000" dirty="0">
                <a:solidFill>
                  <a:srgbClr val="0000CC"/>
                </a:solidFill>
                <a:ea typeface="Calibri" panose="020F0502020204030204" pitchFamily="34" charset="0"/>
              </a:rPr>
              <a:t> London. </a:t>
            </a:r>
            <a:r>
              <a:rPr lang="en-US" sz="2000" dirty="0">
                <a:solidFill>
                  <a:srgbClr val="0000CC"/>
                </a:solidFill>
              </a:rPr>
              <a:t>Published by the Royal College of General Practitioners, 2014</a:t>
            </a:r>
            <a:r>
              <a:rPr lang="es-ES" sz="2000" dirty="0">
                <a:solidFill>
                  <a:srgbClr val="0000CC"/>
                </a:solidFill>
                <a:ea typeface="Calibri" panose="020F0502020204030204" pitchFamily="34" charset="0"/>
              </a:rPr>
              <a:t> </a:t>
            </a:r>
            <a:endParaRPr lang="es-ES" sz="2000" dirty="0">
              <a:solidFill>
                <a:srgbClr val="0000CC"/>
              </a:solidFill>
            </a:endParaRPr>
          </a:p>
        </p:txBody>
      </p:sp>
      <p:pic>
        <p:nvPicPr>
          <p:cNvPr id="2" name="Imagen 1">
            <a:extLst>
              <a:ext uri="{FF2B5EF4-FFF2-40B4-BE49-F238E27FC236}">
                <a16:creationId xmlns:a16="http://schemas.microsoft.com/office/drawing/2014/main" id="{DF044AD1-22AF-44DD-A290-C92C6314F250}"/>
              </a:ext>
            </a:extLst>
          </p:cNvPr>
          <p:cNvPicPr>
            <a:picLocks noChangeAspect="1"/>
          </p:cNvPicPr>
          <p:nvPr/>
        </p:nvPicPr>
        <p:blipFill>
          <a:blip r:embed="rId2"/>
          <a:stretch>
            <a:fillRect/>
          </a:stretch>
        </p:blipFill>
        <p:spPr>
          <a:xfrm>
            <a:off x="806738" y="1063106"/>
            <a:ext cx="3903016" cy="5500415"/>
          </a:xfrm>
          <a:prstGeom prst="rect">
            <a:avLst/>
          </a:prstGeom>
        </p:spPr>
      </p:pic>
    </p:spTree>
    <p:extLst>
      <p:ext uri="{BB962C8B-B14F-4D97-AF65-F5344CB8AC3E}">
        <p14:creationId xmlns:p14="http://schemas.microsoft.com/office/powerpoint/2010/main" val="2173757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808383" y="991360"/>
            <a:ext cx="10376452" cy="4839598"/>
          </a:xfrm>
        </p:spPr>
        <p:txBody>
          <a:bodyPr>
            <a:normAutofit/>
          </a:bodyPr>
          <a:lstStyle/>
          <a:p>
            <a:pPr algn="just">
              <a:lnSpc>
                <a:spcPct val="110000"/>
              </a:lnSpc>
              <a:spcAft>
                <a:spcPts val="800"/>
              </a:spcAft>
            </a:pPr>
            <a:r>
              <a:rPr lang="es-ES" sz="2000" b="1" dirty="0">
                <a:latin typeface="Calibri" panose="020F0502020204030204" pitchFamily="34" charset="0"/>
                <a:ea typeface="Calibri" panose="020F0502020204030204" pitchFamily="34" charset="0"/>
                <a:cs typeface="Calibri" panose="020F0502020204030204" pitchFamily="34" charset="0"/>
              </a:rPr>
              <a:t>Otros fragmentos cargados de valor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800"/>
              </a:spcAft>
            </a:pP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Los dos fragmentos que he discutido hasta ahora son enfoques tradicionales de la ética. </a:t>
            </a:r>
            <a:r>
              <a:rPr lang="es-ES" sz="2000" dirty="0">
                <a:solidFill>
                  <a:srgbClr val="663300"/>
                </a:solidFill>
                <a:latin typeface="Calibri" panose="020F0502020204030204" pitchFamily="34" charset="0"/>
                <a:ea typeface="Calibri" panose="020F0502020204030204" pitchFamily="34" charset="0"/>
                <a:cs typeface="Calibri" panose="020F0502020204030204" pitchFamily="34" charset="0"/>
              </a:rPr>
              <a:t>La crítica inconmensurable que cada uno hace de las debilidades del otro</a:t>
            </a:r>
            <a:r>
              <a:rPr lang="es-ES" sz="2000" dirty="0">
                <a:latin typeface="Calibri" panose="020F0502020204030204" pitchFamily="34" charset="0"/>
                <a:ea typeface="Calibri" panose="020F0502020204030204" pitchFamily="34" charset="0"/>
                <a:cs typeface="Calibri" panose="020F0502020204030204" pitchFamily="34" charset="0"/>
              </a:rPr>
              <a:t>, según el esquema que se acaba de resumir, </a:t>
            </a:r>
            <a:r>
              <a:rPr lang="es-ES" sz="2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está bien ensayada en la literatura de la filosofía moral</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a:t>
            </a:r>
            <a:r>
              <a:rPr lang="es-ES" sz="2000" dirty="0">
                <a:latin typeface="Calibri" panose="020F0502020204030204" pitchFamily="34" charset="0"/>
                <a:ea typeface="Calibri" panose="020F0502020204030204" pitchFamily="34" charset="0"/>
                <a:cs typeface="Calibri" panose="020F0502020204030204" pitchFamily="34" charset="0"/>
              </a:rPr>
              <a:t> </a:t>
            </a:r>
          </a:p>
          <a:p>
            <a:pPr algn="just">
              <a:lnSpc>
                <a:spcPct val="110000"/>
              </a:lnSpc>
              <a:spcAft>
                <a:spcPts val="800"/>
              </a:spcAft>
            </a:pPr>
            <a:r>
              <a:rPr lang="es-E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Los otros cuatro fragmentos </a:t>
            </a:r>
            <a:r>
              <a:rPr lang="es-ES" sz="2000" dirty="0">
                <a:solidFill>
                  <a:srgbClr val="0070C0"/>
                </a:solidFill>
                <a:latin typeface="Calibri" panose="020F0502020204030204" pitchFamily="34" charset="0"/>
                <a:ea typeface="Calibri" panose="020F0502020204030204" pitchFamily="34" charset="0"/>
                <a:cs typeface="Calibri" panose="020F0502020204030204" pitchFamily="34" charset="0"/>
              </a:rPr>
              <a:t>en nuestro universo moral que sugiere Toon son útiles para comprender el estado actual del discurso moral confuso en la medicina</a:t>
            </a:r>
            <a:r>
              <a:rPr lang="es-E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 legalismo, gerencialismo, capitalismo y consumismo</a:t>
            </a:r>
            <a:r>
              <a:rPr lang="es-ES" sz="2000" dirty="0">
                <a:solidFill>
                  <a:srgbClr val="0070C0"/>
                </a:solidFill>
                <a:latin typeface="Calibri" panose="020F0502020204030204" pitchFamily="34" charset="0"/>
                <a:ea typeface="Calibri" panose="020F0502020204030204" pitchFamily="34" charset="0"/>
                <a:cs typeface="Calibri" panose="020F0502020204030204" pitchFamily="34" charset="0"/>
              </a:rPr>
              <a:t>, son menos obviamente éticos. </a:t>
            </a:r>
          </a:p>
          <a:p>
            <a:pPr algn="just">
              <a:lnSpc>
                <a:spcPct val="110000"/>
              </a:lnSpc>
              <a:spcAft>
                <a:spcPts val="800"/>
              </a:spcAft>
            </a:pP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De hecho, a menudo se los considera libres de valor</a:t>
            </a: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 pero cada uno de ellos contiene valores implícitos. </a:t>
            </a:r>
            <a:r>
              <a:rPr lang="es-ES" sz="2000" dirty="0">
                <a:solidFill>
                  <a:srgbClr val="808000"/>
                </a:solidFill>
                <a:latin typeface="Calibri" panose="020F0502020204030204" pitchFamily="34" charset="0"/>
                <a:ea typeface="Calibri" panose="020F0502020204030204" pitchFamily="34" charset="0"/>
                <a:cs typeface="Calibri" panose="020F0502020204030204" pitchFamily="34" charset="0"/>
              </a:rPr>
              <a:t>Como ocurre tan a menudo en el cuidado de la salud, </a:t>
            </a:r>
            <a:r>
              <a:rPr lang="es-ES" sz="2000" dirty="0">
                <a:solidFill>
                  <a:srgbClr val="FF3399"/>
                </a:solidFill>
                <a:latin typeface="Calibri" panose="020F0502020204030204" pitchFamily="34" charset="0"/>
                <a:ea typeface="Calibri" panose="020F0502020204030204" pitchFamily="34" charset="0"/>
                <a:cs typeface="Calibri" panose="020F0502020204030204" pitchFamily="34" charset="0"/>
              </a:rPr>
              <a:t>dado que los valores de estos fragmentos rara vez son explícitos, </a:t>
            </a:r>
            <a:r>
              <a:rPr lang="es-ES" sz="2000" dirty="0">
                <a:solidFill>
                  <a:srgbClr val="C00000"/>
                </a:solidFill>
                <a:latin typeface="Calibri" panose="020F0502020204030204" pitchFamily="34" charset="0"/>
                <a:ea typeface="Calibri" panose="020F0502020204030204" pitchFamily="34" charset="0"/>
                <a:cs typeface="Calibri" panose="020F0502020204030204" pitchFamily="34" charset="0"/>
              </a:rPr>
              <a:t>se pasan por alto fácilmente </a:t>
            </a:r>
            <a:r>
              <a:rPr lang="es-ES" sz="2000" dirty="0">
                <a:solidFill>
                  <a:srgbClr val="FF0000"/>
                </a:solidFill>
                <a:latin typeface="Calibri" panose="020F0502020204030204" pitchFamily="34" charset="0"/>
                <a:ea typeface="Calibri" panose="020F0502020204030204" pitchFamily="34" charset="0"/>
                <a:cs typeface="Calibri" panose="020F0502020204030204" pitchFamily="34" charset="0"/>
              </a:rPr>
              <a:t>y se ven como verdades evidentes,</a:t>
            </a:r>
            <a:r>
              <a:rPr lang="es-ES" sz="2000" dirty="0">
                <a:solidFill>
                  <a:srgbClr val="FF3399"/>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CC0000"/>
                </a:solidFill>
                <a:latin typeface="Calibri" panose="020F0502020204030204" pitchFamily="34" charset="0"/>
                <a:ea typeface="Calibri" panose="020F0502020204030204" pitchFamily="34" charset="0"/>
                <a:cs typeface="Calibri" panose="020F0502020204030204" pitchFamily="34" charset="0"/>
              </a:rPr>
              <a:t>o como declaraciones de hecho, </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en lugar de ser vistos como evaluaciones</a:t>
            </a:r>
            <a:r>
              <a:rPr lang="es-ES" sz="2000" dirty="0">
                <a:solidFill>
                  <a:srgbClr val="993300"/>
                </a:solidFill>
                <a:latin typeface="Calibri" panose="020F0502020204030204" pitchFamily="34" charset="0"/>
                <a:ea typeface="Calibri" panose="020F0502020204030204" pitchFamily="34" charset="0"/>
                <a:cs typeface="Calibri" panose="020F0502020204030204" pitchFamily="34" charset="0"/>
              </a:rPr>
              <a:t>.</a:t>
            </a:r>
            <a:endParaRPr lang="es-ES" sz="2000" dirty="0">
              <a:solidFill>
                <a:srgbClr val="993300"/>
              </a:solidFill>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17724567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808383" y="991360"/>
            <a:ext cx="10376452" cy="4839598"/>
          </a:xfrm>
        </p:spPr>
        <p:txBody>
          <a:bodyPr>
            <a:normAutofit/>
          </a:bodyPr>
          <a:lstStyle/>
          <a:p>
            <a:pPr algn="just">
              <a:lnSpc>
                <a:spcPct val="100000"/>
              </a:lnSpc>
              <a:spcAft>
                <a:spcPts val="800"/>
              </a:spcAft>
            </a:pPr>
            <a:r>
              <a:rPr lang="es-ES" sz="2000" b="1" dirty="0">
                <a:highlight>
                  <a:srgbClr val="00FFFF"/>
                </a:highlight>
                <a:latin typeface="Calibri" panose="020F0502020204030204" pitchFamily="34" charset="0"/>
                <a:ea typeface="Calibri" panose="020F0502020204030204" pitchFamily="34" charset="0"/>
                <a:cs typeface="Calibri" panose="020F0502020204030204" pitchFamily="34" charset="0"/>
              </a:rPr>
              <a:t>Tensiones y conflictos entre los fragmentos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La relación entre estos fragmentos es complicada. </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A veces comparten valores entre sí y trabajan juntos.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C00000"/>
                </a:solidFill>
                <a:latin typeface="Calibri" panose="020F0502020204030204" pitchFamily="34" charset="0"/>
                <a:ea typeface="Calibri" panose="020F0502020204030204" pitchFamily="34" charset="0"/>
                <a:cs typeface="Calibri" panose="020F0502020204030204" pitchFamily="34" charset="0"/>
              </a:rPr>
              <a:t>A veces se mueven en diferentes direcciones, amenazando con desgarrar el tejido de la atención médica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Pero parece haber problemas al tratar de usarlos todos juntos. </a:t>
            </a:r>
          </a:p>
          <a:p>
            <a:pPr algn="just">
              <a:lnSpc>
                <a:spcPct val="100000"/>
              </a:lnSpc>
              <a:spcAft>
                <a:spcPts val="800"/>
              </a:spcAft>
            </a:pPr>
            <a:r>
              <a:rPr lang="es-ES" sz="2000" b="1" dirty="0">
                <a:solidFill>
                  <a:srgbClr val="0000FF"/>
                </a:solidFill>
                <a:latin typeface="Calibri" panose="020F0502020204030204" pitchFamily="34" charset="0"/>
                <a:ea typeface="Calibri" panose="020F0502020204030204" pitchFamily="34" charset="0"/>
                <a:cs typeface="Calibri" panose="020F0502020204030204" pitchFamily="34" charset="0"/>
              </a:rPr>
              <a:t>El consumismo </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pone énfasis en la conveniencia, la libertad de elección y la autonomía del individuo</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B0F0"/>
                </a:solidFill>
                <a:latin typeface="Calibri" panose="020F0502020204030204" pitchFamily="34" charset="0"/>
                <a:ea typeface="Calibri" panose="020F0502020204030204" pitchFamily="34" charset="0"/>
                <a:cs typeface="Calibri" panose="020F0502020204030204" pitchFamily="34" charset="0"/>
              </a:rPr>
              <a:t>pero estos son incompatibles con una </a:t>
            </a:r>
            <a:r>
              <a:rPr lang="es-ES" sz="2000" b="1" dirty="0">
                <a:solidFill>
                  <a:srgbClr val="00B0F0"/>
                </a:solidFill>
                <a:latin typeface="Calibri" panose="020F0502020204030204" pitchFamily="34" charset="0"/>
                <a:ea typeface="Calibri" panose="020F0502020204030204" pitchFamily="34" charset="0"/>
                <a:cs typeface="Calibri" panose="020F0502020204030204" pitchFamily="34" charset="0"/>
              </a:rPr>
              <a:t>política de salud pública </a:t>
            </a:r>
            <a:r>
              <a:rPr lang="es-ES" sz="2000" dirty="0">
                <a:solidFill>
                  <a:srgbClr val="00B0F0"/>
                </a:solidFill>
                <a:latin typeface="Calibri" panose="020F0502020204030204" pitchFamily="34" charset="0"/>
                <a:ea typeface="Calibri" panose="020F0502020204030204" pitchFamily="34" charset="0"/>
                <a:cs typeface="Calibri" panose="020F0502020204030204" pitchFamily="34" charset="0"/>
              </a:rPr>
              <a:t>que busca maximizar el bien de la “población”</a:t>
            </a:r>
            <a:r>
              <a:rPr lang="es-ES" sz="2000" dirty="0">
                <a:latin typeface="Calibri" panose="020F0502020204030204" pitchFamily="34" charset="0"/>
                <a:ea typeface="Calibri" panose="020F0502020204030204" pitchFamily="34" charset="0"/>
                <a:cs typeface="Calibri" panose="020F0502020204030204" pitchFamily="34" charset="0"/>
              </a:rPr>
              <a:t>. Esta tensión se vio, por ejemplo, recientemente en </a:t>
            </a:r>
            <a:r>
              <a:rPr lang="es-ES" sz="2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el debate sobre los méritos de los médicos generalistas, gratificándolos por ofrecer horarios de atención ampliados </a:t>
            </a:r>
            <a:r>
              <a:rPr lang="es-ES" sz="2000" dirty="0">
                <a:solidFill>
                  <a:srgbClr val="663300"/>
                </a:solidFill>
                <a:latin typeface="Calibri" panose="020F0502020204030204" pitchFamily="34" charset="0"/>
                <a:ea typeface="Calibri" panose="020F0502020204030204" pitchFamily="34" charset="0"/>
                <a:cs typeface="Calibri" panose="020F0502020204030204" pitchFamily="34" charset="0"/>
              </a:rPr>
              <a:t>en lugar de utilizar los recursos en otras actividades más clínicas.</a:t>
            </a:r>
            <a:endParaRPr lang="es-ES" sz="2000" dirty="0">
              <a:solidFill>
                <a:srgbClr val="663300"/>
              </a:solidFill>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17916883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808383" y="991360"/>
            <a:ext cx="10376452" cy="5237162"/>
          </a:xfrm>
        </p:spPr>
        <p:txBody>
          <a:bodyPr>
            <a:normAutofit fontScale="85000" lnSpcReduction="20000"/>
          </a:bodyPr>
          <a:lstStyle/>
          <a:p>
            <a:pPr algn="just">
              <a:lnSpc>
                <a:spcPct val="120000"/>
              </a:lnSpc>
              <a:spcAft>
                <a:spcPts val="800"/>
              </a:spcAft>
            </a:pPr>
            <a:r>
              <a:rPr lang="es-ES" dirty="0">
                <a:solidFill>
                  <a:srgbClr val="008000"/>
                </a:solidFill>
                <a:latin typeface="Calibri" panose="020F0502020204030204" pitchFamily="34" charset="0"/>
                <a:ea typeface="Calibri" panose="020F0502020204030204" pitchFamily="34" charset="0"/>
                <a:cs typeface="Calibri" panose="020F0502020204030204" pitchFamily="34" charset="0"/>
              </a:rPr>
              <a:t>La base del </a:t>
            </a:r>
            <a:r>
              <a:rPr lang="es-ES" b="1" dirty="0">
                <a:solidFill>
                  <a:srgbClr val="008000"/>
                </a:solidFill>
                <a:latin typeface="Calibri" panose="020F0502020204030204" pitchFamily="34" charset="0"/>
                <a:ea typeface="Calibri" panose="020F0502020204030204" pitchFamily="34" charset="0"/>
                <a:cs typeface="Calibri" panose="020F0502020204030204" pitchFamily="34" charset="0"/>
              </a:rPr>
              <a:t>profesionalismo</a:t>
            </a:r>
            <a:r>
              <a:rPr lang="es-ES" dirty="0">
                <a:solidFill>
                  <a:srgbClr val="008000"/>
                </a:solidFill>
                <a:latin typeface="Calibri" panose="020F0502020204030204" pitchFamily="34" charset="0"/>
                <a:ea typeface="Calibri" panose="020F0502020204030204" pitchFamily="34" charset="0"/>
                <a:cs typeface="Calibri" panose="020F0502020204030204" pitchFamily="34" charset="0"/>
              </a:rPr>
              <a:t> es la confianza</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993300"/>
                </a:solidFill>
                <a:latin typeface="Calibri" panose="020F0502020204030204" pitchFamily="34" charset="0"/>
                <a:ea typeface="Calibri" panose="020F0502020204030204" pitchFamily="34" charset="0"/>
                <a:cs typeface="Calibri" panose="020F0502020204030204" pitchFamily="34" charset="0"/>
              </a:rPr>
              <a:t>pero la base del </a:t>
            </a:r>
            <a:r>
              <a:rPr lang="es-ES" b="1" dirty="0">
                <a:solidFill>
                  <a:srgbClr val="993300"/>
                </a:solidFill>
                <a:latin typeface="Calibri" panose="020F0502020204030204" pitchFamily="34" charset="0"/>
                <a:ea typeface="Calibri" panose="020F0502020204030204" pitchFamily="34" charset="0"/>
                <a:cs typeface="Calibri" panose="020F0502020204030204" pitchFamily="34" charset="0"/>
              </a:rPr>
              <a:t>legalismo</a:t>
            </a:r>
            <a:r>
              <a:rPr lang="es-ES" dirty="0">
                <a:solidFill>
                  <a:srgbClr val="993300"/>
                </a:solidFill>
                <a:latin typeface="Calibri" panose="020F0502020204030204" pitchFamily="34" charset="0"/>
                <a:ea typeface="Calibri" panose="020F0502020204030204" pitchFamily="34" charset="0"/>
                <a:cs typeface="Calibri" panose="020F0502020204030204" pitchFamily="34" charset="0"/>
              </a:rPr>
              <a:t>, el </a:t>
            </a:r>
            <a:r>
              <a:rPr lang="es-ES" b="1" dirty="0">
                <a:solidFill>
                  <a:srgbClr val="993300"/>
                </a:solidFill>
                <a:latin typeface="Calibri" panose="020F0502020204030204" pitchFamily="34" charset="0"/>
                <a:ea typeface="Calibri" panose="020F0502020204030204" pitchFamily="34" charset="0"/>
                <a:cs typeface="Calibri" panose="020F0502020204030204" pitchFamily="34" charset="0"/>
              </a:rPr>
              <a:t>consumismo</a:t>
            </a:r>
            <a:r>
              <a:rPr lang="es-ES" dirty="0">
                <a:solidFill>
                  <a:srgbClr val="993300"/>
                </a:solidFill>
                <a:latin typeface="Calibri" panose="020F0502020204030204" pitchFamily="34" charset="0"/>
                <a:ea typeface="Calibri" panose="020F0502020204030204" pitchFamily="34" charset="0"/>
                <a:cs typeface="Calibri" panose="020F0502020204030204" pitchFamily="34" charset="0"/>
              </a:rPr>
              <a:t> y los mercados es la sospecha y la aversión al riesgo</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FF0000"/>
                </a:solidFill>
                <a:latin typeface="Calibri" panose="020F0502020204030204" pitchFamily="34" charset="0"/>
                <a:ea typeface="Calibri" panose="020F0502020204030204" pitchFamily="34" charset="0"/>
                <a:cs typeface="Calibri" panose="020F0502020204030204" pitchFamily="34" charset="0"/>
              </a:rPr>
              <a:t>lo que precipita en un reparto de médicos y pacientes en papeles contradictorios</a:t>
            </a:r>
            <a:r>
              <a:rPr lang="es-ES" dirty="0">
                <a:latin typeface="Calibri" panose="020F0502020204030204" pitchFamily="34" charset="0"/>
                <a:ea typeface="Calibri" panose="020F0502020204030204" pitchFamily="34" charset="0"/>
                <a:cs typeface="Calibri" panose="020F0502020204030204" pitchFamily="34" charset="0"/>
              </a:rPr>
              <a:t>. Quizás debido a esta posición adversarial, </a:t>
            </a:r>
            <a:r>
              <a:rPr lang="es-ES" dirty="0">
                <a:solidFill>
                  <a:srgbClr val="0000FF"/>
                </a:solidFill>
                <a:latin typeface="Calibri" panose="020F0502020204030204" pitchFamily="34" charset="0"/>
                <a:ea typeface="Calibri" panose="020F0502020204030204" pitchFamily="34" charset="0"/>
                <a:cs typeface="Calibri" panose="020F0502020204030204" pitchFamily="34" charset="0"/>
              </a:rPr>
              <a:t>la tensión entre</a:t>
            </a:r>
            <a:r>
              <a:rPr lang="es-ES" dirty="0">
                <a:latin typeface="Calibri" panose="020F0502020204030204" pitchFamily="34" charset="0"/>
                <a:ea typeface="Calibri" panose="020F0502020204030204" pitchFamily="34" charset="0"/>
                <a:cs typeface="Calibri" panose="020F0502020204030204" pitchFamily="34" charset="0"/>
              </a:rPr>
              <a:t> l</a:t>
            </a:r>
            <a:r>
              <a:rPr lang="es-ES" dirty="0">
                <a:solidFill>
                  <a:srgbClr val="993300"/>
                </a:solidFill>
                <a:latin typeface="Calibri" panose="020F0502020204030204" pitchFamily="34" charset="0"/>
                <a:cs typeface="Calibri" panose="020F0502020204030204" pitchFamily="34" charset="0"/>
              </a:rPr>
              <a:t>a autonomía </a:t>
            </a:r>
            <a:r>
              <a:rPr lang="es-ES" dirty="0">
                <a:latin typeface="Calibri" panose="020F0502020204030204" pitchFamily="34" charset="0"/>
                <a:ea typeface="Calibri" panose="020F0502020204030204" pitchFamily="34" charset="0"/>
                <a:cs typeface="Calibri" panose="020F0502020204030204" pitchFamily="34" charset="0"/>
              </a:rPr>
              <a:t>y </a:t>
            </a:r>
            <a:r>
              <a:rPr lang="es-ES" dirty="0">
                <a:solidFill>
                  <a:srgbClr val="008000"/>
                </a:solidFill>
                <a:latin typeface="Calibri" panose="020F0502020204030204" pitchFamily="34" charset="0"/>
                <a:cs typeface="Calibri" panose="020F0502020204030204" pitchFamily="34" charset="0"/>
              </a:rPr>
              <a:t>el paternalismo</a:t>
            </a:r>
            <a:r>
              <a:rPr lang="es-ES" dirty="0">
                <a:latin typeface="Calibri" panose="020F0502020204030204" pitchFamily="34" charset="0"/>
                <a:ea typeface="Calibri" panose="020F0502020204030204" pitchFamily="34" charset="0"/>
                <a:cs typeface="Calibri" panose="020F0502020204030204" pitchFamily="34" charset="0"/>
              </a:rPr>
              <a:t>, un tema central en la ética médica para la última generación, </a:t>
            </a:r>
            <a:r>
              <a:rPr lang="es-ES" dirty="0">
                <a:solidFill>
                  <a:srgbClr val="FF6600"/>
                </a:solidFill>
                <a:latin typeface="Calibri" panose="020F0502020204030204" pitchFamily="34" charset="0"/>
                <a:ea typeface="Calibri" panose="020F0502020204030204" pitchFamily="34" charset="0"/>
                <a:cs typeface="Calibri" panose="020F0502020204030204" pitchFamily="34" charset="0"/>
              </a:rPr>
              <a:t>permanece fundamentalmente sin resolverse</a:t>
            </a:r>
            <a:r>
              <a:rPr lang="es-ES" dirty="0">
                <a:latin typeface="Calibri" panose="020F0502020204030204" pitchFamily="34" charset="0"/>
                <a:ea typeface="Calibri" panose="020F0502020204030204" pitchFamily="34" charset="0"/>
                <a:cs typeface="Calibri" panose="020F0502020204030204" pitchFamily="34" charset="0"/>
              </a:rPr>
              <a:t>. Esto contribuye a la ruptura en la confianza fundamental para las relaciones entre los profesionales y sus “clientes”.</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s-ES" dirty="0">
                <a:solidFill>
                  <a:srgbClr val="FFC000"/>
                </a:solidFill>
                <a:latin typeface="Calibri" panose="020F0502020204030204" pitchFamily="34" charset="0"/>
                <a:ea typeface="Calibri" panose="020F0502020204030204" pitchFamily="34" charset="0"/>
                <a:cs typeface="Calibri" panose="020F0502020204030204" pitchFamily="34" charset="0"/>
              </a:rPr>
              <a:t>Además, debido a que nuestros valores y marcos morales a menudo son inconscientes</a:t>
            </a:r>
            <a:r>
              <a:rPr lang="es-ES" dirty="0">
                <a:solidFill>
                  <a:srgbClr val="FF3300"/>
                </a:solidFill>
                <a:latin typeface="Calibri" panose="020F0502020204030204" pitchFamily="34" charset="0"/>
                <a:ea typeface="Calibri" panose="020F0502020204030204" pitchFamily="34" charset="0"/>
                <a:cs typeface="Calibri" panose="020F0502020204030204" pitchFamily="34" charset="0"/>
              </a:rPr>
              <a:t>, es común encontrar personas en dos fragmentos morales desconectados sin darse cuenta</a:t>
            </a:r>
            <a:r>
              <a:rPr lang="es-ES" dirty="0">
                <a:solidFill>
                  <a:srgbClr val="FFC000"/>
                </a:solidFill>
                <a:latin typeface="Calibri" panose="020F0502020204030204" pitchFamily="34" charset="0"/>
                <a:ea typeface="Calibri" panose="020F0502020204030204" pitchFamily="34" charset="0"/>
                <a:cs typeface="Calibri" panose="020F0502020204030204" pitchFamily="34" charset="0"/>
              </a:rPr>
              <a:t>, una posición que puede ser incómoda cuando empiezan a separarse, como cualquiera que se haya quedado parado con un pie en una barca y el otro en el andén</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FF6600"/>
                </a:solidFill>
                <a:latin typeface="Calibri" panose="020F0502020204030204" pitchFamily="34" charset="0"/>
                <a:ea typeface="Calibri" panose="020F0502020204030204" pitchFamily="34" charset="0"/>
                <a:cs typeface="Calibri" panose="020F0502020204030204" pitchFamily="34" charset="0"/>
              </a:rPr>
              <a:t>Vemos esto, por ejemplo, </a:t>
            </a:r>
            <a:r>
              <a:rPr lang="es-ES" b="1" dirty="0">
                <a:solidFill>
                  <a:srgbClr val="FF6600"/>
                </a:solidFill>
                <a:latin typeface="Calibri" panose="020F0502020204030204" pitchFamily="34" charset="0"/>
                <a:ea typeface="Calibri" panose="020F0502020204030204" pitchFamily="34" charset="0"/>
                <a:cs typeface="Calibri" panose="020F0502020204030204" pitchFamily="34" charset="0"/>
              </a:rPr>
              <a:t>en el NHS</a:t>
            </a:r>
            <a:r>
              <a:rPr lang="es-ES" dirty="0">
                <a:solidFill>
                  <a:srgbClr val="7030A0"/>
                </a:solidFill>
                <a:latin typeface="Calibri" panose="020F0502020204030204" pitchFamily="34" charset="0"/>
                <a:ea typeface="Calibri" panose="020F0502020204030204" pitchFamily="34" charset="0"/>
                <a:cs typeface="Calibri" panose="020F0502020204030204" pitchFamily="34" charset="0"/>
              </a:rPr>
              <a:t>, cuya constitución es la deontología teñida de </a:t>
            </a:r>
            <a:r>
              <a:rPr lang="es-ES" u="sng" dirty="0">
                <a:solidFill>
                  <a:srgbClr val="7030A0"/>
                </a:solidFill>
                <a:latin typeface="Calibri" panose="020F0502020204030204" pitchFamily="34" charset="0"/>
                <a:ea typeface="Calibri" panose="020F0502020204030204" pitchFamily="34" charset="0"/>
                <a:cs typeface="Calibri" panose="020F0502020204030204" pitchFamily="34" charset="0"/>
              </a:rPr>
              <a:t>consumismo</a:t>
            </a:r>
            <a:r>
              <a:rPr lang="es-ES" u="sng" dirty="0">
                <a:latin typeface="Calibri" panose="020F0502020204030204" pitchFamily="34" charset="0"/>
                <a:ea typeface="Calibri" panose="020F0502020204030204" pitchFamily="34" charset="0"/>
                <a:cs typeface="Calibri" panose="020F0502020204030204" pitchFamily="34" charset="0"/>
              </a:rPr>
              <a:t>,</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0000FF"/>
                </a:solidFill>
                <a:latin typeface="Calibri" panose="020F0502020204030204" pitchFamily="34" charset="0"/>
                <a:ea typeface="Calibri" panose="020F0502020204030204" pitchFamily="34" charset="0"/>
                <a:cs typeface="Calibri" panose="020F0502020204030204" pitchFamily="34" charset="0"/>
              </a:rPr>
              <a:t>pero cuyo sistema de asignación presupuestaria es </a:t>
            </a:r>
            <a:r>
              <a:rPr lang="es-ES" b="1" dirty="0">
                <a:solidFill>
                  <a:srgbClr val="0000FF"/>
                </a:solidFill>
                <a:latin typeface="Calibri" panose="020F0502020204030204" pitchFamily="34" charset="0"/>
                <a:ea typeface="Calibri" panose="020F0502020204030204" pitchFamily="34" charset="0"/>
                <a:cs typeface="Calibri" panose="020F0502020204030204" pitchFamily="34" charset="0"/>
              </a:rPr>
              <a:t>consecuencialista</a:t>
            </a:r>
            <a:r>
              <a:rPr lang="es-ES" dirty="0">
                <a:latin typeface="Calibri" panose="020F0502020204030204" pitchFamily="34" charset="0"/>
                <a:ea typeface="Calibri" panose="020F0502020204030204" pitchFamily="34" charset="0"/>
                <a:cs typeface="Calibri" panose="020F0502020204030204" pitchFamily="34" charset="0"/>
              </a:rPr>
              <a:t>.</a:t>
            </a:r>
            <a:r>
              <a:rPr lang="es-ES" dirty="0">
                <a:latin typeface="Calibri" panose="020F0502020204030204" pitchFamily="34" charset="0"/>
                <a:ea typeface="Calibri" panose="020F0502020204030204" pitchFamily="34" charset="0"/>
              </a:rPr>
              <a:t> </a:t>
            </a:r>
          </a:p>
          <a:p>
            <a:pPr algn="just">
              <a:lnSpc>
                <a:spcPct val="120000"/>
              </a:lnSpc>
              <a:spcAft>
                <a:spcPts val="800"/>
              </a:spcAft>
            </a:pPr>
            <a:r>
              <a:rPr lang="es-ES" b="1" dirty="0">
                <a:latin typeface="Calibri" panose="020F0502020204030204" pitchFamily="34" charset="0"/>
                <a:ea typeface="Calibri" panose="020F0502020204030204" pitchFamily="34" charset="0"/>
              </a:rPr>
              <a:t>El gerencialismo</a:t>
            </a:r>
            <a:r>
              <a:rPr lang="es-ES" dirty="0">
                <a:latin typeface="Calibri" panose="020F0502020204030204" pitchFamily="34" charset="0"/>
                <a:ea typeface="Calibri" panose="020F0502020204030204" pitchFamily="34" charset="0"/>
              </a:rPr>
              <a:t> </a:t>
            </a:r>
            <a:r>
              <a:rPr lang="es-ES" dirty="0">
                <a:solidFill>
                  <a:srgbClr val="00B0F0"/>
                </a:solidFill>
                <a:latin typeface="Calibri" panose="020F0502020204030204" pitchFamily="34" charset="0"/>
                <a:ea typeface="Calibri" panose="020F0502020204030204" pitchFamily="34" charset="0"/>
              </a:rPr>
              <a:t>a menudo se combina </a:t>
            </a:r>
            <a:r>
              <a:rPr lang="es-ES" dirty="0">
                <a:solidFill>
                  <a:srgbClr val="993300"/>
                </a:solidFill>
                <a:latin typeface="Calibri" panose="020F0502020204030204" pitchFamily="34" charset="0"/>
                <a:cs typeface="Calibri" panose="020F0502020204030204" pitchFamily="34" charset="0"/>
              </a:rPr>
              <a:t>con la sospecha y la aversión al riesgo que proviene del legalismo</a:t>
            </a:r>
            <a:r>
              <a:rPr lang="es-ES" b="1" dirty="0">
                <a:latin typeface="Calibri" panose="020F0502020204030204" pitchFamily="34" charset="0"/>
                <a:ea typeface="Calibri" panose="020F0502020204030204" pitchFamily="34" charset="0"/>
              </a:rPr>
              <a:t>.</a:t>
            </a:r>
            <a:endParaRPr lang="es-ES" b="1"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32351412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898593"/>
            <a:ext cx="10376452" cy="5502205"/>
          </a:xfrm>
        </p:spPr>
        <p:txBody>
          <a:bodyPr>
            <a:normAutofit fontScale="85000" lnSpcReduction="20000"/>
          </a:bodyPr>
          <a:lstStyle/>
          <a:p>
            <a:pPr algn="just">
              <a:lnSpc>
                <a:spcPct val="120000"/>
              </a:lnSpc>
              <a:spcAft>
                <a:spcPts val="800"/>
              </a:spcAft>
            </a:pPr>
            <a:r>
              <a:rPr lang="es-ES" dirty="0">
                <a:solidFill>
                  <a:srgbClr val="00B050"/>
                </a:solidFill>
                <a:highlight>
                  <a:srgbClr val="FFFF00"/>
                </a:highlight>
                <a:latin typeface="Calibri" panose="020F0502020204030204" pitchFamily="34" charset="0"/>
                <a:ea typeface="Calibri" panose="020F0502020204030204" pitchFamily="34" charset="0"/>
                <a:cs typeface="Calibri" panose="020F0502020204030204" pitchFamily="34" charset="0"/>
              </a:rPr>
              <a:t>Las consultas que los médicos encuentran difíciles </a:t>
            </a:r>
            <a:r>
              <a:rPr lang="es-ES" dirty="0">
                <a:latin typeface="Calibri" panose="020F0502020204030204" pitchFamily="34" charset="0"/>
                <a:ea typeface="Calibri" panose="020F0502020204030204" pitchFamily="34" charset="0"/>
                <a:cs typeface="Calibri" panose="020F0502020204030204" pitchFamily="34" charset="0"/>
              </a:rPr>
              <a:t>a menudo </a:t>
            </a:r>
            <a:r>
              <a:rPr lang="es-ES" dirty="0">
                <a:solidFill>
                  <a:srgbClr val="FF3399"/>
                </a:solidFill>
                <a:latin typeface="Calibri" panose="020F0502020204030204" pitchFamily="34" charset="0"/>
                <a:ea typeface="Calibri" panose="020F0502020204030204" pitchFamily="34" charset="0"/>
                <a:cs typeface="Calibri" panose="020F0502020204030204" pitchFamily="34" charset="0"/>
              </a:rPr>
              <a:t>implican una colisión entre fragmentos morales</a:t>
            </a:r>
            <a:r>
              <a:rPr lang="es-ES" dirty="0">
                <a:latin typeface="Calibri" panose="020F0502020204030204" pitchFamily="34" charset="0"/>
                <a:ea typeface="Calibri" panose="020F0502020204030204" pitchFamily="34" charset="0"/>
                <a:cs typeface="Calibri" panose="020F0502020204030204" pitchFamily="34" charset="0"/>
              </a:rPr>
              <a:t>. </a:t>
            </a:r>
          </a:p>
          <a:p>
            <a:pPr algn="just">
              <a:lnSpc>
                <a:spcPct val="120000"/>
              </a:lnSpc>
              <a:spcAft>
                <a:spcPts val="800"/>
              </a:spcAft>
            </a:pPr>
            <a:r>
              <a:rPr lang="es-ES" dirty="0">
                <a:solidFill>
                  <a:srgbClr val="FF3300"/>
                </a:solidFill>
                <a:latin typeface="Calibri" panose="020F0502020204030204" pitchFamily="34" charset="0"/>
                <a:ea typeface="Calibri" panose="020F0502020204030204" pitchFamily="34" charset="0"/>
                <a:cs typeface="Calibri" panose="020F0502020204030204" pitchFamily="34" charset="0"/>
              </a:rPr>
              <a:t>Considere este escenario: un paciente entra convencido de que necesita un antibiótico para el dolor de garganta, otitis media o infección en el pecho, pastillas para dormir o analgésicos opiáceos fuertes y adictivos, y no está dispuesto a discutir los pros y los contras de ésta y otras opciones. Tales pacientes se aferran a un fragmento consumista; ellos son el consumidor y el consumidor siempre tiene la razón</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008000"/>
                </a:solidFill>
                <a:latin typeface="Calibri" panose="020F0502020204030204" pitchFamily="34" charset="0"/>
                <a:ea typeface="Calibri" panose="020F0502020204030204" pitchFamily="34" charset="0"/>
                <a:cs typeface="Calibri" panose="020F0502020204030204" pitchFamily="34" charset="0"/>
              </a:rPr>
              <a:t>Si el médico no brinda el servicio solicitado, es un “arrogante” o un “condescendiente” (se siente superior). </a:t>
            </a:r>
            <a:r>
              <a:rPr lang="es-ES" dirty="0">
                <a:solidFill>
                  <a:srgbClr val="99CC00"/>
                </a:solidFill>
                <a:latin typeface="Calibri" panose="020F0502020204030204" pitchFamily="34" charset="0"/>
                <a:ea typeface="Calibri" panose="020F0502020204030204" pitchFamily="34" charset="0"/>
                <a:cs typeface="Calibri" panose="020F0502020204030204" pitchFamily="34" charset="0"/>
              </a:rPr>
              <a:t>Un médico en esta situación se aferra a un fragmento legalista o consecuencialista (estoy siguiendo las reglas de las buenas prácticas y / o haciendo lo que en la mayoría de los casos llevaría al mejor resultado para el paciente)</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FF0000"/>
                </a:solidFill>
                <a:latin typeface="Calibri" panose="020F0502020204030204" pitchFamily="34" charset="0"/>
                <a:ea typeface="Calibri" panose="020F0502020204030204" pitchFamily="34" charset="0"/>
                <a:cs typeface="Calibri" panose="020F0502020204030204" pitchFamily="34" charset="0"/>
              </a:rPr>
              <a:t>Encuentros como éste no ayudan al médico ni al paciente a florecer.</a:t>
            </a:r>
            <a:endParaRPr lang="es-ES"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s-ES" dirty="0">
                <a:solidFill>
                  <a:srgbClr val="FF0000"/>
                </a:solidFill>
                <a:latin typeface="Calibri" panose="020F0502020204030204" pitchFamily="34" charset="0"/>
                <a:ea typeface="Calibri" panose="020F0502020204030204" pitchFamily="34" charset="0"/>
                <a:cs typeface="Calibri" panose="020F0502020204030204" pitchFamily="34" charset="0"/>
              </a:rPr>
              <a:t>Se produce un tipo diferente de problema </a:t>
            </a:r>
            <a:r>
              <a:rPr lang="es-ES" dirty="0">
                <a:highlight>
                  <a:srgbClr val="00FF00"/>
                </a:highlight>
                <a:latin typeface="Calibri" panose="020F0502020204030204" pitchFamily="34" charset="0"/>
                <a:ea typeface="Calibri" panose="020F0502020204030204" pitchFamily="34" charset="0"/>
                <a:cs typeface="Calibri" panose="020F0502020204030204" pitchFamily="34" charset="0"/>
              </a:rPr>
              <a:t>cuando el paciente presenta un problema del que quiere hablar</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FF6600"/>
                </a:solidFill>
                <a:latin typeface="Calibri" panose="020F0502020204030204" pitchFamily="34" charset="0"/>
                <a:ea typeface="Calibri" panose="020F0502020204030204" pitchFamily="34" charset="0"/>
                <a:cs typeface="Calibri" panose="020F0502020204030204" pitchFamily="34" charset="0"/>
              </a:rPr>
              <a:t>pero el médico, impulsado por la presión del QOF, quiere hablar sobre fumar, medir la presión arterial y controlar el peso</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highlight>
                  <a:srgbClr val="FF6600"/>
                </a:highlight>
                <a:latin typeface="Calibri" panose="020F0502020204030204" pitchFamily="34" charset="0"/>
                <a:ea typeface="Calibri" panose="020F0502020204030204" pitchFamily="34" charset="0"/>
                <a:cs typeface="Calibri" panose="020F0502020204030204" pitchFamily="34" charset="0"/>
              </a:rPr>
              <a:t>Muchos médicos y pacientes sienten que esta agenda consecuencialista se interpone en el camino de lo que quieren lograr.</a:t>
            </a:r>
            <a:endParaRPr lang="es-ES" dirty="0">
              <a:highlight>
                <a:srgbClr val="FF6600"/>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8359546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FB7299-85F3-41E4-A897-713BCA7742CB}"/>
              </a:ext>
            </a:extLst>
          </p:cNvPr>
          <p:cNvSpPr>
            <a:spLocks noGrp="1"/>
          </p:cNvSpPr>
          <p:nvPr>
            <p:ph type="ctrTitle"/>
          </p:nvPr>
        </p:nvSpPr>
        <p:spPr>
          <a:xfrm>
            <a:off x="1524000" y="2349304"/>
            <a:ext cx="9144000" cy="1547446"/>
          </a:xfrm>
        </p:spPr>
        <p:txBody>
          <a:bodyPr>
            <a:normAutofit/>
          </a:bodyPr>
          <a:lstStyle/>
          <a:p>
            <a:pPr algn="just"/>
            <a:r>
              <a:rPr lang="es-ES" sz="3600" dirty="0"/>
              <a:t>Capítulo 2: La práctica de la atención sanitaria.</a:t>
            </a:r>
          </a:p>
        </p:txBody>
      </p:sp>
      <p:sp>
        <p:nvSpPr>
          <p:cNvPr id="4" name="Rectángulo 3">
            <a:extLst>
              <a:ext uri="{FF2B5EF4-FFF2-40B4-BE49-F238E27FC236}">
                <a16:creationId xmlns:a16="http://schemas.microsoft.com/office/drawing/2014/main" id="{9C899A23-D925-4101-AE84-12F312E5A24D}"/>
              </a:ext>
            </a:extLst>
          </p:cNvPr>
          <p:cNvSpPr/>
          <p:nvPr/>
        </p:nvSpPr>
        <p:spPr>
          <a:xfrm>
            <a:off x="1336431" y="2349304"/>
            <a:ext cx="9674290" cy="25321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36037163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876680"/>
            <a:ext cx="10376452" cy="5232572"/>
          </a:xfrm>
        </p:spPr>
        <p:txBody>
          <a:bodyPr>
            <a:normAutofit fontScale="85000" lnSpcReduction="10000"/>
          </a:bodyPr>
          <a:lstStyle/>
          <a:p>
            <a:pPr algn="just">
              <a:lnSpc>
                <a:spcPct val="110000"/>
              </a:lnSpc>
              <a:spcAft>
                <a:spcPts val="800"/>
              </a:spcAft>
            </a:pPr>
            <a:r>
              <a:rPr lang="es-ES" b="1" dirty="0">
                <a:latin typeface="Calibri" panose="020F0502020204030204" pitchFamily="34" charset="0"/>
                <a:ea typeface="Calibri" panose="020F0502020204030204" pitchFamily="34" charset="0"/>
                <a:cs typeface="Calibri" panose="020F0502020204030204" pitchFamily="34" charset="0"/>
              </a:rPr>
              <a:t>El kit de bote salvavidas (por MacIntyre)</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800"/>
              </a:spcAft>
            </a:pPr>
            <a:r>
              <a:rPr lang="es-ES" dirty="0">
                <a:latin typeface="Calibri" panose="020F0502020204030204" pitchFamily="34" charset="0"/>
                <a:ea typeface="Calibri" panose="020F0502020204030204" pitchFamily="34" charset="0"/>
                <a:cs typeface="Calibri" panose="020F0502020204030204" pitchFamily="34" charset="0"/>
              </a:rPr>
              <a:t>El enfoque de MacIntyre difiere de los relatos de virtudes en la práctica médica como los de </a:t>
            </a:r>
            <a:r>
              <a:rPr lang="es-ES" b="1" dirty="0">
                <a:solidFill>
                  <a:srgbClr val="99CC00"/>
                </a:solidFill>
                <a:latin typeface="Calibri" panose="020F0502020204030204" pitchFamily="34" charset="0"/>
                <a:ea typeface="Calibri" panose="020F0502020204030204" pitchFamily="34" charset="0"/>
                <a:cs typeface="Calibri" panose="020F0502020204030204" pitchFamily="34" charset="0"/>
              </a:rPr>
              <a:t>Edmund Pellegrino </a:t>
            </a:r>
            <a:r>
              <a:rPr lang="es-ES" dirty="0">
                <a:solidFill>
                  <a:srgbClr val="99CC00"/>
                </a:solidFill>
                <a:latin typeface="Calibri" panose="020F0502020204030204" pitchFamily="34" charset="0"/>
                <a:ea typeface="Calibri" panose="020F0502020204030204" pitchFamily="34" charset="0"/>
                <a:cs typeface="Calibri" panose="020F0502020204030204" pitchFamily="34" charset="0"/>
              </a:rPr>
              <a:t>y </a:t>
            </a:r>
            <a:r>
              <a:rPr lang="es-ES" b="1" dirty="0">
                <a:solidFill>
                  <a:srgbClr val="99CC00"/>
                </a:solidFill>
                <a:latin typeface="Calibri" panose="020F0502020204030204" pitchFamily="34" charset="0"/>
                <a:ea typeface="Calibri" panose="020F0502020204030204" pitchFamily="34" charset="0"/>
                <a:cs typeface="Calibri" panose="020F0502020204030204" pitchFamily="34" charset="0"/>
              </a:rPr>
              <a:t>David Thomasma</a:t>
            </a:r>
            <a:r>
              <a:rPr lang="es-ES" dirty="0">
                <a:solidFill>
                  <a:srgbClr val="99CC00"/>
                </a:solidFill>
                <a:latin typeface="Calibri" panose="020F0502020204030204" pitchFamily="34" charset="0"/>
                <a:ea typeface="Calibri" panose="020F0502020204030204" pitchFamily="34" charset="0"/>
                <a:cs typeface="Calibri" panose="020F0502020204030204" pitchFamily="34" charset="0"/>
              </a:rPr>
              <a:t>, que enfatizan la importancia de las cualidades personales para asegurar una buena práctica clínica </a:t>
            </a:r>
            <a:r>
              <a:rPr lang="es-ES" dirty="0">
                <a:solidFill>
                  <a:srgbClr val="FFC000"/>
                </a:solidFill>
                <a:latin typeface="Calibri" panose="020F0502020204030204" pitchFamily="34" charset="0"/>
                <a:ea typeface="Calibri" panose="020F0502020204030204" pitchFamily="34" charset="0"/>
                <a:cs typeface="Calibri" panose="020F0502020204030204" pitchFamily="34" charset="0"/>
              </a:rPr>
              <a:t>pero descuidan su contribución al bienestar del agente moral</a:t>
            </a:r>
            <a:r>
              <a:rPr lang="es-ES" dirty="0">
                <a:latin typeface="Calibri" panose="020F0502020204030204" pitchFamily="34" charset="0"/>
                <a:ea typeface="Calibri" panose="020F0502020204030204" pitchFamily="34" charset="0"/>
                <a:cs typeface="Calibri" panose="020F0502020204030204" pitchFamily="34" charset="0"/>
              </a:rPr>
              <a:t>: una deontología con un concepto holístico del carácter humano, en lugar de una ética de la virtud centrada en la eudaemonia.</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800"/>
              </a:spcAft>
            </a:pPr>
            <a:r>
              <a:rPr lang="es-ES" dirty="0">
                <a:latin typeface="Calibri" panose="020F0502020204030204" pitchFamily="34" charset="0"/>
                <a:ea typeface="Calibri" panose="020F0502020204030204" pitchFamily="34" charset="0"/>
                <a:cs typeface="Calibri" panose="020F0502020204030204" pitchFamily="34" charset="0"/>
              </a:rPr>
              <a:t>En la tradición moral de </a:t>
            </a:r>
            <a:r>
              <a:rPr lang="es-ES" b="1" dirty="0">
                <a:latin typeface="Calibri" panose="020F0502020204030204" pitchFamily="34" charset="0"/>
                <a:ea typeface="Calibri" panose="020F0502020204030204" pitchFamily="34" charset="0"/>
                <a:cs typeface="Calibri" panose="020F0502020204030204" pitchFamily="34" charset="0"/>
              </a:rPr>
              <a:t>Aristóteles, Aquino y MacIntyre</a:t>
            </a:r>
            <a:r>
              <a:rPr lang="es-ES" dirty="0">
                <a:latin typeface="Calibri" panose="020F0502020204030204" pitchFamily="34" charset="0"/>
                <a:ea typeface="Calibri" panose="020F0502020204030204" pitchFamily="34" charset="0"/>
                <a:cs typeface="Calibri" panose="020F0502020204030204" pitchFamily="34" charset="0"/>
              </a:rPr>
              <a:t>, la teleología, la virtud y la eudemonia (la vida buena, la vida digna de ser vivida) están indisolublemente interrelacionadas. </a:t>
            </a:r>
            <a:r>
              <a:rPr lang="es-ES" dirty="0">
                <a:solidFill>
                  <a:srgbClr val="008000"/>
                </a:solidFill>
                <a:latin typeface="Calibri" panose="020F0502020204030204" pitchFamily="34" charset="0"/>
                <a:ea typeface="Calibri" panose="020F0502020204030204" pitchFamily="34" charset="0"/>
                <a:cs typeface="Calibri" panose="020F0502020204030204" pitchFamily="34" charset="0"/>
              </a:rPr>
              <a:t>La vida tiene un </a:t>
            </a:r>
            <a:r>
              <a:rPr lang="es-ES" b="1" dirty="0">
                <a:solidFill>
                  <a:srgbClr val="008000"/>
                </a:solidFill>
                <a:latin typeface="Calibri" panose="020F0502020204030204" pitchFamily="34" charset="0"/>
                <a:ea typeface="Calibri" panose="020F0502020204030204" pitchFamily="34" charset="0"/>
                <a:cs typeface="Calibri" panose="020F0502020204030204" pitchFamily="34" charset="0"/>
              </a:rPr>
              <a:t>propósito o</a:t>
            </a:r>
            <a:r>
              <a:rPr lang="es-ES" b="1" i="1" u="sng" dirty="0">
                <a:solidFill>
                  <a:srgbClr val="008000"/>
                </a:solidFill>
                <a:latin typeface="Calibri" panose="020F0502020204030204" pitchFamily="34" charset="0"/>
                <a:ea typeface="Calibri" panose="020F0502020204030204" pitchFamily="34" charset="0"/>
                <a:cs typeface="Calibri" panose="020F0502020204030204" pitchFamily="34" charset="0"/>
              </a:rPr>
              <a:t> telos</a:t>
            </a:r>
            <a:r>
              <a:rPr lang="es-ES" dirty="0">
                <a:solidFill>
                  <a:srgbClr val="008000"/>
                </a:solidFill>
                <a:latin typeface="Calibri" panose="020F0502020204030204" pitchFamily="34" charset="0"/>
                <a:ea typeface="Calibri" panose="020F0502020204030204" pitchFamily="34" charset="0"/>
                <a:cs typeface="Calibri" panose="020F0502020204030204" pitchFamily="34" charset="0"/>
              </a:rPr>
              <a:t>; </a:t>
            </a:r>
            <a:r>
              <a:rPr lang="es-ES" dirty="0">
                <a:solidFill>
                  <a:srgbClr val="00B050"/>
                </a:solidFill>
                <a:latin typeface="Calibri" panose="020F0502020204030204" pitchFamily="34" charset="0"/>
                <a:ea typeface="Calibri" panose="020F0502020204030204" pitchFamily="34" charset="0"/>
                <a:cs typeface="Calibri" panose="020F0502020204030204" pitchFamily="34" charset="0"/>
              </a:rPr>
              <a:t>las </a:t>
            </a:r>
            <a:r>
              <a:rPr lang="es-ES" b="1" u="sng" dirty="0">
                <a:solidFill>
                  <a:srgbClr val="00B050"/>
                </a:solidFill>
                <a:latin typeface="Calibri" panose="020F0502020204030204" pitchFamily="34" charset="0"/>
                <a:ea typeface="Calibri" panose="020F0502020204030204" pitchFamily="34" charset="0"/>
                <a:cs typeface="Calibri" panose="020F0502020204030204" pitchFamily="34" charset="0"/>
              </a:rPr>
              <a:t>virtudes</a:t>
            </a:r>
            <a:r>
              <a:rPr lang="es-ES" b="1" dirty="0">
                <a:solidFill>
                  <a:srgbClr val="00B050"/>
                </a:solidFill>
                <a:latin typeface="Calibri" panose="020F0502020204030204" pitchFamily="34" charset="0"/>
                <a:ea typeface="Calibri" panose="020F0502020204030204" pitchFamily="34" charset="0"/>
                <a:cs typeface="Calibri" panose="020F0502020204030204" pitchFamily="34" charset="0"/>
              </a:rPr>
              <a:t> </a:t>
            </a:r>
            <a:r>
              <a:rPr lang="es-ES" dirty="0">
                <a:solidFill>
                  <a:srgbClr val="00B050"/>
                </a:solidFill>
                <a:latin typeface="Calibri" panose="020F0502020204030204" pitchFamily="34" charset="0"/>
                <a:ea typeface="Calibri" panose="020F0502020204030204" pitchFamily="34" charset="0"/>
                <a:cs typeface="Calibri" panose="020F0502020204030204" pitchFamily="34" charset="0"/>
              </a:rPr>
              <a:t>son cualidades que necesitamos para lograr ese propósito</a:t>
            </a:r>
            <a:r>
              <a:rPr lang="es-ES" dirty="0">
                <a:solidFill>
                  <a:srgbClr val="008000"/>
                </a:solidFill>
                <a:latin typeface="Calibri" panose="020F0502020204030204" pitchFamily="34" charset="0"/>
                <a:ea typeface="Calibri" panose="020F0502020204030204" pitchFamily="34" charset="0"/>
                <a:cs typeface="Calibri" panose="020F0502020204030204" pitchFamily="34" charset="0"/>
              </a:rPr>
              <a:t>, y la </a:t>
            </a:r>
            <a:r>
              <a:rPr lang="es-ES" b="1" u="sng" dirty="0">
                <a:solidFill>
                  <a:srgbClr val="008000"/>
                </a:solidFill>
                <a:latin typeface="Calibri" panose="020F0502020204030204" pitchFamily="34" charset="0"/>
                <a:ea typeface="Calibri" panose="020F0502020204030204" pitchFamily="34" charset="0"/>
                <a:cs typeface="Calibri" panose="020F0502020204030204" pitchFamily="34" charset="0"/>
              </a:rPr>
              <a:t>eudaemonia</a:t>
            </a:r>
            <a:r>
              <a:rPr lang="es-ES" b="1" dirty="0">
                <a:solidFill>
                  <a:srgbClr val="008000"/>
                </a:solidFill>
                <a:latin typeface="Calibri" panose="020F0502020204030204" pitchFamily="34" charset="0"/>
                <a:ea typeface="Calibri" panose="020F0502020204030204" pitchFamily="34" charset="0"/>
                <a:cs typeface="Calibri" panose="020F0502020204030204" pitchFamily="34" charset="0"/>
              </a:rPr>
              <a:t> </a:t>
            </a:r>
            <a:r>
              <a:rPr lang="es-ES" dirty="0">
                <a:solidFill>
                  <a:srgbClr val="008000"/>
                </a:solidFill>
                <a:latin typeface="Calibri" panose="020F0502020204030204" pitchFamily="34" charset="0"/>
                <a:ea typeface="Calibri" panose="020F0502020204030204" pitchFamily="34" charset="0"/>
                <a:cs typeface="Calibri" panose="020F0502020204030204" pitchFamily="34" charset="0"/>
              </a:rPr>
              <a:t>es la historia de la vida que logra ese propósito,</a:t>
            </a:r>
            <a:r>
              <a:rPr lang="es-ES" dirty="0">
                <a:solidFill>
                  <a:srgbClr val="00B050"/>
                </a:solidFill>
                <a:latin typeface="Calibri" panose="020F0502020204030204" pitchFamily="34" charset="0"/>
                <a:ea typeface="Calibri" panose="020F0502020204030204" pitchFamily="34" charset="0"/>
                <a:cs typeface="Calibri" panose="020F0502020204030204" pitchFamily="34" charset="0"/>
              </a:rPr>
              <a:t> y es una en la que las virtudes se demuestran consistentemente</a:t>
            </a:r>
            <a:r>
              <a:rPr lang="es-ES" dirty="0">
                <a:latin typeface="Calibri" panose="020F0502020204030204" pitchFamily="34" charset="0"/>
                <a:ea typeface="Calibri" panose="020F0502020204030204" pitchFamily="34" charset="0"/>
                <a:cs typeface="Calibri" panose="020F0502020204030204" pitchFamily="34" charset="0"/>
              </a:rPr>
              <a:t>. MacIntyre ancla firmemente este vínculo en la estructura de la sociedad. Define una </a:t>
            </a:r>
            <a:r>
              <a:rPr lang="es-ES" b="1" u="sng" dirty="0">
                <a:solidFill>
                  <a:srgbClr val="008000"/>
                </a:solidFill>
                <a:latin typeface="Calibri" panose="020F0502020204030204" pitchFamily="34" charset="0"/>
                <a:ea typeface="Calibri" panose="020F0502020204030204" pitchFamily="34" charset="0"/>
                <a:cs typeface="Calibri" panose="020F0502020204030204" pitchFamily="34" charset="0"/>
              </a:rPr>
              <a:t>virtud</a:t>
            </a:r>
            <a:r>
              <a:rPr lang="es-ES" b="1" dirty="0">
                <a:solidFill>
                  <a:srgbClr val="008000"/>
                </a:solidFill>
                <a:latin typeface="Calibri" panose="020F0502020204030204" pitchFamily="34" charset="0"/>
                <a:ea typeface="Calibri" panose="020F0502020204030204" pitchFamily="34" charset="0"/>
                <a:cs typeface="Calibri" panose="020F0502020204030204" pitchFamily="34" charset="0"/>
              </a:rPr>
              <a:t> </a:t>
            </a:r>
            <a:r>
              <a:rPr lang="es-ES" dirty="0">
                <a:solidFill>
                  <a:srgbClr val="008000"/>
                </a:solidFill>
                <a:latin typeface="Calibri" panose="020F0502020204030204" pitchFamily="34" charset="0"/>
                <a:ea typeface="Calibri" panose="020F0502020204030204" pitchFamily="34" charset="0"/>
                <a:cs typeface="Calibri" panose="020F0502020204030204" pitchFamily="34" charset="0"/>
              </a:rPr>
              <a:t>como “una cualidad humana adquirida, cuya posesión y ejercicio tiende a permitirnos alcanzar aquellos bienes que son internos a las prácticas, y cuya falta nos impide efectivamente lograr tales bienes”</a:t>
            </a:r>
            <a:r>
              <a:rPr lang="es-ES" dirty="0">
                <a:latin typeface="Calibri" panose="020F0502020204030204" pitchFamily="34" charset="0"/>
                <a:ea typeface="Calibri" panose="020F0502020204030204" pitchFamily="34" charset="0"/>
                <a:cs typeface="Calibri" panose="020F0502020204030204" pitchFamily="34" charset="0"/>
              </a:rPr>
              <a:t>. Esta definición depende del significado específico que le da a los términos práctica y bienes internos.</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6835732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876680"/>
            <a:ext cx="10376452" cy="5104640"/>
          </a:xfrm>
        </p:spPr>
        <p:txBody>
          <a:bodyPr>
            <a:normAutofit/>
          </a:bodyPr>
          <a:lstStyle/>
          <a:p>
            <a:pPr algn="just">
              <a:lnSpc>
                <a:spcPct val="100000"/>
              </a:lnSpc>
              <a:spcAft>
                <a:spcPts val="800"/>
              </a:spcAft>
            </a:pPr>
            <a:r>
              <a:rPr lang="es-ES" sz="2000" b="1" dirty="0">
                <a:latin typeface="Calibri" panose="020F0502020204030204" pitchFamily="34" charset="0"/>
                <a:ea typeface="Calibri" panose="020F0502020204030204" pitchFamily="34" charset="0"/>
                <a:cs typeface="Calibri" panose="020F0502020204030204" pitchFamily="34" charset="0"/>
              </a:rPr>
              <a:t>Prácticas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Él define una práctica como: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800"/>
              </a:spcAft>
            </a:pP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Cualquier forma coherente y compleja de actividad humana cooperativa </a:t>
            </a:r>
            <a:r>
              <a:rPr lang="es-ES" sz="2000" dirty="0">
                <a:solidFill>
                  <a:srgbClr val="0000CC"/>
                </a:solidFill>
                <a:latin typeface="Calibri" panose="020F0502020204030204" pitchFamily="34" charset="0"/>
                <a:ea typeface="Calibri" panose="020F0502020204030204" pitchFamily="34" charset="0"/>
                <a:cs typeface="Calibri" panose="020F0502020204030204" pitchFamily="34" charset="0"/>
              </a:rPr>
              <a:t>establecida socialmente</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a través de la cual los bienes internos a esa forma de actividad se realizan </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en el proceso de tratar de alcanzar los estándares de excelencia que son apropiados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B0F0"/>
                </a:solidFill>
                <a:latin typeface="Calibri" panose="020F0502020204030204" pitchFamily="34" charset="0"/>
                <a:ea typeface="Calibri" panose="020F0502020204030204" pitchFamily="34" charset="0"/>
                <a:cs typeface="Calibri" panose="020F0502020204030204" pitchFamily="34" charset="0"/>
              </a:rPr>
              <a:t>con el resultado de que </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la capacidad humana de lograr la excelencia y las concepciones humanas de los fines y los bienes que conlleva </a:t>
            </a:r>
            <a:r>
              <a:rPr lang="es-ES" sz="2000" dirty="0">
                <a:solidFill>
                  <a:srgbClr val="00B0F0"/>
                </a:solidFill>
                <a:latin typeface="Calibri" panose="020F0502020204030204" pitchFamily="34" charset="0"/>
                <a:ea typeface="Calibri" panose="020F0502020204030204" pitchFamily="34" charset="0"/>
                <a:cs typeface="Calibri" panose="020F0502020204030204" pitchFamily="34" charset="0"/>
              </a:rPr>
              <a:t>se extienden sistemáticamente</a:t>
            </a:r>
            <a:r>
              <a:rPr lang="es-ES" sz="2000" dirty="0">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1291794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426106"/>
            <a:ext cx="10376452" cy="5987945"/>
          </a:xfrm>
        </p:spPr>
        <p:txBody>
          <a:bodyPr>
            <a:normAutofit fontScale="85000" lnSpcReduction="20000"/>
          </a:bodyPr>
          <a:lstStyle/>
          <a:p>
            <a:pPr algn="just">
              <a:lnSpc>
                <a:spcPct val="120000"/>
              </a:lnSpc>
              <a:spcAft>
                <a:spcPts val="800"/>
              </a:spcAft>
            </a:pPr>
            <a:r>
              <a:rPr lang="es-ES" b="1" dirty="0">
                <a:latin typeface="Calibri" panose="020F0502020204030204" pitchFamily="34" charset="0"/>
                <a:ea typeface="Calibri" panose="020F0502020204030204" pitchFamily="34" charset="0"/>
                <a:cs typeface="Calibri" panose="020F0502020204030204" pitchFamily="34" charset="0"/>
              </a:rPr>
              <a:t>Bienes internos y externos</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s-ES" dirty="0">
                <a:latin typeface="Calibri" panose="020F0502020204030204" pitchFamily="34" charset="0"/>
                <a:ea typeface="Calibri" panose="020F0502020204030204" pitchFamily="34" charset="0"/>
                <a:cs typeface="Calibri" panose="020F0502020204030204" pitchFamily="34" charset="0"/>
              </a:rPr>
              <a:t>El otro concepto central en la teoría de MacIntyre es una distinción entre </a:t>
            </a:r>
            <a:r>
              <a:rPr lang="es-ES" dirty="0">
                <a:solidFill>
                  <a:srgbClr val="008000"/>
                </a:solidFill>
                <a:latin typeface="Calibri" panose="020F0502020204030204" pitchFamily="34" charset="0"/>
                <a:ea typeface="Calibri" panose="020F0502020204030204" pitchFamily="34" charset="0"/>
                <a:cs typeface="Calibri" panose="020F0502020204030204" pitchFamily="34" charset="0"/>
              </a:rPr>
              <a:t>bienes internos </a:t>
            </a:r>
            <a:r>
              <a:rPr lang="es-ES" dirty="0">
                <a:solidFill>
                  <a:srgbClr val="008080"/>
                </a:solidFill>
                <a:latin typeface="Calibri" panose="020F0502020204030204" pitchFamily="34" charset="0"/>
                <a:ea typeface="Calibri" panose="020F0502020204030204" pitchFamily="34" charset="0"/>
                <a:cs typeface="Calibri" panose="020F0502020204030204" pitchFamily="34" charset="0"/>
              </a:rPr>
              <a:t>y externos</a:t>
            </a:r>
            <a:r>
              <a:rPr lang="es-ES" dirty="0">
                <a:latin typeface="Calibri" panose="020F0502020204030204" pitchFamily="34" charset="0"/>
                <a:ea typeface="Calibri" panose="020F0502020204030204" pitchFamily="34" charset="0"/>
                <a:cs typeface="Calibri" panose="020F0502020204030204" pitchFamily="34" charset="0"/>
              </a:rPr>
              <a:t>. Estos difieren en dos características importantes. </a:t>
            </a:r>
            <a:r>
              <a:rPr lang="es-ES" dirty="0">
                <a:solidFill>
                  <a:srgbClr val="0000CC"/>
                </a:solidFill>
                <a:latin typeface="Calibri" panose="020F0502020204030204" pitchFamily="34" charset="0"/>
                <a:ea typeface="Calibri" panose="020F0502020204030204" pitchFamily="34" charset="0"/>
                <a:cs typeface="Calibri" panose="020F0502020204030204" pitchFamily="34" charset="0"/>
              </a:rPr>
              <a:t>En primer lugar, “es característico de </a:t>
            </a:r>
            <a:r>
              <a:rPr lang="es-ES" b="1" dirty="0">
                <a:solidFill>
                  <a:srgbClr val="0000CC"/>
                </a:solidFill>
                <a:latin typeface="Calibri" panose="020F0502020204030204" pitchFamily="34" charset="0"/>
                <a:ea typeface="Calibri" panose="020F0502020204030204" pitchFamily="34" charset="0"/>
                <a:cs typeface="Calibri" panose="020F0502020204030204" pitchFamily="34" charset="0"/>
              </a:rPr>
              <a:t>los bienes externos </a:t>
            </a:r>
            <a:r>
              <a:rPr lang="es-ES" dirty="0">
                <a:solidFill>
                  <a:srgbClr val="0000CC"/>
                </a:solidFill>
                <a:latin typeface="Calibri" panose="020F0502020204030204" pitchFamily="34" charset="0"/>
                <a:ea typeface="Calibri" panose="020F0502020204030204" pitchFamily="34" charset="0"/>
                <a:cs typeface="Calibri" panose="020F0502020204030204" pitchFamily="34" charset="0"/>
              </a:rPr>
              <a:t>que cuando se obtienen son siempre propiedad y posesión de un individuo” </a:t>
            </a:r>
            <a:r>
              <a:rPr lang="es-ES" dirty="0">
                <a:solidFill>
                  <a:srgbClr val="00B0F0"/>
                </a:solidFill>
                <a:latin typeface="Calibri" panose="020F0502020204030204" pitchFamily="34" charset="0"/>
                <a:ea typeface="Calibri" panose="020F0502020204030204" pitchFamily="34" charset="0"/>
                <a:cs typeface="Calibri" panose="020F0502020204030204" pitchFamily="34" charset="0"/>
              </a:rPr>
              <a:t>y “característicamente son tales que cuanto más alguien tiene de ellos, menos hay para los demás”. </a:t>
            </a:r>
            <a:r>
              <a:rPr lang="es-ES" dirty="0">
                <a:solidFill>
                  <a:srgbClr val="FFC000"/>
                </a:solidFill>
                <a:latin typeface="Calibri" panose="020F0502020204030204" pitchFamily="34" charset="0"/>
                <a:ea typeface="Calibri" panose="020F0502020204030204" pitchFamily="34" charset="0"/>
                <a:cs typeface="Calibri" panose="020F0502020204030204" pitchFamily="34" charset="0"/>
              </a:rPr>
              <a:t>Los bienes externos son “objetos característicos” de la competencia, en la que debe haber perdedores y ganadores. </a:t>
            </a:r>
            <a:r>
              <a:rPr lang="es-ES" dirty="0">
                <a:latin typeface="Calibri" panose="020F0502020204030204" pitchFamily="34" charset="0"/>
                <a:ea typeface="Calibri" panose="020F0502020204030204" pitchFamily="34" charset="0"/>
                <a:cs typeface="Calibri" panose="020F0502020204030204" pitchFamily="34" charset="0"/>
              </a:rPr>
              <a:t>Obviamente, esto </a:t>
            </a:r>
            <a:r>
              <a:rPr lang="es-ES" dirty="0">
                <a:solidFill>
                  <a:srgbClr val="008080"/>
                </a:solidFill>
                <a:latin typeface="Calibri" panose="020F0502020204030204" pitchFamily="34" charset="0"/>
                <a:ea typeface="Calibri" panose="020F0502020204030204" pitchFamily="34" charset="0"/>
                <a:cs typeface="Calibri" panose="020F0502020204030204" pitchFamily="34" charset="0"/>
              </a:rPr>
              <a:t>incluye bienes materiales como el dinero y otras posesiones obtenidas</a:t>
            </a:r>
            <a:r>
              <a:rPr lang="es-ES" dirty="0">
                <a:latin typeface="Calibri" panose="020F0502020204030204" pitchFamily="34" charset="0"/>
                <a:ea typeface="Calibri" panose="020F0502020204030204" pitchFamily="34" charset="0"/>
                <a:cs typeface="Calibri" panose="020F0502020204030204" pitchFamily="34" charset="0"/>
              </a:rPr>
              <a:t> a través de las prácticas, pero también </a:t>
            </a:r>
            <a:r>
              <a:rPr lang="es-ES" dirty="0">
                <a:solidFill>
                  <a:srgbClr val="009999"/>
                </a:solidFill>
                <a:latin typeface="Calibri" panose="020F0502020204030204" pitchFamily="34" charset="0"/>
                <a:ea typeface="Calibri" panose="020F0502020204030204" pitchFamily="34" charset="0"/>
                <a:cs typeface="Calibri" panose="020F0502020204030204" pitchFamily="34" charset="0"/>
              </a:rPr>
              <a:t>algunos bienes no materiales que tienen estas características, como la fama y el poder</a:t>
            </a:r>
            <a:r>
              <a:rPr lang="es-ES" dirty="0">
                <a:latin typeface="Calibri" panose="020F0502020204030204" pitchFamily="34" charset="0"/>
                <a:ea typeface="Calibri" panose="020F0502020204030204" pitchFamily="34" charset="0"/>
                <a:cs typeface="Calibri" panose="020F0502020204030204" pitchFamily="34" charset="0"/>
              </a:rPr>
              <a:t>. </a:t>
            </a:r>
          </a:p>
          <a:p>
            <a:pPr algn="just">
              <a:lnSpc>
                <a:spcPct val="120000"/>
              </a:lnSpc>
              <a:spcAft>
                <a:spcPts val="800"/>
              </a:spcAft>
            </a:pPr>
            <a:r>
              <a:rPr lang="es-ES" dirty="0">
                <a:latin typeface="Calibri" panose="020F0502020204030204" pitchFamily="34" charset="0"/>
                <a:ea typeface="Calibri" panose="020F0502020204030204" pitchFamily="34" charset="0"/>
                <a:cs typeface="Calibri" panose="020F0502020204030204" pitchFamily="34" charset="0"/>
              </a:rPr>
              <a:t>Por el contrario, aunque los </a:t>
            </a:r>
            <a:r>
              <a:rPr lang="es-ES" b="1" dirty="0">
                <a:solidFill>
                  <a:srgbClr val="008000"/>
                </a:solidFill>
                <a:latin typeface="Calibri" panose="020F0502020204030204" pitchFamily="34" charset="0"/>
                <a:ea typeface="Calibri" panose="020F0502020204030204" pitchFamily="34" charset="0"/>
                <a:cs typeface="Calibri" panose="020F0502020204030204" pitchFamily="34" charset="0"/>
              </a:rPr>
              <a:t>bienes internos </a:t>
            </a:r>
            <a:r>
              <a:rPr lang="es-ES" dirty="0">
                <a:latin typeface="Calibri" panose="020F0502020204030204" pitchFamily="34" charset="0"/>
                <a:ea typeface="Calibri" panose="020F0502020204030204" pitchFamily="34" charset="0"/>
                <a:cs typeface="Calibri" panose="020F0502020204030204" pitchFamily="34" charset="0"/>
              </a:rPr>
              <a:t>son </a:t>
            </a:r>
            <a:r>
              <a:rPr lang="es-ES" dirty="0">
                <a:solidFill>
                  <a:srgbClr val="008000"/>
                </a:solidFill>
                <a:latin typeface="Calibri" panose="020F0502020204030204" pitchFamily="34" charset="0"/>
                <a:ea typeface="Calibri" panose="020F0502020204030204" pitchFamily="34" charset="0"/>
                <a:cs typeface="Calibri" panose="020F0502020204030204" pitchFamily="34" charset="0"/>
              </a:rPr>
              <a:t>“el resultado de adquirir competencias para sobresalir”</a:t>
            </a:r>
            <a:r>
              <a:rPr lang="es-ES" dirty="0">
                <a:latin typeface="Calibri" panose="020F0502020204030204" pitchFamily="34" charset="0"/>
                <a:ea typeface="Calibri" panose="020F0502020204030204" pitchFamily="34" charset="0"/>
                <a:cs typeface="Calibri" panose="020F0502020204030204" pitchFamily="34" charset="0"/>
              </a:rPr>
              <a:t>, es característico de ellos</a:t>
            </a:r>
            <a:r>
              <a:rPr lang="es-ES" dirty="0">
                <a:solidFill>
                  <a:srgbClr val="00B050"/>
                </a:solidFill>
                <a:latin typeface="Calibri" panose="020F0502020204030204" pitchFamily="34" charset="0"/>
                <a:ea typeface="Calibri" panose="020F0502020204030204" pitchFamily="34" charset="0"/>
                <a:cs typeface="Calibri" panose="020F0502020204030204" pitchFamily="34" charset="0"/>
              </a:rPr>
              <a:t> que “su logro es un bien para toda la comunidad que participa en la práctica”, </a:t>
            </a:r>
            <a:r>
              <a:rPr lang="es-ES" dirty="0">
                <a:solidFill>
                  <a:srgbClr val="009900"/>
                </a:solidFill>
                <a:latin typeface="Calibri" panose="020F0502020204030204" pitchFamily="34" charset="0"/>
                <a:ea typeface="Calibri" panose="020F0502020204030204" pitchFamily="34" charset="0"/>
                <a:cs typeface="Calibri" panose="020F0502020204030204" pitchFamily="34" charset="0"/>
              </a:rPr>
              <a:t>y su posesión por parte de una persona no los aleja de otro  (de hecho los enriquece)</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CCCC00"/>
                </a:solidFill>
                <a:latin typeface="Calibri" panose="020F0502020204030204" pitchFamily="34" charset="0"/>
                <a:ea typeface="Calibri" panose="020F0502020204030204" pitchFamily="34" charset="0"/>
                <a:cs typeface="Calibri" panose="020F0502020204030204" pitchFamily="34" charset="0"/>
              </a:rPr>
              <a:t>El conocimiento, la felicidad y el amor son bienes internos</a:t>
            </a:r>
            <a:r>
              <a:rPr lang="es-ES" dirty="0">
                <a:latin typeface="Calibri" panose="020F0502020204030204" pitchFamily="34" charset="0"/>
                <a:ea typeface="Calibri" panose="020F0502020204030204" pitchFamily="34" charset="0"/>
                <a:cs typeface="Calibri" panose="020F0502020204030204" pitchFamily="34" charset="0"/>
              </a:rPr>
              <a:t>. Si tú me enseñas algo, entonces el conocimiento aumenta, porque cuando yo lo sé, pero tú aún lo sabes. La felicidad de una persona no disminuye la de otra persona, de hecho a menudo la aumenta (como la experiencia de ver a los niños jugar).  A diferencia de los bienes externos (o la energía o la masa), los bienes internos no están sujetos a ninguna ley de conservación.</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17560532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876680"/>
            <a:ext cx="10376452" cy="5104640"/>
          </a:xfrm>
        </p:spPr>
        <p:txBody>
          <a:bodyPr>
            <a:normAutofit/>
          </a:bodyPr>
          <a:lstStyle/>
          <a:p>
            <a:pPr algn="just">
              <a:lnSpc>
                <a:spcPct val="100000"/>
              </a:lnSpc>
              <a:spcAft>
                <a:spcPts val="800"/>
              </a:spcAft>
            </a:pPr>
            <a:r>
              <a:rPr lang="es-ES" sz="2000" dirty="0">
                <a:latin typeface="Calibri" panose="020F0502020204030204" pitchFamily="34" charset="0"/>
                <a:cs typeface="Calibri" panose="020F0502020204030204" pitchFamily="34" charset="0"/>
              </a:rPr>
              <a:t>MacIntyre </a:t>
            </a:r>
            <a:r>
              <a:rPr lang="es-ES" sz="2000" dirty="0">
                <a:latin typeface="Calibri" panose="020F0502020204030204" pitchFamily="34" charset="0"/>
                <a:ea typeface="Calibri" panose="020F0502020204030204" pitchFamily="34" charset="0"/>
                <a:cs typeface="Calibri" panose="020F0502020204030204" pitchFamily="34" charset="0"/>
              </a:rPr>
              <a:t>argumenta que, a diferencia de los bienes externos, </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los </a:t>
            </a:r>
            <a:r>
              <a:rPr lang="es-ES" sz="2000" b="1" dirty="0">
                <a:solidFill>
                  <a:srgbClr val="00B050"/>
                </a:solidFill>
                <a:latin typeface="Calibri" panose="020F0502020204030204" pitchFamily="34" charset="0"/>
                <a:ea typeface="Calibri" panose="020F0502020204030204" pitchFamily="34" charset="0"/>
                <a:cs typeface="Calibri" panose="020F0502020204030204" pitchFamily="34" charset="0"/>
              </a:rPr>
              <a:t>bienes internos </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son exclusivos de prácticas particulares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99CC00"/>
                </a:solidFill>
                <a:latin typeface="Calibri" panose="020F0502020204030204" pitchFamily="34" charset="0"/>
                <a:ea typeface="Calibri" panose="020F0502020204030204" pitchFamily="34" charset="0"/>
                <a:cs typeface="Calibri" panose="020F0502020204030204" pitchFamily="34" charset="0"/>
              </a:rPr>
              <a:t>y su valor sólo puede apreciarse plenamente participando de todo corazón en la práctica pertinente en un intento sincero de alcanzar la excelencia</a:t>
            </a:r>
            <a:r>
              <a:rPr lang="es-ES" sz="2000" dirty="0">
                <a:latin typeface="Calibri" panose="020F0502020204030204" pitchFamily="34" charset="0"/>
                <a:ea typeface="Calibri" panose="020F0502020204030204" pitchFamily="34" charset="0"/>
                <a:cs typeface="Calibri" panose="020F0502020204030204" pitchFamily="34" charset="0"/>
              </a:rPr>
              <a:t> de acuerdo con las reglas (explícitas o implícitas) de la práctica. </a:t>
            </a:r>
          </a:p>
          <a:p>
            <a:pPr algn="just">
              <a:lnSpc>
                <a:spcPct val="100000"/>
              </a:lnSpc>
              <a:spcAft>
                <a:spcPts val="800"/>
              </a:spcAft>
            </a:pP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En contraste, el vínculo entre </a:t>
            </a:r>
            <a:r>
              <a:rPr lang="es-ES" sz="2000" b="1" dirty="0">
                <a:solidFill>
                  <a:srgbClr val="008080"/>
                </a:solidFill>
                <a:latin typeface="Calibri" panose="020F0502020204030204" pitchFamily="34" charset="0"/>
                <a:ea typeface="Calibri" panose="020F0502020204030204" pitchFamily="34" charset="0"/>
                <a:cs typeface="Calibri" panose="020F0502020204030204" pitchFamily="34" charset="0"/>
              </a:rPr>
              <a:t>bienes externos </a:t>
            </a:r>
            <a:r>
              <a:rPr lang="es-ES" sz="2000" dirty="0">
                <a:latin typeface="Calibri" panose="020F0502020204030204" pitchFamily="34" charset="0"/>
                <a:ea typeface="Calibri" panose="020F0502020204030204" pitchFamily="34" charset="0"/>
                <a:cs typeface="Calibri" panose="020F0502020204030204" pitchFamily="34" charset="0"/>
              </a:rPr>
              <a:t>(como el dinero, el poder o el prestigio) y una práctica es una cuestión de costumbre social, no de la necesidad, y </a:t>
            </a:r>
            <a:r>
              <a:rPr lang="es-ES" sz="2000" dirty="0">
                <a:solidFill>
                  <a:srgbClr val="FFC000"/>
                </a:solidFill>
                <a:latin typeface="Calibri" panose="020F0502020204030204" pitchFamily="34" charset="0"/>
                <a:ea typeface="Calibri" panose="020F0502020204030204" pitchFamily="34" charset="0"/>
                <a:cs typeface="Calibri" panose="020F0502020204030204" pitchFamily="34" charset="0"/>
              </a:rPr>
              <a:t>se pueden lograr a través de una práctica independientemente de cómo se participe en ella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B0F0"/>
                </a:solidFill>
                <a:latin typeface="Calibri" panose="020F0502020204030204" pitchFamily="34" charset="0"/>
                <a:ea typeface="Calibri" panose="020F0502020204030204" pitchFamily="34" charset="0"/>
                <a:cs typeface="Calibri" panose="020F0502020204030204" pitchFamily="34" charset="0"/>
              </a:rPr>
              <a:t>Los mismos bienes externos pueden venir a través de muchas prácticas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y se pueden obtener con cualquier grado de compromiso que se le ponga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de hecho, los clínicos argumentarían que otra característica de los bienes externos es que no están relacionados con la excelencia del practicante</a:t>
            </a:r>
            <a:r>
              <a:rPr lang="es-ES" sz="2000" dirty="0">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2425053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876680"/>
            <a:ext cx="10376452" cy="5104640"/>
          </a:xfrm>
        </p:spPr>
        <p:txBody>
          <a:bodyPr>
            <a:normAutofit/>
          </a:bodyPr>
          <a:lstStyle/>
          <a:p>
            <a:pPr algn="just">
              <a:lnSpc>
                <a:spcPct val="100000"/>
              </a:lnSpc>
              <a:spcAft>
                <a:spcPts val="800"/>
              </a:spcAft>
            </a:pP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El ejemplo de MacIntyre es el de un niño sobornado para </a:t>
            </a:r>
            <a:r>
              <a:rPr lang="es-ES" sz="2000" b="1" dirty="0">
                <a:solidFill>
                  <a:srgbClr val="0000FF"/>
                </a:solidFill>
                <a:latin typeface="Calibri" panose="020F0502020204030204" pitchFamily="34" charset="0"/>
                <a:ea typeface="Calibri" panose="020F0502020204030204" pitchFamily="34" charset="0"/>
                <a:cs typeface="Calibri" panose="020F0502020204030204" pitchFamily="34" charset="0"/>
              </a:rPr>
              <a:t>jugar ajedrez </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con la promesa de que obtendrá dulces si gana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3300"/>
                </a:solidFill>
                <a:latin typeface="Calibri" panose="020F0502020204030204" pitchFamily="34" charset="0"/>
                <a:ea typeface="Calibri" panose="020F0502020204030204" pitchFamily="34" charset="0"/>
                <a:cs typeface="Calibri" panose="020F0502020204030204" pitchFamily="34" charset="0"/>
              </a:rPr>
              <a:t>Los dulces son </a:t>
            </a:r>
            <a:r>
              <a:rPr lang="es-ES" sz="2000" b="1" dirty="0">
                <a:solidFill>
                  <a:srgbClr val="FF3300"/>
                </a:solidFill>
                <a:latin typeface="Calibri" panose="020F0502020204030204" pitchFamily="34" charset="0"/>
                <a:ea typeface="Calibri" panose="020F0502020204030204" pitchFamily="34" charset="0"/>
                <a:cs typeface="Calibri" panose="020F0502020204030204" pitchFamily="34" charset="0"/>
              </a:rPr>
              <a:t>bienes externos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mientras que el placer que se deriva de jugar bien al ajedrez, el logro de cierto tipo particular de habilidad analítica, imaginación estratégica e intensidad competitiva, es un buen </a:t>
            </a:r>
            <a:r>
              <a:rPr lang="es-ES" sz="2000" b="1" dirty="0">
                <a:solidFill>
                  <a:srgbClr val="008000"/>
                </a:solidFill>
                <a:latin typeface="Calibri" panose="020F0502020204030204" pitchFamily="34" charset="0"/>
                <a:ea typeface="Calibri" panose="020F0502020204030204" pitchFamily="34" charset="0"/>
                <a:cs typeface="Calibri" panose="020F0502020204030204" pitchFamily="34" charset="0"/>
              </a:rPr>
              <a:t>bien interno de la práctica</a:t>
            </a:r>
            <a:r>
              <a:rPr lang="es-ES" sz="2000" dirty="0">
                <a:latin typeface="Calibri" panose="020F0502020204030204" pitchFamily="34" charset="0"/>
                <a:ea typeface="Calibri" panose="020F0502020204030204" pitchFamily="34" charset="0"/>
                <a:cs typeface="Calibri" panose="020F0502020204030204" pitchFamily="34" charset="0"/>
              </a:rPr>
              <a:t>. </a:t>
            </a:r>
          </a:p>
          <a:p>
            <a:pPr algn="just">
              <a:lnSpc>
                <a:spcPct val="100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Si el niño juega sólo para conseguir los dulces, no le importa hacer trampas o no, siempre que gane</a:t>
            </a:r>
            <a:r>
              <a:rPr lang="es-ES" sz="2000" dirty="0">
                <a:solidFill>
                  <a:srgbClr val="C00000"/>
                </a:solidFill>
                <a:latin typeface="Calibri" panose="020F0502020204030204" pitchFamily="34" charset="0"/>
                <a:ea typeface="Calibri" panose="020F0502020204030204" pitchFamily="34" charset="0"/>
                <a:cs typeface="Calibri" panose="020F0502020204030204" pitchFamily="34" charset="0"/>
              </a:rPr>
              <a:t>. Sin embargo, el engaño hace inalcanzables </a:t>
            </a:r>
            <a:r>
              <a:rPr lang="es-ES" sz="2000" b="1" dirty="0">
                <a:solidFill>
                  <a:srgbClr val="008000"/>
                </a:solidFill>
                <a:latin typeface="Calibri" panose="020F0502020204030204" pitchFamily="34" charset="0"/>
                <a:ea typeface="Calibri" panose="020F0502020204030204" pitchFamily="34" charset="0"/>
                <a:cs typeface="Calibri" panose="020F0502020204030204" pitchFamily="34" charset="0"/>
              </a:rPr>
              <a:t>los bienes internos del ajedrez:</a:t>
            </a:r>
            <a:r>
              <a:rPr lang="es-ES" sz="2000" dirty="0">
                <a:latin typeface="Calibri" panose="020F0502020204030204" pitchFamily="34" charset="0"/>
                <a:ea typeface="Calibri" panose="020F0502020204030204" pitchFamily="34" charset="0"/>
                <a:cs typeface="Calibri" panose="020F0502020204030204" pitchFamily="34" charset="0"/>
              </a:rPr>
              <a:t> que consisten en la satisfacción de ejercer esa habilidad analítica y imaginación estratégica, obtenidas y desarrolladas exclusivamente a través del ajedrez.</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3276993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FB7299-85F3-41E4-A897-713BCA7742CB}"/>
              </a:ext>
            </a:extLst>
          </p:cNvPr>
          <p:cNvSpPr>
            <a:spLocks noGrp="1"/>
          </p:cNvSpPr>
          <p:nvPr>
            <p:ph type="ctrTitle"/>
          </p:nvPr>
        </p:nvSpPr>
        <p:spPr>
          <a:xfrm>
            <a:off x="1524000" y="1118360"/>
            <a:ext cx="9144000" cy="2387600"/>
          </a:xfrm>
        </p:spPr>
        <p:txBody>
          <a:bodyPr>
            <a:normAutofit/>
          </a:bodyPr>
          <a:lstStyle/>
          <a:p>
            <a:r>
              <a:rPr lang="es-ES" sz="3600" dirty="0"/>
              <a:t>Introducción</a:t>
            </a:r>
          </a:p>
        </p:txBody>
      </p:sp>
      <p:sp>
        <p:nvSpPr>
          <p:cNvPr id="4" name="Rectángulo 3">
            <a:extLst>
              <a:ext uri="{FF2B5EF4-FFF2-40B4-BE49-F238E27FC236}">
                <a16:creationId xmlns:a16="http://schemas.microsoft.com/office/drawing/2014/main" id="{9C899A23-D925-4101-AE84-12F312E5A24D}"/>
              </a:ext>
            </a:extLst>
          </p:cNvPr>
          <p:cNvSpPr/>
          <p:nvPr/>
        </p:nvSpPr>
        <p:spPr>
          <a:xfrm>
            <a:off x="3458817" y="2743200"/>
            <a:ext cx="5194853" cy="9806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25457804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876680"/>
            <a:ext cx="10376452" cy="5104640"/>
          </a:xfrm>
        </p:spPr>
        <p:txBody>
          <a:bodyPr>
            <a:normAutofit/>
          </a:bodyPr>
          <a:lstStyle/>
          <a:p>
            <a:pPr algn="just">
              <a:lnSpc>
                <a:spcPct val="100000"/>
              </a:lnSpc>
              <a:spcAft>
                <a:spcPts val="800"/>
              </a:spcAft>
            </a:pPr>
            <a:r>
              <a:rPr lang="es-ES" sz="2000" b="1" dirty="0">
                <a:latin typeface="Calibri" panose="020F0502020204030204" pitchFamily="34" charset="0"/>
                <a:ea typeface="Calibri" panose="020F0502020204030204" pitchFamily="34" charset="0"/>
                <a:cs typeface="Calibri" panose="020F0502020204030204" pitchFamily="34" charset="0"/>
              </a:rPr>
              <a:t>¿La práctica de la medicina, o la práctica de la asistencia sanitaria?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800"/>
              </a:spcAft>
            </a:pP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Aplicar el concepto de MacIntyre de una práctica a la atención médica sugiere que: </a:t>
            </a:r>
            <a:r>
              <a:rPr lang="es-ES" sz="2000" dirty="0">
                <a:solidFill>
                  <a:srgbClr val="92D050"/>
                </a:solidFill>
                <a:latin typeface="Calibri" panose="020F0502020204030204" pitchFamily="34" charset="0"/>
                <a:ea typeface="Calibri" panose="020F0502020204030204" pitchFamily="34" charset="0"/>
                <a:cs typeface="Calibri" panose="020F0502020204030204" pitchFamily="34" charset="0"/>
              </a:rPr>
              <a:t>la construcción de mejores narrativas para pacientes y profesionales debe ser el centro de la atención médica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en lugar de los objetivos conflictivos de maximización de los AVACs (años de vida ajustados por calidad), los beneficios de salud, una gestión eficiente para minimizar los costos, prolongar la vida y evitar la muerte, cumplir con su deber, seguir las reglas y evitar las impugnaciones legales y brindar satisfacción al paciente. </a:t>
            </a:r>
            <a:r>
              <a:rPr lang="es-ES" sz="2000" dirty="0">
                <a:latin typeface="Calibri" panose="020F0502020204030204" pitchFamily="34" charset="0"/>
                <a:ea typeface="Calibri" panose="020F0502020204030204" pitchFamily="34" charset="0"/>
                <a:cs typeface="Calibri" panose="020F0502020204030204" pitchFamily="34" charset="0"/>
              </a:rPr>
              <a:t>[NOTA: Aunque deseables, éstos pueden obtenerse como el objetivo secundario, si se condicionan al primario.]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800"/>
              </a:spcAft>
            </a:pP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Esta visión de la atención médica como una práctica colaborativa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CCCC00"/>
                </a:solidFill>
                <a:latin typeface="Calibri" panose="020F0502020204030204" pitchFamily="34" charset="0"/>
                <a:ea typeface="Calibri" panose="020F0502020204030204" pitchFamily="34" charset="0"/>
                <a:cs typeface="Calibri" panose="020F0502020204030204" pitchFamily="34" charset="0"/>
              </a:rPr>
              <a:t>que involucra tanto a pacientes como a profesionales</a:t>
            </a:r>
            <a:r>
              <a:rPr lang="es-ES" sz="2000" dirty="0">
                <a:latin typeface="Calibri" panose="020F0502020204030204" pitchFamily="34" charset="0"/>
                <a:ea typeface="Calibri" panose="020F0502020204030204" pitchFamily="34" charset="0"/>
                <a:cs typeface="Calibri" panose="020F0502020204030204" pitchFamily="34" charset="0"/>
              </a:rPr>
              <a:t> tiene implicaciones sobre cómo los profesionales y los pacientes se relacionan entre sí. </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Pone a profesionales y pacientes como colaboradores en una tarea contra el sufrimiento y la incapacidad: </a:t>
            </a:r>
            <a:r>
              <a:rPr lang="es-ES" sz="2000" dirty="0">
                <a:solidFill>
                  <a:srgbClr val="009900"/>
                </a:solidFill>
                <a:latin typeface="Calibri" panose="020F0502020204030204" pitchFamily="34" charset="0"/>
                <a:ea typeface="Calibri" panose="020F0502020204030204" pitchFamily="34" charset="0"/>
                <a:cs typeface="Calibri" panose="020F0502020204030204" pitchFamily="34" charset="0"/>
              </a:rPr>
              <a:t>como “coproductores de la salud”, </a:t>
            </a:r>
            <a:r>
              <a:rPr lang="es-ES" sz="2000" dirty="0">
                <a:solidFill>
                  <a:srgbClr val="C00000"/>
                </a:solidFill>
                <a:latin typeface="Calibri" panose="020F0502020204030204" pitchFamily="34" charset="0"/>
                <a:ea typeface="Calibri" panose="020F0502020204030204" pitchFamily="34" charset="0"/>
                <a:cs typeface="Calibri" panose="020F0502020204030204" pitchFamily="34" charset="0"/>
              </a:rPr>
              <a:t>en lugar de oponentes.</a:t>
            </a:r>
            <a:endParaRPr lang="es-ES" sz="20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37153988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876680"/>
            <a:ext cx="10376452" cy="5104640"/>
          </a:xfrm>
        </p:spPr>
        <p:txBody>
          <a:bodyPr>
            <a:normAutofit/>
          </a:bodyPr>
          <a:lstStyle/>
          <a:p>
            <a:pPr algn="just">
              <a:lnSpc>
                <a:spcPct val="100000"/>
              </a:lnSpc>
              <a:spcAft>
                <a:spcPts val="800"/>
              </a:spcAft>
            </a:pPr>
            <a:r>
              <a:rPr lang="es-ES" sz="2000" dirty="0">
                <a:solidFill>
                  <a:srgbClr val="FFC000"/>
                </a:solidFill>
                <a:latin typeface="Calibri" panose="020F0502020204030204" pitchFamily="34" charset="0"/>
                <a:ea typeface="Calibri" panose="020F0502020204030204" pitchFamily="34" charset="0"/>
                <a:cs typeface="Calibri" panose="020F0502020204030204" pitchFamily="34" charset="0"/>
              </a:rPr>
              <a:t>A primera vista, esto parece similar a las nociones contemporáneas de asociación entre clínicos y pacientes, y la “práctica centrada en el paciente”</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pero concibiendo la naturaleza de la asociación dentro de una ética de virtud, </a:t>
            </a:r>
            <a:r>
              <a:rPr lang="es-ES" sz="2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más que en términos de un derecho adversarial, o de un concepto legalista de autonomía del paciente, o de una visión consumista de la satisfacción del paciente.</a:t>
            </a:r>
            <a:endParaRPr lang="es-ES" sz="2000" dirty="0">
              <a:latin typeface="Calibri" panose="020F0502020204030204" pitchFamily="34" charset="0"/>
              <a:ea typeface="Calibri" panose="020F0502020204030204" pitchFamily="34" charset="0"/>
              <a:cs typeface="Calibri" panose="020F0502020204030204" pitchFamily="34" charset="0"/>
            </a:endParaRPr>
          </a:p>
          <a:p>
            <a:pPr algn="just">
              <a:lnSpc>
                <a:spcPct val="100000"/>
              </a:lnSpc>
              <a:spcAft>
                <a:spcPts val="800"/>
              </a:spcAft>
            </a:pPr>
            <a:r>
              <a:rPr lang="es-ES" sz="2000" dirty="0">
                <a:solidFill>
                  <a:srgbClr val="99CC00"/>
                </a:solidFill>
                <a:latin typeface="Calibri" panose="020F0502020204030204" pitchFamily="34" charset="0"/>
                <a:ea typeface="Calibri" panose="020F0502020204030204" pitchFamily="34" charset="0"/>
                <a:cs typeface="Calibri" panose="020F0502020204030204" pitchFamily="34" charset="0"/>
              </a:rPr>
              <a:t>Tanto para los pacientes como para los profesionales, un enfoque colaborativo puede ser más productivo de sus respectivos bienes internos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C000"/>
                </a:solidFill>
                <a:latin typeface="Calibri" panose="020F0502020204030204" pitchFamily="34" charset="0"/>
                <a:ea typeface="Calibri" panose="020F0502020204030204" pitchFamily="34" charset="0"/>
                <a:cs typeface="Calibri" panose="020F0502020204030204" pitchFamily="34" charset="0"/>
              </a:rPr>
              <a:t>que la expectativa de conflicto o, en el mejor de los casos, de una tregua armada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que proviene de los supuestos adversarios de los modelos deontológicos, legalistas o consumistas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highlight>
                  <a:srgbClr val="00FF00"/>
                </a:highlight>
                <a:latin typeface="Calibri" panose="020F0502020204030204" pitchFamily="34" charset="0"/>
                <a:ea typeface="Calibri" panose="020F0502020204030204" pitchFamily="34" charset="0"/>
                <a:cs typeface="Calibri" panose="020F0502020204030204" pitchFamily="34" charset="0"/>
              </a:rPr>
              <a:t>De hecho, esto puede estar más cerca de la experiencia que muchos profesionales y pacientes ya tienen</a:t>
            </a:r>
            <a:r>
              <a:rPr lang="es-ES" sz="2000" dirty="0">
                <a:latin typeface="Calibri" panose="020F0502020204030204" pitchFamily="34" charset="0"/>
                <a:ea typeface="Calibri" panose="020F0502020204030204" pitchFamily="34" charset="0"/>
                <a:cs typeface="Calibri" panose="020F0502020204030204" pitchFamily="34" charset="0"/>
              </a:rPr>
              <a:t>. A pesar de las presiones externas que animan a los pacientes a reclamar sus derechos, y a los médicos para defenderse de un ataque, los médicos y los pacientes parecen llevarse bien con el trabajo conjunto para abordar los problemas de salud del paciente la mayor parte del tiempo.</a:t>
            </a:r>
            <a:endParaRPr lang="es-ES" dirty="0"/>
          </a:p>
        </p:txBody>
      </p:sp>
    </p:spTree>
    <p:extLst>
      <p:ext uri="{BB962C8B-B14F-4D97-AF65-F5344CB8AC3E}">
        <p14:creationId xmlns:p14="http://schemas.microsoft.com/office/powerpoint/2010/main" val="32364135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441651"/>
            <a:ext cx="10376452" cy="6244069"/>
          </a:xfrm>
        </p:spPr>
        <p:txBody>
          <a:bodyPr>
            <a:normAutofit fontScale="85000" lnSpcReduction="20000"/>
          </a:bodyPr>
          <a:lstStyle/>
          <a:p>
            <a:pPr algn="just">
              <a:lnSpc>
                <a:spcPct val="120000"/>
              </a:lnSpc>
              <a:spcAft>
                <a:spcPts val="800"/>
              </a:spcAft>
            </a:pPr>
            <a:r>
              <a:rPr lang="es-ES" dirty="0">
                <a:solidFill>
                  <a:srgbClr val="FF6600"/>
                </a:solidFill>
                <a:latin typeface="Calibri" panose="020F0502020204030204" pitchFamily="34" charset="0"/>
                <a:ea typeface="Calibri" panose="020F0502020204030204" pitchFamily="34" charset="0"/>
              </a:rPr>
              <a:t>Esta comprensión de la atención médica también puede ofrecer una salida al conflicto entre la autonomía y la beneficencia que ha persistido en la bioética durante una generación</a:t>
            </a:r>
            <a:r>
              <a:rPr lang="es-ES" dirty="0">
                <a:latin typeface="Calibri" panose="020F0502020204030204" pitchFamily="34" charset="0"/>
                <a:ea typeface="Calibri" panose="020F0502020204030204" pitchFamily="34" charset="0"/>
              </a:rPr>
              <a:t>. </a:t>
            </a:r>
            <a:r>
              <a:rPr lang="es-ES" dirty="0">
                <a:solidFill>
                  <a:schemeClr val="accent4">
                    <a:lumMod val="75000"/>
                  </a:schemeClr>
                </a:solidFill>
                <a:latin typeface="Calibri" panose="020F0502020204030204" pitchFamily="34" charset="0"/>
                <a:ea typeface="Calibri" panose="020F0502020204030204" pitchFamily="34" charset="0"/>
              </a:rPr>
              <a:t>Desde la perspectiva deontológica, los doctores tienen dos deberes potencialmente contradictorios: hacer lo mejor para el paciente y respetar su autonomía (dos de los cuatro principios de Beauchamp y Childress, o tres si la maleficencia no se ve meramente como el otro lado de la moneda de la beneficencia)</a:t>
            </a:r>
            <a:r>
              <a:rPr lang="es-ES" dirty="0">
                <a:latin typeface="Calibri" panose="020F0502020204030204" pitchFamily="34" charset="0"/>
                <a:ea typeface="Calibri" panose="020F0502020204030204" pitchFamily="34" charset="0"/>
              </a:rPr>
              <a:t>. </a:t>
            </a:r>
            <a:r>
              <a:rPr lang="es-ES" dirty="0">
                <a:solidFill>
                  <a:srgbClr val="FF3399"/>
                </a:solidFill>
                <a:latin typeface="Calibri" panose="020F0502020204030204" pitchFamily="34" charset="0"/>
                <a:ea typeface="Calibri" panose="020F0502020204030204" pitchFamily="34" charset="0"/>
              </a:rPr>
              <a:t>Cuando los pacientes no quieren hacer </a:t>
            </a:r>
            <a:r>
              <a:rPr lang="es-ES" dirty="0">
                <a:solidFill>
                  <a:srgbClr val="99CC00"/>
                </a:solidFill>
                <a:latin typeface="Calibri" panose="020F0502020204030204" pitchFamily="34" charset="0"/>
                <a:ea typeface="Calibri" panose="020F0502020204030204" pitchFamily="34" charset="0"/>
              </a:rPr>
              <a:t>lo que el médico cree que es claramente lo mejor</a:t>
            </a:r>
            <a:r>
              <a:rPr lang="es-ES" dirty="0">
                <a:latin typeface="Calibri" panose="020F0502020204030204" pitchFamily="34" charset="0"/>
                <a:ea typeface="Calibri" panose="020F0502020204030204" pitchFamily="34" charset="0"/>
              </a:rPr>
              <a:t>, </a:t>
            </a:r>
            <a:r>
              <a:rPr lang="es-ES" dirty="0">
                <a:solidFill>
                  <a:srgbClr val="FF0000"/>
                </a:solidFill>
                <a:latin typeface="Calibri" panose="020F0502020204030204" pitchFamily="34" charset="0"/>
                <a:ea typeface="Calibri" panose="020F0502020204030204" pitchFamily="34" charset="0"/>
              </a:rPr>
              <a:t>estos deberes entran en conflicto</a:t>
            </a:r>
            <a:r>
              <a:rPr lang="es-ES" dirty="0">
                <a:latin typeface="Calibri" panose="020F0502020204030204" pitchFamily="34" charset="0"/>
                <a:ea typeface="Calibri" panose="020F0502020204030204" pitchFamily="34" charset="0"/>
              </a:rPr>
              <a:t>. </a:t>
            </a:r>
          </a:p>
          <a:p>
            <a:pPr algn="just">
              <a:lnSpc>
                <a:spcPct val="120000"/>
              </a:lnSpc>
              <a:spcAft>
                <a:spcPts val="800"/>
              </a:spcAft>
            </a:pPr>
            <a:r>
              <a:rPr lang="es-ES" dirty="0">
                <a:solidFill>
                  <a:srgbClr val="008000"/>
                </a:solidFill>
                <a:latin typeface="Calibri" panose="020F0502020204030204" pitchFamily="34" charset="0"/>
                <a:ea typeface="Calibri" panose="020F0502020204030204" pitchFamily="34" charset="0"/>
              </a:rPr>
              <a:t>Sin embargo</a:t>
            </a:r>
            <a:r>
              <a:rPr lang="es-ES" dirty="0">
                <a:latin typeface="Calibri" panose="020F0502020204030204" pitchFamily="34" charset="0"/>
                <a:ea typeface="Calibri" panose="020F0502020204030204" pitchFamily="34" charset="0"/>
              </a:rPr>
              <a:t>, </a:t>
            </a:r>
            <a:r>
              <a:rPr lang="es-ES" dirty="0">
                <a:solidFill>
                  <a:srgbClr val="008000"/>
                </a:solidFill>
                <a:latin typeface="Calibri" panose="020F0502020204030204" pitchFamily="34" charset="0"/>
              </a:rPr>
              <a:t>si se ve la autonomía </a:t>
            </a:r>
            <a:r>
              <a:rPr lang="es-ES" dirty="0">
                <a:solidFill>
                  <a:srgbClr val="FF6600"/>
                </a:solidFill>
                <a:latin typeface="Calibri" panose="020F0502020204030204" pitchFamily="34" charset="0"/>
                <a:ea typeface="Calibri" panose="020F0502020204030204" pitchFamily="34" charset="0"/>
              </a:rPr>
              <a:t>no como un concepto estático, un “derecho” moral o legal, una posesión a ser atesorada y protegida de los demás,</a:t>
            </a:r>
            <a:r>
              <a:rPr lang="es-ES" dirty="0">
                <a:latin typeface="Calibri" panose="020F0502020204030204" pitchFamily="34" charset="0"/>
                <a:ea typeface="Calibri" panose="020F0502020204030204" pitchFamily="34" charset="0"/>
              </a:rPr>
              <a:t> </a:t>
            </a:r>
            <a:r>
              <a:rPr lang="es-ES" dirty="0">
                <a:solidFill>
                  <a:srgbClr val="008000"/>
                </a:solidFill>
                <a:latin typeface="Calibri" panose="020F0502020204030204" pitchFamily="34" charset="0"/>
                <a:ea typeface="Calibri" panose="020F0502020204030204" pitchFamily="34" charset="0"/>
              </a:rPr>
              <a:t>sino como un bien interno, una capacidad para desarrollarse a medida que enfrentamos los desafíos de la vida, parte del poder humano para alcanzar la excelencia, un aspecto de las virtudes y eudaemonia</a:t>
            </a:r>
            <a:r>
              <a:rPr lang="es-ES" dirty="0">
                <a:latin typeface="Calibri" panose="020F0502020204030204" pitchFamily="34" charset="0"/>
                <a:ea typeface="Calibri" panose="020F0502020204030204" pitchFamily="34" charset="0"/>
              </a:rPr>
              <a:t>, </a:t>
            </a:r>
            <a:r>
              <a:rPr lang="es-ES" dirty="0">
                <a:solidFill>
                  <a:srgbClr val="0070C0"/>
                </a:solidFill>
                <a:latin typeface="Calibri" panose="020F0502020204030204" pitchFamily="34" charset="0"/>
                <a:ea typeface="Calibri" panose="020F0502020204030204" pitchFamily="34" charset="0"/>
              </a:rPr>
              <a:t>entonces la práctica de la atención de salud se convierte en una forma en la que la autonomía puede mejorarse para aquellos que participan como pacientes.</a:t>
            </a:r>
            <a:r>
              <a:rPr lang="es-ES" dirty="0">
                <a:latin typeface="Calibri" panose="020F0502020204030204" pitchFamily="34" charset="0"/>
                <a:ea typeface="Calibri" panose="020F0502020204030204" pitchFamily="34" charset="0"/>
              </a:rPr>
              <a:t> </a:t>
            </a:r>
            <a:r>
              <a:rPr lang="es-ES" dirty="0">
                <a:solidFill>
                  <a:srgbClr val="993300"/>
                </a:solidFill>
                <a:latin typeface="Calibri" panose="020F0502020204030204" pitchFamily="34" charset="0"/>
                <a:ea typeface="Calibri" panose="020F0502020204030204" pitchFamily="34" charset="0"/>
              </a:rPr>
              <a:t>Obviamente, se puede mejorar eliminando o mejorando los desafíos a la autonomía que plantea la enfermedad a través del tratamiento curativo</a:t>
            </a:r>
            <a:r>
              <a:rPr lang="es-ES" dirty="0">
                <a:solidFill>
                  <a:srgbClr val="CCCC00"/>
                </a:solidFill>
                <a:latin typeface="Calibri" panose="020F0502020204030204" pitchFamily="34" charset="0"/>
                <a:ea typeface="Calibri" panose="020F0502020204030204" pitchFamily="34" charset="0"/>
              </a:rPr>
              <a:t>. </a:t>
            </a:r>
            <a:r>
              <a:rPr lang="es-ES" dirty="0">
                <a:highlight>
                  <a:srgbClr val="00FF00"/>
                </a:highlight>
                <a:latin typeface="Calibri" panose="020F0502020204030204" pitchFamily="34" charset="0"/>
                <a:ea typeface="Calibri" panose="020F0502020204030204" pitchFamily="34" charset="0"/>
              </a:rPr>
              <a:t>Pero también se puede mejorar encontrando una forma de vivir una vida floreciente dentro de los límites establecidos por la discapacidad y la enfermedad que no se pueden curar</a:t>
            </a:r>
            <a:r>
              <a:rPr lang="es-ES" dirty="0">
                <a:solidFill>
                  <a:srgbClr val="CCCC00"/>
                </a:solidFill>
                <a:highlight>
                  <a:srgbClr val="00FF00"/>
                </a:highlight>
                <a:latin typeface="Calibri" panose="020F0502020204030204" pitchFamily="34" charset="0"/>
                <a:ea typeface="Calibri" panose="020F0502020204030204" pitchFamily="34" charset="0"/>
              </a:rPr>
              <a:t>.</a:t>
            </a:r>
            <a:r>
              <a:rPr lang="es-ES" dirty="0">
                <a:latin typeface="Calibri" panose="020F0502020204030204" pitchFamily="34" charset="0"/>
                <a:ea typeface="Calibri" panose="020F0502020204030204" pitchFamily="34" charset="0"/>
              </a:rPr>
              <a:t> El paciente y el profesional no están trabajando en contra de esto, porque </a:t>
            </a:r>
            <a:r>
              <a:rPr lang="es-ES" dirty="0">
                <a:solidFill>
                  <a:srgbClr val="CCCC00"/>
                </a:solidFill>
                <a:latin typeface="Calibri" panose="020F0502020204030204" pitchFamily="34" charset="0"/>
                <a:ea typeface="Calibri" panose="020F0502020204030204" pitchFamily="34" charset="0"/>
              </a:rPr>
              <a:t>ambos socios buscan los mismos fines, aportando sus diferentes conocimientos para llegar a una comprensión compartida de un camino a seguir que incluya una mayor autonomía.</a:t>
            </a:r>
            <a:endParaRPr lang="es-ES" dirty="0">
              <a:solidFill>
                <a:srgbClr val="CCCC00"/>
              </a:solidFill>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13781885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FB7299-85F3-41E4-A897-713BCA7742CB}"/>
              </a:ext>
            </a:extLst>
          </p:cNvPr>
          <p:cNvSpPr>
            <a:spLocks noGrp="1"/>
          </p:cNvSpPr>
          <p:nvPr>
            <p:ph type="ctrTitle"/>
          </p:nvPr>
        </p:nvSpPr>
        <p:spPr>
          <a:xfrm>
            <a:off x="1524000" y="2655277"/>
            <a:ext cx="9144000" cy="1547446"/>
          </a:xfrm>
        </p:spPr>
        <p:txBody>
          <a:bodyPr>
            <a:normAutofit/>
          </a:bodyPr>
          <a:lstStyle/>
          <a:p>
            <a:pPr algn="just"/>
            <a:r>
              <a:rPr lang="es-ES" sz="3600" dirty="0"/>
              <a:t>Capítulo 3: Florecimiento y los bienes internos de las prácticas.</a:t>
            </a:r>
          </a:p>
        </p:txBody>
      </p:sp>
      <p:sp>
        <p:nvSpPr>
          <p:cNvPr id="4" name="Rectángulo 3">
            <a:extLst>
              <a:ext uri="{FF2B5EF4-FFF2-40B4-BE49-F238E27FC236}">
                <a16:creationId xmlns:a16="http://schemas.microsoft.com/office/drawing/2014/main" id="{9C899A23-D925-4101-AE84-12F312E5A24D}"/>
              </a:ext>
            </a:extLst>
          </p:cNvPr>
          <p:cNvSpPr/>
          <p:nvPr/>
        </p:nvSpPr>
        <p:spPr>
          <a:xfrm>
            <a:off x="1336431" y="2349304"/>
            <a:ext cx="9674290" cy="25321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3128559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876680"/>
            <a:ext cx="10376452" cy="5104640"/>
          </a:xfrm>
        </p:spPr>
        <p:txBody>
          <a:bodyPr>
            <a:normAutofit/>
          </a:bodyPr>
          <a:lstStyle/>
          <a:p>
            <a:pPr algn="just">
              <a:lnSpc>
                <a:spcPct val="100000"/>
              </a:lnSpc>
              <a:spcAft>
                <a:spcPts val="800"/>
              </a:spcAft>
            </a:pPr>
            <a:r>
              <a:rPr lang="es-ES" sz="2000" b="1" dirty="0">
                <a:latin typeface="Calibri" panose="020F0502020204030204" pitchFamily="34" charset="0"/>
                <a:ea typeface="Calibri" panose="020F0502020204030204" pitchFamily="34" charset="0"/>
                <a:cs typeface="Calibri" panose="020F0502020204030204" pitchFamily="34" charset="0"/>
              </a:rPr>
              <a:t>¿Qué es eudaemonia?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Esta palabra la usa Aristóteles para referirse a “una buena vida”. </a:t>
            </a:r>
          </a:p>
          <a:p>
            <a:pPr algn="just">
              <a:lnSpc>
                <a:spcPct val="100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Aristóteles descarta sumariamente la opinión de que la </a:t>
            </a:r>
            <a:r>
              <a:rPr lang="es-ES" sz="2000" dirty="0">
                <a:solidFill>
                  <a:srgbClr val="008000"/>
                </a:solidFill>
                <a:highlight>
                  <a:srgbClr val="00FF00"/>
                </a:highlight>
                <a:latin typeface="Calibri" panose="020F0502020204030204" pitchFamily="34" charset="0"/>
                <a:ea typeface="Calibri" panose="020F0502020204030204" pitchFamily="34" charset="0"/>
                <a:cs typeface="Calibri" panose="020F0502020204030204" pitchFamily="34" charset="0"/>
              </a:rPr>
              <a:t>eudaemonía</a:t>
            </a:r>
            <a:r>
              <a:rPr lang="es-ES" sz="2000" dirty="0">
                <a:latin typeface="Calibri" panose="020F0502020204030204" pitchFamily="34" charset="0"/>
                <a:ea typeface="Calibri" panose="020F0502020204030204" pitchFamily="34" charset="0"/>
                <a:cs typeface="Calibri" panose="020F0502020204030204" pitchFamily="34" charset="0"/>
              </a:rPr>
              <a:t> es una vida que busca </a:t>
            </a:r>
            <a:r>
              <a:rPr lang="es-ES" sz="2000" dirty="0">
                <a:highlight>
                  <a:srgbClr val="FF6600"/>
                </a:highlight>
                <a:latin typeface="Calibri" panose="020F0502020204030204" pitchFamily="34" charset="0"/>
                <a:ea typeface="Calibri" panose="020F0502020204030204" pitchFamily="34" charset="0"/>
                <a:cs typeface="Calibri" panose="020F0502020204030204" pitchFamily="34" charset="0"/>
              </a:rPr>
              <a:t>maximizar el placer </a:t>
            </a:r>
            <a:r>
              <a:rPr lang="es-ES" sz="2000" dirty="0">
                <a:latin typeface="Calibri" panose="020F0502020204030204" pitchFamily="34" charset="0"/>
                <a:ea typeface="Calibri" panose="020F0502020204030204" pitchFamily="34" charset="0"/>
                <a:cs typeface="Calibri" panose="020F0502020204030204" pitchFamily="34" charset="0"/>
              </a:rPr>
              <a:t>como una</a:t>
            </a:r>
            <a:r>
              <a:rPr lang="es-ES" sz="2000" dirty="0">
                <a:solidFill>
                  <a:srgbClr val="FF0000"/>
                </a:solidFill>
                <a:latin typeface="Calibri" panose="020F0502020204030204" pitchFamily="34" charset="0"/>
                <a:ea typeface="Calibri" panose="020F0502020204030204" pitchFamily="34" charset="0"/>
                <a:cs typeface="Calibri" panose="020F0502020204030204" pitchFamily="34" charset="0"/>
              </a:rPr>
              <a:t> visión bovina de las masas serviles</a:t>
            </a:r>
            <a:r>
              <a:rPr lang="es-ES" sz="2000" dirty="0">
                <a:latin typeface="Calibri" panose="020F0502020204030204" pitchFamily="34" charset="0"/>
                <a:ea typeface="Calibri" panose="020F0502020204030204" pitchFamily="34" charset="0"/>
                <a:cs typeface="Calibri" panose="020F0502020204030204" pitchFamily="34" charset="0"/>
              </a:rPr>
              <a:t>. En el Libro X ofrece una discusión más matizada en la que concluye que </a:t>
            </a:r>
            <a:r>
              <a:rPr lang="es-ES" sz="2000" dirty="0">
                <a:solidFill>
                  <a:srgbClr val="009999"/>
                </a:solidFill>
                <a:latin typeface="Calibri" panose="020F0502020204030204" pitchFamily="34" charset="0"/>
                <a:ea typeface="Calibri" panose="020F0502020204030204" pitchFamily="34" charset="0"/>
                <a:cs typeface="Calibri" panose="020F0502020204030204" pitchFamily="34" charset="0"/>
              </a:rPr>
              <a:t>aunque el placer es bueno,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no tiene sentido verlo como </a:t>
            </a:r>
            <a:r>
              <a:rPr lang="es-ES" sz="2000" dirty="0">
                <a:solidFill>
                  <a:srgbClr val="009900"/>
                </a:solidFill>
                <a:latin typeface="Calibri" panose="020F0502020204030204" pitchFamily="34" charset="0"/>
                <a:ea typeface="Calibri" panose="020F0502020204030204" pitchFamily="34" charset="0"/>
                <a:cs typeface="Calibri" panose="020F0502020204030204" pitchFamily="34" charset="0"/>
              </a:rPr>
              <a:t>EL BIEN</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99CC00"/>
                </a:solidFill>
                <a:latin typeface="Calibri" panose="020F0502020204030204" pitchFamily="34" charset="0"/>
                <a:ea typeface="Calibri" panose="020F0502020204030204" pitchFamily="34" charset="0"/>
                <a:cs typeface="Calibri" panose="020F0502020204030204" pitchFamily="34" charset="0"/>
              </a:rPr>
              <a:t>porque buscamos más de la vida </a:t>
            </a:r>
            <a:r>
              <a:rPr lang="es-ES" sz="2000" dirty="0">
                <a:solidFill>
                  <a:srgbClr val="009999"/>
                </a:solidFill>
                <a:latin typeface="Calibri" panose="020F0502020204030204" pitchFamily="34" charset="0"/>
                <a:ea typeface="Calibri" panose="020F0502020204030204" pitchFamily="34" charset="0"/>
                <a:cs typeface="Calibri" panose="020F0502020204030204" pitchFamily="34" charset="0"/>
              </a:rPr>
              <a:t>que del placer</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00CC"/>
                </a:solidFill>
                <a:latin typeface="Calibri" panose="020F0502020204030204" pitchFamily="34" charset="0"/>
                <a:ea typeface="Calibri" panose="020F0502020204030204" pitchFamily="34" charset="0"/>
                <a:cs typeface="Calibri" panose="020F0502020204030204" pitchFamily="34" charset="0"/>
              </a:rPr>
              <a:t>Esto parece encajar con lo que podemos inferir sobre los valores de la mayoría de las personas en sus vidas.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CCCC00"/>
                </a:solidFill>
                <a:latin typeface="Calibri" panose="020F0502020204030204" pitchFamily="34" charset="0"/>
                <a:ea typeface="Calibri" panose="020F0502020204030204" pitchFamily="34" charset="0"/>
                <a:cs typeface="Calibri" panose="020F0502020204030204" pitchFamily="34" charset="0"/>
              </a:rPr>
              <a:t>Aunque disfrutan el placer</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 las personas lo abandonan y se someten a dificultades, incomodidades e incluso peligros para alcanzar objetivos tales como darles a sus hijos una buena educación, conquistar el Everest o trabajar para hacer del mundo un lugar mejor, tal como lo ven</a:t>
            </a:r>
            <a:r>
              <a:rPr lang="es-ES" sz="2000" dirty="0">
                <a:latin typeface="Calibri" panose="020F0502020204030204" pitchFamily="34" charset="0"/>
                <a:ea typeface="Calibri" panose="020F0502020204030204" pitchFamily="34" charset="0"/>
                <a:cs typeface="Calibri" panose="020F0502020204030204" pitchFamily="34" charset="0"/>
              </a:rPr>
              <a:t>. Esto sugiere que, para la mayoría de las personas, </a:t>
            </a:r>
            <a:r>
              <a:rPr lang="es-ES" sz="2000" dirty="0">
                <a:solidFill>
                  <a:srgbClr val="CCCC00"/>
                </a:solidFill>
                <a:latin typeface="Calibri" panose="020F0502020204030204" pitchFamily="34" charset="0"/>
                <a:ea typeface="Calibri" panose="020F0502020204030204" pitchFamily="34" charset="0"/>
                <a:cs typeface="Calibri" panose="020F0502020204030204" pitchFamily="34" charset="0"/>
              </a:rPr>
              <a:t>aunque el placer puede ser bienvenido</a:t>
            </a:r>
            <a:r>
              <a:rPr lang="es-ES" sz="2000" dirty="0">
                <a:solidFill>
                  <a:srgbClr val="FFC000"/>
                </a:solidFill>
                <a:latin typeface="Calibri" panose="020F0502020204030204" pitchFamily="34" charset="0"/>
                <a:ea typeface="Calibri" panose="020F0502020204030204" pitchFamily="34" charset="0"/>
                <a:cs typeface="Calibri" panose="020F0502020204030204" pitchFamily="34" charset="0"/>
              </a:rPr>
              <a:t>, no es el objetivo fundamental de sus vidas</a:t>
            </a:r>
            <a:r>
              <a:rPr lang="es-ES" sz="2000" dirty="0">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25134257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876680"/>
            <a:ext cx="10376452" cy="5104640"/>
          </a:xfrm>
        </p:spPr>
        <p:txBody>
          <a:bodyPr>
            <a:normAutofit fontScale="85000" lnSpcReduction="10000"/>
          </a:bodyPr>
          <a:lstStyle/>
          <a:p>
            <a:pPr algn="just">
              <a:lnSpc>
                <a:spcPct val="120000"/>
              </a:lnSpc>
              <a:spcAft>
                <a:spcPts val="800"/>
              </a:spcAft>
            </a:pPr>
            <a:r>
              <a:rPr lang="es-ES" dirty="0">
                <a:highlight>
                  <a:srgbClr val="FF6600"/>
                </a:highlight>
                <a:latin typeface="Calibri" panose="020F0502020204030204" pitchFamily="34" charset="0"/>
                <a:ea typeface="Calibri" panose="020F0502020204030204" pitchFamily="34" charset="0"/>
                <a:cs typeface="Calibri" panose="020F0502020204030204" pitchFamily="34" charset="0"/>
              </a:rPr>
              <a:t>La satisfacción </a:t>
            </a:r>
            <a:r>
              <a:rPr lang="es-ES" dirty="0">
                <a:solidFill>
                  <a:srgbClr val="FF6600"/>
                </a:solidFill>
                <a:latin typeface="Calibri" panose="020F0502020204030204" pitchFamily="34" charset="0"/>
                <a:ea typeface="Calibri" panose="020F0502020204030204" pitchFamily="34" charset="0"/>
                <a:cs typeface="Calibri" panose="020F0502020204030204" pitchFamily="34" charset="0"/>
              </a:rPr>
              <a:t>como la esencia de la buena vida es igualmente limitada</a:t>
            </a:r>
            <a:r>
              <a:rPr lang="es-ES" dirty="0">
                <a:solidFill>
                  <a:schemeClr val="accent6"/>
                </a:solidFill>
                <a:latin typeface="Calibri" panose="020F0502020204030204" pitchFamily="34" charset="0"/>
                <a:ea typeface="Calibri" panose="020F0502020204030204" pitchFamily="34" charset="0"/>
                <a:cs typeface="Calibri" panose="020F0502020204030204" pitchFamily="34" charset="0"/>
              </a:rPr>
              <a:t>. Hay mucho que decir para la aceptación de lo que ha de ser</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en lugar de esforzarse permanentemente por lo inalcanzable (que es un problema para el consecuencialismo, ya que el bien máximo está por definición siempre fuera de alcance)</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FFC000"/>
                </a:solidFill>
                <a:latin typeface="Calibri" panose="020F0502020204030204" pitchFamily="34" charset="0"/>
                <a:ea typeface="Calibri" panose="020F0502020204030204" pitchFamily="34" charset="0"/>
                <a:cs typeface="Calibri" panose="020F0502020204030204" pitchFamily="34" charset="0"/>
              </a:rPr>
              <a:t>pero la satisfacción puede ser sólo un poco menos que el placer bovino</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Una vaca mordiendo el barro en un campo de hierba exuberante en un buen día parece ser el momento de satisfacción</a:t>
            </a:r>
            <a:r>
              <a:rPr lang="es-ES" dirty="0">
                <a:latin typeface="Calibri" panose="020F0502020204030204" pitchFamily="34" charset="0"/>
                <a:ea typeface="Calibri" panose="020F0502020204030204" pitchFamily="34" charset="0"/>
                <a:cs typeface="Calibri" panose="020F0502020204030204" pitchFamily="34" charset="0"/>
              </a:rPr>
              <a:t>, pero como imagen para el propósito de la vida humana, parece carecer de algo, como dejó claro Huxley en</a:t>
            </a:r>
            <a:r>
              <a:rPr lang="es-ES" i="1" dirty="0">
                <a:latin typeface="Calibri" panose="020F0502020204030204" pitchFamily="34" charset="0"/>
                <a:ea typeface="Calibri" panose="020F0502020204030204" pitchFamily="34" charset="0"/>
                <a:cs typeface="Calibri" panose="020F0502020204030204" pitchFamily="34" charset="0"/>
              </a:rPr>
              <a:t> Un mundo feliz</a:t>
            </a:r>
            <a:r>
              <a:rPr lang="es-ES" dirty="0">
                <a:latin typeface="Calibri" panose="020F0502020204030204" pitchFamily="34" charset="0"/>
                <a:ea typeface="Calibri" panose="020F0502020204030204" pitchFamily="34" charset="0"/>
                <a:cs typeface="Calibri" panose="020F0502020204030204" pitchFamily="34" charset="0"/>
              </a:rPr>
              <a:t>. Es una idea demasiado estática para ser más que un elemento parcial de eudaemonia.</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s-ES" dirty="0">
                <a:highlight>
                  <a:srgbClr val="00FFFF"/>
                </a:highlight>
                <a:latin typeface="Calibri" panose="020F0502020204030204" pitchFamily="34" charset="0"/>
                <a:ea typeface="Calibri" panose="020F0502020204030204" pitchFamily="34" charset="0"/>
                <a:cs typeface="Calibri" panose="020F0502020204030204" pitchFamily="34" charset="0"/>
              </a:rPr>
              <a:t>La felicidad como realización </a:t>
            </a:r>
            <a:r>
              <a:rPr lang="es-ES" dirty="0">
                <a:latin typeface="Calibri" panose="020F0502020204030204" pitchFamily="34" charset="0"/>
                <a:ea typeface="Calibri" panose="020F0502020204030204" pitchFamily="34" charset="0"/>
                <a:cs typeface="Calibri" panose="020F0502020204030204" pitchFamily="34" charset="0"/>
              </a:rPr>
              <a:t>es tal vez una comprensión más satisfactoria de eudaemonia, porque implica que la vida tiene un propósito (</a:t>
            </a:r>
            <a:r>
              <a:rPr lang="es-ES" i="1" dirty="0">
                <a:latin typeface="Calibri" panose="020F0502020204030204" pitchFamily="34" charset="0"/>
                <a:ea typeface="Calibri" panose="020F0502020204030204" pitchFamily="34" charset="0"/>
                <a:cs typeface="Calibri" panose="020F0502020204030204" pitchFamily="34" charset="0"/>
              </a:rPr>
              <a:t>telos</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0000FF"/>
                </a:solidFill>
                <a:latin typeface="Calibri" panose="020F0502020204030204" pitchFamily="34" charset="0"/>
                <a:ea typeface="Calibri" panose="020F0502020204030204" pitchFamily="34" charset="0"/>
                <a:cs typeface="Calibri" panose="020F0502020204030204" pitchFamily="34" charset="0"/>
              </a:rPr>
              <a:t>la autorrealización de Maslow</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FF6600"/>
                </a:solidFill>
                <a:latin typeface="Calibri" panose="020F0502020204030204" pitchFamily="34" charset="0"/>
                <a:ea typeface="Calibri" panose="020F0502020204030204" pitchFamily="34" charset="0"/>
                <a:cs typeface="Calibri" panose="020F0502020204030204" pitchFamily="34" charset="0"/>
              </a:rPr>
              <a:t>Pero no nos da mucha orientación sobre cómo decidimos si alguien está realizado o no</a:t>
            </a:r>
            <a:r>
              <a:rPr lang="es-ES"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 y al igual que la satisfacción es algo estático: una vez que estás realizado, ¿entonces qué?</a:t>
            </a:r>
            <a:endParaRPr lang="es-ES"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39752164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876680"/>
            <a:ext cx="10376452" cy="5104640"/>
          </a:xfrm>
        </p:spPr>
        <p:txBody>
          <a:bodyPr>
            <a:normAutofit fontScale="92500"/>
          </a:bodyPr>
          <a:lstStyle/>
          <a:p>
            <a:pPr algn="just">
              <a:lnSpc>
                <a:spcPct val="110000"/>
              </a:lnSpc>
              <a:spcAft>
                <a:spcPts val="800"/>
              </a:spcAft>
            </a:pPr>
            <a:r>
              <a:rPr lang="es-ES" sz="2200" dirty="0">
                <a:latin typeface="Calibri" panose="020F0502020204030204" pitchFamily="34" charset="0"/>
                <a:ea typeface="Calibri" panose="020F0502020204030204" pitchFamily="34" charset="0"/>
                <a:cs typeface="Calibri" panose="020F0502020204030204" pitchFamily="34" charset="0"/>
              </a:rPr>
              <a:t>Otra traducción a veces utilizada para eudaemonia es </a:t>
            </a:r>
            <a:r>
              <a:rPr lang="es-ES" sz="2200" dirty="0">
                <a:highlight>
                  <a:srgbClr val="00FF00"/>
                </a:highlight>
                <a:latin typeface="Calibri" panose="020F0502020204030204" pitchFamily="34" charset="0"/>
                <a:ea typeface="Calibri" panose="020F0502020204030204" pitchFamily="34" charset="0"/>
                <a:cs typeface="Calibri" panose="020F0502020204030204" pitchFamily="34" charset="0"/>
              </a:rPr>
              <a:t>florecimiento</a:t>
            </a:r>
            <a:r>
              <a:rPr lang="es-ES" sz="2200" dirty="0">
                <a:latin typeface="Calibri" panose="020F0502020204030204" pitchFamily="34" charset="0"/>
                <a:ea typeface="Calibri" panose="020F0502020204030204" pitchFamily="34" charset="0"/>
                <a:cs typeface="Calibri" panose="020F0502020204030204" pitchFamily="34" charset="0"/>
              </a:rPr>
              <a:t>, y Toon se inclina a pensar que este es quizás el mejor término en inglés</a:t>
            </a:r>
            <a:r>
              <a:rPr lang="es-ES" sz="2200" dirty="0">
                <a:solidFill>
                  <a:srgbClr val="00B050"/>
                </a:solidFill>
                <a:latin typeface="Calibri" panose="020F0502020204030204" pitchFamily="34" charset="0"/>
                <a:ea typeface="Calibri" panose="020F0502020204030204" pitchFamily="34" charset="0"/>
                <a:cs typeface="Calibri" panose="020F0502020204030204" pitchFamily="34" charset="0"/>
              </a:rPr>
              <a:t>. </a:t>
            </a:r>
            <a:r>
              <a:rPr lang="es-ES" sz="2200" dirty="0">
                <a:solidFill>
                  <a:srgbClr val="008000"/>
                </a:solidFill>
                <a:latin typeface="Calibri" panose="020F0502020204030204" pitchFamily="34" charset="0"/>
                <a:ea typeface="Calibri" panose="020F0502020204030204" pitchFamily="34" charset="0"/>
                <a:cs typeface="Calibri" panose="020F0502020204030204" pitchFamily="34" charset="0"/>
              </a:rPr>
              <a:t>Es una metáfora dinámica, botánica, que incorpora la idea del cumplimiento de un propósito</a:t>
            </a:r>
            <a:r>
              <a:rPr lang="es-ES" sz="2200" dirty="0">
                <a:latin typeface="Calibri" panose="020F0502020204030204" pitchFamily="34" charset="0"/>
                <a:ea typeface="Calibri" panose="020F0502020204030204" pitchFamily="34" charset="0"/>
                <a:cs typeface="Calibri" panose="020F0502020204030204" pitchFamily="34" charset="0"/>
              </a:rPr>
              <a:t>, </a:t>
            </a:r>
            <a:r>
              <a:rPr lang="es-ES" sz="2200" dirty="0">
                <a:solidFill>
                  <a:srgbClr val="92D050"/>
                </a:solidFill>
                <a:latin typeface="Calibri" panose="020F0502020204030204" pitchFamily="34" charset="0"/>
                <a:ea typeface="Calibri" panose="020F0502020204030204" pitchFamily="34" charset="0"/>
                <a:cs typeface="Calibri" panose="020F0502020204030204" pitchFamily="34" charset="0"/>
              </a:rPr>
              <a:t>pero también la forma y la narrativa de un proceso de por vida</a:t>
            </a:r>
            <a:r>
              <a:rPr lang="es-ES" sz="2200" dirty="0">
                <a:latin typeface="Calibri" panose="020F0502020204030204" pitchFamily="34" charset="0"/>
                <a:ea typeface="Calibri" panose="020F0502020204030204" pitchFamily="34" charset="0"/>
                <a:cs typeface="Calibri" panose="020F0502020204030204" pitchFamily="34" charset="0"/>
              </a:rPr>
              <a:t>. La palabra proviene del latín </a:t>
            </a:r>
            <a:r>
              <a:rPr lang="es-ES" sz="2200" i="1" dirty="0">
                <a:latin typeface="Calibri" panose="020F0502020204030204" pitchFamily="34" charset="0"/>
                <a:ea typeface="Calibri" panose="020F0502020204030204" pitchFamily="34" charset="0"/>
                <a:cs typeface="Calibri" panose="020F0502020204030204" pitchFamily="34" charset="0"/>
              </a:rPr>
              <a:t>florere</a:t>
            </a:r>
            <a:r>
              <a:rPr lang="es-ES" sz="2200" dirty="0">
                <a:latin typeface="Calibri" panose="020F0502020204030204" pitchFamily="34" charset="0"/>
                <a:ea typeface="Calibri" panose="020F0502020204030204" pitchFamily="34" charset="0"/>
                <a:cs typeface="Calibri" panose="020F0502020204030204" pitchFamily="34" charset="0"/>
              </a:rPr>
              <a:t>, o florecer. Su uso más general (para significar tener éxito o prosperar en cuerpo, mente o espíritu) es una extensión metafórica de este significado botánico literal. </a:t>
            </a:r>
            <a:r>
              <a:rPr lang="es-ES" sz="2200" dirty="0">
                <a:solidFill>
                  <a:srgbClr val="7030A0"/>
                </a:solidFill>
                <a:latin typeface="Calibri" panose="020F0502020204030204" pitchFamily="34" charset="0"/>
                <a:ea typeface="Calibri" panose="020F0502020204030204" pitchFamily="34" charset="0"/>
                <a:cs typeface="Calibri" panose="020F0502020204030204" pitchFamily="34" charset="0"/>
              </a:rPr>
              <a:t>En nuestra cultura obsesionada con lo joven y una aversión a la muerte</a:t>
            </a:r>
            <a:r>
              <a:rPr lang="es-ES" sz="2200" dirty="0">
                <a:latin typeface="Calibri" panose="020F0502020204030204" pitchFamily="34" charset="0"/>
                <a:ea typeface="Calibri" panose="020F0502020204030204" pitchFamily="34" charset="0"/>
                <a:cs typeface="Calibri" panose="020F0502020204030204" pitchFamily="34" charset="0"/>
              </a:rPr>
              <a:t>, </a:t>
            </a:r>
            <a:r>
              <a:rPr lang="es-ES" sz="2200" dirty="0">
                <a:solidFill>
                  <a:srgbClr val="00B0F0"/>
                </a:solidFill>
                <a:latin typeface="Calibri" panose="020F0502020204030204" pitchFamily="34" charset="0"/>
                <a:ea typeface="Calibri" panose="020F0502020204030204" pitchFamily="34" charset="0"/>
                <a:cs typeface="Calibri" panose="020F0502020204030204" pitchFamily="34" charset="0"/>
              </a:rPr>
              <a:t>es fácil pensar en el florecimiento y la salud únicamente en términos de las primeras etapas de la vida cuando los poderes crecen y se da fruto</a:t>
            </a:r>
            <a:r>
              <a:rPr lang="es-ES" sz="2200" dirty="0">
                <a:latin typeface="Calibri" panose="020F0502020204030204" pitchFamily="34" charset="0"/>
                <a:ea typeface="Calibri" panose="020F0502020204030204" pitchFamily="34" charset="0"/>
                <a:cs typeface="Calibri" panose="020F0502020204030204" pitchFamily="34" charset="0"/>
              </a:rPr>
              <a:t>, </a:t>
            </a:r>
            <a:r>
              <a:rPr lang="es-ES" sz="2200" dirty="0">
                <a:solidFill>
                  <a:srgbClr val="CCCC00"/>
                </a:solidFill>
                <a:latin typeface="Calibri" panose="020F0502020204030204" pitchFamily="34" charset="0"/>
                <a:ea typeface="Calibri" panose="020F0502020204030204" pitchFamily="34" charset="0"/>
                <a:cs typeface="Calibri" panose="020F0502020204030204" pitchFamily="34" charset="0"/>
              </a:rPr>
              <a:t>pero un ciclo de germinación, crecimiento, floración, la producción de las esporas, las semillas o las frutas seguidas de pudrición y muerte son comunes a toda la vida vegetal</a:t>
            </a:r>
            <a:r>
              <a:rPr lang="es-ES" sz="2200" dirty="0">
                <a:latin typeface="Calibri" panose="020F0502020204030204" pitchFamily="34" charset="0"/>
                <a:ea typeface="Calibri" panose="020F0502020204030204" pitchFamily="34" charset="0"/>
                <a:cs typeface="Calibri" panose="020F0502020204030204" pitchFamily="34" charset="0"/>
              </a:rPr>
              <a:t>. Una planta floreciente atravesará todas estas etapas a su debido tiempo, y cada una tiene su lugar. </a:t>
            </a:r>
            <a:r>
              <a:rPr lang="es-ES" sz="2200" dirty="0">
                <a:solidFill>
                  <a:srgbClr val="008080"/>
                </a:solidFill>
                <a:latin typeface="Calibri" panose="020F0502020204030204" pitchFamily="34" charset="0"/>
                <a:ea typeface="Calibri" panose="020F0502020204030204" pitchFamily="34" charset="0"/>
                <a:cs typeface="Calibri" panose="020F0502020204030204" pitchFamily="34" charset="0"/>
              </a:rPr>
              <a:t>En el momento oportuno, las vainas de semillas y las flores marchitas son evidencia del florecimiento tanto como los brotes y las flores, y pueden ser una parte tan hermosa del jardín y tan esenciales para un ciclo de vida exitoso</a:t>
            </a:r>
            <a:r>
              <a:rPr lang="es-ES" sz="2200" dirty="0">
                <a:latin typeface="Calibri" panose="020F0502020204030204" pitchFamily="34" charset="0"/>
                <a:ea typeface="Calibri" panose="020F0502020204030204" pitchFamily="34" charset="0"/>
                <a:cs typeface="Calibri" panose="020F0502020204030204" pitchFamily="34" charset="0"/>
              </a:rPr>
              <a:t> </a:t>
            </a:r>
            <a:r>
              <a:rPr lang="es-ES" sz="2200" dirty="0">
                <a:solidFill>
                  <a:srgbClr val="92D050"/>
                </a:solidFill>
                <a:latin typeface="Calibri" panose="020F0502020204030204" pitchFamily="34" charset="0"/>
                <a:ea typeface="Calibri" panose="020F0502020204030204" pitchFamily="34" charset="0"/>
                <a:cs typeface="Calibri" panose="020F0502020204030204" pitchFamily="34" charset="0"/>
              </a:rPr>
              <a:t>como una planta en plena floración</a:t>
            </a:r>
            <a:r>
              <a:rPr lang="es-ES" sz="2200" dirty="0">
                <a:latin typeface="Calibri" panose="020F0502020204030204" pitchFamily="34" charset="0"/>
                <a:ea typeface="Calibri" panose="020F0502020204030204" pitchFamily="34" charset="0"/>
                <a:cs typeface="Calibri" panose="020F0502020204030204" pitchFamily="34" charset="0"/>
              </a:rPr>
              <a:t>.</a:t>
            </a:r>
            <a:endParaRPr lang="es-ES" sz="2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7315589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876680"/>
            <a:ext cx="10376452" cy="5104640"/>
          </a:xfrm>
        </p:spPr>
        <p:txBody>
          <a:bodyPr>
            <a:normAutofit/>
          </a:bodyPr>
          <a:lstStyle/>
          <a:p>
            <a:pPr algn="just">
              <a:lnSpc>
                <a:spcPct val="100000"/>
              </a:lnSpc>
              <a:spcAft>
                <a:spcPts val="800"/>
              </a:spcAft>
            </a:pP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Esta comprensión de la naturaleza de la vida implica la aceptación de la muerte como parte de la vida, </a:t>
            </a:r>
            <a:r>
              <a:rPr lang="es-ES" sz="2000" dirty="0">
                <a:solidFill>
                  <a:srgbClr val="92D050"/>
                </a:solidFill>
                <a:latin typeface="Calibri" panose="020F0502020204030204" pitchFamily="34" charset="0"/>
                <a:ea typeface="Calibri" panose="020F0502020204030204" pitchFamily="34" charset="0"/>
                <a:cs typeface="Calibri" panose="020F0502020204030204" pitchFamily="34" charset="0"/>
              </a:rPr>
              <a:t>lo que tiene importantes implicaciones (cuantitativas y cualitativas) para la atención médica</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 </a:t>
            </a:r>
          </a:p>
          <a:p>
            <a:pPr algn="just">
              <a:lnSpc>
                <a:spcPct val="100000"/>
              </a:lnSpc>
              <a:spcAft>
                <a:spcPts val="800"/>
              </a:spcAft>
            </a:pP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Iona Heath argumentó recientemente </a:t>
            </a:r>
            <a:r>
              <a:rPr lang="es-ES" sz="2000" dirty="0">
                <a:solidFill>
                  <a:srgbClr val="FFC000"/>
                </a:solidFill>
                <a:latin typeface="Calibri" panose="020F0502020204030204" pitchFamily="34" charset="0"/>
                <a:ea typeface="Calibri" panose="020F0502020204030204" pitchFamily="34" charset="0"/>
                <a:cs typeface="Calibri" panose="020F0502020204030204" pitchFamily="34" charset="0"/>
              </a:rPr>
              <a:t>que los enfoques actuales del tratamiento (esencialmente consecuencialistas), que buscan posponer la muerte a toda costa, </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ignoran el hecho de que la muerte es inevitable y que debe tener alguna causa y naturaleza. </a:t>
            </a:r>
            <a:r>
              <a:rPr lang="es-ES" sz="2000" dirty="0">
                <a:solidFill>
                  <a:srgbClr val="808000"/>
                </a:solidFill>
                <a:latin typeface="Calibri" panose="020F0502020204030204" pitchFamily="34" charset="0"/>
                <a:ea typeface="Calibri" panose="020F0502020204030204" pitchFamily="34" charset="0"/>
                <a:cs typeface="Calibri" panose="020F0502020204030204" pitchFamily="34" charset="0"/>
              </a:rPr>
              <a:t>A pesar de la popularidad de la frase en los titulares, las frases ingeniosas y los eslóganes publicitarios, </a:t>
            </a:r>
            <a:r>
              <a:rPr lang="es-ES" sz="2000" dirty="0">
                <a:solidFill>
                  <a:srgbClr val="FF0000"/>
                </a:solidFill>
                <a:latin typeface="Calibri" panose="020F0502020204030204" pitchFamily="34" charset="0"/>
                <a:ea typeface="Calibri" panose="020F0502020204030204" pitchFamily="34" charset="0"/>
                <a:cs typeface="Calibri" panose="020F0502020204030204" pitchFamily="34" charset="0"/>
              </a:rPr>
              <a:t>nunca se salvan vidas; </a:t>
            </a:r>
            <a:r>
              <a:rPr lang="es-ES" sz="2000" dirty="0">
                <a:solidFill>
                  <a:srgbClr val="FF66CC"/>
                </a:solidFill>
                <a:latin typeface="Calibri" panose="020F0502020204030204" pitchFamily="34" charset="0"/>
                <a:ea typeface="Calibri" panose="020F0502020204030204" pitchFamily="34" charset="0"/>
                <a:cs typeface="Calibri" panose="020F0502020204030204" pitchFamily="34" charset="0"/>
              </a:rPr>
              <a:t>las muertes son meramente pospuestas. </a:t>
            </a: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Y si vemos la vida como una narrativa con un propósito</a:t>
            </a:r>
            <a:r>
              <a:rPr lang="es-ES" sz="2000" dirty="0">
                <a:solidFill>
                  <a:srgbClr val="80800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posponer la muerte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no siempre mejora la vida</a:t>
            </a:r>
            <a:r>
              <a:rPr lang="es-ES" sz="2000" dirty="0">
                <a:solidFill>
                  <a:srgbClr val="808000"/>
                </a:solidFill>
                <a:latin typeface="Calibri" panose="020F0502020204030204" pitchFamily="34" charset="0"/>
                <a:ea typeface="Calibri" panose="020F0502020204030204" pitchFamily="34" charset="0"/>
                <a:cs typeface="Calibri" panose="020F0502020204030204" pitchFamily="34" charset="0"/>
              </a:rPr>
              <a:t>.</a:t>
            </a:r>
            <a:r>
              <a:rPr lang="es-ES" sz="2000" dirty="0">
                <a:solidFill>
                  <a:srgbClr val="669900"/>
                </a:solidFill>
                <a:latin typeface="Calibri" panose="020F0502020204030204" pitchFamily="34" charset="0"/>
                <a:ea typeface="Calibri" panose="020F0502020204030204" pitchFamily="34" charset="0"/>
                <a:cs typeface="Calibri" panose="020F0502020204030204" pitchFamily="34" charset="0"/>
              </a:rPr>
              <a:t> Una buena muerte y una buena vida son importantes, </a:t>
            </a:r>
            <a:r>
              <a:rPr lang="es-ES" sz="2000" dirty="0">
                <a:solidFill>
                  <a:srgbClr val="009999"/>
                </a:solidFill>
                <a:latin typeface="Calibri" panose="020F0502020204030204" pitchFamily="34" charset="0"/>
                <a:ea typeface="Calibri" panose="020F0502020204030204" pitchFamily="34" charset="0"/>
                <a:cs typeface="Calibri" panose="020F0502020204030204" pitchFamily="34" charset="0"/>
              </a:rPr>
              <a:t>incluso si el costo de una buena muerte es una vida más corta</a:t>
            </a:r>
            <a:r>
              <a:rPr lang="es-ES" sz="2000" dirty="0">
                <a:solidFill>
                  <a:srgbClr val="669900"/>
                </a:solidFill>
                <a:latin typeface="Calibri" panose="020F0502020204030204" pitchFamily="34" charset="0"/>
                <a:ea typeface="Calibri" panose="020F0502020204030204" pitchFamily="34" charset="0"/>
                <a:cs typeface="Calibri" panose="020F0502020204030204" pitchFamily="34" charset="0"/>
              </a:rPr>
              <a:t>. Un compromiso de florecimiento puede significar rechazar intervenciones médicas posibles, pero probablemente inútiles.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40193395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336783"/>
            <a:ext cx="10376452" cy="6184434"/>
          </a:xfrm>
        </p:spPr>
        <p:txBody>
          <a:bodyPr>
            <a:normAutofit fontScale="85000" lnSpcReduction="20000"/>
          </a:bodyPr>
          <a:lstStyle/>
          <a:p>
            <a:pPr algn="just">
              <a:lnSpc>
                <a:spcPct val="120000"/>
              </a:lnSpc>
              <a:spcAft>
                <a:spcPts val="800"/>
              </a:spcAft>
            </a:pPr>
            <a:r>
              <a:rPr lang="es-ES" b="1" dirty="0">
                <a:latin typeface="Calibri" panose="020F0502020204030204" pitchFamily="34" charset="0"/>
                <a:ea typeface="Calibri" panose="020F0502020204030204" pitchFamily="34" charset="0"/>
                <a:cs typeface="Calibri" panose="020F0502020204030204" pitchFamily="34" charset="0"/>
              </a:rPr>
              <a:t>La contribución de la atención médica interpretativa (hermenéutica) al florecimiento (eudemonia)</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s-ES" dirty="0">
                <a:solidFill>
                  <a:srgbClr val="0000FF"/>
                </a:solidFill>
                <a:latin typeface="Calibri" panose="020F0502020204030204" pitchFamily="34" charset="0"/>
                <a:ea typeface="Calibri" panose="020F0502020204030204" pitchFamily="34" charset="0"/>
                <a:cs typeface="Calibri" panose="020F0502020204030204" pitchFamily="34" charset="0"/>
              </a:rPr>
              <a:t>Muchas personas acuden a su médico de cabecera </a:t>
            </a:r>
            <a:r>
              <a:rPr lang="es-ES" dirty="0">
                <a:solidFill>
                  <a:srgbClr val="FFC000"/>
                </a:solidFill>
                <a:latin typeface="Calibri" panose="020F0502020204030204" pitchFamily="34" charset="0"/>
                <a:ea typeface="Calibri" panose="020F0502020204030204" pitchFamily="34" charset="0"/>
                <a:cs typeface="Calibri" panose="020F0502020204030204" pitchFamily="34" charset="0"/>
              </a:rPr>
              <a:t>no principalmente porque quieran cambiar lo que les está sucediendo,</a:t>
            </a:r>
            <a:r>
              <a:rPr lang="es-ES" dirty="0">
                <a:solidFill>
                  <a:srgbClr val="0000FF"/>
                </a:solidFill>
                <a:latin typeface="Calibri" panose="020F0502020204030204" pitchFamily="34" charset="0"/>
                <a:ea typeface="Calibri" panose="020F0502020204030204" pitchFamily="34" charset="0"/>
                <a:cs typeface="Calibri" panose="020F0502020204030204" pitchFamily="34" charset="0"/>
              </a:rPr>
              <a:t> </a:t>
            </a:r>
            <a:r>
              <a:rPr lang="es-ES" dirty="0">
                <a:solidFill>
                  <a:srgbClr val="00B050"/>
                </a:solidFill>
                <a:latin typeface="Calibri" panose="020F0502020204030204" pitchFamily="34" charset="0"/>
                <a:ea typeface="Calibri" panose="020F0502020204030204" pitchFamily="34" charset="0"/>
                <a:cs typeface="Calibri" panose="020F0502020204030204" pitchFamily="34" charset="0"/>
              </a:rPr>
              <a:t>sino porque quieren entenderlo</a:t>
            </a:r>
            <a:r>
              <a:rPr lang="es-ES" dirty="0">
                <a:latin typeface="Calibri" panose="020F0502020204030204" pitchFamily="34" charset="0"/>
                <a:ea typeface="Calibri" panose="020F0502020204030204" pitchFamily="34" charset="0"/>
                <a:cs typeface="Calibri" panose="020F0502020204030204" pitchFamily="34" charset="0"/>
              </a:rPr>
              <a:t>. ¿Es serio o trivial? ¿Mejorará, y cuán rápidamente? ¿Qué impacto tendrá en su trabajo, su vida familiar, sus actividades sociales y deportivas? Responder a estas preguntas es un aspecto importante de la atención médica, para la cual los médicos a menudo están mal equipados con su educación básica. </a:t>
            </a:r>
            <a:r>
              <a:rPr lang="es-ES" dirty="0">
                <a:solidFill>
                  <a:srgbClr val="008080"/>
                </a:solidFill>
                <a:latin typeface="Calibri" panose="020F0502020204030204" pitchFamily="34" charset="0"/>
                <a:ea typeface="Calibri" panose="020F0502020204030204" pitchFamily="34" charset="0"/>
                <a:cs typeface="Calibri" panose="020F0502020204030204" pitchFamily="34" charset="0"/>
              </a:rPr>
              <a:t>Es parte del tercer aspecto de la atención médica, la función interpretativa: brindar información pronóstica y ayudar a los pacientes a comprender su enfermedad.</a:t>
            </a:r>
            <a:endParaRPr lang="es-ES" dirty="0">
              <a:solidFill>
                <a:srgbClr val="00808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s-ES" dirty="0">
                <a:solidFill>
                  <a:srgbClr val="99CC00"/>
                </a:solidFill>
                <a:latin typeface="Calibri" panose="020F0502020204030204" pitchFamily="34" charset="0"/>
                <a:ea typeface="Calibri" panose="020F0502020204030204" pitchFamily="34" charset="0"/>
                <a:cs typeface="Calibri" panose="020F0502020204030204" pitchFamily="34" charset="0"/>
              </a:rPr>
              <a:t>En otro tiempo los médicos podían hacer diagnósticos y proporcionar pronósticos</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FF6600"/>
                </a:solidFill>
                <a:latin typeface="Calibri" panose="020F0502020204030204" pitchFamily="34" charset="0"/>
                <a:ea typeface="Calibri" panose="020F0502020204030204" pitchFamily="34" charset="0"/>
                <a:cs typeface="Calibri" panose="020F0502020204030204" pitchFamily="34" charset="0"/>
              </a:rPr>
              <a:t>pero sus intervenciones terapéuticas tenían un valor limitado</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C00000"/>
                </a:solidFill>
                <a:latin typeface="Calibri" panose="020F0502020204030204" pitchFamily="34" charset="0"/>
                <a:ea typeface="Calibri" panose="020F0502020204030204" pitchFamily="34" charset="0"/>
                <a:cs typeface="Calibri" panose="020F0502020204030204" pitchFamily="34" charset="0"/>
              </a:rPr>
              <a:t>(de hecho, a menudo eran contraproducentes)</a:t>
            </a:r>
            <a:r>
              <a:rPr lang="es-ES" dirty="0">
                <a:latin typeface="Calibri" panose="020F0502020204030204" pitchFamily="34" charset="0"/>
                <a:ea typeface="Calibri" panose="020F0502020204030204" pitchFamily="34" charset="0"/>
                <a:cs typeface="Calibri" panose="020F0502020204030204" pitchFamily="34" charset="0"/>
              </a:rPr>
              <a:t>.</a:t>
            </a:r>
            <a:r>
              <a:rPr lang="es-ES" dirty="0">
                <a:solidFill>
                  <a:srgbClr val="008000"/>
                </a:solidFill>
                <a:latin typeface="Calibri" panose="020F0502020204030204" pitchFamily="34" charset="0"/>
                <a:ea typeface="Calibri" panose="020F0502020204030204" pitchFamily="34" charset="0"/>
                <a:cs typeface="Calibri" panose="020F0502020204030204" pitchFamily="34" charset="0"/>
              </a:rPr>
              <a:t> La función interpretativa era entonces una gran parte de lo que tenían para ofrecer</a:t>
            </a:r>
            <a:r>
              <a:rPr lang="es-ES" dirty="0">
                <a:latin typeface="Calibri" panose="020F0502020204030204" pitchFamily="34" charset="0"/>
                <a:ea typeface="Calibri" panose="020F0502020204030204" pitchFamily="34" charset="0"/>
                <a:cs typeface="Calibri" panose="020F0502020204030204" pitchFamily="34" charset="0"/>
              </a:rPr>
              <a:t>. El desarrollo de la medicina científica, como parte del proyecto de la Ilustración, ha hecho que el diagnóstico y el pronóstico sean más precisos, y también ha aumentado enormemente el rango de intervenciones terapéuticas efectivas. Como resultado, </a:t>
            </a:r>
            <a:r>
              <a:rPr lang="es-ES" dirty="0">
                <a:solidFill>
                  <a:srgbClr val="0000CC"/>
                </a:solidFill>
                <a:latin typeface="Calibri" panose="020F0502020204030204" pitchFamily="34" charset="0"/>
                <a:ea typeface="Calibri" panose="020F0502020204030204" pitchFamily="34" charset="0"/>
                <a:cs typeface="Calibri" panose="020F0502020204030204" pitchFamily="34" charset="0"/>
              </a:rPr>
              <a:t>el tratamiento se ha convertido en la principal actividad de la atención de la salud, por lo que el ensayo controlado aleatorio, </a:t>
            </a:r>
            <a:r>
              <a:rPr lang="es-ES" dirty="0">
                <a:latin typeface="Calibri" panose="020F0502020204030204" pitchFamily="34" charset="0"/>
                <a:ea typeface="Calibri" panose="020F0502020204030204" pitchFamily="34" charset="0"/>
                <a:cs typeface="Calibri" panose="020F0502020204030204" pitchFamily="34" charset="0"/>
              </a:rPr>
              <a:t>la forma más rigurosa de evaluar el impacto de una intervención,</a:t>
            </a:r>
            <a:r>
              <a:rPr lang="es-ES" dirty="0">
                <a:solidFill>
                  <a:srgbClr val="0000CC"/>
                </a:solidFill>
                <a:latin typeface="Calibri" panose="020F0502020204030204" pitchFamily="34" charset="0"/>
                <a:ea typeface="Calibri" panose="020F0502020204030204" pitchFamily="34" charset="0"/>
                <a:cs typeface="Calibri" panose="020F0502020204030204" pitchFamily="34" charset="0"/>
              </a:rPr>
              <a:t> se considera el estándar de excelencia del conocimiento médico.</a:t>
            </a:r>
            <a:endParaRPr lang="es-ES" dirty="0">
              <a:solidFill>
                <a:srgbClr val="0000CC"/>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31333580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0000"/>
              </a:lnSpc>
              <a:spcAft>
                <a:spcPts val="800"/>
              </a:spcAft>
            </a:pP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Pero si el objetivo principal de la medicina es ayudar a los pacientes a construir una narrativa floreciente</a:t>
            </a:r>
            <a:r>
              <a:rPr lang="es-ES" sz="2000" dirty="0">
                <a:latin typeface="Calibri" panose="020F0502020204030204" pitchFamily="34" charset="0"/>
                <a:ea typeface="Calibri" panose="020F0502020204030204" pitchFamily="34" charset="0"/>
                <a:cs typeface="Calibri" panose="020F0502020204030204" pitchFamily="34" charset="0"/>
              </a:rPr>
              <a:t>, se deduce que </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la función interpretativa debe ser el núcleo de la práctica</a:t>
            </a:r>
            <a:r>
              <a:rPr lang="es-ES" sz="2000" dirty="0">
                <a:latin typeface="Calibri" panose="020F0502020204030204" pitchFamily="34" charset="0"/>
                <a:ea typeface="Calibri" panose="020F0502020204030204" pitchFamily="34" charset="0"/>
                <a:cs typeface="Calibri" panose="020F0502020204030204" pitchFamily="34" charset="0"/>
              </a:rPr>
              <a:t>. Utilizada adecuadamente, faculta a los pacientes para tratar la enfermedad de forma apropiada, </a:t>
            </a: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de modo que puedan superarla cuando sea posible</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y “soportar lo que se debe soportar” cuando no es así</a:t>
            </a:r>
            <a:r>
              <a:rPr lang="es-ES" sz="2000" dirty="0">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800"/>
              </a:spcAft>
            </a:pPr>
            <a:r>
              <a:rPr lang="es-ES" sz="2000" dirty="0">
                <a:highlight>
                  <a:srgbClr val="99CC00"/>
                </a:highlight>
                <a:latin typeface="Calibri" panose="020F0502020204030204" pitchFamily="34" charset="0"/>
                <a:ea typeface="Calibri" panose="020F0502020204030204" pitchFamily="34" charset="0"/>
                <a:cs typeface="Calibri" panose="020F0502020204030204" pitchFamily="34" charset="0"/>
              </a:rPr>
              <a:t>Esto, por supuesto, no significa ignorar la intervención biomédica. A menudo, dicho tratamiento es una parte importante de la creación de una nueva y mejor narrativa para el paciente. </a:t>
            </a:r>
            <a:r>
              <a:rPr lang="es-ES" sz="2000" dirty="0">
                <a:solidFill>
                  <a:srgbClr val="00B050"/>
                </a:solidFill>
                <a:latin typeface="Calibri" panose="020F0502020204030204" pitchFamily="34" charset="0"/>
                <a:cs typeface="Calibri" panose="020F0502020204030204" pitchFamily="34" charset="0"/>
              </a:rPr>
              <a:t>Pero si el propósito de la atención médica es ayudar a los pacientes a construir una narración floreciente</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 el tratamiento biomédico y la prevención biomédica son secundarios a la función interpretativa</a:t>
            </a:r>
            <a:r>
              <a:rPr lang="es-ES" sz="2000" dirty="0">
                <a:latin typeface="Calibri" panose="020F0502020204030204" pitchFamily="34" charset="0"/>
                <a:ea typeface="Calibri" panose="020F0502020204030204" pitchFamily="34" charset="0"/>
                <a:cs typeface="Calibri" panose="020F0502020204030204" pitchFamily="34" charset="0"/>
              </a:rPr>
              <a:t>,</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669900"/>
                </a:solidFill>
                <a:latin typeface="Calibri" panose="020F0502020204030204" pitchFamily="34" charset="0"/>
                <a:ea typeface="Calibri" panose="020F0502020204030204" pitchFamily="34" charset="0"/>
                <a:cs typeface="Calibri" panose="020F0502020204030204" pitchFamily="34" charset="0"/>
              </a:rPr>
              <a:t>porque la forma en que interpretamos qué está sucediendo dentro de una narrativa es más importante </a:t>
            </a:r>
            <a:r>
              <a:rPr lang="es-ES" sz="2000" dirty="0">
                <a:solidFill>
                  <a:srgbClr val="006666"/>
                </a:solidFill>
                <a:latin typeface="Calibri" panose="020F0502020204030204" pitchFamily="34" charset="0"/>
                <a:ea typeface="Calibri" panose="020F0502020204030204" pitchFamily="34" charset="0"/>
                <a:cs typeface="Calibri" panose="020F0502020204030204" pitchFamily="34" charset="0"/>
              </a:rPr>
              <a:t>que lo que realmente está sucediendo</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highlight>
                  <a:srgbClr val="FF6600"/>
                </a:highlight>
                <a:latin typeface="Calibri" panose="020F0502020204030204" pitchFamily="34" charset="0"/>
                <a:ea typeface="Calibri" panose="020F0502020204030204" pitchFamily="34" charset="0"/>
                <a:cs typeface="Calibri" panose="020F0502020204030204" pitchFamily="34" charset="0"/>
              </a:rPr>
              <a:t>Esto es lo opuesto a la priorización habitual que considera el tratamiento biomédico como el objetivo principal de la medicina, la prevención biomédica en segundo lugar y la función interpretativa como un complemento casi opcional</a:t>
            </a:r>
            <a:r>
              <a:rPr lang="es-ES" sz="2000" dirty="0">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3562297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808383" y="991359"/>
            <a:ext cx="10376452" cy="4389023"/>
          </a:xfrm>
        </p:spPr>
        <p:txBody>
          <a:bodyPr>
            <a:normAutofit fontScale="92500"/>
          </a:bodyPr>
          <a:lstStyle/>
          <a:p>
            <a:pPr algn="just">
              <a:lnSpc>
                <a:spcPct val="100000"/>
              </a:lnSpc>
              <a:spcAft>
                <a:spcPts val="800"/>
              </a:spcAft>
            </a:pPr>
            <a:r>
              <a:rPr lang="es-ES" sz="2200" dirty="0">
                <a:latin typeface="Calibri" panose="020F0502020204030204" pitchFamily="34" charset="0"/>
                <a:ea typeface="Calibri" panose="020F0502020204030204" pitchFamily="34" charset="0"/>
                <a:cs typeface="Calibri" panose="020F0502020204030204" pitchFamily="34" charset="0"/>
              </a:rPr>
              <a:t>La visión de que la atención médica se enfrenta a una crisis moral, en general o de manera específica, a menudo se ve en términos de profesionalismo. </a:t>
            </a:r>
            <a:r>
              <a:rPr lang="es-ES" sz="2200" dirty="0">
                <a:solidFill>
                  <a:schemeClr val="accent4">
                    <a:lumMod val="75000"/>
                  </a:schemeClr>
                </a:solidFill>
                <a:highlight>
                  <a:srgbClr val="00FFFF"/>
                </a:highlight>
                <a:latin typeface="Calibri" panose="020F0502020204030204" pitchFamily="34" charset="0"/>
                <a:ea typeface="Calibri" panose="020F0502020204030204" pitchFamily="34" charset="0"/>
                <a:cs typeface="Calibri" panose="020F0502020204030204" pitchFamily="34" charset="0"/>
              </a:rPr>
              <a:t>Un informe sobre este tema del Royal College of Physicians</a:t>
            </a:r>
            <a:r>
              <a:rPr lang="es-ES" sz="22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 hace unos años sugirió que en la sociedad en general </a:t>
            </a:r>
            <a:r>
              <a:rPr lang="es-ES" sz="2200" dirty="0">
                <a:solidFill>
                  <a:srgbClr val="C00000"/>
                </a:solidFill>
                <a:latin typeface="Calibri" panose="020F0502020204030204" pitchFamily="34" charset="0"/>
                <a:ea typeface="Calibri" panose="020F0502020204030204" pitchFamily="34" charset="0"/>
                <a:cs typeface="Calibri" panose="020F0502020204030204" pitchFamily="34" charset="0"/>
              </a:rPr>
              <a:t>“los ideales que equiparamos con el profesionalismo están en declive”</a:t>
            </a:r>
            <a:r>
              <a:rPr lang="es-ES" sz="2200" dirty="0">
                <a:latin typeface="Calibri" panose="020F0502020204030204" pitchFamily="34" charset="0"/>
                <a:ea typeface="Calibri" panose="020F0502020204030204" pitchFamily="34" charset="0"/>
                <a:cs typeface="Calibri" panose="020F0502020204030204" pitchFamily="34" charset="0"/>
              </a:rPr>
              <a:t>. Este informe y otros análisis del estado de la atención médica sugieren una serie de factores que contribuyen a este declive. </a:t>
            </a:r>
          </a:p>
          <a:p>
            <a:pPr algn="just">
              <a:lnSpc>
                <a:spcPct val="100000"/>
              </a:lnSpc>
              <a:spcAft>
                <a:spcPts val="800"/>
              </a:spcAft>
            </a:pPr>
            <a:r>
              <a:rPr lang="es-ES" sz="2200" dirty="0">
                <a:solidFill>
                  <a:srgbClr val="0000CC"/>
                </a:solidFill>
                <a:highlight>
                  <a:srgbClr val="FFFF00"/>
                </a:highlight>
                <a:latin typeface="Calibri" panose="020F0502020204030204" pitchFamily="34" charset="0"/>
                <a:ea typeface="Calibri" panose="020F0502020204030204" pitchFamily="34" charset="0"/>
                <a:cs typeface="Calibri" panose="020F0502020204030204" pitchFamily="34" charset="0"/>
              </a:rPr>
              <a:t>Algunos son específicos de la medicina</a:t>
            </a:r>
            <a:r>
              <a:rPr lang="es-ES" sz="2200" dirty="0">
                <a:latin typeface="Calibri" panose="020F0502020204030204" pitchFamily="34" charset="0"/>
                <a:ea typeface="Calibri" panose="020F0502020204030204" pitchFamily="34" charset="0"/>
                <a:cs typeface="Calibri" panose="020F0502020204030204" pitchFamily="34" charset="0"/>
              </a:rPr>
              <a:t>, </a:t>
            </a:r>
            <a:r>
              <a:rPr lang="es-ES" sz="2200" dirty="0">
                <a:solidFill>
                  <a:srgbClr val="00B0F0"/>
                </a:solidFill>
                <a:latin typeface="Calibri" panose="020F0502020204030204" pitchFamily="34" charset="0"/>
                <a:ea typeface="Calibri" panose="020F0502020204030204" pitchFamily="34" charset="0"/>
                <a:cs typeface="Calibri" panose="020F0502020204030204" pitchFamily="34" charset="0"/>
              </a:rPr>
              <a:t>como cambios en las prácticas de trabajo que conducen a la pérdida de la continuidad de la atención</a:t>
            </a:r>
            <a:r>
              <a:rPr lang="es-ES" sz="2200" dirty="0">
                <a:solidFill>
                  <a:srgbClr val="7030A0"/>
                </a:solidFill>
                <a:latin typeface="Calibri" panose="020F0502020204030204" pitchFamily="34" charset="0"/>
                <a:ea typeface="Calibri" panose="020F0502020204030204" pitchFamily="34" charset="0"/>
                <a:cs typeface="Calibri" panose="020F0502020204030204" pitchFamily="34" charset="0"/>
              </a:rPr>
              <a:t>, disminución de la responsabilidad personal</a:t>
            </a:r>
            <a:r>
              <a:rPr lang="es-ES" sz="2200" dirty="0">
                <a:latin typeface="Calibri" panose="020F0502020204030204" pitchFamily="34" charset="0"/>
                <a:ea typeface="Calibri" panose="020F0502020204030204" pitchFamily="34" charset="0"/>
                <a:cs typeface="Calibri" panose="020F0502020204030204" pitchFamily="34" charset="0"/>
              </a:rPr>
              <a:t>, </a:t>
            </a:r>
            <a:r>
              <a:rPr lang="es-ES" sz="2200" dirty="0">
                <a:solidFill>
                  <a:srgbClr val="00B0F0"/>
                </a:solidFill>
                <a:latin typeface="Calibri" panose="020F0502020204030204" pitchFamily="34" charset="0"/>
                <a:ea typeface="Calibri" panose="020F0502020204030204" pitchFamily="34" charset="0"/>
                <a:cs typeface="Calibri" panose="020F0502020204030204" pitchFamily="34" charset="0"/>
              </a:rPr>
              <a:t>pérdida de la estructura del equipo médico y liderazgo con el ejemplo</a:t>
            </a:r>
            <a:r>
              <a:rPr lang="es-ES" sz="2200" dirty="0">
                <a:latin typeface="Calibri" panose="020F0502020204030204" pitchFamily="34" charset="0"/>
                <a:ea typeface="Calibri" panose="020F0502020204030204" pitchFamily="34" charset="0"/>
                <a:cs typeface="Calibri" panose="020F0502020204030204" pitchFamily="34" charset="0"/>
              </a:rPr>
              <a:t>, </a:t>
            </a:r>
            <a:r>
              <a:rPr lang="es-ES" sz="2200" dirty="0">
                <a:solidFill>
                  <a:srgbClr val="7030A0"/>
                </a:solidFill>
                <a:latin typeface="Calibri" panose="020F0502020204030204" pitchFamily="34" charset="0"/>
                <a:ea typeface="Calibri" panose="020F0502020204030204" pitchFamily="34" charset="0"/>
                <a:cs typeface="Calibri" panose="020F0502020204030204" pitchFamily="34" charset="0"/>
              </a:rPr>
              <a:t>y una “cultura de culpas” del NHS</a:t>
            </a:r>
            <a:r>
              <a:rPr lang="es-ES" sz="2200" dirty="0">
                <a:latin typeface="Calibri" panose="020F0502020204030204" pitchFamily="34" charset="0"/>
                <a:ea typeface="Calibri" panose="020F0502020204030204" pitchFamily="34" charset="0"/>
                <a:cs typeface="Calibri" panose="020F0502020204030204" pitchFamily="34" charset="0"/>
              </a:rPr>
              <a:t>. </a:t>
            </a:r>
          </a:p>
          <a:p>
            <a:pPr algn="just">
              <a:lnSpc>
                <a:spcPct val="100000"/>
              </a:lnSpc>
              <a:spcAft>
                <a:spcPts val="800"/>
              </a:spcAft>
            </a:pPr>
            <a:r>
              <a:rPr lang="es-ES" sz="2200" dirty="0">
                <a:solidFill>
                  <a:srgbClr val="00B0F0"/>
                </a:solidFill>
                <a:highlight>
                  <a:srgbClr val="FFFF00"/>
                </a:highlight>
                <a:latin typeface="Calibri" panose="020F0502020204030204" pitchFamily="34" charset="0"/>
                <a:ea typeface="Calibri" panose="020F0502020204030204" pitchFamily="34" charset="0"/>
                <a:cs typeface="Calibri" panose="020F0502020204030204" pitchFamily="34" charset="0"/>
              </a:rPr>
              <a:t>Los factores que afectan más a la sociedad </a:t>
            </a:r>
            <a:r>
              <a:rPr lang="es-ES" sz="2200" dirty="0">
                <a:latin typeface="Calibri" panose="020F0502020204030204" pitchFamily="34" charset="0"/>
                <a:ea typeface="Calibri" panose="020F0502020204030204" pitchFamily="34" charset="0"/>
                <a:cs typeface="Calibri" panose="020F0502020204030204" pitchFamily="34" charset="0"/>
              </a:rPr>
              <a:t>incluyen el creciente </a:t>
            </a:r>
            <a:r>
              <a:rPr lang="es-ES" sz="2200" dirty="0">
                <a:solidFill>
                  <a:srgbClr val="7030A0"/>
                </a:solidFill>
                <a:latin typeface="Calibri" panose="020F0502020204030204" pitchFamily="34" charset="0"/>
                <a:ea typeface="Calibri" panose="020F0502020204030204" pitchFamily="34" charset="0"/>
                <a:cs typeface="Calibri" panose="020F0502020204030204" pitchFamily="34" charset="0"/>
              </a:rPr>
              <a:t>consumismo,</a:t>
            </a:r>
            <a:r>
              <a:rPr lang="es-ES" sz="2200" dirty="0">
                <a:latin typeface="Calibri" panose="020F0502020204030204" pitchFamily="34" charset="0"/>
                <a:ea typeface="Calibri" panose="020F0502020204030204" pitchFamily="34" charset="0"/>
                <a:cs typeface="Calibri" panose="020F0502020204030204" pitchFamily="34" charset="0"/>
              </a:rPr>
              <a:t> </a:t>
            </a:r>
            <a:r>
              <a:rPr lang="es-ES" sz="2200" dirty="0">
                <a:solidFill>
                  <a:srgbClr val="00B0F0"/>
                </a:solidFill>
                <a:latin typeface="Calibri" panose="020F0502020204030204" pitchFamily="34" charset="0"/>
                <a:ea typeface="Calibri" panose="020F0502020204030204" pitchFamily="34" charset="0"/>
                <a:cs typeface="Calibri" panose="020F0502020204030204" pitchFamily="34" charset="0"/>
              </a:rPr>
              <a:t>la aversión al riesgo </a:t>
            </a:r>
            <a:r>
              <a:rPr lang="es-ES" sz="2200" dirty="0">
                <a:solidFill>
                  <a:srgbClr val="7030A0"/>
                </a:solidFill>
                <a:latin typeface="Calibri" panose="020F0502020204030204" pitchFamily="34" charset="0"/>
                <a:ea typeface="Calibri" panose="020F0502020204030204" pitchFamily="34" charset="0"/>
                <a:cs typeface="Calibri" panose="020F0502020204030204" pitchFamily="34" charset="0"/>
              </a:rPr>
              <a:t>y un declive en la estabilidad y la continuidad de las relaciones y la confianza que esto genera</a:t>
            </a:r>
            <a:r>
              <a:rPr lang="es-ES" sz="2200" dirty="0">
                <a:latin typeface="Calibri" panose="020F0502020204030204" pitchFamily="34" charset="0"/>
                <a:ea typeface="Calibri" panose="020F0502020204030204" pitchFamily="34" charset="0"/>
                <a:cs typeface="Calibri" panose="020F0502020204030204" pitchFamily="34" charset="0"/>
              </a:rPr>
              <a:t>.</a:t>
            </a:r>
            <a:endParaRPr lang="es-ES" sz="2200" dirty="0">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1310629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7000"/>
              </a:lnSpc>
              <a:spcAft>
                <a:spcPts val="800"/>
              </a:spcAft>
            </a:pPr>
            <a:r>
              <a:rPr lang="es-ES" sz="2000" dirty="0">
                <a:solidFill>
                  <a:srgbClr val="92D050"/>
                </a:solidFill>
                <a:latin typeface="Calibri" panose="020F0502020204030204" pitchFamily="34" charset="0"/>
                <a:ea typeface="Calibri" panose="020F0502020204030204" pitchFamily="34" charset="0"/>
                <a:cs typeface="Calibri" panose="020F0502020204030204" pitchFamily="34" charset="0"/>
              </a:rPr>
              <a:t>Pero el cuidado de la salud no sólo está relacionado con la comprensión de nuestros cuerpos y nuestras mentes </a:t>
            </a:r>
            <a:r>
              <a:rPr lang="es-ES" sz="2000" dirty="0">
                <a:solidFill>
                  <a:srgbClr val="00B0F0"/>
                </a:solidFill>
                <a:latin typeface="Calibri" panose="020F0502020204030204" pitchFamily="34" charset="0"/>
                <a:ea typeface="Calibri" panose="020F0502020204030204" pitchFamily="34" charset="0"/>
                <a:cs typeface="Calibri" panose="020F0502020204030204" pitchFamily="34" charset="0"/>
              </a:rPr>
              <a:t>en la forma en que la Historia se relaciona con la comprensión del pasado</a:t>
            </a:r>
            <a:r>
              <a:rPr lang="es-ES" sz="2000" dirty="0">
                <a:latin typeface="Calibri" panose="020F0502020204030204" pitchFamily="34" charset="0"/>
                <a:ea typeface="Calibri" panose="020F0502020204030204" pitchFamily="34" charset="0"/>
                <a:cs typeface="Calibri" panose="020F0502020204030204" pitchFamily="34" charset="0"/>
              </a:rPr>
              <a:t>, o la Astronomía con la comprensión del universo. </a:t>
            </a:r>
            <a:r>
              <a:rPr lang="es-ES" sz="2000" dirty="0">
                <a:solidFill>
                  <a:srgbClr val="669900"/>
                </a:solidFill>
                <a:latin typeface="Calibri" panose="020F0502020204030204" pitchFamily="34" charset="0"/>
                <a:ea typeface="Calibri" panose="020F0502020204030204" pitchFamily="34" charset="0"/>
                <a:cs typeface="Calibri" panose="020F0502020204030204" pitchFamily="34" charset="0"/>
              </a:rPr>
              <a:t>El propósito de la atención médica es aplicar esa comprensión para producir el bien intencional de la atención médica (la salud) para los pacientes</a:t>
            </a:r>
            <a:r>
              <a:rPr lang="es-ES" sz="2000" dirty="0">
                <a:latin typeface="Calibri" panose="020F0502020204030204" pitchFamily="34" charset="0"/>
                <a:ea typeface="Calibri" panose="020F0502020204030204" pitchFamily="34" charset="0"/>
                <a:cs typeface="Calibri" panose="020F0502020204030204" pitchFamily="34" charset="0"/>
              </a:rPr>
              <a:t>. </a:t>
            </a:r>
          </a:p>
          <a:p>
            <a:pPr algn="just">
              <a:lnSpc>
                <a:spcPct val="107000"/>
              </a:lnSpc>
              <a:spcAft>
                <a:spcPts val="800"/>
              </a:spcAft>
            </a:pPr>
            <a:r>
              <a:rPr lang="es-ES" sz="2000" dirty="0">
                <a:solidFill>
                  <a:srgbClr val="9900FF"/>
                </a:solidFill>
                <a:latin typeface="Calibri" panose="020F0502020204030204" pitchFamily="34" charset="0"/>
                <a:ea typeface="Calibri" panose="020F0502020204030204" pitchFamily="34" charset="0"/>
                <a:cs typeface="Calibri" panose="020F0502020204030204" pitchFamily="34" charset="0"/>
              </a:rPr>
              <a:t>La participación en la función interpretativa de la atención de la salud con los médicos puede ser </a:t>
            </a:r>
            <a:r>
              <a:rPr lang="es-ES" sz="2000" dirty="0">
                <a:solidFill>
                  <a:srgbClr val="009999"/>
                </a:solidFill>
                <a:latin typeface="Calibri" panose="020F0502020204030204" pitchFamily="34" charset="0"/>
                <a:ea typeface="Calibri" panose="020F0502020204030204" pitchFamily="34" charset="0"/>
                <a:cs typeface="Calibri" panose="020F0502020204030204" pitchFamily="34" charset="0"/>
              </a:rPr>
              <a:t>una de las formas en que </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las personas construyen ese aspecto de su narrativa que se ocupa de la salud y la enfermedad, la vida y la muerte</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Una vez que el paciente tiene una comprensión de lo que está sucediendo, éste debe decidir cómo responder a ello</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 Puede verse a sí mismo como un héroe, una víctima o un ayudante; puede tener un “locus de control” interno o externo; su historia puede ser de súplica, liberación o autosacrificio</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669900"/>
                </a:solidFill>
                <a:latin typeface="Calibri" panose="020F0502020204030204" pitchFamily="34" charset="0"/>
                <a:ea typeface="Calibri" panose="020F0502020204030204" pitchFamily="34" charset="0"/>
                <a:cs typeface="Calibri" panose="020F0502020204030204" pitchFamily="34" charset="0"/>
              </a:rPr>
              <a:t>El papel del médico es ayudar a los pacientes a construir la mejor narrativa posible: escribir una historia de vida que los ayude a maximizar sus virtudes y prosperar, </a:t>
            </a:r>
            <a:r>
              <a:rPr lang="es-ES" sz="2000" dirty="0">
                <a:solidFill>
                  <a:srgbClr val="92D050"/>
                </a:solidFill>
                <a:latin typeface="Calibri" panose="020F0502020204030204" pitchFamily="34" charset="0"/>
                <a:ea typeface="Calibri" panose="020F0502020204030204" pitchFamily="34" charset="0"/>
                <a:cs typeface="Calibri" panose="020F0502020204030204" pitchFamily="34" charset="0"/>
              </a:rPr>
              <a:t>lo que cumple con su potencial y los libera</a:t>
            </a:r>
            <a:r>
              <a:rPr lang="es-ES" sz="2000" dirty="0">
                <a:solidFill>
                  <a:srgbClr val="669900"/>
                </a:solidFill>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5035247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fontScale="92500" lnSpcReduction="10000"/>
          </a:bodyPr>
          <a:lstStyle/>
          <a:p>
            <a:pPr algn="just">
              <a:lnSpc>
                <a:spcPct val="107000"/>
              </a:lnSpc>
              <a:spcAft>
                <a:spcPts val="800"/>
              </a:spcAft>
            </a:pPr>
            <a:r>
              <a:rPr lang="es-ES" sz="2200" dirty="0">
                <a:latin typeface="Calibri" panose="020F0502020204030204" pitchFamily="34" charset="0"/>
                <a:ea typeface="Calibri" panose="020F0502020204030204" pitchFamily="34" charset="0"/>
                <a:cs typeface="Calibri" panose="020F0502020204030204" pitchFamily="34" charset="0"/>
              </a:rPr>
              <a:t>Para ayudar a los pacientes a crear narrativas florecientes, la interpretación tiene que posibilitar el desarrollo y el crecimiento; tiene que ser una narrativa de empoderamiento así como también de comprensión. </a:t>
            </a:r>
            <a:r>
              <a:rPr lang="es-ES" sz="2200" dirty="0">
                <a:solidFill>
                  <a:srgbClr val="FF3300"/>
                </a:solidFill>
                <a:latin typeface="Calibri" panose="020F0502020204030204" pitchFamily="34" charset="0"/>
                <a:ea typeface="Calibri" panose="020F0502020204030204" pitchFamily="34" charset="0"/>
                <a:cs typeface="Calibri" panose="020F0502020204030204" pitchFamily="34" charset="0"/>
              </a:rPr>
              <a:t>No toda la interpretación hace esto</a:t>
            </a:r>
            <a:r>
              <a:rPr lang="es-ES" sz="2200" dirty="0">
                <a:solidFill>
                  <a:srgbClr val="C00000"/>
                </a:solidFill>
                <a:latin typeface="Calibri" panose="020F0502020204030204" pitchFamily="34" charset="0"/>
                <a:ea typeface="Calibri" panose="020F0502020204030204" pitchFamily="34" charset="0"/>
                <a:cs typeface="Calibri" panose="020F0502020204030204" pitchFamily="34" charset="0"/>
              </a:rPr>
              <a:t>. </a:t>
            </a:r>
            <a:r>
              <a:rPr lang="es-ES" sz="2200" dirty="0">
                <a:solidFill>
                  <a:srgbClr val="008080"/>
                </a:solidFill>
                <a:latin typeface="Calibri" panose="020F0502020204030204" pitchFamily="34" charset="0"/>
                <a:ea typeface="Calibri" panose="020F0502020204030204" pitchFamily="34" charset="0"/>
                <a:cs typeface="Calibri" panose="020F0502020204030204" pitchFamily="34" charset="0"/>
              </a:rPr>
              <a:t>Por ejemplo, he visto pacientes para quienes la psicoterapia ha proporcionado interpretaciones que les dan una comprensión enorme de su situación y sus causas</a:t>
            </a:r>
            <a:r>
              <a:rPr lang="es-ES" sz="2200" dirty="0">
                <a:solidFill>
                  <a:srgbClr val="C00000"/>
                </a:solidFill>
                <a:latin typeface="Calibri" panose="020F0502020204030204" pitchFamily="34" charset="0"/>
                <a:ea typeface="Calibri" panose="020F0502020204030204" pitchFamily="34" charset="0"/>
                <a:cs typeface="Calibri" panose="020F0502020204030204" pitchFamily="34" charset="0"/>
              </a:rPr>
              <a:t>, pero que aún los dejan impotentes para cambiar algo para mejor.</a:t>
            </a:r>
            <a:r>
              <a:rPr lang="es-ES" sz="2200" dirty="0">
                <a:latin typeface="Calibri" panose="020F0502020204030204" pitchFamily="34" charset="0"/>
                <a:ea typeface="Calibri" panose="020F0502020204030204" pitchFamily="34" charset="0"/>
                <a:cs typeface="Calibri" panose="020F0502020204030204" pitchFamily="34" charset="0"/>
              </a:rPr>
              <a:t> Pueden dar una explicación muy clara de su pobre autoimagen, sus raíces en las experiencias de su niñez y cómo esto lleva a la ansiedad, al pobre funcionamiento social y a las relaciones empobrecidas, </a:t>
            </a:r>
            <a:r>
              <a:rPr lang="es-ES" sz="2200" dirty="0">
                <a:solidFill>
                  <a:srgbClr val="FF6600"/>
                </a:solidFill>
                <a:latin typeface="Calibri" panose="020F0502020204030204" pitchFamily="34" charset="0"/>
                <a:ea typeface="Calibri" panose="020F0502020204030204" pitchFamily="34" charset="0"/>
                <a:cs typeface="Calibri" panose="020F0502020204030204" pitchFamily="34" charset="0"/>
              </a:rPr>
              <a:t>pero no tienen herramientas que les permitan usar esta comprensión para mejorar sus vidas</a:t>
            </a:r>
            <a:r>
              <a:rPr lang="es-ES" sz="2200" dirty="0">
                <a:latin typeface="Calibri" panose="020F0502020204030204" pitchFamily="34" charset="0"/>
                <a:ea typeface="Calibri" panose="020F0502020204030204" pitchFamily="34" charset="0"/>
                <a:cs typeface="Calibri" panose="020F0502020204030204" pitchFamily="34" charset="0"/>
              </a:rPr>
              <a:t>. </a:t>
            </a:r>
            <a:r>
              <a:rPr lang="es-ES" sz="2200" dirty="0">
                <a:solidFill>
                  <a:srgbClr val="009999"/>
                </a:solidFill>
                <a:latin typeface="Calibri" panose="020F0502020204030204" pitchFamily="34" charset="0"/>
                <a:ea typeface="Calibri" panose="020F0502020204030204" pitchFamily="34" charset="0"/>
                <a:cs typeface="Calibri" panose="020F0502020204030204" pitchFamily="34" charset="0"/>
              </a:rPr>
              <a:t>Comprender el funcionamiento psíquico de uno puede hacer una contribución significativa al desarrollo y florecimiento</a:t>
            </a:r>
            <a:r>
              <a:rPr lang="es-ES" sz="2200" dirty="0">
                <a:latin typeface="Calibri" panose="020F0502020204030204" pitchFamily="34" charset="0"/>
                <a:ea typeface="Calibri" panose="020F0502020204030204" pitchFamily="34" charset="0"/>
                <a:cs typeface="Calibri" panose="020F0502020204030204" pitchFamily="34" charset="0"/>
              </a:rPr>
              <a:t>, </a:t>
            </a:r>
            <a:r>
              <a:rPr lang="es-ES" sz="2200" dirty="0">
                <a:solidFill>
                  <a:srgbClr val="FF6600"/>
                </a:solidFill>
                <a:latin typeface="Calibri" panose="020F0502020204030204" pitchFamily="34" charset="0"/>
                <a:ea typeface="Calibri" panose="020F0502020204030204" pitchFamily="34" charset="0"/>
                <a:cs typeface="Calibri" panose="020F0502020204030204" pitchFamily="34" charset="0"/>
              </a:rPr>
              <a:t>pero sin aprender cómo usar ese entendimiento para mejorar su historia, entonces su contribución es severamente limitada.</a:t>
            </a:r>
            <a:r>
              <a:rPr lang="es-ES" sz="2200" dirty="0">
                <a:latin typeface="Calibri" panose="020F0502020204030204" pitchFamily="34" charset="0"/>
                <a:ea typeface="Calibri" panose="020F0502020204030204" pitchFamily="34" charset="0"/>
                <a:cs typeface="Calibri" panose="020F0502020204030204" pitchFamily="34" charset="0"/>
              </a:rPr>
              <a:t> De hecho, si hace que alguien se vea a sí mismo como víctima impotente de las circunstancias, puede tener el efecto contrario; pueden ver su trastorno de personalidad o su trastorno obsesivo-compulsivo (TOC) como parte de su destino más allá de su control. Esto implica que la terapia cognitivo-conductual, donde los terapeutas y los pacientes trabajan sobre cómo hacer cambios, así como por qué suceden las cosas, </a:t>
            </a:r>
            <a:r>
              <a:rPr lang="es-ES" sz="2200" dirty="0">
                <a:solidFill>
                  <a:srgbClr val="00B050"/>
                </a:solidFill>
                <a:latin typeface="Calibri" panose="020F0502020204030204" pitchFamily="34" charset="0"/>
                <a:ea typeface="Calibri" panose="020F0502020204030204" pitchFamily="34" charset="0"/>
                <a:cs typeface="Calibri" panose="020F0502020204030204" pitchFamily="34" charset="0"/>
              </a:rPr>
              <a:t>a menudo puede ser preferible </a:t>
            </a:r>
            <a:r>
              <a:rPr lang="es-ES" sz="2200" dirty="0">
                <a:solidFill>
                  <a:srgbClr val="FF3300"/>
                </a:solidFill>
                <a:latin typeface="Calibri" panose="020F0502020204030204" pitchFamily="34" charset="0"/>
                <a:ea typeface="Calibri" panose="020F0502020204030204" pitchFamily="34" charset="0"/>
                <a:cs typeface="Calibri" panose="020F0502020204030204" pitchFamily="34" charset="0"/>
              </a:rPr>
              <a:t>a algunos enfoques analíticos que asumen que </a:t>
            </a:r>
            <a:r>
              <a:rPr lang="es-ES" sz="2200" dirty="0">
                <a:solidFill>
                  <a:srgbClr val="009999"/>
                </a:solidFill>
                <a:latin typeface="Calibri" panose="020F0502020204030204" pitchFamily="34" charset="0"/>
                <a:ea typeface="Calibri" panose="020F0502020204030204" pitchFamily="34" charset="0"/>
                <a:cs typeface="Calibri" panose="020F0502020204030204" pitchFamily="34" charset="0"/>
              </a:rPr>
              <a:t>de la comprensión</a:t>
            </a:r>
            <a:r>
              <a:rPr lang="es-ES" sz="2200" dirty="0">
                <a:solidFill>
                  <a:srgbClr val="FF3300"/>
                </a:solidFill>
                <a:latin typeface="Calibri" panose="020F0502020204030204" pitchFamily="34" charset="0"/>
                <a:ea typeface="Calibri" panose="020F0502020204030204" pitchFamily="34" charset="0"/>
                <a:cs typeface="Calibri" panose="020F0502020204030204" pitchFamily="34" charset="0"/>
              </a:rPr>
              <a:t> se seguirá el cambio.</a:t>
            </a:r>
            <a:endParaRPr lang="es-ES" sz="2200" dirty="0">
              <a:solidFill>
                <a:srgbClr val="FF33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24679473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452739"/>
            <a:ext cx="10376452" cy="5952521"/>
          </a:xfrm>
        </p:spPr>
        <p:txBody>
          <a:bodyPr>
            <a:normAutofit fontScale="85000" lnSpcReduction="20000"/>
          </a:bodyPr>
          <a:lstStyle/>
          <a:p>
            <a:pPr algn="just">
              <a:lnSpc>
                <a:spcPct val="120000"/>
              </a:lnSpc>
              <a:spcAft>
                <a:spcPts val="800"/>
              </a:spcAft>
            </a:pPr>
            <a:r>
              <a:rPr lang="es-ES" b="1" dirty="0">
                <a:latin typeface="Calibri" panose="020F0502020204030204" pitchFamily="34" charset="0"/>
                <a:ea typeface="Calibri" panose="020F0502020204030204" pitchFamily="34" charset="0"/>
                <a:cs typeface="Calibri" panose="020F0502020204030204" pitchFamily="34" charset="0"/>
              </a:rPr>
              <a:t>Cuidado de la salud y los bienes de las relaciones</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s-ES" dirty="0">
                <a:solidFill>
                  <a:srgbClr val="008000"/>
                </a:solidFill>
                <a:latin typeface="Calibri" panose="020F0502020204030204" pitchFamily="34" charset="0"/>
                <a:ea typeface="Calibri" panose="020F0502020204030204" pitchFamily="34" charset="0"/>
                <a:cs typeface="Calibri" panose="020F0502020204030204" pitchFamily="34" charset="0"/>
              </a:rPr>
              <a:t>Dar sentido a cómo vivir con enfermedad, discapacidad y muerte, y florecer dentro de sus limitaciones inevitables, es la única forma “saludable” en que la atención médica puede contribuir al florecimiento y la virtud.</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CCCC00"/>
                </a:solidFill>
                <a:latin typeface="Calibri" panose="020F0502020204030204" pitchFamily="34" charset="0"/>
                <a:ea typeface="Calibri" panose="020F0502020204030204" pitchFamily="34" charset="0"/>
                <a:cs typeface="Calibri" panose="020F0502020204030204" pitchFamily="34" charset="0"/>
              </a:rPr>
              <a:t>Para entender cómo se puede hacer esto, debemos considerar cómo funciona la función interpretativa del cuidado de la salud.</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s-ES" dirty="0">
                <a:solidFill>
                  <a:srgbClr val="008000"/>
                </a:solidFill>
                <a:latin typeface="Calibri" panose="020F0502020204030204" pitchFamily="34" charset="0"/>
                <a:ea typeface="Calibri" panose="020F0502020204030204" pitchFamily="34" charset="0"/>
                <a:cs typeface="Calibri" panose="020F0502020204030204" pitchFamily="34" charset="0"/>
              </a:rPr>
              <a:t>La relación entre el clínico y el paciente es crucial</a:t>
            </a:r>
            <a:r>
              <a:rPr lang="es-ES" dirty="0">
                <a:latin typeface="Calibri" panose="020F0502020204030204" pitchFamily="34" charset="0"/>
                <a:ea typeface="Calibri" panose="020F0502020204030204" pitchFamily="34" charset="0"/>
                <a:cs typeface="Calibri" panose="020F0502020204030204" pitchFamily="34" charset="0"/>
              </a:rPr>
              <a:t>. La atención médica no existe principalmente para unir a las personas; </a:t>
            </a:r>
            <a:r>
              <a:rPr lang="es-ES" dirty="0">
                <a:solidFill>
                  <a:srgbClr val="00B050"/>
                </a:solidFill>
                <a:latin typeface="Calibri" panose="020F0502020204030204" pitchFamily="34" charset="0"/>
                <a:ea typeface="Calibri" panose="020F0502020204030204" pitchFamily="34" charset="0"/>
                <a:cs typeface="Calibri" panose="020F0502020204030204" pitchFamily="34" charset="0"/>
              </a:rPr>
              <a:t>existe para comprender y enfrentar la enfermedad, y para superarla de una forma u otra</a:t>
            </a:r>
            <a:r>
              <a:rPr lang="es-ES" dirty="0">
                <a:latin typeface="Calibri" panose="020F0502020204030204" pitchFamily="34" charset="0"/>
                <a:ea typeface="Calibri" panose="020F0502020204030204" pitchFamily="34" charset="0"/>
                <a:cs typeface="Calibri" panose="020F0502020204030204" pitchFamily="34" charset="0"/>
              </a:rPr>
              <a:t>. Pero este bien interno es el producto de una relación entre el paciente y el clínico que quizás pueda entenderse parcialmente en términos de amistad [</a:t>
            </a:r>
            <a:r>
              <a:rPr lang="es-ES" dirty="0">
                <a:highlight>
                  <a:srgbClr val="00FF00"/>
                </a:highlight>
                <a:latin typeface="Calibri" panose="020F0502020204030204" pitchFamily="34" charset="0"/>
                <a:ea typeface="Calibri" panose="020F0502020204030204" pitchFamily="34" charset="0"/>
                <a:cs typeface="Calibri" panose="020F0502020204030204" pitchFamily="34" charset="0"/>
              </a:rPr>
              <a:t>se refiere al amor </a:t>
            </a:r>
            <a:r>
              <a:rPr lang="es-ES" i="1" dirty="0">
                <a:highlight>
                  <a:srgbClr val="00FF00"/>
                </a:highlight>
                <a:latin typeface="Calibri" panose="020F0502020204030204" pitchFamily="34" charset="0"/>
                <a:ea typeface="Calibri" panose="020F0502020204030204" pitchFamily="34" charset="0"/>
                <a:cs typeface="Calibri" panose="020F0502020204030204" pitchFamily="34" charset="0"/>
              </a:rPr>
              <a:t>philia</a:t>
            </a:r>
            <a:r>
              <a:rPr lang="es-ES" dirty="0">
                <a:highlight>
                  <a:srgbClr val="00FF00"/>
                </a:highlight>
                <a:latin typeface="Calibri" panose="020F0502020204030204" pitchFamily="34" charset="0"/>
                <a:ea typeface="Calibri" panose="020F0502020204030204" pitchFamily="34" charset="0"/>
                <a:cs typeface="Calibri" panose="020F0502020204030204" pitchFamily="34" charset="0"/>
              </a:rPr>
              <a:t>, </a:t>
            </a:r>
            <a:r>
              <a:rPr lang="es-ES" dirty="0">
                <a:latin typeface="Calibri" panose="020F0502020204030204" pitchFamily="34" charset="0"/>
                <a:ea typeface="Calibri" panose="020F0502020204030204" pitchFamily="34" charset="0"/>
                <a:cs typeface="Calibri" panose="020F0502020204030204" pitchFamily="34" charset="0"/>
              </a:rPr>
              <a:t>y no a amor </a:t>
            </a:r>
            <a:r>
              <a:rPr lang="es-ES" i="1" dirty="0">
                <a:latin typeface="Calibri" panose="020F0502020204030204" pitchFamily="34" charset="0"/>
                <a:ea typeface="Calibri" panose="020F0502020204030204" pitchFamily="34" charset="0"/>
                <a:cs typeface="Calibri" panose="020F0502020204030204" pitchFamily="34" charset="0"/>
              </a:rPr>
              <a:t>eros</a:t>
            </a:r>
            <a:r>
              <a:rPr lang="es-ES" dirty="0">
                <a:latin typeface="Calibri" panose="020F0502020204030204" pitchFamily="34" charset="0"/>
                <a:ea typeface="Calibri" panose="020F0502020204030204" pitchFamily="34" charset="0"/>
                <a:cs typeface="Calibri" panose="020F0502020204030204" pitchFamily="34" charset="0"/>
              </a:rPr>
              <a:t>, </a:t>
            </a:r>
            <a:r>
              <a:rPr lang="es-ES" i="1" dirty="0">
                <a:latin typeface="Calibri" panose="020F0502020204030204" pitchFamily="34" charset="0"/>
                <a:ea typeface="Calibri" panose="020F0502020204030204" pitchFamily="34" charset="0"/>
                <a:cs typeface="Calibri" panose="020F0502020204030204" pitchFamily="34" charset="0"/>
              </a:rPr>
              <a:t>storgé</a:t>
            </a:r>
            <a:r>
              <a:rPr lang="es-ES" dirty="0">
                <a:latin typeface="Calibri" panose="020F0502020204030204" pitchFamily="34" charset="0"/>
                <a:ea typeface="Calibri" panose="020F0502020204030204" pitchFamily="34" charset="0"/>
                <a:cs typeface="Calibri" panose="020F0502020204030204" pitchFamily="34" charset="0"/>
              </a:rPr>
              <a:t> ni </a:t>
            </a:r>
            <a:r>
              <a:rPr lang="es-ES" i="1" dirty="0">
                <a:latin typeface="Calibri" panose="020F0502020204030204" pitchFamily="34" charset="0"/>
                <a:ea typeface="Calibri" panose="020F0502020204030204" pitchFamily="34" charset="0"/>
                <a:cs typeface="Calibri" panose="020F0502020204030204" pitchFamily="34" charset="0"/>
              </a:rPr>
              <a:t>agápe</a:t>
            </a:r>
            <a:r>
              <a:rPr lang="es-ES" dirty="0">
                <a:latin typeface="Calibri" panose="020F0502020204030204" pitchFamily="34" charset="0"/>
                <a:ea typeface="Calibri" panose="020F0502020204030204" pitchFamily="34" charset="0"/>
                <a:cs typeface="Calibri" panose="020F0502020204030204" pitchFamily="34" charset="0"/>
              </a:rPr>
              <a:t>].</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dirty="0">
                <a:solidFill>
                  <a:srgbClr val="663300"/>
                </a:solidFill>
                <a:latin typeface="Calibri" panose="020F0502020204030204" pitchFamily="34" charset="0"/>
                <a:ea typeface="Calibri" panose="020F0502020204030204" pitchFamily="34" charset="0"/>
                <a:cs typeface="Times New Roman" panose="02020603050405020304" pitchFamily="18" charset="0"/>
              </a:rPr>
              <a:t>1) El amor eros se refiere al sentimiento fundado en la atracción sexual. [Es centrípeto.]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dirty="0">
                <a:solidFill>
                  <a:srgbClr val="663300"/>
                </a:solidFill>
                <a:latin typeface="Calibri" panose="020F0502020204030204" pitchFamily="34" charset="0"/>
                <a:ea typeface="Calibri" panose="020F0502020204030204" pitchFamily="34" charset="0"/>
                <a:cs typeface="Times New Roman" panose="02020603050405020304" pitchFamily="18" charset="0"/>
              </a:rPr>
              <a:t>2) El amor storgé se refiere al afecto que se siente hacia los miembros de la familia. [Ni el eros ni storgé aparecen en el Nuevo Testamento.] [De padres a hijos es centrífugo, y de hijos a padres es centrípeto, aunque éste último puede cambiar.]</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dirty="0">
                <a:solidFill>
                  <a:srgbClr val="663300"/>
                </a:solidFill>
                <a:latin typeface="Calibri" panose="020F0502020204030204" pitchFamily="34" charset="0"/>
                <a:ea typeface="Calibri" panose="020F0502020204030204" pitchFamily="34" charset="0"/>
                <a:cs typeface="Times New Roman" panose="02020603050405020304" pitchFamily="18" charset="0"/>
              </a:rPr>
              <a:t>3) El amor philia es el afecto que se siente por los amigos; este amor exige reciprocidad y además es condicional, de modo que “si tú me tratas bien, yo te trato bien”. [Filadelfia, la ciudad del amor fraterno viene de esta raíz.]. [Es centrípeto y centrífugo, es decir recíproco.]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dirty="0">
                <a:solidFill>
                  <a:srgbClr val="663300"/>
                </a:solidFill>
                <a:latin typeface="Calibri" panose="020F0502020204030204" pitchFamily="34" charset="0"/>
                <a:ea typeface="Calibri" panose="020F0502020204030204" pitchFamily="34" charset="0"/>
                <a:cs typeface="Times New Roman" panose="02020603050405020304" pitchFamily="18" charset="0"/>
              </a:rPr>
              <a:t>4) El amor agápe es una dedicación incondicional (libre y voluntaria, sin coacción) a los demás, independientemente de sus méritos. Este es el amor-caridad del que habla Jesucristo en el Nuevo Testamento. [Es centrífugo.]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31296986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0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808000"/>
                </a:solidFill>
                <a:latin typeface="Calibri" panose="020F0502020204030204" pitchFamily="34" charset="0"/>
                <a:ea typeface="Calibri" panose="020F0502020204030204" pitchFamily="34" charset="0"/>
                <a:cs typeface="Calibri" panose="020F0502020204030204" pitchFamily="34" charset="0"/>
              </a:rPr>
              <a:t>los pacientes deberían ver a sus médicos, enfermeras y recepcionistas como amigos útiles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más que como sirvientes de quienes exigen servicios como derechos</a:t>
            </a:r>
            <a:r>
              <a:rPr lang="es-ES" sz="2000" dirty="0">
                <a:latin typeface="Calibri" panose="020F0502020204030204" pitchFamily="34" charset="0"/>
                <a:ea typeface="Calibri" panose="020F0502020204030204" pitchFamily="34" charset="0"/>
                <a:cs typeface="Calibri" panose="020F0502020204030204" pitchFamily="34" charset="0"/>
              </a:rPr>
              <a:t>, figuras de autoridad que controlan el acceso a los servicios que necesitan o proveedores cuyos bienes adquieren mediante el pago. </a:t>
            </a:r>
          </a:p>
          <a:p>
            <a:pPr algn="just">
              <a:lnSpc>
                <a:spcPct val="100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Pero para algunos de nosotros, en momentos clave de nuestras vidas cuando tenemos problemas que deben ser vividos en vez de resueltos, estas relaciones significan mucho más que eso. La relación con el médico cuando funciona bien puede ser curativa (el médico medicamento). Puede ser parte de los medios por los cuales funciona el efecto placebo. </a:t>
            </a:r>
          </a:p>
          <a:p>
            <a:pPr algn="just">
              <a:lnSpc>
                <a:spcPct val="100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A menudo es la relación entre el médico y el paciente lo que hace la función interpretativa efectiva para promover el florecimiento. Las narrativas de enfermedad se producen en una actuación en la que participan tanto el médico como el paciente.</a:t>
            </a: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 El practicante virtuoso es alguien que ayuda a las personas a producir buenas narraciones, </a:t>
            </a:r>
            <a:r>
              <a:rPr lang="es-ES" sz="2000" dirty="0">
                <a:solidFill>
                  <a:srgbClr val="0070C0"/>
                </a:solidFill>
                <a:latin typeface="Calibri" panose="020F0502020204030204" pitchFamily="34" charset="0"/>
                <a:ea typeface="Calibri" panose="020F0502020204030204" pitchFamily="34" charset="0"/>
                <a:cs typeface="Calibri" panose="020F0502020204030204" pitchFamily="34" charset="0"/>
              </a:rPr>
              <a:t>pero también necesita el apoyo de un </a:t>
            </a:r>
            <a:r>
              <a:rPr lang="es-ES" sz="2000" dirty="0">
                <a:solidFill>
                  <a:srgbClr val="0070C0"/>
                </a:solidFill>
                <a:highlight>
                  <a:srgbClr val="00FF00"/>
                </a:highlight>
                <a:latin typeface="Calibri" panose="020F0502020204030204" pitchFamily="34" charset="0"/>
                <a:ea typeface="Calibri" panose="020F0502020204030204" pitchFamily="34" charset="0"/>
                <a:cs typeface="Calibri" panose="020F0502020204030204" pitchFamily="34" charset="0"/>
              </a:rPr>
              <a:t>paciente virtuoso</a:t>
            </a:r>
            <a:r>
              <a:rPr lang="es-ES" sz="2000" dirty="0">
                <a:solidFill>
                  <a:srgbClr val="0070C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(o más bien, tanto el médico como el profesional deben aspirar a la virtud). </a:t>
            </a:r>
            <a:r>
              <a:rPr lang="es-ES" sz="2000" dirty="0">
                <a:solidFill>
                  <a:srgbClr val="009900"/>
                </a:solidFill>
                <a:latin typeface="Calibri" panose="020F0502020204030204" pitchFamily="34" charset="0"/>
                <a:ea typeface="Calibri" panose="020F0502020204030204" pitchFamily="34" charset="0"/>
                <a:cs typeface="Calibri" panose="020F0502020204030204" pitchFamily="34" charset="0"/>
              </a:rPr>
              <a:t>Se necesitan dos para bailar un tango.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26854293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0000"/>
              </a:lnSpc>
              <a:spcAft>
                <a:spcPts val="800"/>
              </a:spcAft>
            </a:pPr>
            <a:r>
              <a:rPr lang="es-ES" sz="2000" b="1" dirty="0">
                <a:latin typeface="Calibri" panose="020F0502020204030204" pitchFamily="34" charset="0"/>
                <a:ea typeface="Calibri" panose="020F0502020204030204" pitchFamily="34" charset="0"/>
                <a:cs typeface="Calibri" panose="020F0502020204030204" pitchFamily="34" charset="0"/>
              </a:rPr>
              <a:t>Los desafíos contribuyen al cultivo de las virtudes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800"/>
              </a:spcAft>
            </a:pPr>
            <a:r>
              <a:rPr lang="es-ES" sz="2000" dirty="0">
                <a:solidFill>
                  <a:srgbClr val="0000FF"/>
                </a:solidFill>
                <a:highlight>
                  <a:srgbClr val="00FFFF"/>
                </a:highlight>
                <a:latin typeface="Calibri" panose="020F0502020204030204" pitchFamily="34" charset="0"/>
                <a:ea typeface="Calibri" panose="020F0502020204030204" pitchFamily="34" charset="0"/>
                <a:cs typeface="Calibri" panose="020F0502020204030204" pitchFamily="34" charset="0"/>
              </a:rPr>
              <a:t>Nussbaum y Sen </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sugieren que las virtudes son las cualidades que necesitamos para superar los desafíos de nuestra vida. </a:t>
            </a:r>
          </a:p>
          <a:p>
            <a:pPr algn="just">
              <a:lnSpc>
                <a:spcPct val="100000"/>
              </a:lnSpc>
              <a:spcAft>
                <a:spcPts val="800"/>
              </a:spcAft>
            </a:pP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La enfermedad es un desafío que todos enfrentamos, tarde o temprano, y al igual que otros desafíos, proporciona un campo de entrenamiento para desarrollar virtudes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B0F0"/>
                </a:solidFill>
                <a:latin typeface="Calibri" panose="020F0502020204030204" pitchFamily="34" charset="0"/>
                <a:ea typeface="Calibri" panose="020F0502020204030204" pitchFamily="34" charset="0"/>
                <a:cs typeface="Calibri" panose="020F0502020204030204" pitchFamily="34" charset="0"/>
              </a:rPr>
              <a:t>Las virtudes que desarrollamos en estos campos de entrenamiento son transferibles. Las virtudes que necesitamos para hacer frente a un resfriado, viajar en el metro y los traumas de comprar una casa son similares: coraje, paciencia, respeto por otras personas, etc</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99CC00"/>
                </a:solidFill>
                <a:latin typeface="Calibri" panose="020F0502020204030204" pitchFamily="34" charset="0"/>
                <a:ea typeface="Calibri" panose="020F0502020204030204" pitchFamily="34" charset="0"/>
                <a:cs typeface="Calibri" panose="020F0502020204030204" pitchFamily="34" charset="0"/>
              </a:rPr>
              <a:t>El éxito en superar estos pequeños desafíos nos ayuda a prepararnos para los grandes desafíos de duelo, enfermedad y muerte que ponen en peligro la vida, el desafío final y más grande de todos.</a:t>
            </a:r>
            <a:endParaRPr lang="es-ES" sz="2000" dirty="0">
              <a:solidFill>
                <a:srgbClr val="99CC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16651238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0000"/>
              </a:lnSpc>
              <a:spcAft>
                <a:spcPts val="800"/>
              </a:spcAft>
            </a:pPr>
            <a:r>
              <a:rPr lang="es-ES" sz="2000" dirty="0">
                <a:solidFill>
                  <a:srgbClr val="009999"/>
                </a:solidFill>
                <a:latin typeface="Calibri" panose="020F0502020204030204" pitchFamily="34" charset="0"/>
                <a:ea typeface="Calibri" panose="020F0502020204030204" pitchFamily="34" charset="0"/>
                <a:cs typeface="Calibri" panose="020F0502020204030204" pitchFamily="34" charset="0"/>
              </a:rPr>
              <a:t>Vemos destellos de esta tradición entre los pacientes. </a:t>
            </a:r>
            <a:r>
              <a:rPr lang="es-ES" sz="2000" dirty="0">
                <a:latin typeface="Calibri" panose="020F0502020204030204" pitchFamily="34" charset="0"/>
                <a:ea typeface="Calibri" panose="020F0502020204030204" pitchFamily="34" charset="0"/>
                <a:cs typeface="Calibri" panose="020F0502020204030204" pitchFamily="34" charset="0"/>
              </a:rPr>
              <a:t>Algunos son reticentes a tomar medicamentos, no porque nieguen la anormalidad o lo desagradable de su experiencia o dudan de que el medicamento funcionará, sino porque no quieren 'ceder' a la enfermedad, admitir la debilidad que la aceptación de la asistencia externa y la pasividad de un paciente implica que quiere ser dueño de su enfermedad y superarla. </a:t>
            </a: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Las metáforas de la batalla (quiero pelear, no quiero ceder) son comúnmente usadas; quieren verse a sí mismos como héroes, no como víctimas. </a:t>
            </a:r>
            <a:r>
              <a:rPr lang="es-ES" sz="2000" dirty="0">
                <a:solidFill>
                  <a:srgbClr val="808000"/>
                </a:solidFill>
                <a:latin typeface="Calibri" panose="020F0502020204030204" pitchFamily="34" charset="0"/>
                <a:ea typeface="Calibri" panose="020F0502020204030204" pitchFamily="34" charset="0"/>
                <a:cs typeface="Calibri" panose="020F0502020204030204" pitchFamily="34" charset="0"/>
              </a:rPr>
              <a:t>En una enfermedad que es un desafío que se puede superar, esto puede conducir a una buena narrativa. </a:t>
            </a:r>
            <a:r>
              <a:rPr lang="es-ES" sz="2000" dirty="0">
                <a:solidFill>
                  <a:srgbClr val="808000"/>
                </a:solidFill>
                <a:latin typeface="Calibri" panose="020F0502020204030204" pitchFamily="34" charset="0"/>
                <a:cs typeface="Calibri" panose="020F0502020204030204" pitchFamily="34" charset="0"/>
              </a:rPr>
              <a:t>Incluso cuando se enfrenta a un desafío insuperable, esto puede ser una indicación de coraje frente a la adversidad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(pero no lo confundamos con un rechazo imprudente de la ayuda práctica y una falta de voluntad para aceptar la realidad de la fragilidad humana).</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 El heroísmo no siempre es posible, particularmente cerca del final de la vida. </a:t>
            </a:r>
            <a:endParaRPr lang="es-ES" sz="2000" dirty="0">
              <a:solidFill>
                <a:srgbClr val="00808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3794331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7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Una vida floreciente tiene varias etapas: desarrollo, madurez y porte de fruta, finalmente decadencia que termina en la muerte. </a:t>
            </a: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Todas las etapas proporcionan oportunidades para el cultivo de las virtudes y, por lo tanto, florecen, </a:t>
            </a:r>
            <a:r>
              <a:rPr lang="es-ES" sz="2000" dirty="0">
                <a:solidFill>
                  <a:srgbClr val="99CC00"/>
                </a:solidFill>
                <a:latin typeface="Calibri" panose="020F0502020204030204" pitchFamily="34" charset="0"/>
                <a:ea typeface="Calibri" panose="020F0502020204030204" pitchFamily="34" charset="0"/>
                <a:cs typeface="Calibri" panose="020F0502020204030204" pitchFamily="34" charset="0"/>
              </a:rPr>
              <a:t>aunque de diferentes maneras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highlight>
                  <a:srgbClr val="00FF00"/>
                </a:highlight>
                <a:latin typeface="Calibri" panose="020F0502020204030204" pitchFamily="34" charset="0"/>
                <a:ea typeface="Calibri" panose="020F0502020204030204" pitchFamily="34" charset="0"/>
                <a:cs typeface="Calibri" panose="020F0502020204030204" pitchFamily="34" charset="0"/>
              </a:rPr>
              <a:t>Al enfrentar cualquier desafío, debemos hacer cuatro preguntas:</a:t>
            </a:r>
            <a:endParaRPr lang="es-ES" sz="2000" dirty="0">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¿Cuáles son los problemas?</a:t>
            </a:r>
            <a:endParaRPr lang="es-ES" sz="2000" dirty="0">
              <a:solidFill>
                <a:srgbClr val="00808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¿Qué podemos hacer para cambiarlos?</a:t>
            </a:r>
            <a:endParaRPr lang="es-ES" sz="2000" dirty="0">
              <a:solidFill>
                <a:srgbClr val="00808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¿Qué no podemos hacer para cambiar algo?</a:t>
            </a:r>
            <a:endPar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008000"/>
                </a:solidFill>
                <a:highlight>
                  <a:srgbClr val="00FF00"/>
                </a:highlight>
                <a:latin typeface="Calibri" panose="020F0502020204030204" pitchFamily="34" charset="0"/>
                <a:ea typeface="Calibri" panose="020F0502020204030204" pitchFamily="34" charset="0"/>
                <a:cs typeface="Calibri" panose="020F0502020204030204" pitchFamily="34" charset="0"/>
              </a:rPr>
              <a:t>¿Cómo podemos vivir con eso y florecer a pesar de ello?</a:t>
            </a:r>
            <a:endParaRPr lang="es-ES" sz="2000" dirty="0">
              <a:solidFill>
                <a:srgbClr val="008000"/>
              </a:solidFill>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En el cuidado de la salud, las tres primeras preguntas son competencia de la biomedicina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mientras que la última requiere las virtudes desarrolladas a través de la función interpretativa. </a:t>
            </a:r>
            <a:r>
              <a:rPr lang="es-ES" sz="2000" dirty="0">
                <a:latin typeface="Calibri" panose="020F0502020204030204" pitchFamily="34" charset="0"/>
                <a:ea typeface="Calibri" panose="020F0502020204030204" pitchFamily="34" charset="0"/>
                <a:cs typeface="Calibri" panose="020F0502020204030204" pitchFamily="34" charset="0"/>
              </a:rPr>
              <a:t>Los aspectos prácticos de resolver esto en cualquier situación particular dependen en gran medida de nuestra definición de enfermedades y de nuestra visión de los tratamientos apropiados…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39749851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FB7299-85F3-41E4-A897-713BCA7742CB}"/>
              </a:ext>
            </a:extLst>
          </p:cNvPr>
          <p:cNvSpPr>
            <a:spLocks noGrp="1"/>
          </p:cNvSpPr>
          <p:nvPr>
            <p:ph type="ctrTitle"/>
          </p:nvPr>
        </p:nvSpPr>
        <p:spPr>
          <a:xfrm>
            <a:off x="1524000" y="2655277"/>
            <a:ext cx="9144000" cy="1547446"/>
          </a:xfrm>
        </p:spPr>
        <p:txBody>
          <a:bodyPr>
            <a:normAutofit/>
          </a:bodyPr>
          <a:lstStyle/>
          <a:p>
            <a:pPr algn="just"/>
            <a:r>
              <a:rPr lang="es-ES" sz="3600" dirty="0"/>
              <a:t>Capítulo 4: Concepto de enfermedad y una narrativa de florecimiento.</a:t>
            </a:r>
          </a:p>
        </p:txBody>
      </p:sp>
      <p:sp>
        <p:nvSpPr>
          <p:cNvPr id="4" name="Rectángulo 3">
            <a:extLst>
              <a:ext uri="{FF2B5EF4-FFF2-40B4-BE49-F238E27FC236}">
                <a16:creationId xmlns:a16="http://schemas.microsoft.com/office/drawing/2014/main" id="{9C899A23-D925-4101-AE84-12F312E5A24D}"/>
              </a:ext>
            </a:extLst>
          </p:cNvPr>
          <p:cNvSpPr/>
          <p:nvPr/>
        </p:nvSpPr>
        <p:spPr>
          <a:xfrm>
            <a:off x="1336431" y="2349304"/>
            <a:ext cx="9674290" cy="25321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29538661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fontScale="85000" lnSpcReduction="20000"/>
          </a:bodyPr>
          <a:lstStyle/>
          <a:p>
            <a:pPr algn="just">
              <a:lnSpc>
                <a:spcPct val="120000"/>
              </a:lnSpc>
              <a:spcAft>
                <a:spcPts val="800"/>
              </a:spcAft>
            </a:pPr>
            <a:r>
              <a:rPr lang="es-ES" b="1" dirty="0">
                <a:latin typeface="Calibri" panose="020F0502020204030204" pitchFamily="34" charset="0"/>
                <a:ea typeface="Calibri" panose="020F0502020204030204" pitchFamily="34" charset="0"/>
                <a:cs typeface="Calibri" panose="020F0502020204030204" pitchFamily="34" charset="0"/>
              </a:rPr>
              <a:t>Conceptos de enfermedad y una narrativa de florecimiento</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s-ES" dirty="0">
                <a:latin typeface="Calibri" panose="020F0502020204030204" pitchFamily="34" charset="0"/>
                <a:ea typeface="Calibri" panose="020F0502020204030204" pitchFamily="34" charset="0"/>
                <a:cs typeface="Calibri" panose="020F0502020204030204" pitchFamily="34" charset="0"/>
              </a:rPr>
              <a:t>Aunque ha habido poca discusión sobre la naturaleza general de la dolencia y la enfermedad en la literatura académica en los últimos años, hay debates acalorados en los medios populares y médicos sobre las afecciones condiciones específicas. </a:t>
            </a:r>
            <a:r>
              <a:rPr lang="es-ES" dirty="0">
                <a:solidFill>
                  <a:srgbClr val="0000CC"/>
                </a:solidFill>
                <a:latin typeface="Calibri" panose="020F0502020204030204" pitchFamily="34" charset="0"/>
                <a:ea typeface="Calibri" panose="020F0502020204030204" pitchFamily="34" charset="0"/>
                <a:cs typeface="Calibri" panose="020F0502020204030204" pitchFamily="34" charset="0"/>
              </a:rPr>
              <a:t>Existen argumentos sobre si las afecciones deben considerarse como enfermedades </a:t>
            </a:r>
            <a:r>
              <a:rPr lang="es-ES" dirty="0">
                <a:latin typeface="Calibri" panose="020F0502020204030204" pitchFamily="34" charset="0"/>
                <a:ea typeface="Calibri" panose="020F0502020204030204" pitchFamily="34" charset="0"/>
                <a:cs typeface="Calibri" panose="020F0502020204030204" pitchFamily="34" charset="0"/>
              </a:rPr>
              <a:t>(por ejemplo, trastorno por déficit de atención con hiperactividad (TDAH), trastorno de ansiedad social, alcoholismo, dependencia de drogas). </a:t>
            </a:r>
            <a:r>
              <a:rPr lang="es-ES" dirty="0">
                <a:solidFill>
                  <a:srgbClr val="00B0F0"/>
                </a:solidFill>
                <a:latin typeface="Calibri" panose="020F0502020204030204" pitchFamily="34" charset="0"/>
                <a:ea typeface="Calibri" panose="020F0502020204030204" pitchFamily="34" charset="0"/>
                <a:cs typeface="Calibri" panose="020F0502020204030204" pitchFamily="34" charset="0"/>
              </a:rPr>
              <a:t>Muchas enfermedades tienen causas poco claras y existen diferentes puntos de vista sobre ellas </a:t>
            </a:r>
            <a:r>
              <a:rPr lang="es-ES" dirty="0">
                <a:latin typeface="Calibri" panose="020F0502020204030204" pitchFamily="34" charset="0"/>
                <a:ea typeface="Calibri" panose="020F0502020204030204" pitchFamily="34" charset="0"/>
                <a:cs typeface="Calibri" panose="020F0502020204030204" pitchFamily="34" charset="0"/>
              </a:rPr>
              <a:t>(por ejemplo, síndrome de fatiga crónica / encefalitis miálgica). </a:t>
            </a:r>
            <a:r>
              <a:rPr lang="es-ES" dirty="0">
                <a:solidFill>
                  <a:srgbClr val="7030A0"/>
                </a:solidFill>
                <a:latin typeface="Calibri" panose="020F0502020204030204" pitchFamily="34" charset="0"/>
                <a:ea typeface="Calibri" panose="020F0502020204030204" pitchFamily="34" charset="0"/>
                <a:cs typeface="Calibri" panose="020F0502020204030204" pitchFamily="34" charset="0"/>
              </a:rPr>
              <a:t>Muchas enfermedades tienen bordes difusos, y hay debates sobre cuándo el tratamiento biomédico es apropiado </a:t>
            </a:r>
            <a:r>
              <a:rPr lang="es-ES" dirty="0">
                <a:latin typeface="Calibri" panose="020F0502020204030204" pitchFamily="34" charset="0"/>
                <a:ea typeface="Calibri" panose="020F0502020204030204" pitchFamily="34" charset="0"/>
                <a:cs typeface="Calibri" panose="020F0502020204030204" pitchFamily="34" charset="0"/>
              </a:rPr>
              <a:t>(por ejemplo, depresión, hipertensión, hiperlipidemia u obesidad). </a:t>
            </a:r>
            <a:r>
              <a:rPr lang="es-ES"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Las opiniones sobre si los procedimientos como la reducción de senos,</a:t>
            </a:r>
            <a:r>
              <a:rPr lang="es-ES" dirty="0">
                <a:latin typeface="Calibri" panose="020F0502020204030204" pitchFamily="34" charset="0"/>
                <a:ea typeface="Calibri" panose="020F0502020204030204" pitchFamily="34" charset="0"/>
                <a:cs typeface="Calibri" panose="020F0502020204030204" pitchFamily="34" charset="0"/>
              </a:rPr>
              <a:t> las inyecciones de Botox, los medicamentos para la disfunción eréctil y la cirugía de venas varicosas </a:t>
            </a:r>
            <a:r>
              <a:rPr lang="es-ES"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deberían estar disponibles en el NHS </a:t>
            </a:r>
            <a:r>
              <a:rPr lang="es-ES" dirty="0">
                <a:solidFill>
                  <a:srgbClr val="FF6600"/>
                </a:solidFill>
                <a:latin typeface="Calibri" panose="020F0502020204030204" pitchFamily="34" charset="0"/>
                <a:ea typeface="Calibri" panose="020F0502020204030204" pitchFamily="34" charset="0"/>
                <a:cs typeface="Calibri" panose="020F0502020204030204" pitchFamily="34" charset="0"/>
              </a:rPr>
              <a:t>también dependen principalmente de si vemos o no los problemas que abordan como enfermedades “reales”</a:t>
            </a:r>
            <a:r>
              <a:rPr lang="es-ES" dirty="0">
                <a:latin typeface="Calibri" panose="020F0502020204030204" pitchFamily="34" charset="0"/>
                <a:ea typeface="Calibri" panose="020F0502020204030204" pitchFamily="34" charset="0"/>
                <a:cs typeface="Calibri" panose="020F0502020204030204" pitchFamily="34" charset="0"/>
              </a:rPr>
              <a:t>. La mayoría de estos debates surgen de diferentes evaluaciones de las condiciones, aunque esto no siempre se acepta y los puntos de vista diferentes a menudo se discuten en términos de “la evidencia”.</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23716767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fontScale="85000" lnSpcReduction="20000"/>
          </a:bodyPr>
          <a:lstStyle/>
          <a:p>
            <a:pPr algn="just">
              <a:lnSpc>
                <a:spcPct val="107000"/>
              </a:lnSpc>
              <a:spcAft>
                <a:spcPts val="800"/>
              </a:spcAft>
            </a:pPr>
            <a:r>
              <a:rPr lang="es-ES" b="1" dirty="0">
                <a:latin typeface="Calibri" panose="020F0502020204030204" pitchFamily="34" charset="0"/>
                <a:ea typeface="Calibri" panose="020F0502020204030204" pitchFamily="34" charset="0"/>
                <a:cs typeface="Calibri" panose="020F0502020204030204" pitchFamily="34" charset="0"/>
              </a:rPr>
              <a:t>¿Qué es la depresión? ¿Sus difusos bordes anidan también en otras condiciones como diabetes, hipertensión, etc.?</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dirty="0">
                <a:highlight>
                  <a:srgbClr val="FFFF00"/>
                </a:highlight>
                <a:latin typeface="Calibri" panose="020F0502020204030204" pitchFamily="34" charset="0"/>
                <a:ea typeface="Calibri" panose="020F0502020204030204" pitchFamily="34" charset="0"/>
                <a:cs typeface="Calibri" panose="020F0502020204030204" pitchFamily="34" charset="0"/>
              </a:rPr>
              <a:t>La depresión es un buen ejemplo</a:t>
            </a:r>
            <a:r>
              <a:rPr lang="es-ES" dirty="0">
                <a:latin typeface="Calibri" panose="020F0502020204030204" pitchFamily="34" charset="0"/>
                <a:ea typeface="Calibri" panose="020F0502020204030204" pitchFamily="34" charset="0"/>
                <a:cs typeface="Calibri" panose="020F0502020204030204" pitchFamily="34" charset="0"/>
              </a:rPr>
              <a:t> de una condición impugnada. Es un problema común que se encuentra todos los días en la práctica general, y es interesante porque recientemente ha habido un cambio importante en las actitudes.  </a:t>
            </a:r>
            <a:r>
              <a:rPr lang="es-ES" dirty="0">
                <a:solidFill>
                  <a:srgbClr val="C00000"/>
                </a:solidFill>
                <a:latin typeface="Calibri" panose="020F0502020204030204" pitchFamily="34" charset="0"/>
                <a:ea typeface="Calibri" panose="020F0502020204030204" pitchFamily="34" charset="0"/>
                <a:cs typeface="Calibri" panose="020F0502020204030204" pitchFamily="34" charset="0"/>
              </a:rPr>
              <a:t>En la última década, la tasa de diagnóstico y tratamiento de la depresión ha aumentado considerablemente</a:t>
            </a:r>
            <a:r>
              <a:rPr lang="es-ES" dirty="0">
                <a:latin typeface="Calibri" panose="020F0502020204030204" pitchFamily="34" charset="0"/>
                <a:ea typeface="Calibri" panose="020F0502020204030204" pitchFamily="34" charset="0"/>
                <a:cs typeface="Calibri" panose="020F0502020204030204" pitchFamily="34" charset="0"/>
              </a:rPr>
              <a:t>, y el péndulo se ha inclinado hacia otro lado, por lo que algunos comentaristas </a:t>
            </a:r>
            <a:r>
              <a:rPr lang="es-ES" dirty="0">
                <a:solidFill>
                  <a:srgbClr val="C00000"/>
                </a:solidFill>
                <a:latin typeface="Calibri" panose="020F0502020204030204" pitchFamily="34" charset="0"/>
                <a:ea typeface="Calibri" panose="020F0502020204030204" pitchFamily="34" charset="0"/>
                <a:cs typeface="Calibri" panose="020F0502020204030204" pitchFamily="34" charset="0"/>
              </a:rPr>
              <a:t>ahora dicen que la depresión está sobrediagnosticada </a:t>
            </a:r>
            <a:r>
              <a:rPr lang="es-ES" dirty="0">
                <a:solidFill>
                  <a:srgbClr val="FF0066"/>
                </a:solidFill>
                <a:latin typeface="Calibri" panose="020F0502020204030204" pitchFamily="34" charset="0"/>
                <a:ea typeface="Calibri" panose="020F0502020204030204" pitchFamily="34" charset="0"/>
                <a:cs typeface="Calibri" panose="020F0502020204030204" pitchFamily="34" charset="0"/>
              </a:rPr>
              <a:t>y que la infelicidad está siendo medicalizada</a:t>
            </a:r>
            <a:r>
              <a:rPr lang="es-ES" dirty="0">
                <a:latin typeface="Calibri" panose="020F0502020204030204" pitchFamily="34" charset="0"/>
                <a:ea typeface="Calibri" panose="020F0502020204030204" pitchFamily="34" charset="0"/>
                <a:cs typeface="Calibri" panose="020F0502020204030204" pitchFamily="34" charset="0"/>
              </a:rPr>
              <a:t>.</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dirty="0">
                <a:solidFill>
                  <a:srgbClr val="FF6600"/>
                </a:solidFill>
                <a:latin typeface="Calibri" panose="020F0502020204030204" pitchFamily="34" charset="0"/>
                <a:ea typeface="Calibri" panose="020F0502020204030204" pitchFamily="34" charset="0"/>
                <a:cs typeface="Calibri" panose="020F0502020204030204" pitchFamily="34" charset="0"/>
              </a:rPr>
              <a:t>Una razón para estos puntos de vista diferentes es que el límite entre la depresión y la infelicidad es confuso.</a:t>
            </a:r>
            <a:r>
              <a:rPr lang="es-ES" dirty="0">
                <a:latin typeface="Calibri" panose="020F0502020204030204" pitchFamily="34" charset="0"/>
                <a:ea typeface="Calibri" panose="020F0502020204030204" pitchFamily="34" charset="0"/>
                <a:cs typeface="Calibri" panose="020F0502020204030204" pitchFamily="34" charset="0"/>
              </a:rPr>
              <a:t> La depresión no es única en esto. </a:t>
            </a:r>
            <a:r>
              <a:rPr lang="es-ES" dirty="0">
                <a:solidFill>
                  <a:srgbClr val="00B0F0"/>
                </a:solidFill>
                <a:latin typeface="Calibri" panose="020F0502020204030204" pitchFamily="34" charset="0"/>
                <a:ea typeface="Calibri" panose="020F0502020204030204" pitchFamily="34" charset="0"/>
                <a:cs typeface="Calibri" panose="020F0502020204030204" pitchFamily="34" charset="0"/>
              </a:rPr>
              <a:t>Otras categorías de enfermedades </a:t>
            </a:r>
            <a:r>
              <a:rPr lang="es-ES" b="1" dirty="0">
                <a:solidFill>
                  <a:srgbClr val="00B0F0"/>
                </a:solidFill>
                <a:latin typeface="Calibri" panose="020F0502020204030204" pitchFamily="34" charset="0"/>
                <a:ea typeface="Calibri" panose="020F0502020204030204" pitchFamily="34" charset="0"/>
                <a:cs typeface="Calibri" panose="020F0502020204030204" pitchFamily="34" charset="0"/>
              </a:rPr>
              <a:t>definidas sobre la base de una variable continua</a:t>
            </a:r>
            <a:r>
              <a:rPr lang="es-ES" dirty="0">
                <a:latin typeface="Calibri" panose="020F0502020204030204" pitchFamily="34" charset="0"/>
                <a:ea typeface="Calibri" panose="020F0502020204030204" pitchFamily="34" charset="0"/>
                <a:cs typeface="Calibri" panose="020F0502020204030204" pitchFamily="34" charset="0"/>
              </a:rPr>
              <a:t>, por ejemplo, </a:t>
            </a:r>
            <a:r>
              <a:rPr lang="es-ES"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diabetes e hipertensión, también son confusas</a:t>
            </a:r>
            <a:r>
              <a:rPr lang="es-ES" dirty="0">
                <a:latin typeface="Calibri" panose="020F0502020204030204" pitchFamily="34" charset="0"/>
                <a:ea typeface="Calibri" panose="020F0502020204030204" pitchFamily="34" charset="0"/>
                <a:cs typeface="Calibri" panose="020F0502020204030204" pitchFamily="34" charset="0"/>
              </a:rPr>
              <a:t>. Cuando se define una enfermedad en una variable categórica, el límite es claro: no se puede estar un poco embarazada o tener un toque de peste bubónica. </a:t>
            </a:r>
            <a:r>
              <a:rPr lang="es-ES" dirty="0">
                <a:solidFill>
                  <a:srgbClr val="FF3300"/>
                </a:solidFill>
                <a:latin typeface="Calibri" panose="020F0502020204030204" pitchFamily="34" charset="0"/>
                <a:ea typeface="Calibri" panose="020F0502020204030204" pitchFamily="34" charset="0"/>
                <a:cs typeface="Calibri" panose="020F0502020204030204" pitchFamily="34" charset="0"/>
              </a:rPr>
              <a:t>Pero cuando una enfermedad </a:t>
            </a:r>
            <a:r>
              <a:rPr lang="es-ES" b="1" dirty="0">
                <a:solidFill>
                  <a:srgbClr val="FF3300"/>
                </a:solidFill>
                <a:latin typeface="Calibri" panose="020F0502020204030204" pitchFamily="34" charset="0"/>
                <a:ea typeface="Calibri" panose="020F0502020204030204" pitchFamily="34" charset="0"/>
                <a:cs typeface="Calibri" panose="020F0502020204030204" pitchFamily="34" charset="0"/>
              </a:rPr>
              <a:t>se define en una variable continua</a:t>
            </a:r>
            <a:r>
              <a:rPr lang="es-ES" dirty="0">
                <a:solidFill>
                  <a:srgbClr val="FF3300"/>
                </a:solidFill>
                <a:latin typeface="Calibri" panose="020F0502020204030204" pitchFamily="34" charset="0"/>
                <a:ea typeface="Calibri" panose="020F0502020204030204" pitchFamily="34" charset="0"/>
                <a:cs typeface="Calibri" panose="020F0502020204030204" pitchFamily="34" charset="0"/>
              </a:rPr>
              <a:t>, </a:t>
            </a:r>
            <a:r>
              <a:rPr lang="es-ES" dirty="0">
                <a:solidFill>
                  <a:srgbClr val="009900"/>
                </a:solidFill>
                <a:latin typeface="Calibri" panose="020F0502020204030204" pitchFamily="34" charset="0"/>
                <a:ea typeface="Calibri" panose="020F0502020204030204" pitchFamily="34" charset="0"/>
                <a:cs typeface="Calibri" panose="020F0502020204030204" pitchFamily="34" charset="0"/>
              </a:rPr>
              <a:t>lo normal </a:t>
            </a:r>
            <a:r>
              <a:rPr lang="es-ES" dirty="0">
                <a:solidFill>
                  <a:srgbClr val="FF0066"/>
                </a:solidFill>
                <a:latin typeface="Calibri" panose="020F0502020204030204" pitchFamily="34" charset="0"/>
                <a:ea typeface="Calibri" panose="020F0502020204030204" pitchFamily="34" charset="0"/>
                <a:cs typeface="Calibri" panose="020F0502020204030204" pitchFamily="34" charset="0"/>
              </a:rPr>
              <a:t>y lo anormal </a:t>
            </a:r>
            <a:r>
              <a:rPr lang="es-ES" dirty="0">
                <a:solidFill>
                  <a:srgbClr val="FFC000"/>
                </a:solidFill>
                <a:latin typeface="Calibri" panose="020F0502020204030204" pitchFamily="34" charset="0"/>
                <a:ea typeface="Calibri" panose="020F0502020204030204" pitchFamily="34" charset="0"/>
                <a:cs typeface="Calibri" panose="020F0502020204030204" pitchFamily="34" charset="0"/>
              </a:rPr>
              <a:t>se fusionan imperceptiblemente entre sí, por lo que el límite es en cierta medida arbitrario</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FF66CC"/>
                </a:solidFill>
                <a:latin typeface="Calibri" panose="020F0502020204030204" pitchFamily="34" charset="0"/>
                <a:ea typeface="Calibri" panose="020F0502020204030204" pitchFamily="34" charset="0"/>
                <a:cs typeface="Calibri" panose="020F0502020204030204" pitchFamily="34" charset="0"/>
              </a:rPr>
              <a:t>Algunas personas obviamente deprimidas</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009999"/>
                </a:solidFill>
                <a:latin typeface="Calibri" panose="020F0502020204030204" pitchFamily="34" charset="0"/>
                <a:ea typeface="Calibri" panose="020F0502020204030204" pitchFamily="34" charset="0"/>
                <a:cs typeface="Calibri" panose="020F0502020204030204" pitchFamily="34" charset="0"/>
              </a:rPr>
              <a:t>la mayoría no lo están</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FF0066"/>
                </a:solidFill>
                <a:latin typeface="Calibri" panose="020F0502020204030204" pitchFamily="34" charset="0"/>
                <a:ea typeface="Calibri" panose="020F0502020204030204" pitchFamily="34" charset="0"/>
                <a:cs typeface="Calibri" panose="020F0502020204030204" pitchFamily="34" charset="0"/>
              </a:rPr>
              <a:t>pero hay algunos en el medio donde es difícil decidir si están deprimidos </a:t>
            </a:r>
            <a:r>
              <a:rPr lang="es-ES" dirty="0">
                <a:solidFill>
                  <a:srgbClr val="FF6600"/>
                </a:solidFill>
                <a:latin typeface="Calibri" panose="020F0502020204030204" pitchFamily="34" charset="0"/>
                <a:ea typeface="Calibri" panose="020F0502020204030204" pitchFamily="34" charset="0"/>
                <a:cs typeface="Calibri" panose="020F0502020204030204" pitchFamily="34" charset="0"/>
              </a:rPr>
              <a:t>o simplemente infelices transitoriamente</a:t>
            </a:r>
            <a:r>
              <a:rPr lang="es-ES" dirty="0">
                <a:latin typeface="Calibri" panose="020F0502020204030204" pitchFamily="34" charset="0"/>
                <a:ea typeface="Calibri" panose="020F0502020204030204" pitchFamily="34" charset="0"/>
                <a:cs typeface="Calibri" panose="020F0502020204030204" pitchFamily="34" charset="0"/>
              </a:rPr>
              <a:t>. Debe trazarse una línea entre los valores normales y anormales, y puede simplemente cumplir o simplemente perder el criterio de diagnóstico donde sea que se dibuje esa línea.</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3776868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808383" y="991359"/>
            <a:ext cx="10376452" cy="4839598"/>
          </a:xfrm>
        </p:spPr>
        <p:txBody>
          <a:bodyPr>
            <a:normAutofit fontScale="85000" lnSpcReduction="20000"/>
          </a:bodyPr>
          <a:lstStyle/>
          <a:p>
            <a:pPr algn="just">
              <a:lnSpc>
                <a:spcPct val="120000"/>
              </a:lnSpc>
              <a:spcAft>
                <a:spcPts val="800"/>
              </a:spcAft>
            </a:pPr>
            <a:r>
              <a:rPr lang="es-ES" dirty="0">
                <a:solidFill>
                  <a:srgbClr val="7030A0"/>
                </a:solidFill>
                <a:latin typeface="Calibri" panose="020F0502020204030204" pitchFamily="34" charset="0"/>
                <a:ea typeface="Calibri" panose="020F0502020204030204" pitchFamily="34" charset="0"/>
                <a:cs typeface="Calibri" panose="020F0502020204030204" pitchFamily="34" charset="0"/>
              </a:rPr>
              <a:t>Sin embargo, el influyente filósofo moral de la virtud </a:t>
            </a:r>
            <a:r>
              <a:rPr lang="es-ES" dirty="0">
                <a:solidFill>
                  <a:srgbClr val="7030A0"/>
                </a:solidFill>
                <a:highlight>
                  <a:srgbClr val="00FFFF"/>
                </a:highlight>
                <a:latin typeface="Calibri" panose="020F0502020204030204" pitchFamily="34" charset="0"/>
                <a:ea typeface="Calibri" panose="020F0502020204030204" pitchFamily="34" charset="0"/>
                <a:cs typeface="Calibri" panose="020F0502020204030204" pitchFamily="34" charset="0"/>
              </a:rPr>
              <a:t>Alasdair MacIntyre </a:t>
            </a:r>
            <a:r>
              <a:rPr lang="es-ES" dirty="0">
                <a:solidFill>
                  <a:srgbClr val="7030A0"/>
                </a:solidFill>
                <a:latin typeface="Calibri" panose="020F0502020204030204" pitchFamily="34" charset="0"/>
                <a:ea typeface="Calibri" panose="020F0502020204030204" pitchFamily="34" charset="0"/>
                <a:cs typeface="Calibri" panose="020F0502020204030204" pitchFamily="34" charset="0"/>
              </a:rPr>
              <a:t>piensa que el problema es más profundo que esto. </a:t>
            </a:r>
            <a:r>
              <a:rPr lang="es-ES" dirty="0">
                <a:latin typeface="Calibri" panose="020F0502020204030204" pitchFamily="34" charset="0"/>
                <a:ea typeface="Calibri" panose="020F0502020204030204" pitchFamily="34" charset="0"/>
                <a:cs typeface="Calibri" panose="020F0502020204030204" pitchFamily="34" charset="0"/>
              </a:rPr>
              <a:t>En su influyente libro </a:t>
            </a:r>
            <a:r>
              <a:rPr lang="es-ES" i="1" dirty="0">
                <a:latin typeface="Calibri" panose="020F0502020204030204" pitchFamily="34" charset="0"/>
                <a:ea typeface="Calibri" panose="020F0502020204030204" pitchFamily="34" charset="0"/>
                <a:cs typeface="Calibri" panose="020F0502020204030204" pitchFamily="34" charset="0"/>
              </a:rPr>
              <a:t>After Virtue</a:t>
            </a:r>
            <a:r>
              <a:rPr lang="es-ES" dirty="0">
                <a:latin typeface="Calibri" panose="020F0502020204030204" pitchFamily="34" charset="0"/>
                <a:ea typeface="Calibri" panose="020F0502020204030204" pitchFamily="34" charset="0"/>
                <a:cs typeface="Calibri" panose="020F0502020204030204" pitchFamily="34" charset="0"/>
              </a:rPr>
              <a:t> sugirió que nuestra sociedad ha experimentado un colapso fundamental en el marco de nuestra comprensión moral, y que esta es la causa subyacente de los problemas morales y las incertidumbres que enfrentamos y que él argumenta </a:t>
            </a:r>
            <a:r>
              <a:rPr lang="es-ES" dirty="0">
                <a:solidFill>
                  <a:srgbClr val="0000FF"/>
                </a:solidFill>
                <a:latin typeface="Calibri" panose="020F0502020204030204" pitchFamily="34" charset="0"/>
                <a:ea typeface="Calibri" panose="020F0502020204030204" pitchFamily="34" charset="0"/>
                <a:cs typeface="Calibri" panose="020F0502020204030204" pitchFamily="34" charset="0"/>
              </a:rPr>
              <a:t>que afectan todas las áreas de nuestra vida, </a:t>
            </a:r>
            <a:r>
              <a:rPr lang="es-ES" dirty="0">
                <a:solidFill>
                  <a:srgbClr val="00B0F0"/>
                </a:solidFill>
                <a:latin typeface="Calibri" panose="020F0502020204030204" pitchFamily="34" charset="0"/>
                <a:ea typeface="Calibri" panose="020F0502020204030204" pitchFamily="34" charset="0"/>
                <a:cs typeface="Calibri" panose="020F0502020204030204" pitchFamily="34" charset="0"/>
              </a:rPr>
              <a:t>no sólo cuidado de la salud</a:t>
            </a:r>
            <a:r>
              <a:rPr lang="es-ES" dirty="0">
                <a:latin typeface="Calibri" panose="020F0502020204030204" pitchFamily="34" charset="0"/>
                <a:ea typeface="Calibri" panose="020F0502020204030204" pitchFamily="34" charset="0"/>
                <a:cs typeface="Calibri" panose="020F0502020204030204" pitchFamily="34" charset="0"/>
              </a:rPr>
              <a:t>. </a:t>
            </a:r>
          </a:p>
          <a:p>
            <a:pPr algn="just">
              <a:lnSpc>
                <a:spcPct val="120000"/>
              </a:lnSpc>
              <a:spcAft>
                <a:spcPts val="800"/>
              </a:spcAft>
            </a:pPr>
            <a:r>
              <a:rPr lang="es-ES" dirty="0">
                <a:solidFill>
                  <a:srgbClr val="009900"/>
                </a:solidFill>
                <a:latin typeface="Calibri" panose="020F0502020204030204" pitchFamily="34" charset="0"/>
                <a:ea typeface="Calibri" panose="020F0502020204030204" pitchFamily="34" charset="0"/>
                <a:cs typeface="Calibri" panose="020F0502020204030204" pitchFamily="34" charset="0"/>
              </a:rPr>
              <a:t>MacIntyre cree que para resolver este problema, nuestra sociedad necesita una narrativa compartida, </a:t>
            </a:r>
            <a:r>
              <a:rPr lang="es-ES" dirty="0">
                <a:latin typeface="Calibri" panose="020F0502020204030204" pitchFamily="34" charset="0"/>
                <a:ea typeface="Calibri" panose="020F0502020204030204" pitchFamily="34" charset="0"/>
                <a:cs typeface="Calibri" panose="020F0502020204030204" pitchFamily="34" charset="0"/>
              </a:rPr>
              <a:t>una tradición compartida y una visión del mundo compartida. </a:t>
            </a:r>
            <a:r>
              <a:rPr lang="es-ES" dirty="0">
                <a:solidFill>
                  <a:srgbClr val="008080"/>
                </a:solidFill>
                <a:latin typeface="Calibri" panose="020F0502020204030204" pitchFamily="34" charset="0"/>
                <a:ea typeface="Calibri" panose="020F0502020204030204" pitchFamily="34" charset="0"/>
                <a:cs typeface="Calibri" panose="020F0502020204030204" pitchFamily="34" charset="0"/>
              </a:rPr>
              <a:t>Él sugiere que las actividades sociales compartidas con las tradiciones, que él llama 'prácticas', son un apoyo central para éstos.</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highlight>
                  <a:srgbClr val="00FFFF"/>
                </a:highlight>
                <a:latin typeface="Calibri" panose="020F0502020204030204" pitchFamily="34" charset="0"/>
                <a:ea typeface="Calibri" panose="020F0502020204030204" pitchFamily="34" charset="0"/>
                <a:cs typeface="Calibri" panose="020F0502020204030204" pitchFamily="34" charset="0"/>
              </a:rPr>
              <a:t>Una de las “prácticas” de MacIntyre es el cuidado de la salud.</a:t>
            </a:r>
            <a:endParaRPr lang="es-ES" dirty="0">
              <a:highlight>
                <a:srgbClr val="00FFFF"/>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s-ES" dirty="0">
                <a:solidFill>
                  <a:srgbClr val="009900"/>
                </a:solidFill>
                <a:latin typeface="Calibri" panose="020F0502020204030204" pitchFamily="34" charset="0"/>
                <a:ea typeface="Calibri" panose="020F0502020204030204" pitchFamily="34" charset="0"/>
                <a:cs typeface="Calibri" panose="020F0502020204030204" pitchFamily="34" charset="0"/>
              </a:rPr>
              <a:t>Esta visión teleológica</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0000FF"/>
                </a:solidFill>
                <a:latin typeface="Calibri" panose="020F0502020204030204" pitchFamily="34" charset="0"/>
                <a:ea typeface="Calibri" panose="020F0502020204030204" pitchFamily="34" charset="0"/>
                <a:cs typeface="Calibri" panose="020F0502020204030204" pitchFamily="34" charset="0"/>
              </a:rPr>
              <a:t>contrasta con la visión tomada por el consecuencialismo</a:t>
            </a:r>
            <a:r>
              <a:rPr lang="es-ES" dirty="0">
                <a:latin typeface="Calibri" panose="020F0502020204030204" pitchFamily="34" charset="0"/>
                <a:ea typeface="Calibri" panose="020F0502020204030204" pitchFamily="34" charset="0"/>
                <a:cs typeface="Calibri" panose="020F0502020204030204" pitchFamily="34" charset="0"/>
              </a:rPr>
              <a:t>, uno de los enfoques éticos dominantes en el cuidado de la salud actual, </a:t>
            </a:r>
            <a:r>
              <a:rPr lang="es-ES" dirty="0">
                <a:solidFill>
                  <a:srgbClr val="7030A0"/>
                </a:solidFill>
                <a:latin typeface="Calibri" panose="020F0502020204030204" pitchFamily="34" charset="0"/>
                <a:ea typeface="Calibri" panose="020F0502020204030204" pitchFamily="34" charset="0"/>
                <a:cs typeface="Calibri" panose="020F0502020204030204" pitchFamily="34" charset="0"/>
              </a:rPr>
              <a:t>de que la vida es una sucesión sin sentido de buenas y malas experiencias; </a:t>
            </a:r>
            <a:r>
              <a:rPr lang="es-ES" dirty="0">
                <a:solidFill>
                  <a:srgbClr val="00B0F0"/>
                </a:solidFill>
                <a:latin typeface="Calibri" panose="020F0502020204030204" pitchFamily="34" charset="0"/>
                <a:ea typeface="Calibri" panose="020F0502020204030204" pitchFamily="34" charset="0"/>
                <a:cs typeface="Calibri" panose="020F0502020204030204" pitchFamily="34" charset="0"/>
              </a:rPr>
              <a:t>y la moralidad consiste en tratar de maximizar lo bueno y minimizar lo malo.</a:t>
            </a:r>
            <a:endParaRPr lang="es-ES"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11037929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7000"/>
              </a:lnSpc>
              <a:spcAft>
                <a:spcPts val="800"/>
              </a:spcAft>
            </a:pP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La depresión es un concepto psicológico</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C000"/>
                </a:solidFill>
                <a:latin typeface="Calibri" panose="020F0502020204030204" pitchFamily="34" charset="0"/>
                <a:ea typeface="Calibri" panose="020F0502020204030204" pitchFamily="34" charset="0"/>
                <a:cs typeface="Calibri" panose="020F0502020204030204" pitchFamily="34" charset="0"/>
              </a:rPr>
              <a:t>más que físico</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y los problemas de medición en la psicología a menudo son más complicados que en la fisiología, por lo que es más difícil encontrar un instrumento de medición confiable</a:t>
            </a:r>
            <a:r>
              <a:rPr lang="es-ES" sz="2000" dirty="0">
                <a:latin typeface="Calibri" panose="020F0502020204030204" pitchFamily="34" charset="0"/>
                <a:ea typeface="Calibri" panose="020F0502020204030204" pitchFamily="34" charset="0"/>
                <a:cs typeface="Calibri" panose="020F0502020204030204" pitchFamily="34" charset="0"/>
              </a:rPr>
              <a:t>. </a:t>
            </a:r>
          </a:p>
          <a:p>
            <a:pPr algn="just">
              <a:lnSpc>
                <a:spcPct val="107000"/>
              </a:lnSpc>
              <a:spcAft>
                <a:spcPts val="800"/>
              </a:spcAft>
            </a:pPr>
            <a:r>
              <a:rPr lang="es-ES" sz="2000" dirty="0">
                <a:solidFill>
                  <a:srgbClr val="996633"/>
                </a:solidFill>
                <a:latin typeface="Calibri" panose="020F0502020204030204" pitchFamily="34" charset="0"/>
                <a:ea typeface="Calibri" panose="020F0502020204030204" pitchFamily="34" charset="0"/>
                <a:cs typeface="Calibri" panose="020F0502020204030204" pitchFamily="34" charset="0"/>
              </a:rPr>
              <a:t>Más importante aún, sin embargo, la depresión es un concepto complejo</a:t>
            </a:r>
            <a:r>
              <a:rPr lang="es-ES" sz="2000" dirty="0">
                <a:latin typeface="Calibri" panose="020F0502020204030204" pitchFamily="34" charset="0"/>
                <a:ea typeface="Calibri" panose="020F0502020204030204" pitchFamily="34" charset="0"/>
                <a:cs typeface="Calibri" panose="020F0502020204030204" pitchFamily="34" charset="0"/>
              </a:rPr>
              <a:t>; la herramienta del cuestionario de salud del paciente </a:t>
            </a:r>
            <a:r>
              <a:rPr lang="es-ES" sz="2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(PHQ9) comúnmente utilizada para cuantificar la depresión en la práctica general se basa en nueve síntomas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highlight>
                  <a:srgbClr val="00FF00"/>
                </a:highlight>
                <a:latin typeface="Calibri" panose="020F0502020204030204" pitchFamily="34" charset="0"/>
                <a:ea typeface="Calibri" panose="020F0502020204030204" pitchFamily="34" charset="0"/>
                <a:cs typeface="Calibri" panose="020F0502020204030204" pitchFamily="34" charset="0"/>
              </a:rPr>
              <a:t>Cuantas más variables intervienen en la definición de una afección, más difusos son sus bordes.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Este problema afecta las categorías de enfermedades definidas según criterios fisiológicos y psicológicos. </a:t>
            </a:r>
            <a:r>
              <a:rPr lang="es-ES" sz="2000" dirty="0">
                <a:solidFill>
                  <a:srgbClr val="0070C0"/>
                </a:solidFill>
                <a:latin typeface="Calibri" panose="020F0502020204030204" pitchFamily="34" charset="0"/>
                <a:ea typeface="Calibri" panose="020F0502020204030204" pitchFamily="34" charset="0"/>
                <a:cs typeface="Calibri" panose="020F0502020204030204" pitchFamily="34" charset="0"/>
              </a:rPr>
              <a:t>La diabetes es un concepto fisiológico definido esencialmente en términos de una medición: glucosa en sangre en ayunas</a:t>
            </a: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El síndrome metabólico es también un concepto fisiológico, pero es más borroso aún que la diabetes porque, y al igual que la depresión se define en términos de varias variables.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66CC"/>
                </a:solidFill>
                <a:latin typeface="Calibri" panose="020F0502020204030204" pitchFamily="34" charset="0"/>
                <a:ea typeface="Calibri" panose="020F0502020204030204" pitchFamily="34" charset="0"/>
                <a:cs typeface="Calibri" panose="020F0502020204030204" pitchFamily="34" charset="0"/>
              </a:rPr>
              <a:t>La reumatología está llena de categorías difusas complejas definidas en gran parte en términos fisiológicos.</a:t>
            </a:r>
            <a:endParaRPr lang="es-ES" sz="2000" dirty="0">
              <a:solidFill>
                <a:srgbClr val="FF66CC"/>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564011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fontScale="85000" lnSpcReduction="10000"/>
          </a:bodyPr>
          <a:lstStyle/>
          <a:p>
            <a:pPr algn="just">
              <a:lnSpc>
                <a:spcPct val="120000"/>
              </a:lnSpc>
              <a:spcAft>
                <a:spcPts val="800"/>
              </a:spcAft>
            </a:pPr>
            <a:r>
              <a:rPr lang="es-ES" dirty="0">
                <a:solidFill>
                  <a:srgbClr val="7030A0"/>
                </a:solidFill>
                <a:latin typeface="Calibri" panose="020F0502020204030204" pitchFamily="34" charset="0"/>
                <a:ea typeface="Calibri" panose="020F0502020204030204" pitchFamily="34" charset="0"/>
                <a:cs typeface="Calibri" panose="020F0502020204030204" pitchFamily="34" charset="0"/>
              </a:rPr>
              <a:t>La estabilidad de las medidas a lo largo del tiempo también es importante</a:t>
            </a:r>
            <a:r>
              <a:rPr lang="es-ES" dirty="0">
                <a:latin typeface="Calibri" panose="020F0502020204030204" pitchFamily="34" charset="0"/>
                <a:ea typeface="Calibri" panose="020F0502020204030204" pitchFamily="34" charset="0"/>
                <a:cs typeface="Calibri" panose="020F0502020204030204" pitchFamily="34" charset="0"/>
              </a:rPr>
              <a:t>: el azúcar en sangre en ayunas es bastante estable, pero la presión arterial en reposo no lo es. El estado de ánimo puede fluctuar violentamente y rápidamente</a:t>
            </a:r>
            <a:r>
              <a:rPr lang="es-ES"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 Algunas medidas de depresión, por ejemplo, el PHQ9, intentan lograr la estabilidad solicitando una autoevaluación durante un período de tiempo</a:t>
            </a:r>
            <a:r>
              <a:rPr lang="es-ES" dirty="0">
                <a:solidFill>
                  <a:srgbClr val="993300"/>
                </a:solidFill>
                <a:latin typeface="Calibri" panose="020F0502020204030204" pitchFamily="34" charset="0"/>
                <a:ea typeface="Calibri" panose="020F0502020204030204" pitchFamily="34" charset="0"/>
                <a:cs typeface="Calibri" panose="020F0502020204030204" pitchFamily="34" charset="0"/>
              </a:rPr>
              <a:t>. Otros, por ejemplo el Inventario de Depresión de Beck, son “instantáneos”</a:t>
            </a:r>
            <a:r>
              <a:rPr lang="es-ES" dirty="0">
                <a:latin typeface="Calibri" panose="020F0502020204030204" pitchFamily="34" charset="0"/>
                <a:ea typeface="Calibri" panose="020F0502020204030204" pitchFamily="34" charset="0"/>
                <a:cs typeface="Calibri" panose="020F0502020204030204" pitchFamily="34" charset="0"/>
              </a:rPr>
              <a:t>. Aquí todas las preguntas están en tiempo presente y no se especifica ningún marco de tiempo, lo que anima al encuestado a examinar sus sentimientos y pensamientos al momento de completar el cuestionario.</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s-ES" dirty="0">
                <a:solidFill>
                  <a:srgbClr val="FF6600"/>
                </a:solidFill>
                <a:latin typeface="Calibri" panose="020F0502020204030204" pitchFamily="34" charset="0"/>
                <a:ea typeface="Calibri" panose="020F0502020204030204" pitchFamily="34" charset="0"/>
                <a:cs typeface="Calibri" panose="020F0502020204030204" pitchFamily="34" charset="0"/>
              </a:rPr>
              <a:t>Entonces, algunas incertidumbres sobre los límites de la depresión son problemas empíricos de establecer límites y hacer mediciones.</a:t>
            </a:r>
            <a:r>
              <a:rPr lang="es-ES" dirty="0">
                <a:latin typeface="Calibri" panose="020F0502020204030204" pitchFamily="34" charset="0"/>
                <a:ea typeface="Calibri" panose="020F0502020204030204" pitchFamily="34" charset="0"/>
                <a:cs typeface="Calibri" panose="020F0502020204030204" pitchFamily="34" charset="0"/>
              </a:rPr>
              <a:t> Estos problemas son comunes en todas las ciencias biológicas, y son esencialmente similares a las dificultades que a veces ocurren al colocar una planta o animal en una especie o familia en particular, o al decidir las relaciones entre diferentes phylos y reinos.</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s-ES" dirty="0">
                <a:solidFill>
                  <a:srgbClr val="FF66CC"/>
                </a:solidFill>
                <a:latin typeface="Calibri" panose="020F0502020204030204" pitchFamily="34" charset="0"/>
                <a:ea typeface="Calibri" panose="020F0502020204030204" pitchFamily="34" charset="0"/>
                <a:cs typeface="Calibri" panose="020F0502020204030204" pitchFamily="34" charset="0"/>
              </a:rPr>
              <a:t>Pero el problema también es evaluativo, </a:t>
            </a:r>
            <a:r>
              <a:rPr lang="es-ES" dirty="0">
                <a:solidFill>
                  <a:srgbClr val="669900"/>
                </a:solidFill>
                <a:latin typeface="Calibri" panose="020F0502020204030204" pitchFamily="34" charset="0"/>
                <a:ea typeface="Calibri" panose="020F0502020204030204" pitchFamily="34" charset="0"/>
                <a:cs typeface="Calibri" panose="020F0502020204030204" pitchFamily="34" charset="0"/>
              </a:rPr>
              <a:t>y puede verse como otro ejemplo de la fragmentación moral que MacIntyre describe,</a:t>
            </a:r>
            <a:r>
              <a:rPr lang="es-ES" dirty="0">
                <a:latin typeface="Calibri" panose="020F0502020204030204" pitchFamily="34" charset="0"/>
                <a:ea typeface="Calibri" panose="020F0502020204030204" pitchFamily="34" charset="0"/>
                <a:cs typeface="Calibri" panose="020F0502020204030204" pitchFamily="34" charset="0"/>
              </a:rPr>
              <a:t> aunque los fragmentos no son los mismos que los discutidos en el Capítulo 1.</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8666154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0000"/>
              </a:lnSpc>
              <a:spcAft>
                <a:spcPts val="800"/>
              </a:spcAft>
            </a:pPr>
            <a:r>
              <a:rPr lang="es-ES" sz="2000" b="1" dirty="0">
                <a:latin typeface="Calibri" panose="020F0502020204030204" pitchFamily="34" charset="0"/>
                <a:ea typeface="Calibri" panose="020F0502020204030204" pitchFamily="34" charset="0"/>
                <a:cs typeface="Calibri" panose="020F0502020204030204" pitchFamily="34" charset="0"/>
              </a:rPr>
              <a:t>El fragmento consecuencialista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800"/>
              </a:spcAft>
            </a:pPr>
            <a:r>
              <a:rPr lang="es-ES" sz="2000" dirty="0">
                <a:solidFill>
                  <a:srgbClr val="0000CC"/>
                </a:solidFill>
                <a:latin typeface="Calibri" panose="020F0502020204030204" pitchFamily="34" charset="0"/>
                <a:ea typeface="Calibri" panose="020F0502020204030204" pitchFamily="34" charset="0"/>
                <a:cs typeface="Calibri" panose="020F0502020204030204" pitchFamily="34" charset="0"/>
              </a:rPr>
              <a:t>Para aquellos que se aferran al fragmento consecuencialista del naufragio moral</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3300"/>
                </a:solidFill>
                <a:latin typeface="Calibri" panose="020F0502020204030204" pitchFamily="34" charset="0"/>
                <a:ea typeface="Calibri" panose="020F0502020204030204" pitchFamily="34" charset="0"/>
                <a:cs typeface="Calibri" panose="020F0502020204030204" pitchFamily="34" charset="0"/>
              </a:rPr>
              <a:t>el sufrimiento es necesariamente malo, y cualquier acción que disminuya el sufrimiento o prolongue la vida es moralmente correcta</a:t>
            </a:r>
            <a:r>
              <a:rPr lang="es-ES" sz="2000" dirty="0">
                <a:latin typeface="Calibri" panose="020F0502020204030204" pitchFamily="34" charset="0"/>
                <a:ea typeface="Calibri" panose="020F0502020204030204" pitchFamily="34" charset="0"/>
                <a:cs typeface="Calibri" panose="020F0502020204030204" pitchFamily="34" charset="0"/>
              </a:rPr>
              <a:t>. La vida es una sucesión de experiencias buenas y malas, cuentas de diferentes formas y colores enhebradas en el hilo de la existencia. Los granos feos y rotos deben repararse o reemplazarse tan rápido como sea posible de la manera más fácil disponible. </a:t>
            </a:r>
            <a:r>
              <a:rPr lang="es-ES" sz="2000" dirty="0">
                <a:solidFill>
                  <a:srgbClr val="996633"/>
                </a:solidFill>
                <a:latin typeface="Calibri" panose="020F0502020204030204" pitchFamily="34" charset="0"/>
                <a:ea typeface="Calibri" panose="020F0502020204030204" pitchFamily="34" charset="0"/>
                <a:cs typeface="Calibri" panose="020F0502020204030204" pitchFamily="34" charset="0"/>
              </a:rPr>
              <a:t>Desde esta perspectiva, no importa si la depresión es estadísticamente anormal o una desviación de un estado ideal platónico, o si se encuentra en la mente o en el cuerpo.</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Todo lo que importa es si tomar las tabletas reduce el sufrimiento y aumenta el placer.</a:t>
            </a:r>
            <a:r>
              <a:rPr lang="es-ES" sz="2000" dirty="0">
                <a:solidFill>
                  <a:srgbClr val="00B0F0"/>
                </a:solidFill>
                <a:latin typeface="Calibri" panose="020F0502020204030204" pitchFamily="34" charset="0"/>
                <a:ea typeface="Calibri" panose="020F0502020204030204" pitchFamily="34" charset="0"/>
                <a:cs typeface="Calibri" panose="020F0502020204030204" pitchFamily="34" charset="0"/>
              </a:rPr>
              <a:t> Y todos los medios para eliminar el sufrimiento son igualmente válidos; </a:t>
            </a:r>
            <a:r>
              <a:rPr lang="es-ES" sz="2000" dirty="0">
                <a:solidFill>
                  <a:srgbClr val="0000CC"/>
                </a:solidFill>
                <a:latin typeface="Calibri" panose="020F0502020204030204" pitchFamily="34" charset="0"/>
                <a:ea typeface="Calibri" panose="020F0502020204030204" pitchFamily="34" charset="0"/>
                <a:cs typeface="Calibri" panose="020F0502020204030204" pitchFamily="34" charset="0"/>
              </a:rPr>
              <a:t>las únicas diferencias significativas entre el tratamiento farmacológico y la psicoterapia son la eficacia y el costo</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Desde este punto de vista, no hay lugar para experiencias negativas con resultados positivos, </a:t>
            </a:r>
            <a:r>
              <a:rPr lang="es-ES" sz="2000" dirty="0">
                <a:latin typeface="Calibri" panose="020F0502020204030204" pitchFamily="34" charset="0"/>
                <a:ea typeface="Calibri" panose="020F0502020204030204" pitchFamily="34" charset="0"/>
                <a:cs typeface="Calibri" panose="020F0502020204030204" pitchFamily="34" charset="0"/>
              </a:rPr>
              <a:t>distintos de aquellos que sustituyen el dolor a corto plazo por ganancia a largo plazo (como por ejemplo, la cirugía).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38324467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0000"/>
              </a:lnSpc>
              <a:spcAft>
                <a:spcPts val="800"/>
              </a:spcAft>
            </a:pP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Desde esta perspectiva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la distinción entre enfermedades, factores de riesgo y etapas prodrómicas </a:t>
            </a:r>
            <a:r>
              <a:rPr lang="es-ES" sz="2000" dirty="0">
                <a:latin typeface="Calibri" panose="020F0502020204030204" pitchFamily="34" charset="0"/>
                <a:ea typeface="Calibri" panose="020F0502020204030204" pitchFamily="34" charset="0"/>
                <a:cs typeface="Calibri" panose="020F0502020204030204" pitchFamily="34" charset="0"/>
              </a:rPr>
              <a:t>de las condiciones que pueden conducir a la enfermedad si no se tratan </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es irrelevante</a:t>
            </a:r>
            <a:r>
              <a:rPr lang="es-ES" sz="2000" dirty="0">
                <a:latin typeface="Calibri" panose="020F0502020204030204" pitchFamily="34" charset="0"/>
                <a:ea typeface="Calibri" panose="020F0502020204030204" pitchFamily="34" charset="0"/>
                <a:cs typeface="Calibri" panose="020F0502020204030204" pitchFamily="34" charset="0"/>
              </a:rPr>
              <a:t>, que es quizás la razón por la que a veces se difumina en la práctica.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La dislipemia, la hipertensión leve y moderada, la enfermedad renal crónica (ERC) estadios 2 y 3, y la neoplasia intracelular cervical temprana, son afecciones asintomáticas o factores de riesgo que pueden progresar o no a una enfermedad manifiesta</a:t>
            </a:r>
            <a:r>
              <a:rPr lang="es-ES" sz="2000" dirty="0">
                <a:latin typeface="Calibri" panose="020F0502020204030204" pitchFamily="34" charset="0"/>
                <a:ea typeface="Calibri" panose="020F0502020204030204" pitchFamily="34" charset="0"/>
                <a:cs typeface="Calibri" panose="020F0502020204030204" pitchFamily="34" charset="0"/>
              </a:rPr>
              <a:t> que detectamos y tratamos. </a:t>
            </a:r>
            <a:r>
              <a:rPr lang="es-ES" sz="2000" dirty="0">
                <a:solidFill>
                  <a:srgbClr val="A50021"/>
                </a:solidFill>
                <a:latin typeface="Calibri" panose="020F0502020204030204" pitchFamily="34" charset="0"/>
                <a:ea typeface="Calibri" panose="020F0502020204030204" pitchFamily="34" charset="0"/>
                <a:cs typeface="Calibri" panose="020F0502020204030204" pitchFamily="34" charset="0"/>
              </a:rPr>
              <a:t>Pero debido a que modificarlos reduce el riesgo de progresión a la enfermedad, tiene un buen sentido consecuencial detectarlos y tratarlos si conduce al mayor bien del mayor número.</a:t>
            </a:r>
          </a:p>
          <a:p>
            <a:pPr algn="just">
              <a:lnSpc>
                <a:spcPct val="100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32203411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0000"/>
              </a:lnSpc>
              <a:spcAft>
                <a:spcPts val="800"/>
              </a:spcAft>
            </a:pPr>
            <a:r>
              <a:rPr lang="es-ES" sz="2000" dirty="0">
                <a:solidFill>
                  <a:srgbClr val="0000CC"/>
                </a:solidFill>
                <a:latin typeface="Calibri" panose="020F0502020204030204" pitchFamily="34" charset="0"/>
                <a:ea typeface="Calibri" panose="020F0502020204030204" pitchFamily="34" charset="0"/>
                <a:cs typeface="Calibri" panose="020F0502020204030204" pitchFamily="34" charset="0"/>
              </a:rPr>
              <a:t>Aunque para los programas de detección de ganancias consecuencialistas no es necesario distinguir entre una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enfermedad que también es una dolencia </a:t>
            </a:r>
            <a:r>
              <a:rPr lang="es-ES" sz="2000" dirty="0">
                <a:solidFill>
                  <a:srgbClr val="0000CC"/>
                </a:solidFill>
                <a:latin typeface="Calibri" panose="020F0502020204030204" pitchFamily="34" charset="0"/>
                <a:ea typeface="Calibri" panose="020F0502020204030204" pitchFamily="34" charset="0"/>
                <a:cs typeface="Calibri" panose="020F0502020204030204" pitchFamily="34" charset="0"/>
              </a:rPr>
              <a:t>y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un factor de riesgo que aún no es una dolencia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C00000"/>
                </a:solidFill>
                <a:latin typeface="Calibri" panose="020F0502020204030204" pitchFamily="34" charset="0"/>
                <a:ea typeface="Calibri" panose="020F0502020204030204" pitchFamily="34" charset="0"/>
                <a:cs typeface="Calibri" panose="020F0502020204030204" pitchFamily="34" charset="0"/>
              </a:rPr>
              <a:t>el diagnóstico y el tratamiento de un factor de riesgo puede verse como una transferencia del “reino de los sanos” al “reino de los enfermos”. </a:t>
            </a:r>
          </a:p>
          <a:p>
            <a:pPr algn="just">
              <a:lnSpc>
                <a:spcPct val="100000"/>
              </a:lnSpc>
              <a:spcAft>
                <a:spcPts val="800"/>
              </a:spcAft>
            </a:pPr>
            <a:r>
              <a:rPr lang="es-ES" sz="2000" dirty="0">
                <a:highlight>
                  <a:srgbClr val="00FFFF"/>
                </a:highlight>
                <a:latin typeface="Calibri" panose="020F0502020204030204" pitchFamily="34" charset="0"/>
                <a:ea typeface="Calibri" panose="020F0502020204030204" pitchFamily="34" charset="0"/>
                <a:cs typeface="Calibri" panose="020F0502020204030204" pitchFamily="34" charset="0"/>
              </a:rPr>
              <a:t>La “enfermedad renal crónica” (ERC) es un buen ejemplo de esto</a:t>
            </a:r>
            <a:r>
              <a:rPr lang="es-ES" sz="2000" dirty="0">
                <a:latin typeface="Calibri" panose="020F0502020204030204" pitchFamily="34" charset="0"/>
                <a:ea typeface="Calibri" panose="020F0502020204030204" pitchFamily="34" charset="0"/>
                <a:cs typeface="Calibri" panose="020F0502020204030204" pitchFamily="34" charset="0"/>
              </a:rPr>
              <a:t>. El término se usa para todos los niveles de la función renal; </a:t>
            </a:r>
            <a:r>
              <a:rPr lang="es-ES" sz="2000" b="1" dirty="0">
                <a:solidFill>
                  <a:srgbClr val="008000"/>
                </a:solidFill>
                <a:latin typeface="Calibri" panose="020F0502020204030204" pitchFamily="34" charset="0"/>
                <a:ea typeface="Calibri" panose="020F0502020204030204" pitchFamily="34" charset="0"/>
                <a:cs typeface="Calibri" panose="020F0502020204030204" pitchFamily="34" charset="0"/>
              </a:rPr>
              <a:t>la etapa 1 </a:t>
            </a:r>
            <a:r>
              <a:rPr lang="es-ES" sz="2000" dirty="0">
                <a:latin typeface="Calibri" panose="020F0502020204030204" pitchFamily="34" charset="0"/>
                <a:ea typeface="Calibri" panose="020F0502020204030204" pitchFamily="34" charset="0"/>
                <a:cs typeface="Calibri" panose="020F0502020204030204" pitchFamily="34" charset="0"/>
              </a:rPr>
              <a:t>es completamente satisfactoria y la </a:t>
            </a:r>
            <a:r>
              <a:rPr lang="es-ES" sz="2000" b="1" dirty="0">
                <a:solidFill>
                  <a:srgbClr val="009999"/>
                </a:solidFill>
                <a:latin typeface="Calibri" panose="020F0502020204030204" pitchFamily="34" charset="0"/>
                <a:ea typeface="Calibri" panose="020F0502020204030204" pitchFamily="34" charset="0"/>
                <a:cs typeface="Calibri" panose="020F0502020204030204" pitchFamily="34" charset="0"/>
              </a:rPr>
              <a:t>etapa 2 </a:t>
            </a:r>
            <a:r>
              <a:rPr lang="es-ES" sz="2000" dirty="0">
                <a:latin typeface="Calibri" panose="020F0502020204030204" pitchFamily="34" charset="0"/>
                <a:ea typeface="Calibri" panose="020F0502020204030204" pitchFamily="34" charset="0"/>
                <a:cs typeface="Calibri" panose="020F0502020204030204" pitchFamily="34" charset="0"/>
              </a:rPr>
              <a:t>es una discapacidad leve para la cual no se necesita ninguna acción. </a:t>
            </a:r>
            <a:r>
              <a:rPr lang="es-ES" sz="2000" b="1" dirty="0">
                <a:solidFill>
                  <a:srgbClr val="C00000"/>
                </a:solidFill>
                <a:latin typeface="Calibri" panose="020F0502020204030204" pitchFamily="34" charset="0"/>
                <a:ea typeface="Calibri" panose="020F0502020204030204" pitchFamily="34" charset="0"/>
                <a:cs typeface="Calibri" panose="020F0502020204030204" pitchFamily="34" charset="0"/>
              </a:rPr>
              <a:t>Sólo en la etapa 3 </a:t>
            </a:r>
            <a:r>
              <a:rPr lang="es-ES" sz="2000" dirty="0">
                <a:latin typeface="Calibri" panose="020F0502020204030204" pitchFamily="34" charset="0"/>
                <a:ea typeface="Calibri" panose="020F0502020204030204" pitchFamily="34" charset="0"/>
                <a:cs typeface="Calibri" panose="020F0502020204030204" pitchFamily="34" charset="0"/>
              </a:rPr>
              <a:t>(que todavía es asintomática) el riesgo de progresión a la insuficiencia renal sintomática es lo suficientemente alto como para considerar la intervención para frenar el deterioro. </a:t>
            </a:r>
            <a:r>
              <a:rPr lang="es-E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Y sólo las etapas 4 ó 5 </a:t>
            </a:r>
            <a:r>
              <a:rPr lang="es-ES" sz="2000" dirty="0">
                <a:solidFill>
                  <a:srgbClr val="FF0000"/>
                </a:solidFill>
                <a:latin typeface="Calibri" panose="020F0502020204030204" pitchFamily="34" charset="0"/>
                <a:ea typeface="Calibri" panose="020F0502020204030204" pitchFamily="34" charset="0"/>
                <a:cs typeface="Calibri" panose="020F0502020204030204" pitchFamily="34" charset="0"/>
              </a:rPr>
              <a:t>tienen un impacto en el bienestar que podríamos llamar enfermedad</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Pero los pacientes a menudo se alarman cuando se les dice que tienen ERC </a:t>
            </a:r>
            <a:r>
              <a:rPr lang="es-ES" sz="2000" b="1" dirty="0">
                <a:solidFill>
                  <a:srgbClr val="C00000"/>
                </a:solidFill>
                <a:latin typeface="Calibri" panose="020F0502020204030204" pitchFamily="34" charset="0"/>
                <a:cs typeface="Calibri" panose="020F0502020204030204" pitchFamily="34" charset="0"/>
              </a:rPr>
              <a:t>estadio 3</a:t>
            </a:r>
            <a:r>
              <a:rPr lang="es-ES" sz="2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 aunque sólo significa que tienen un mayor riesgo de insuficiencia renal en el futuro,</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tal vez porque en otras dolencias pueden haber oído hablar de la </a:t>
            </a:r>
            <a:r>
              <a:rPr lang="es-ES" sz="2000" b="1" dirty="0">
                <a:solidFill>
                  <a:srgbClr val="FF6600"/>
                </a:solidFill>
                <a:latin typeface="Calibri" panose="020F0502020204030204" pitchFamily="34" charset="0"/>
                <a:ea typeface="Calibri" panose="020F0502020204030204" pitchFamily="34" charset="0"/>
                <a:cs typeface="Calibri" panose="020F0502020204030204" pitchFamily="34" charset="0"/>
              </a:rPr>
              <a:t>etapa 3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como bastante avanzada.</a:t>
            </a:r>
            <a:r>
              <a:rPr lang="es-ES" sz="2000" dirty="0">
                <a:solidFill>
                  <a:srgbClr val="00B0F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Puede ser difícil asegurarles que</a:t>
            </a:r>
            <a:r>
              <a:rPr lang="es-ES" sz="2000" dirty="0">
                <a:solidFill>
                  <a:srgbClr val="009999"/>
                </a:solidFill>
                <a:latin typeface="Calibri" panose="020F0502020204030204" pitchFamily="34" charset="0"/>
                <a:ea typeface="Calibri" panose="020F0502020204030204" pitchFamily="34" charset="0"/>
                <a:cs typeface="Calibri" panose="020F0502020204030204" pitchFamily="34" charset="0"/>
              </a:rPr>
              <a:t>, dado que la tasa de deterioro suele ser lenta y predecible</a:t>
            </a: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 los problemas se encuentren en un futuro lejano, </a:t>
            </a:r>
            <a:r>
              <a:rPr lang="es-ES" sz="2000" dirty="0">
                <a:solidFill>
                  <a:srgbClr val="009999"/>
                </a:solidFill>
                <a:latin typeface="Calibri" panose="020F0502020204030204" pitchFamily="34" charset="0"/>
                <a:ea typeface="Calibri" panose="020F0502020204030204" pitchFamily="34" charset="0"/>
                <a:cs typeface="Calibri" panose="020F0502020204030204" pitchFamily="34" charset="0"/>
              </a:rPr>
              <a:t>y es posible que nunca ocurran.</a:t>
            </a:r>
            <a:endParaRPr lang="es-ES" sz="2000" dirty="0">
              <a:solidFill>
                <a:srgbClr val="009999"/>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20183905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7000"/>
              </a:lnSpc>
              <a:spcAft>
                <a:spcPts val="800"/>
              </a:spcAft>
            </a:pPr>
            <a:r>
              <a:rPr lang="es-ES" sz="2000" b="1" dirty="0">
                <a:latin typeface="Calibri" panose="020F0502020204030204" pitchFamily="34" charset="0"/>
                <a:ea typeface="Calibri" panose="020F0502020204030204" pitchFamily="34" charset="0"/>
                <a:cs typeface="Calibri" panose="020F0502020204030204" pitchFamily="34" charset="0"/>
              </a:rPr>
              <a:t>El fragmento dualista (mantiene que mente y cuerpo son entidades distintas)</a:t>
            </a:r>
          </a:p>
          <a:p>
            <a:pPr algn="just">
              <a:lnSpc>
                <a:spcPct val="107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a medida que obtenemos esta comprensión, que muestra cuán estrechamente se entrelazan la mente y el cuerpo</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una división dualista mente-cuerpo se vuelve cada vez más insostenible</a:t>
            </a:r>
            <a:r>
              <a:rPr lang="es-ES" sz="2000" dirty="0">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000" b="1"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es-ES" sz="2000" b="1" dirty="0">
                <a:latin typeface="Calibri" panose="020F0502020204030204" pitchFamily="34" charset="0"/>
                <a:ea typeface="Calibri" panose="020F0502020204030204" pitchFamily="34" charset="0"/>
                <a:cs typeface="Calibri" panose="020F0502020204030204" pitchFamily="34" charset="0"/>
              </a:rPr>
              <a:t>Disease-mongering (tráfico, comercio y promoción de enfermedades)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19008559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7000"/>
              </a:lnSpc>
              <a:spcAft>
                <a:spcPts val="800"/>
              </a:spcAft>
            </a:pPr>
            <a:r>
              <a:rPr lang="es-ES" sz="2000" b="1" dirty="0">
                <a:latin typeface="Calibri" panose="020F0502020204030204" pitchFamily="34" charset="0"/>
                <a:ea typeface="Calibri" panose="020F0502020204030204" pitchFamily="34" charset="0"/>
                <a:cs typeface="Calibri" panose="020F0502020204030204" pitchFamily="34" charset="0"/>
              </a:rPr>
              <a:t>Enfermedad y responsabilidad</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0000FF"/>
                </a:solidFill>
                <a:latin typeface="Calibri" panose="020F0502020204030204" pitchFamily="34" charset="0"/>
                <a:cs typeface="Calibri" panose="020F0502020204030204" pitchFamily="34" charset="0"/>
              </a:rPr>
              <a:t>Sin embargo, hay otra razón </a:t>
            </a:r>
            <a:r>
              <a:rPr lang="es-ES" sz="2000" dirty="0">
                <a:solidFill>
                  <a:srgbClr val="9900CC"/>
                </a:solidFill>
                <a:latin typeface="Calibri" panose="020F0502020204030204" pitchFamily="34" charset="0"/>
                <a:ea typeface="Calibri" panose="020F0502020204030204" pitchFamily="34" charset="0"/>
                <a:cs typeface="Calibri" panose="020F0502020204030204" pitchFamily="34" charset="0"/>
              </a:rPr>
              <a:t>por la cual las condiciones como la fobia social y el trastorno por déficit de atención</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0000"/>
                </a:solidFill>
                <a:latin typeface="Calibri" panose="020F0502020204030204" pitchFamily="34" charset="0"/>
                <a:ea typeface="Calibri" panose="020F0502020204030204" pitchFamily="34" charset="0"/>
                <a:cs typeface="Calibri" panose="020F0502020204030204" pitchFamily="34" charset="0"/>
              </a:rPr>
              <a:t>pueden clasificarse como enfermedades </a:t>
            </a:r>
            <a:r>
              <a:rPr lang="es-ES" sz="2000" dirty="0">
                <a:solidFill>
                  <a:srgbClr val="FFC000"/>
                </a:solidFill>
                <a:latin typeface="Calibri" panose="020F0502020204030204" pitchFamily="34" charset="0"/>
                <a:ea typeface="Calibri" panose="020F0502020204030204" pitchFamily="34" charset="0"/>
                <a:cs typeface="Calibri" panose="020F0502020204030204" pitchFamily="34" charset="0"/>
              </a:rPr>
              <a:t>más que como características de la personalidad</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que es el vínculo entre la enfermedad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y la responsabilidad (responder de mi comportamiento)</a:t>
            </a:r>
            <a:r>
              <a:rPr lang="es-ES" sz="2000" dirty="0">
                <a:latin typeface="Calibri" panose="020F0502020204030204" pitchFamily="34" charset="0"/>
                <a:ea typeface="Calibri" panose="020F0502020204030204" pitchFamily="34" charset="0"/>
                <a:cs typeface="Calibri" panose="020F0502020204030204" pitchFamily="34" charset="0"/>
              </a:rPr>
              <a:t>. </a:t>
            </a:r>
          </a:p>
          <a:p>
            <a:pPr algn="just">
              <a:lnSpc>
                <a:spcPct val="107000"/>
              </a:lnSpc>
              <a:spcAft>
                <a:spcPts val="800"/>
              </a:spcAft>
            </a:pPr>
            <a:r>
              <a:rPr lang="es-ES" sz="2000" dirty="0">
                <a:solidFill>
                  <a:srgbClr val="FFC000"/>
                </a:solidFill>
                <a:latin typeface="Calibri" panose="020F0502020204030204" pitchFamily="34" charset="0"/>
                <a:ea typeface="Calibri" panose="020F0502020204030204" pitchFamily="34" charset="0"/>
                <a:cs typeface="Calibri" panose="020F0502020204030204" pitchFamily="34" charset="0"/>
              </a:rPr>
              <a:t>Definir un problema </a:t>
            </a:r>
            <a:r>
              <a:rPr lang="es-ES" sz="2000" dirty="0">
                <a:solidFill>
                  <a:srgbClr val="FF0000"/>
                </a:solidFill>
                <a:latin typeface="Calibri" panose="020F0502020204030204" pitchFamily="34" charset="0"/>
                <a:ea typeface="Calibri" panose="020F0502020204030204" pitchFamily="34" charset="0"/>
                <a:cs typeface="Calibri" panose="020F0502020204030204" pitchFamily="34" charset="0"/>
              </a:rPr>
              <a:t>como una enfermedad </a:t>
            </a: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implica que es involuntario y, por lo tanto, está fuera del rango de las cosas por las cuales puedo ser considerado responsable. </a:t>
            </a:r>
            <a:r>
              <a:rPr lang="es-ES" sz="2000" dirty="0">
                <a:solidFill>
                  <a:srgbClr val="996633"/>
                </a:solidFill>
                <a:latin typeface="Calibri" panose="020F0502020204030204" pitchFamily="34" charset="0"/>
                <a:ea typeface="Calibri" panose="020F0502020204030204" pitchFamily="34" charset="0"/>
                <a:cs typeface="Calibri" panose="020F0502020204030204" pitchFamily="34" charset="0"/>
              </a:rPr>
              <a:t>Es un “factor externo excusante” del comportamiento o de la incapacidad para rendir</a:t>
            </a:r>
            <a:r>
              <a:rPr lang="es-ES" sz="2000" dirty="0">
                <a:latin typeface="Calibri" panose="020F0502020204030204" pitchFamily="34" charset="0"/>
                <a:ea typeface="Calibri" panose="020F0502020204030204" pitchFamily="34" charset="0"/>
                <a:cs typeface="Calibri" panose="020F0502020204030204" pitchFamily="34" charset="0"/>
              </a:rPr>
              <a:t>. El argumento funciona así:</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dirty="0">
                <a:latin typeface="Calibri" panose="020F0502020204030204" pitchFamily="34" charset="0"/>
                <a:ea typeface="Calibri" panose="020F0502020204030204" pitchFamily="34" charset="0"/>
                <a:cs typeface="Calibri" panose="020F0502020204030204" pitchFamily="34" charset="0"/>
              </a:rPr>
              <a:t>      </a:t>
            </a:r>
            <a:r>
              <a:rPr lang="es-ES" sz="2000" dirty="0">
                <a:latin typeface="Calibri" panose="020F0502020204030204" pitchFamily="34" charset="0"/>
                <a:ea typeface="Calibri" panose="020F0502020204030204" pitchFamily="34" charset="0"/>
                <a:cs typeface="Calibri" panose="020F0502020204030204" pitchFamily="34" charset="0"/>
              </a:rPr>
              <a:t>“Mi comportamiento es el resultado de mi enfermedad”, o “Yo no puedo hacer eso debido a mi enfermedad”.</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latin typeface="Calibri" panose="020F0502020204030204" pitchFamily="34" charset="0"/>
                <a:ea typeface="Calibri" panose="020F0502020204030204" pitchFamily="34" charset="0"/>
                <a:cs typeface="Times New Roman" panose="02020603050405020304" pitchFamily="18" charset="0"/>
              </a:rPr>
              <a:t>      Pero estoy excusado porque mi enfermedad es un factor externo a mí, y por eso no es mi culpa.</a:t>
            </a:r>
          </a:p>
          <a:p>
            <a:pPr algn="just">
              <a:lnSpc>
                <a:spcPct val="107000"/>
              </a:lnSpc>
              <a:spcAft>
                <a:spcPts val="800"/>
              </a:spcAft>
            </a:pPr>
            <a:r>
              <a:rPr lang="es-ES" sz="2000" dirty="0">
                <a:latin typeface="Calibri" panose="020F0502020204030204" pitchFamily="34" charset="0"/>
                <a:ea typeface="Calibri" panose="020F0502020204030204" pitchFamily="34" charset="0"/>
                <a:cs typeface="Times New Roman" panose="02020603050405020304" pitchFamily="18" charset="0"/>
              </a:rPr>
              <a:t>      Por lo tanto, “Mi comportamiento no es culpa mía”, o “No es culpa mía que no pueda hacer eso”.</a:t>
            </a: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33040212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7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Por lo general, </a:t>
            </a:r>
            <a:r>
              <a:rPr lang="es-ES" sz="2000" dirty="0">
                <a:solidFill>
                  <a:srgbClr val="996633"/>
                </a:solidFill>
                <a:latin typeface="Calibri" panose="020F0502020204030204" pitchFamily="34" charset="0"/>
                <a:ea typeface="Calibri" panose="020F0502020204030204" pitchFamily="34" charset="0"/>
                <a:cs typeface="Calibri" panose="020F0502020204030204" pitchFamily="34" charset="0"/>
              </a:rPr>
              <a:t>el aspecto de excusa de una enfermedad es posterior a la clasificación de una condición como una enfermedad por otros motivos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los psicoanalistas a menudo se refieren a esta excusa como ganancia “secundaria”; </a:t>
            </a:r>
            <a:r>
              <a:rPr lang="es-ES" sz="2000" dirty="0">
                <a:solidFill>
                  <a:srgbClr val="C00000"/>
                </a:solidFill>
                <a:latin typeface="Calibri" panose="020F0502020204030204" pitchFamily="34" charset="0"/>
                <a:ea typeface="Calibri" panose="020F0502020204030204" pitchFamily="34" charset="0"/>
                <a:cs typeface="Calibri" panose="020F0502020204030204" pitchFamily="34" charset="0"/>
              </a:rPr>
              <a:t>pero a veces es la razón principal para definir una condición como una enfermedad.</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70C0"/>
                </a:solidFill>
                <a:latin typeface="Calibri" panose="020F0502020204030204" pitchFamily="34" charset="0"/>
                <a:ea typeface="Calibri" panose="020F0502020204030204" pitchFamily="34" charset="0"/>
                <a:cs typeface="Calibri" panose="020F0502020204030204" pitchFamily="34" charset="0"/>
              </a:rPr>
              <a:t>Queremos sentir simpatía por la persona con la afección en lugar de culparlo, </a:t>
            </a:r>
            <a:r>
              <a:rPr lang="es-ES" sz="2000" dirty="0">
                <a:solidFill>
                  <a:srgbClr val="C00000"/>
                </a:solidFill>
                <a:latin typeface="Calibri" panose="020F0502020204030204" pitchFamily="34" charset="0"/>
                <a:ea typeface="Calibri" panose="020F0502020204030204" pitchFamily="34" charset="0"/>
                <a:cs typeface="Calibri" panose="020F0502020204030204" pitchFamily="34" charset="0"/>
              </a:rPr>
              <a:t>por lo que decidimos que debe estar enfermo</a:t>
            </a:r>
            <a:r>
              <a:rPr lang="es-ES" sz="2000" dirty="0">
                <a:solidFill>
                  <a:srgbClr val="0070C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La lógica fluye en la otra dirección:</a:t>
            </a:r>
            <a:endParaRPr lang="es-ES" sz="20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449580"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Grupo de expertos decide que su comportamiento no debe verse como su culpa (porque quieren que se sienta simpatía por las personas que “tienen esta enfermedad”).</a:t>
            </a:r>
          </a:p>
          <a:p>
            <a:pPr marL="449580"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El comportamiento resultante de su enfermedad no es su culpa.</a:t>
            </a:r>
          </a:p>
          <a:p>
            <a:pPr marL="449580"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Por lo tanto: Su comportamiento debe ser culpa de algo fuera de él, que es esta enfermedad.</a:t>
            </a:r>
          </a:p>
          <a:p>
            <a:pPr algn="just">
              <a:lnSpc>
                <a:spcPct val="107000"/>
              </a:lnSpc>
              <a:spcAft>
                <a:spcPts val="800"/>
              </a:spcAft>
            </a:pPr>
            <a:endParaRPr lang="es-ES" sz="2000" dirty="0">
              <a:latin typeface="Calibri" panose="020F0502020204030204" pitchFamily="34" charset="0"/>
              <a:ea typeface="Calibri" panose="020F0502020204030204" pitchFamily="34" charset="0"/>
            </a:endParaRPr>
          </a:p>
          <a:p>
            <a:pPr algn="just">
              <a:lnSpc>
                <a:spcPct val="107000"/>
              </a:lnSpc>
              <a:spcAft>
                <a:spcPts val="800"/>
              </a:spcAft>
            </a:pPr>
            <a:r>
              <a:rPr lang="es-ES" sz="2000" dirty="0">
                <a:solidFill>
                  <a:srgbClr val="0000CC"/>
                </a:solidFill>
                <a:latin typeface="Calibri" panose="020F0502020204030204" pitchFamily="34" charset="0"/>
                <a:ea typeface="Calibri" panose="020F0502020204030204" pitchFamily="34" charset="0"/>
              </a:rPr>
              <a:t>Sin embargo, esta lógica sólo funciona </a:t>
            </a:r>
            <a:r>
              <a:rPr lang="es-ES" sz="2000" dirty="0">
                <a:solidFill>
                  <a:srgbClr val="9900FF"/>
                </a:solidFill>
                <a:latin typeface="Calibri" panose="020F0502020204030204" pitchFamily="34" charset="0"/>
                <a:ea typeface="Calibri" panose="020F0502020204030204" pitchFamily="34" charset="0"/>
              </a:rPr>
              <a:t>si se acepta la primera premisa</a:t>
            </a:r>
            <a:r>
              <a:rPr lang="es-ES" sz="2000" dirty="0">
                <a:latin typeface="Calibri" panose="020F0502020204030204" pitchFamily="34" charset="0"/>
                <a:ea typeface="Calibri" panose="020F0502020204030204" pitchFamily="34" charset="0"/>
              </a:rPr>
              <a:t>.</a:t>
            </a:r>
            <a:r>
              <a:rPr lang="es-ES" sz="2000" dirty="0">
                <a:latin typeface="Calibri" panose="020F0502020204030204" pitchFamily="34" charset="0"/>
                <a:ea typeface="Calibri" panose="020F0502020204030204" pitchFamily="34" charset="0"/>
                <a:cs typeface="Calibri" panose="020F0502020204030204" pitchFamily="34" charset="0"/>
              </a:rPr>
              <a:t> </a:t>
            </a: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938550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7000"/>
              </a:lnSpc>
              <a:spcAft>
                <a:spcPts val="800"/>
              </a:spcAft>
            </a:pP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Porque en sentido contrario, algunas personas pueden argumentar</a:t>
            </a:r>
            <a:r>
              <a:rPr lang="es-ES" sz="2000" dirty="0">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marL="449580" algn="just">
              <a:spcAft>
                <a:spcPts val="0"/>
              </a:spcAft>
            </a:pPr>
            <a:r>
              <a:rPr lang="es-ES" sz="2000" dirty="0">
                <a:solidFill>
                  <a:srgbClr val="CC3300"/>
                </a:solidFill>
                <a:latin typeface="Calibri" panose="020F0502020204030204" pitchFamily="34" charset="0"/>
                <a:ea typeface="Calibri" panose="020F0502020204030204" pitchFamily="34" charset="0"/>
                <a:cs typeface="Times New Roman" panose="02020603050405020304" pitchFamily="18" charset="0"/>
              </a:rPr>
              <a:t>Su comportamiento es su culpa.</a:t>
            </a:r>
          </a:p>
          <a:p>
            <a:pPr marL="449580"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El comportamiento resultante de una enfermedad no es su culpa.</a:t>
            </a:r>
          </a:p>
          <a:p>
            <a:pPr marL="449580"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Por lo tanto: Su comportamiento no puede ser el resultado de una enfermedad.</a:t>
            </a: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500" dirty="0">
                <a:latin typeface="Calibri" panose="020F0502020204030204" pitchFamily="34" charset="0"/>
                <a:ea typeface="Calibri" panose="020F0502020204030204" pitchFamily="34" charset="0"/>
                <a:cs typeface="Calibri" panose="020F0502020204030204" pitchFamily="34" charset="0"/>
              </a:rPr>
              <a:t> --------------------------------------------------------------------------------------------------------------------------------------------</a:t>
            </a: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0000"/>
              </a:lnSpc>
            </a:pPr>
            <a:r>
              <a:rPr lang="es-ES" sz="2000" dirty="0">
                <a:latin typeface="Calibri" panose="020F0502020204030204" pitchFamily="34" charset="0"/>
                <a:ea typeface="Calibri" panose="020F0502020204030204" pitchFamily="34" charset="0"/>
                <a:cs typeface="Calibri" panose="020F0502020204030204" pitchFamily="34" charset="0"/>
              </a:rPr>
              <a:t>Por ejemplo, el tratamiento del alcoholismo como enfermedad está bien establecido,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pero la responsabilidad de los actos de un alcohólico continúa provocando controversia</a:t>
            </a:r>
            <a:r>
              <a:rPr lang="es-ES" sz="2000" dirty="0">
                <a:latin typeface="Calibri" panose="020F0502020204030204" pitchFamily="34" charset="0"/>
                <a:ea typeface="Calibri" panose="020F0502020204030204" pitchFamily="34" charset="0"/>
                <a:cs typeface="Calibri" panose="020F0502020204030204" pitchFamily="34" charset="0"/>
              </a:rPr>
              <a:t>. Otras formas de drogadicción a veces se tratan como enfermedades, a veces como crímenes, y la continuación de este debate en foros populares y académicos es un buen ejemplo de la naturaleza interminable de los argumentos morales basados ​​en fragmentos morales desconectados.</a:t>
            </a:r>
            <a:endParaRPr lang="es-ES" sz="2000" dirty="0">
              <a:solidFill>
                <a:prstClr val="black"/>
              </a:solidFill>
              <a:latin typeface="Calibri" panose="020F0502020204030204" pitchFamily="34" charset="0"/>
              <a:ea typeface="Calibri" panose="020F0502020204030204" pitchFamily="34" charset="0"/>
            </a:endParaRPr>
          </a:p>
          <a:p>
            <a:pPr lvl="0" algn="just">
              <a:lnSpc>
                <a:spcPct val="100000"/>
              </a:lnSpc>
            </a:pPr>
            <a:r>
              <a:rPr lang="es-ES" sz="2000" dirty="0">
                <a:solidFill>
                  <a:prstClr val="black"/>
                </a:solidFill>
                <a:latin typeface="Calibri" panose="020F0502020204030204" pitchFamily="34" charset="0"/>
                <a:ea typeface="Calibri" panose="020F0502020204030204" pitchFamily="34" charset="0"/>
              </a:rPr>
              <a:t>Cuando la relación </a:t>
            </a:r>
            <a:r>
              <a:rPr lang="es-ES" sz="2000" dirty="0">
                <a:solidFill>
                  <a:srgbClr val="FFC000"/>
                </a:solidFill>
                <a:latin typeface="Calibri" panose="020F0502020204030204" pitchFamily="34" charset="0"/>
                <a:ea typeface="Calibri" panose="020F0502020204030204" pitchFamily="34" charset="0"/>
              </a:rPr>
              <a:t>de Bill Clinton con Mónica Lewinsky se hizo pública, hubo discusión en la prensa sobre si él era “un adicto al sexo” </a:t>
            </a:r>
            <a:r>
              <a:rPr lang="es-ES" sz="2000" dirty="0">
                <a:solidFill>
                  <a:schemeClr val="accent4">
                    <a:lumMod val="75000"/>
                  </a:schemeClr>
                </a:solidFill>
                <a:latin typeface="Calibri" panose="020F0502020204030204" pitchFamily="34" charset="0"/>
                <a:ea typeface="Calibri" panose="020F0502020204030204" pitchFamily="34" charset="0"/>
              </a:rPr>
              <a:t>(enfermedad externa excusable)</a:t>
            </a:r>
            <a:r>
              <a:rPr lang="es-ES" sz="2000" dirty="0">
                <a:solidFill>
                  <a:prstClr val="black"/>
                </a:solidFill>
                <a:latin typeface="Calibri" panose="020F0502020204030204" pitchFamily="34" charset="0"/>
                <a:ea typeface="Calibri" panose="020F0502020204030204" pitchFamily="34" charset="0"/>
              </a:rPr>
              <a:t>, y si era porque tenía un padre alcohólico</a:t>
            </a:r>
            <a:r>
              <a:rPr lang="es-ES" sz="2000" dirty="0">
                <a:solidFill>
                  <a:srgbClr val="0000CC"/>
                </a:solidFill>
                <a:latin typeface="Calibri" panose="020F0502020204030204" pitchFamily="34" charset="0"/>
                <a:ea typeface="Calibri" panose="020F0502020204030204" pitchFamily="34" charset="0"/>
              </a:rPr>
              <a:t>. Sin embargo, otros argumentaron que la “adicción al sexo” no existe, </a:t>
            </a:r>
            <a:r>
              <a:rPr lang="es-ES" sz="2000" dirty="0">
                <a:solidFill>
                  <a:srgbClr val="C00000"/>
                </a:solidFill>
                <a:latin typeface="Calibri" panose="020F0502020204030204" pitchFamily="34" charset="0"/>
                <a:ea typeface="Calibri" panose="020F0502020204030204" pitchFamily="34" charset="0"/>
              </a:rPr>
              <a:t>sino que es “un intento de evitar la responsabilidad medicalizando la mala conducta”. </a:t>
            </a:r>
            <a:endParaRPr lang="es-ES" sz="20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37827476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0000"/>
              </a:lnSpc>
              <a:spcAft>
                <a:spcPts val="800"/>
              </a:spcAft>
            </a:pPr>
            <a:r>
              <a:rPr lang="es-ES" sz="2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El estado de otras condiciones definidas principalmente en términos de patrones de comportamiento socialmente inaceptables también es controvertido</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highlight>
                  <a:srgbClr val="FFFF00"/>
                </a:highlight>
                <a:latin typeface="Calibri" panose="020F0502020204030204" pitchFamily="34" charset="0"/>
                <a:ea typeface="Calibri" panose="020F0502020204030204" pitchFamily="34" charset="0"/>
                <a:cs typeface="Calibri" panose="020F0502020204030204" pitchFamily="34" charset="0"/>
              </a:rPr>
              <a:t>¿Es el TDAH</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0000"/>
                </a:solidFill>
                <a:latin typeface="Calibri" panose="020F0502020204030204" pitchFamily="34" charset="0"/>
                <a:ea typeface="Calibri" panose="020F0502020204030204" pitchFamily="34" charset="0"/>
                <a:cs typeface="Calibri" panose="020F0502020204030204" pitchFamily="34" charset="0"/>
              </a:rPr>
              <a:t>una enfermedad neurológica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C000"/>
                </a:solidFill>
                <a:latin typeface="Calibri" panose="020F0502020204030204" pitchFamily="34" charset="0"/>
                <a:ea typeface="Calibri" panose="020F0502020204030204" pitchFamily="34" charset="0"/>
                <a:cs typeface="Calibri" panose="020F0502020204030204" pitchFamily="34" charset="0"/>
              </a:rPr>
              <a:t>un hábito de comportarse mal</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CCCC00"/>
                </a:solidFill>
                <a:latin typeface="Calibri" panose="020F0502020204030204" pitchFamily="34" charset="0"/>
                <a:ea typeface="Calibri" panose="020F0502020204030204" pitchFamily="34" charset="0"/>
                <a:cs typeface="Calibri" panose="020F0502020204030204" pitchFamily="34" charset="0"/>
              </a:rPr>
              <a:t>o un ejemplo de la gran variación en la naturaleza humana, algo de lo que la sociedad encuentra difícil de sobrellevar</a:t>
            </a:r>
            <a:r>
              <a:rPr lang="es-ES" sz="2000" dirty="0">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800"/>
              </a:spcAft>
            </a:pPr>
            <a:r>
              <a:rPr lang="es-ES" sz="2000" dirty="0">
                <a:highlight>
                  <a:srgbClr val="FFFF00"/>
                </a:highlight>
                <a:latin typeface="Calibri" panose="020F0502020204030204" pitchFamily="34" charset="0"/>
                <a:ea typeface="Calibri" panose="020F0502020204030204" pitchFamily="34" charset="0"/>
                <a:cs typeface="Calibri" panose="020F0502020204030204" pitchFamily="34" charset="0"/>
              </a:rPr>
              <a:t>La enfermedad se define en un contexto social</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highlight>
                  <a:srgbClr val="FF6600"/>
                </a:highlight>
                <a:latin typeface="Calibri" panose="020F0502020204030204" pitchFamily="34" charset="0"/>
                <a:ea typeface="Calibri" panose="020F0502020204030204" pitchFamily="34" charset="0"/>
                <a:cs typeface="Calibri" panose="020F0502020204030204" pitchFamily="34" charset="0"/>
              </a:rPr>
              <a:t>Los sistemas de valores enmarcan la supuesta objetividad de la medicina</a:t>
            </a:r>
            <a:r>
              <a:rPr lang="es-ES" sz="2000" dirty="0">
                <a:latin typeface="Calibri" panose="020F0502020204030204" pitchFamily="34" charset="0"/>
                <a:ea typeface="Calibri" panose="020F0502020204030204" pitchFamily="34" charset="0"/>
                <a:cs typeface="Calibri" panose="020F0502020204030204" pitchFamily="34" charset="0"/>
              </a:rPr>
              <a:t>.</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C000"/>
                </a:solidFill>
                <a:latin typeface="Calibri" panose="020F0502020204030204" pitchFamily="34" charset="0"/>
                <a:ea typeface="Calibri" panose="020F0502020204030204" pitchFamily="34" charset="0"/>
                <a:cs typeface="Calibri" panose="020F0502020204030204" pitchFamily="34" charset="0"/>
              </a:rPr>
              <a:t>Con el “trastorno por déficit de atención de adultos”: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b="1" dirty="0">
                <a:latin typeface="Calibri" panose="020F0502020204030204" pitchFamily="34" charset="0"/>
                <a:ea typeface="Calibri" panose="020F0502020204030204" pitchFamily="34" charset="0"/>
                <a:cs typeface="Calibri" panose="020F0502020204030204" pitchFamily="34" charset="0"/>
              </a:rPr>
              <a:t>a) </a:t>
            </a:r>
            <a:r>
              <a:rPr lang="es-ES" sz="2000" dirty="0">
                <a:solidFill>
                  <a:srgbClr val="669900"/>
                </a:solidFill>
                <a:latin typeface="Calibri" panose="020F0502020204030204" pitchFamily="34" charset="0"/>
                <a:ea typeface="Calibri" panose="020F0502020204030204" pitchFamily="34" charset="0"/>
                <a:cs typeface="Calibri" panose="020F0502020204030204" pitchFamily="34" charset="0"/>
              </a:rPr>
              <a:t>algunas personas cuyos cerebros se distraen fácilmente [se molestan] al ser etiquetadas [y] dirán que lo que tienen es gran energía y creatividad</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b="1" dirty="0">
                <a:latin typeface="Calibri" panose="020F0502020204030204" pitchFamily="34" charset="0"/>
                <a:ea typeface="Calibri" panose="020F0502020204030204" pitchFamily="34" charset="0"/>
                <a:cs typeface="Calibri" panose="020F0502020204030204" pitchFamily="34" charset="0"/>
              </a:rPr>
              <a:t>b) </a:t>
            </a:r>
            <a:r>
              <a:rPr lang="es-ES" sz="2000" dirty="0">
                <a:solidFill>
                  <a:srgbClr val="FF0000"/>
                </a:solidFill>
                <a:latin typeface="Calibri" panose="020F0502020204030204" pitchFamily="34" charset="0"/>
                <a:ea typeface="Calibri" panose="020F0502020204030204" pitchFamily="34" charset="0"/>
                <a:cs typeface="Calibri" panose="020F0502020204030204" pitchFamily="34" charset="0"/>
              </a:rPr>
              <a:t>otros estarán agradecidos de haber sido diagnosticados, tratados y “haber recuperado su capacidad de atención casi normal”</a:t>
            </a:r>
            <a:r>
              <a:rPr lang="es-ES" sz="2000" dirty="0">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De manera similar, </a:t>
            </a:r>
            <a:r>
              <a:rPr lang="es-ES" sz="2000" dirty="0">
                <a:solidFill>
                  <a:srgbClr val="FFC000"/>
                </a:solidFill>
                <a:latin typeface="Calibri" panose="020F0502020204030204" pitchFamily="34" charset="0"/>
                <a:ea typeface="Calibri" panose="020F0502020204030204" pitchFamily="34" charset="0"/>
                <a:cs typeface="Calibri" panose="020F0502020204030204" pitchFamily="34" charset="0"/>
              </a:rPr>
              <a:t>el síndrome de Asperger</a:t>
            </a:r>
            <a:r>
              <a:rPr lang="es-ES" sz="2000" dirty="0">
                <a:latin typeface="Calibri" panose="020F0502020204030204" pitchFamily="34" charset="0"/>
                <a:ea typeface="Calibri" panose="020F0502020204030204" pitchFamily="34" charset="0"/>
                <a:cs typeface="Calibri" panose="020F0502020204030204" pitchFamily="34" charset="0"/>
              </a:rPr>
              <a:t>:</a:t>
            </a:r>
            <a:r>
              <a:rPr lang="es-ES" sz="2000" b="1" dirty="0">
                <a:latin typeface="Calibri" panose="020F0502020204030204" pitchFamily="34" charset="0"/>
                <a:ea typeface="Calibri" panose="020F0502020204030204" pitchFamily="34" charset="0"/>
                <a:cs typeface="Calibri" panose="020F0502020204030204" pitchFamily="34" charset="0"/>
              </a:rPr>
              <a:t> a)  </a:t>
            </a:r>
            <a:r>
              <a:rPr lang="es-ES" sz="2000" dirty="0">
                <a:solidFill>
                  <a:srgbClr val="FF0000"/>
                </a:solidFill>
                <a:latin typeface="Calibri" panose="020F0502020204030204" pitchFamily="34" charset="0"/>
                <a:ea typeface="Calibri" panose="020F0502020204030204" pitchFamily="34" charset="0"/>
                <a:cs typeface="Calibri" panose="020F0502020204030204" pitchFamily="34" charset="0"/>
              </a:rPr>
              <a:t>se puede definir como una enfermedad </a:t>
            </a:r>
            <a:r>
              <a:rPr lang="es-ES" sz="2000" dirty="0">
                <a:solidFill>
                  <a:srgbClr val="993300"/>
                </a:solidFill>
                <a:latin typeface="Calibri" panose="020F0502020204030204" pitchFamily="34" charset="0"/>
                <a:ea typeface="Calibri" panose="020F0502020204030204" pitchFamily="34" charset="0"/>
                <a:cs typeface="Calibri" panose="020F0502020204030204" pitchFamily="34" charset="0"/>
              </a:rPr>
              <a:t>porque es una desviación de una norma platónica del funcionamiento humano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o por motivos consecuencialistas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b="1" dirty="0">
                <a:latin typeface="Calibri" panose="020F0502020204030204" pitchFamily="34" charset="0"/>
                <a:ea typeface="Calibri" panose="020F0502020204030204" pitchFamily="34" charset="0"/>
                <a:cs typeface="Calibri" panose="020F0502020204030204" pitchFamily="34" charset="0"/>
              </a:rPr>
              <a:t>b) </a:t>
            </a:r>
            <a:r>
              <a:rPr lang="es-ES" sz="2000" dirty="0">
                <a:solidFill>
                  <a:srgbClr val="669900"/>
                </a:solidFill>
                <a:latin typeface="Calibri" panose="020F0502020204030204" pitchFamily="34" charset="0"/>
                <a:ea typeface="Calibri" panose="020F0502020204030204" pitchFamily="34" charset="0"/>
                <a:cs typeface="Calibri" panose="020F0502020204030204" pitchFamily="34" charset="0"/>
              </a:rPr>
              <a:t>por el contrario, se puede evaluar como “una parte de lo que es una persona” y se le da la bienvenida como una contribución a la diversidad humana.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4186080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808383" y="991359"/>
            <a:ext cx="10376452" cy="3779423"/>
          </a:xfrm>
          <a:ln>
            <a:noFill/>
          </a:ln>
        </p:spPr>
        <p:txBody>
          <a:bodyPr>
            <a:normAutofit fontScale="92500" lnSpcReduction="10000"/>
          </a:bodyPr>
          <a:lstStyle/>
          <a:p>
            <a:pPr algn="just">
              <a:lnSpc>
                <a:spcPct val="110000"/>
              </a:lnSpc>
              <a:spcAft>
                <a:spcPts val="800"/>
              </a:spcAft>
            </a:pPr>
            <a:r>
              <a:rPr lang="es-ES" sz="2200" i="1" dirty="0">
                <a:latin typeface="Calibri" panose="020F0502020204030204" pitchFamily="34" charset="0"/>
                <a:ea typeface="Calibri" panose="020F0502020204030204" pitchFamily="34" charset="0"/>
                <a:cs typeface="Calibri" panose="020F0502020204030204" pitchFamily="34" charset="0"/>
              </a:rPr>
              <a:t>After Virtue</a:t>
            </a:r>
            <a:r>
              <a:rPr lang="es-ES" sz="2200" dirty="0">
                <a:latin typeface="Calibri" panose="020F0502020204030204" pitchFamily="34" charset="0"/>
                <a:ea typeface="Calibri" panose="020F0502020204030204" pitchFamily="34" charset="0"/>
                <a:cs typeface="Calibri" panose="020F0502020204030204" pitchFamily="34" charset="0"/>
              </a:rPr>
              <a:t> es parte de un </a:t>
            </a:r>
            <a:r>
              <a:rPr lang="es-ES" sz="2200" dirty="0">
                <a:highlight>
                  <a:srgbClr val="00FF00"/>
                </a:highlight>
                <a:latin typeface="Calibri" panose="020F0502020204030204" pitchFamily="34" charset="0"/>
                <a:ea typeface="Calibri" panose="020F0502020204030204" pitchFamily="34" charset="0"/>
                <a:cs typeface="Calibri" panose="020F0502020204030204" pitchFamily="34" charset="0"/>
              </a:rPr>
              <a:t>renacimiento de la ética de la virtud</a:t>
            </a:r>
            <a:r>
              <a:rPr lang="es-ES" sz="2200" dirty="0">
                <a:latin typeface="Calibri" panose="020F0502020204030204" pitchFamily="34" charset="0"/>
                <a:ea typeface="Calibri" panose="020F0502020204030204" pitchFamily="34" charset="0"/>
                <a:cs typeface="Calibri" panose="020F0502020204030204" pitchFamily="34" charset="0"/>
              </a:rPr>
              <a:t> dentro de la filosofía a finales del siglo XX. </a:t>
            </a:r>
          </a:p>
          <a:p>
            <a:pPr algn="just">
              <a:lnSpc>
                <a:spcPct val="110000"/>
              </a:lnSpc>
              <a:spcAft>
                <a:spcPts val="800"/>
              </a:spcAft>
            </a:pPr>
            <a:r>
              <a:rPr lang="es-ES" sz="2200" dirty="0">
                <a:latin typeface="Calibri" panose="020F0502020204030204" pitchFamily="34" charset="0"/>
                <a:ea typeface="Calibri" panose="020F0502020204030204" pitchFamily="34" charset="0"/>
                <a:cs typeface="Calibri" panose="020F0502020204030204" pitchFamily="34" charset="0"/>
              </a:rPr>
              <a:t>Desde la Grecia clásica hasta el Renacimiento, la filosofía moral se centró en la pregunta </a:t>
            </a:r>
            <a:r>
              <a:rPr lang="es-ES" sz="2200" dirty="0">
                <a:highlight>
                  <a:srgbClr val="00FF00"/>
                </a:highlight>
                <a:latin typeface="Calibri" panose="020F0502020204030204" pitchFamily="34" charset="0"/>
                <a:ea typeface="Calibri" panose="020F0502020204030204" pitchFamily="34" charset="0"/>
                <a:cs typeface="Calibri" panose="020F0502020204030204" pitchFamily="34" charset="0"/>
              </a:rPr>
              <a:t>“¿Qué es la vida buena </a:t>
            </a:r>
            <a:r>
              <a:rPr lang="es-ES" sz="2200" dirty="0">
                <a:solidFill>
                  <a:srgbClr val="009900"/>
                </a:solidFill>
                <a:latin typeface="Calibri" panose="020F0502020204030204" pitchFamily="34" charset="0"/>
                <a:ea typeface="Calibri" panose="020F0502020204030204" pitchFamily="34" charset="0"/>
                <a:cs typeface="Calibri" panose="020F0502020204030204" pitchFamily="34" charset="0"/>
              </a:rPr>
              <a:t>y qué debemos hacer para vivirla?” </a:t>
            </a:r>
            <a:r>
              <a:rPr lang="es-ES" sz="2200" dirty="0">
                <a:highlight>
                  <a:srgbClr val="00FFFF"/>
                </a:highlight>
                <a:latin typeface="Calibri" panose="020F0502020204030204" pitchFamily="34" charset="0"/>
                <a:ea typeface="Calibri" panose="020F0502020204030204" pitchFamily="34" charset="0"/>
                <a:cs typeface="Calibri" panose="020F0502020204030204" pitchFamily="34" charset="0"/>
              </a:rPr>
              <a:t>Platón y Aristóteles</a:t>
            </a:r>
            <a:r>
              <a:rPr lang="es-ES" sz="2200" dirty="0">
                <a:latin typeface="Calibri" panose="020F0502020204030204" pitchFamily="34" charset="0"/>
                <a:ea typeface="Calibri" panose="020F0502020204030204" pitchFamily="34" charset="0"/>
                <a:cs typeface="Calibri" panose="020F0502020204030204" pitchFamily="34" charset="0"/>
              </a:rPr>
              <a:t>, pero también los estoicos y epicúreos, dedicaron gran parte de su tarea a esta pregunta, al igual que los escritores de la antigüedad tardía y la filosofía medieval. </a:t>
            </a:r>
          </a:p>
          <a:p>
            <a:pPr algn="just">
              <a:lnSpc>
                <a:spcPct val="110000"/>
              </a:lnSpc>
              <a:spcAft>
                <a:spcPts val="800"/>
              </a:spcAft>
            </a:pPr>
            <a:r>
              <a:rPr lang="es-ES" sz="2200" dirty="0">
                <a:latin typeface="Calibri" panose="020F0502020204030204" pitchFamily="34" charset="0"/>
                <a:ea typeface="Calibri" panose="020F0502020204030204" pitchFamily="34" charset="0"/>
                <a:cs typeface="Calibri" panose="020F0502020204030204" pitchFamily="34" charset="0"/>
              </a:rPr>
              <a:t>Para la mayoría de ellos, </a:t>
            </a:r>
            <a:r>
              <a:rPr lang="es-ES" sz="2200" dirty="0">
                <a:solidFill>
                  <a:srgbClr val="009900"/>
                </a:solidFill>
                <a:latin typeface="Calibri" panose="020F0502020204030204" pitchFamily="34" charset="0"/>
                <a:ea typeface="Calibri" panose="020F0502020204030204" pitchFamily="34" charset="0"/>
                <a:cs typeface="Calibri" panose="020F0502020204030204" pitchFamily="34" charset="0"/>
              </a:rPr>
              <a:t>la respuesta se formuló en términos de virtud: </a:t>
            </a:r>
            <a:r>
              <a:rPr lang="es-ES" sz="2200" dirty="0">
                <a:solidFill>
                  <a:srgbClr val="CCCC00"/>
                </a:solidFill>
                <a:latin typeface="Calibri" panose="020F0502020204030204" pitchFamily="34" charset="0"/>
                <a:ea typeface="Calibri" panose="020F0502020204030204" pitchFamily="34" charset="0"/>
                <a:cs typeface="Calibri" panose="020F0502020204030204" pitchFamily="34" charset="0"/>
              </a:rPr>
              <a:t>las cualidades personales que necesitamos para vivir bien. </a:t>
            </a:r>
            <a:r>
              <a:rPr lang="es-ES" sz="2200" b="1" dirty="0">
                <a:highlight>
                  <a:srgbClr val="00FFFF"/>
                </a:highlight>
                <a:latin typeface="Calibri" panose="020F0502020204030204" pitchFamily="34" charset="0"/>
                <a:ea typeface="Calibri" panose="020F0502020204030204" pitchFamily="34" charset="0"/>
                <a:cs typeface="Calibri" panose="020F0502020204030204" pitchFamily="34" charset="0"/>
              </a:rPr>
              <a:t>Tomás de Aquino </a:t>
            </a:r>
            <a:r>
              <a:rPr lang="es-ES" sz="2200" dirty="0">
                <a:latin typeface="Calibri" panose="020F0502020204030204" pitchFamily="34" charset="0"/>
                <a:ea typeface="Calibri" panose="020F0502020204030204" pitchFamily="34" charset="0"/>
                <a:cs typeface="Calibri" panose="020F0502020204030204" pitchFamily="34" charset="0"/>
              </a:rPr>
              <a:t>consideró la virtud como un hábito o una disposición para actuar correctamente. </a:t>
            </a:r>
            <a:r>
              <a:rPr lang="es-ES" sz="2200" dirty="0">
                <a:solidFill>
                  <a:srgbClr val="008080"/>
                </a:solidFill>
                <a:latin typeface="Calibri" panose="020F0502020204030204" pitchFamily="34" charset="0"/>
                <a:ea typeface="Calibri" panose="020F0502020204030204" pitchFamily="34" charset="0"/>
                <a:cs typeface="Calibri" panose="020F0502020204030204" pitchFamily="34" charset="0"/>
              </a:rPr>
              <a:t>Aunque las virtudes están guiadas por la </a:t>
            </a:r>
            <a:r>
              <a:rPr lang="es-ES" sz="2200" b="1" dirty="0">
                <a:solidFill>
                  <a:srgbClr val="008080"/>
                </a:solidFill>
                <a:latin typeface="Calibri" panose="020F0502020204030204" pitchFamily="34" charset="0"/>
                <a:ea typeface="Calibri" panose="020F0502020204030204" pitchFamily="34" charset="0"/>
                <a:cs typeface="Calibri" panose="020F0502020204030204" pitchFamily="34" charset="0"/>
              </a:rPr>
              <a:t>razón</a:t>
            </a:r>
            <a:r>
              <a:rPr lang="es-ES" sz="2200" dirty="0">
                <a:latin typeface="Calibri" panose="020F0502020204030204" pitchFamily="34" charset="0"/>
                <a:ea typeface="Calibri" panose="020F0502020204030204" pitchFamily="34" charset="0"/>
                <a:cs typeface="Calibri" panose="020F0502020204030204" pitchFamily="34" charset="0"/>
              </a:rPr>
              <a:t>, </a:t>
            </a:r>
            <a:r>
              <a:rPr lang="es-ES" sz="2200" dirty="0">
                <a:solidFill>
                  <a:srgbClr val="008080"/>
                </a:solidFill>
                <a:latin typeface="Calibri" panose="020F0502020204030204" pitchFamily="34" charset="0"/>
                <a:ea typeface="Calibri" panose="020F0502020204030204" pitchFamily="34" charset="0"/>
                <a:cs typeface="Calibri" panose="020F0502020204030204" pitchFamily="34" charset="0"/>
              </a:rPr>
              <a:t>no son simplemente una cuestión de intelecto, también involucran </a:t>
            </a:r>
            <a:r>
              <a:rPr lang="es-ES" sz="2200" b="1" dirty="0">
                <a:solidFill>
                  <a:srgbClr val="008080"/>
                </a:solidFill>
                <a:latin typeface="Calibri" panose="020F0502020204030204" pitchFamily="34" charset="0"/>
                <a:ea typeface="Calibri" panose="020F0502020204030204" pitchFamily="34" charset="0"/>
                <a:cs typeface="Calibri" panose="020F0502020204030204" pitchFamily="34" charset="0"/>
              </a:rPr>
              <a:t>emociones</a:t>
            </a:r>
            <a:r>
              <a:rPr lang="es-ES" sz="2200" dirty="0">
                <a:solidFill>
                  <a:srgbClr val="008080"/>
                </a:solidFill>
                <a:latin typeface="Calibri" panose="020F0502020204030204" pitchFamily="34" charset="0"/>
                <a:ea typeface="Calibri" panose="020F0502020204030204" pitchFamily="34" charset="0"/>
                <a:cs typeface="Calibri" panose="020F0502020204030204" pitchFamily="34" charset="0"/>
              </a:rPr>
              <a:t> y </a:t>
            </a:r>
            <a:r>
              <a:rPr lang="es-ES" sz="2200" b="1" dirty="0">
                <a:solidFill>
                  <a:srgbClr val="008080"/>
                </a:solidFill>
                <a:latin typeface="Calibri" panose="020F0502020204030204" pitchFamily="34" charset="0"/>
                <a:ea typeface="Calibri" panose="020F0502020204030204" pitchFamily="34" charset="0"/>
                <a:cs typeface="Calibri" panose="020F0502020204030204" pitchFamily="34" charset="0"/>
              </a:rPr>
              <a:t>motivación</a:t>
            </a:r>
            <a:r>
              <a:rPr lang="es-ES" sz="2200" dirty="0">
                <a:latin typeface="Calibri" panose="020F0502020204030204" pitchFamily="34" charset="0"/>
                <a:ea typeface="Calibri" panose="020F0502020204030204" pitchFamily="34" charset="0"/>
                <a:cs typeface="Calibri" panose="020F0502020204030204" pitchFamily="34" charset="0"/>
              </a:rPr>
              <a:t>.</a:t>
            </a:r>
            <a:endParaRPr lang="es-ES" sz="2200" dirty="0">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1659198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10000"/>
              </a:lnSpc>
              <a:spcAft>
                <a:spcPts val="800"/>
              </a:spcAft>
            </a:pPr>
            <a:r>
              <a:rPr lang="es-ES" sz="2000" b="1" dirty="0">
                <a:latin typeface="Calibri" panose="020F0502020204030204" pitchFamily="34" charset="0"/>
                <a:ea typeface="Calibri" panose="020F0502020204030204" pitchFamily="34" charset="0"/>
                <a:cs typeface="Calibri" panose="020F0502020204030204" pitchFamily="34" charset="0"/>
              </a:rPr>
              <a:t>Enfermedad auto infligida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800"/>
              </a:spcAft>
            </a:pPr>
            <a:r>
              <a:rPr lang="es-ES" sz="2000" dirty="0">
                <a:solidFill>
                  <a:srgbClr val="9900FF"/>
                </a:solidFill>
                <a:latin typeface="Calibri" panose="020F0502020204030204" pitchFamily="34" charset="0"/>
                <a:ea typeface="Calibri" panose="020F0502020204030204" pitchFamily="34" charset="0"/>
                <a:cs typeface="Calibri" panose="020F0502020204030204" pitchFamily="34" charset="0"/>
              </a:rPr>
              <a:t>Incluso cuando la consideración de una dolencia como enfermedad es menos controvertido</a:t>
            </a:r>
            <a:r>
              <a:rPr lang="es-ES" sz="2000" dirty="0">
                <a:solidFill>
                  <a:srgbClr val="C00000"/>
                </a:solidFill>
                <a:latin typeface="Calibri" panose="020F0502020204030204" pitchFamily="34" charset="0"/>
                <a:ea typeface="Calibri" panose="020F0502020204030204" pitchFamily="34" charset="0"/>
                <a:cs typeface="Calibri" panose="020F0502020204030204" pitchFamily="34" charset="0"/>
              </a:rPr>
              <a:t>, a veces existe la sensación de que las acciones deliberadas de la persona afectada causaron su dolencia, y que, por lo tanto, son responsables de ello</a:t>
            </a:r>
            <a:r>
              <a:rPr lang="es-ES" sz="2000" dirty="0">
                <a:solidFill>
                  <a:srgbClr val="FFC00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y no deben tratarse a expensas del público</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highlight>
                  <a:srgbClr val="FFFF00"/>
                </a:highlight>
                <a:latin typeface="Calibri" panose="020F0502020204030204" pitchFamily="34" charset="0"/>
                <a:ea typeface="Calibri" panose="020F0502020204030204" pitchFamily="34" charset="0"/>
                <a:cs typeface="Calibri" panose="020F0502020204030204" pitchFamily="34" charset="0"/>
              </a:rPr>
              <a:t>¿Es la obesidad</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b="1" dirty="0">
                <a:latin typeface="Calibri" panose="020F0502020204030204" pitchFamily="34" charset="0"/>
                <a:ea typeface="Calibri" panose="020F0502020204030204" pitchFamily="34" charset="0"/>
                <a:cs typeface="Calibri" panose="020F0502020204030204" pitchFamily="34" charset="0"/>
              </a:rPr>
              <a:t>a) </a:t>
            </a:r>
            <a:r>
              <a:rPr lang="es-ES" sz="2000" dirty="0">
                <a:solidFill>
                  <a:srgbClr val="0000CC"/>
                </a:solidFill>
                <a:latin typeface="Calibri" panose="020F0502020204030204" pitchFamily="34" charset="0"/>
                <a:ea typeface="Calibri" panose="020F0502020204030204" pitchFamily="34" charset="0"/>
                <a:cs typeface="Calibri" panose="020F0502020204030204" pitchFamily="34" charset="0"/>
              </a:rPr>
              <a:t>un problema auto infligido, causado por comer en exceso y falta de ejercicio (los vicios de la gula y la pereza);</a:t>
            </a:r>
            <a:r>
              <a:rPr lang="es-ES" sz="2000" dirty="0">
                <a:latin typeface="Calibri" panose="020F0502020204030204" pitchFamily="34" charset="0"/>
                <a:ea typeface="Calibri" panose="020F0502020204030204" pitchFamily="34" charset="0"/>
                <a:cs typeface="Calibri" panose="020F0502020204030204" pitchFamily="34" charset="0"/>
              </a:rPr>
              <a:t>  o</a:t>
            </a:r>
            <a:r>
              <a:rPr lang="es-ES" sz="2000" b="1" dirty="0">
                <a:latin typeface="Calibri" panose="020F0502020204030204" pitchFamily="34" charset="0"/>
                <a:ea typeface="Calibri" panose="020F0502020204030204" pitchFamily="34" charset="0"/>
                <a:cs typeface="Calibri" panose="020F0502020204030204" pitchFamily="34" charset="0"/>
              </a:rPr>
              <a:t> b) </a:t>
            </a:r>
            <a:r>
              <a:rPr lang="es-ES" sz="2000" dirty="0">
                <a:solidFill>
                  <a:srgbClr val="00B0F0"/>
                </a:solidFill>
                <a:latin typeface="Calibri" panose="020F0502020204030204" pitchFamily="34" charset="0"/>
                <a:ea typeface="Calibri" panose="020F0502020204030204" pitchFamily="34" charset="0"/>
                <a:cs typeface="Calibri" panose="020F0502020204030204" pitchFamily="34" charset="0"/>
              </a:rPr>
              <a:t>una desgracia que resulta de una educación pobre, una industria que empuja la comida poco saludable y la pobreza que hace que las opciones saludables sean inalcanzables? </a:t>
            </a:r>
          </a:p>
          <a:p>
            <a:pPr algn="just">
              <a:lnSpc>
                <a:spcPct val="110000"/>
              </a:lnSpc>
              <a:spcAft>
                <a:spcPts val="800"/>
              </a:spcAft>
            </a:pPr>
            <a:r>
              <a:rPr lang="es-ES" sz="2000" dirty="0">
                <a:solidFill>
                  <a:srgbClr val="00B0F0"/>
                </a:solidFill>
                <a:latin typeface="Calibri" panose="020F0502020204030204" pitchFamily="34" charset="0"/>
                <a:ea typeface="Calibri" panose="020F0502020204030204" pitchFamily="34" charset="0"/>
                <a:cs typeface="Calibri" panose="020F0502020204030204" pitchFamily="34" charset="0"/>
              </a:rPr>
              <a:t>¿Y son adecuados los tratamientos externos, como la terapia con medicamentos o la cirugía bariátrica, </a:t>
            </a:r>
            <a:r>
              <a:rPr lang="es-ES" sz="2000" dirty="0">
                <a:solidFill>
                  <a:srgbClr val="0000CC"/>
                </a:solidFill>
                <a:latin typeface="Calibri" panose="020F0502020204030204" pitchFamily="34" charset="0"/>
                <a:ea typeface="Calibri" panose="020F0502020204030204" pitchFamily="34" charset="0"/>
                <a:cs typeface="Calibri" panose="020F0502020204030204" pitchFamily="34" charset="0"/>
              </a:rPr>
              <a:t>o deberían los afectados simplemente comer menos y hacer más ejercicio? </a:t>
            </a:r>
          </a:p>
          <a:p>
            <a:pPr algn="just">
              <a:lnSpc>
                <a:spcPct val="110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Los </a:t>
            </a:r>
            <a:r>
              <a:rPr lang="es-ES" sz="2000" dirty="0">
                <a:solidFill>
                  <a:srgbClr val="996633"/>
                </a:solidFill>
                <a:latin typeface="Calibri" panose="020F0502020204030204" pitchFamily="34" charset="0"/>
                <a:ea typeface="Calibri" panose="020F0502020204030204" pitchFamily="34" charset="0"/>
                <a:cs typeface="Calibri" panose="020F0502020204030204" pitchFamily="34" charset="0"/>
              </a:rPr>
              <a:t>fumadores con cáncer de pulmón</a:t>
            </a:r>
            <a:r>
              <a:rPr lang="es-ES" sz="2000" dirty="0">
                <a:latin typeface="Calibri" panose="020F0502020204030204" pitchFamily="34" charset="0"/>
                <a:ea typeface="Calibri" panose="020F0502020204030204" pitchFamily="34" charset="0"/>
                <a:cs typeface="Calibri" panose="020F0502020204030204" pitchFamily="34" charset="0"/>
              </a:rPr>
              <a:t>, los </a:t>
            </a:r>
            <a:r>
              <a:rPr lang="es-ES" sz="2000" dirty="0">
                <a:solidFill>
                  <a:srgbClr val="990000"/>
                </a:solidFill>
                <a:latin typeface="Calibri" panose="020F0502020204030204" pitchFamily="34" charset="0"/>
                <a:ea typeface="Calibri" panose="020F0502020204030204" pitchFamily="34" charset="0"/>
                <a:cs typeface="Calibri" panose="020F0502020204030204" pitchFamily="34" charset="0"/>
              </a:rPr>
              <a:t>esquiadores con fracturas </a:t>
            </a:r>
            <a:r>
              <a:rPr lang="es-ES" sz="2000" dirty="0">
                <a:latin typeface="Calibri" panose="020F0502020204030204" pitchFamily="34" charset="0"/>
                <a:ea typeface="Calibri" panose="020F0502020204030204" pitchFamily="34" charset="0"/>
                <a:cs typeface="Calibri" panose="020F0502020204030204" pitchFamily="34" charset="0"/>
              </a:rPr>
              <a:t>y </a:t>
            </a:r>
            <a:r>
              <a:rPr lang="es-ES" sz="2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las personas que contraen la infección por VIH a través de relaciones sexuales promiscuas</a:t>
            </a:r>
            <a:r>
              <a:rPr lang="es-ES" sz="2000" dirty="0">
                <a:latin typeface="Calibri" panose="020F0502020204030204" pitchFamily="34" charset="0"/>
                <a:ea typeface="Calibri" panose="020F0502020204030204" pitchFamily="34" charset="0"/>
                <a:cs typeface="Calibri" panose="020F0502020204030204" pitchFamily="34" charset="0"/>
              </a:rPr>
              <a:t> son otras situaciones en las que a veces se formulan argumentos similares.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138430627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489096" cy="5727234"/>
          </a:xfrm>
        </p:spPr>
        <p:txBody>
          <a:bodyPr>
            <a:normAutofit fontScale="85000" lnSpcReduction="10000"/>
          </a:bodyPr>
          <a:lstStyle/>
          <a:p>
            <a:pPr algn="just">
              <a:lnSpc>
                <a:spcPct val="107000"/>
              </a:lnSpc>
              <a:spcAft>
                <a:spcPts val="800"/>
              </a:spcAft>
            </a:pPr>
            <a:r>
              <a:rPr lang="es-ES" b="1" dirty="0">
                <a:latin typeface="Calibri" panose="020F0502020204030204" pitchFamily="34" charset="0"/>
                <a:ea typeface="Calibri" panose="020F0502020204030204" pitchFamily="34" charset="0"/>
                <a:cs typeface="Calibri" panose="020F0502020204030204" pitchFamily="34" charset="0"/>
              </a:rPr>
              <a:t>Resumen de nuestra comprensión de los debates sobre categorías de enfermedades</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dirty="0">
                <a:solidFill>
                  <a:srgbClr val="0000CC"/>
                </a:solidFill>
                <a:latin typeface="Calibri" panose="020F0502020204030204" pitchFamily="34" charset="0"/>
                <a:ea typeface="Calibri" panose="020F0502020204030204" pitchFamily="34" charset="0"/>
                <a:cs typeface="Calibri" panose="020F0502020204030204" pitchFamily="34" charset="0"/>
              </a:rPr>
              <a:t>Sobre la base de la descripción de los usos del concepto de enfermedad discutido anteriormente</a:t>
            </a:r>
            <a:r>
              <a:rPr lang="es-ES" dirty="0">
                <a:solidFill>
                  <a:srgbClr val="669900"/>
                </a:solidFill>
                <a:latin typeface="Calibri" panose="020F0502020204030204" pitchFamily="34" charset="0"/>
                <a:ea typeface="Calibri" panose="020F0502020204030204" pitchFamily="34" charset="0"/>
                <a:cs typeface="Calibri" panose="020F0502020204030204" pitchFamily="34" charset="0"/>
              </a:rPr>
              <a:t>, Toon sugiere que una categoría de enfermedad típica cumple cinco criterios:</a:t>
            </a:r>
            <a:endParaRPr lang="es-ES"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es-ES" dirty="0">
                <a:solidFill>
                  <a:srgbClr val="669900"/>
                </a:solidFill>
                <a:latin typeface="Calibri" panose="020F0502020204030204" pitchFamily="34" charset="0"/>
                <a:ea typeface="Calibri" panose="020F0502020204030204" pitchFamily="34" charset="0"/>
                <a:cs typeface="Calibri" panose="020F0502020204030204" pitchFamily="34" charset="0"/>
              </a:rPr>
              <a:t>1) Es un conjunto de características de un individuo: experiencias, apariencias, comportamientos y limitaciones funcionales, incluida la disminución de la esperanza de vida, asociadas con el dolor, la discapacidad o algún otro tipo de angustia.</a:t>
            </a:r>
            <a:endParaRPr lang="es-ES"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es-ES" dirty="0">
                <a:solidFill>
                  <a:srgbClr val="669900"/>
                </a:solidFill>
                <a:latin typeface="Calibri" panose="020F0502020204030204" pitchFamily="34" charset="0"/>
                <a:ea typeface="Calibri" panose="020F0502020204030204" pitchFamily="34" charset="0"/>
                <a:cs typeface="Calibri" panose="020F0502020204030204" pitchFamily="34" charset="0"/>
              </a:rPr>
              <a:t>2) Estas características tienen una causa común que puede entenderse en términos biomédicos, y para las cuales un tratamiento biomédico es el curso de acción más apropiado.</a:t>
            </a:r>
            <a:endParaRPr lang="es-ES"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es-ES" dirty="0">
                <a:solidFill>
                  <a:srgbClr val="669900"/>
                </a:solidFill>
                <a:latin typeface="Calibri" panose="020F0502020204030204" pitchFamily="34" charset="0"/>
                <a:ea typeface="Calibri" panose="020F0502020204030204" pitchFamily="34" charset="0"/>
                <a:cs typeface="Calibri" panose="020F0502020204030204" pitchFamily="34" charset="0"/>
              </a:rPr>
              <a:t>3) Tener estas características es “platónica” y estadísticamente anormal: marcan una desviación de la forma humana ideal, y no se comparten con la gran mayoría de los seres humanos.</a:t>
            </a:r>
            <a:endParaRPr lang="es-ES"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es-ES" dirty="0">
                <a:solidFill>
                  <a:srgbClr val="669900"/>
                </a:solidFill>
                <a:latin typeface="Calibri" panose="020F0502020204030204" pitchFamily="34" charset="0"/>
                <a:ea typeface="Calibri" panose="020F0502020204030204" pitchFamily="34" charset="0"/>
                <a:cs typeface="Calibri" panose="020F0502020204030204" pitchFamily="34" charset="0"/>
              </a:rPr>
              <a:t>4) Es cualitativamente diferente de la “normalidad”: se puede trazar fácilmente una línea entre los que entran en la categoría y los que no.</a:t>
            </a:r>
            <a:endParaRPr lang="es-ES"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es-ES" dirty="0">
                <a:solidFill>
                  <a:srgbClr val="669900"/>
                </a:solidFill>
                <a:latin typeface="Calibri" panose="020F0502020204030204" pitchFamily="34" charset="0"/>
                <a:ea typeface="Calibri" panose="020F0502020204030204" pitchFamily="34" charset="0"/>
                <a:cs typeface="Calibri" panose="020F0502020204030204" pitchFamily="34" charset="0"/>
              </a:rPr>
              <a:t>5) La causa de la condición está claramente fuera del control de la persona involucrada, por lo que no puede responsabilizarse por ella.</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120739107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fontScale="85000" lnSpcReduction="10000"/>
          </a:bodyPr>
          <a:lstStyle/>
          <a:p>
            <a:pPr algn="just">
              <a:lnSpc>
                <a:spcPct val="107000"/>
              </a:lnSpc>
              <a:spcAft>
                <a:spcPts val="800"/>
              </a:spcAft>
            </a:pPr>
            <a:r>
              <a:rPr lang="es-ES" dirty="0">
                <a:solidFill>
                  <a:srgbClr val="669900"/>
                </a:solidFill>
                <a:latin typeface="Calibri" panose="020F0502020204030204" pitchFamily="34" charset="0"/>
                <a:ea typeface="Calibri" panose="020F0502020204030204" pitchFamily="34" charset="0"/>
                <a:cs typeface="Calibri" panose="020F0502020204030204" pitchFamily="34" charset="0"/>
              </a:rPr>
              <a:t>Toon sugiere que cuando una condición obviamente cumple con todos estos criterios, rara vez hay un debate sobre su estado como una enfermedad y si debe tratarse o no a expensas del público. Este es, por ejemplo, el caso de afecciones como el infarto de miocardio, la mayoría de los cánceres, las lesiones accidentales y las infecciones, como la neumonía y la gastroenteritis.</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dirty="0">
                <a:solidFill>
                  <a:srgbClr val="FF9900"/>
                </a:solidFill>
                <a:latin typeface="Calibri" panose="020F0502020204030204" pitchFamily="34" charset="0"/>
                <a:ea typeface="Calibri" panose="020F0502020204030204" pitchFamily="34" charset="0"/>
                <a:cs typeface="Calibri" panose="020F0502020204030204" pitchFamily="34" charset="0"/>
              </a:rPr>
              <a:t>Sin embargo, las disputas surgen cuando: </a:t>
            </a:r>
            <a:r>
              <a:rPr lang="es-ES" b="1" dirty="0">
                <a:latin typeface="Calibri" panose="020F0502020204030204" pitchFamily="34" charset="0"/>
                <a:ea typeface="Calibri" panose="020F0502020204030204" pitchFamily="34" charset="0"/>
                <a:cs typeface="Calibri" panose="020F0502020204030204" pitchFamily="34" charset="0"/>
              </a:rPr>
              <a:t>a) </a:t>
            </a:r>
            <a:r>
              <a:rPr lang="es-ES" dirty="0">
                <a:solidFill>
                  <a:srgbClr val="FF9900"/>
                </a:solidFill>
                <a:latin typeface="Calibri" panose="020F0502020204030204" pitchFamily="34" charset="0"/>
                <a:ea typeface="Calibri" panose="020F0502020204030204" pitchFamily="34" charset="0"/>
                <a:cs typeface="Calibri" panose="020F0502020204030204" pitchFamily="34" charset="0"/>
              </a:rPr>
              <a:t> sólo se cumplen algunos de los criterios; </a:t>
            </a:r>
            <a:r>
              <a:rPr lang="es-ES" b="1" dirty="0">
                <a:latin typeface="Calibri" panose="020F0502020204030204" pitchFamily="34" charset="0"/>
                <a:ea typeface="Calibri" panose="020F0502020204030204" pitchFamily="34" charset="0"/>
                <a:cs typeface="Calibri" panose="020F0502020204030204" pitchFamily="34" charset="0"/>
              </a:rPr>
              <a:t>b)</a:t>
            </a:r>
            <a:r>
              <a:rPr lang="es-ES" dirty="0">
                <a:solidFill>
                  <a:srgbClr val="FF9900"/>
                </a:solidFill>
                <a:latin typeface="Calibri" panose="020F0502020204030204" pitchFamily="34" charset="0"/>
                <a:ea typeface="Calibri" panose="020F0502020204030204" pitchFamily="34" charset="0"/>
                <a:cs typeface="Calibri" panose="020F0502020204030204" pitchFamily="34" charset="0"/>
              </a:rPr>
              <a:t> sólo se cumplen en parte; o</a:t>
            </a:r>
            <a:r>
              <a:rPr lang="es-ES" dirty="0">
                <a:latin typeface="Calibri" panose="020F0502020204030204" pitchFamily="34" charset="0"/>
                <a:ea typeface="Calibri" panose="020F0502020204030204" pitchFamily="34" charset="0"/>
                <a:cs typeface="Calibri" panose="020F0502020204030204" pitchFamily="34" charset="0"/>
              </a:rPr>
              <a:t> </a:t>
            </a:r>
            <a:r>
              <a:rPr lang="es-ES" b="1" dirty="0">
                <a:latin typeface="Calibri" panose="020F0502020204030204" pitchFamily="34" charset="0"/>
                <a:ea typeface="Calibri" panose="020F0502020204030204" pitchFamily="34" charset="0"/>
                <a:cs typeface="Calibri" panose="020F0502020204030204" pitchFamily="34" charset="0"/>
              </a:rPr>
              <a:t>c)</a:t>
            </a:r>
            <a:r>
              <a:rPr lang="es-ES" b="1" dirty="0">
                <a:solidFill>
                  <a:srgbClr val="FF9900"/>
                </a:solidFill>
                <a:latin typeface="Calibri" panose="020F0502020204030204" pitchFamily="34" charset="0"/>
                <a:ea typeface="Calibri" panose="020F0502020204030204" pitchFamily="34" charset="0"/>
                <a:cs typeface="Calibri" panose="020F0502020204030204" pitchFamily="34" charset="0"/>
              </a:rPr>
              <a:t> </a:t>
            </a:r>
            <a:r>
              <a:rPr lang="es-ES" dirty="0">
                <a:solidFill>
                  <a:srgbClr val="FF9900"/>
                </a:solidFill>
                <a:latin typeface="Calibri" panose="020F0502020204030204" pitchFamily="34" charset="0"/>
                <a:ea typeface="Calibri" panose="020F0502020204030204" pitchFamily="34" charset="0"/>
                <a:cs typeface="Calibri" panose="020F0502020204030204" pitchFamily="34" charset="0"/>
              </a:rPr>
              <a:t>cuando hay opiniones diferentes sobre si se cumple un criterio.</a:t>
            </a:r>
            <a:r>
              <a:rPr lang="es-ES" dirty="0">
                <a:latin typeface="Calibri" panose="020F0502020204030204" pitchFamily="34" charset="0"/>
                <a:ea typeface="Calibri" panose="020F0502020204030204" pitchFamily="34" charset="0"/>
                <a:cs typeface="Calibri" panose="020F0502020204030204" pitchFamily="34" charset="0"/>
              </a:rPr>
              <a:t> Por lo tanto, las personas no están de acuerdo sobre si el síndrome de Asperger, la homosexualidad y la intersexualidad </a:t>
            </a:r>
            <a:r>
              <a:rPr lang="es-ES" dirty="0">
                <a:solidFill>
                  <a:srgbClr val="CC3300"/>
                </a:solidFill>
                <a:latin typeface="Calibri" panose="020F0502020204030204" pitchFamily="34" charset="0"/>
                <a:ea typeface="Calibri" panose="020F0502020204030204" pitchFamily="34" charset="0"/>
                <a:cs typeface="Calibri" panose="020F0502020204030204" pitchFamily="34" charset="0"/>
              </a:rPr>
              <a:t>son discapacidades o no</a:t>
            </a:r>
            <a:r>
              <a:rPr lang="es-ES" dirty="0">
                <a:latin typeface="Calibri" panose="020F0502020204030204" pitchFamily="34" charset="0"/>
                <a:ea typeface="Calibri" panose="020F0502020204030204" pitchFamily="34" charset="0"/>
                <a:cs typeface="Calibri" panose="020F0502020204030204" pitchFamily="34" charset="0"/>
              </a:rPr>
              <a:t>. El alcoholismo y otras adicciones son claramente platónicas y estadísticamente anormales, pero </a:t>
            </a:r>
            <a:r>
              <a:rPr lang="es-ES"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no hay acuerdo sobre si están o no están fuera del control del individuo</a:t>
            </a:r>
            <a:r>
              <a:rPr lang="es-ES" dirty="0">
                <a:latin typeface="Calibri" panose="020F0502020204030204" pitchFamily="34" charset="0"/>
                <a:ea typeface="Calibri" panose="020F0502020204030204" pitchFamily="34" charset="0"/>
                <a:cs typeface="Calibri" panose="020F0502020204030204" pitchFamily="34" charset="0"/>
              </a:rPr>
              <a:t> en cuestión.</a:t>
            </a:r>
          </a:p>
          <a:p>
            <a:pPr algn="just">
              <a:lnSpc>
                <a:spcPct val="107000"/>
              </a:lnSpc>
              <a:spcAft>
                <a:spcPts val="800"/>
              </a:spcAft>
            </a:pPr>
            <a:r>
              <a:rPr lang="es-ES" dirty="0">
                <a:solidFill>
                  <a:srgbClr val="FF6600"/>
                </a:solidFill>
                <a:latin typeface="Calibri" panose="020F0502020204030204" pitchFamily="34" charset="0"/>
                <a:ea typeface="Calibri" panose="020F0502020204030204" pitchFamily="34" charset="0"/>
                <a:cs typeface="Calibri" panose="020F0502020204030204" pitchFamily="34" charset="0"/>
              </a:rPr>
              <a:t>Puede haber diferencias de opinión sobre más de un criterio. </a:t>
            </a:r>
            <a:r>
              <a:rPr lang="es-ES" dirty="0">
                <a:latin typeface="Calibri" panose="020F0502020204030204" pitchFamily="34" charset="0"/>
                <a:ea typeface="Calibri" panose="020F0502020204030204" pitchFamily="34" charset="0"/>
                <a:cs typeface="Calibri" panose="020F0502020204030204" pitchFamily="34" charset="0"/>
              </a:rPr>
              <a:t>Por ejemplo, las personas pueden estar en desacuerdo sobre si </a:t>
            </a:r>
            <a:r>
              <a:rPr lang="es-ES" dirty="0">
                <a:solidFill>
                  <a:srgbClr val="0000CC"/>
                </a:solidFill>
                <a:latin typeface="Calibri" panose="020F0502020204030204" pitchFamily="34" charset="0"/>
                <a:ea typeface="Calibri" panose="020F0502020204030204" pitchFamily="34" charset="0"/>
                <a:cs typeface="Calibri" panose="020F0502020204030204" pitchFamily="34" charset="0"/>
              </a:rPr>
              <a:t>una nariz </a:t>
            </a:r>
            <a:r>
              <a:rPr lang="es-ES" dirty="0">
                <a:solidFill>
                  <a:srgbClr val="00B0F0"/>
                </a:solidFill>
                <a:latin typeface="Calibri" panose="020F0502020204030204" pitchFamily="34" charset="0"/>
                <a:ea typeface="Calibri" panose="020F0502020204030204" pitchFamily="34" charset="0"/>
                <a:cs typeface="Calibri" panose="020F0502020204030204" pitchFamily="34" charset="0"/>
              </a:rPr>
              <a:t>o senos grandes</a:t>
            </a:r>
            <a:r>
              <a:rPr lang="es-ES" dirty="0">
                <a:latin typeface="Calibri" panose="020F0502020204030204" pitchFamily="34" charset="0"/>
                <a:ea typeface="Calibri" panose="020F0502020204030204" pitchFamily="34" charset="0"/>
                <a:cs typeface="Calibri" panose="020F0502020204030204" pitchFamily="34" charset="0"/>
              </a:rPr>
              <a:t>: </a:t>
            </a:r>
            <a:r>
              <a:rPr lang="es-ES" b="1" dirty="0">
                <a:latin typeface="Calibri" panose="020F0502020204030204" pitchFamily="34" charset="0"/>
                <a:ea typeface="Calibri" panose="020F0502020204030204" pitchFamily="34" charset="0"/>
                <a:cs typeface="Calibri" panose="020F0502020204030204" pitchFamily="34" charset="0"/>
              </a:rPr>
              <a:t>a) </a:t>
            </a:r>
            <a:r>
              <a:rPr lang="es-ES" dirty="0">
                <a:latin typeface="Calibri" panose="020F0502020204030204" pitchFamily="34" charset="0"/>
                <a:ea typeface="Calibri" panose="020F0502020204030204" pitchFamily="34" charset="0"/>
                <a:cs typeface="Calibri" panose="020F0502020204030204" pitchFamily="34" charset="0"/>
              </a:rPr>
              <a:t> causan dolor, discapacidad o angustia para los que es apropiado un tratamiento biomédico (quirúrgico); </a:t>
            </a:r>
            <a:r>
              <a:rPr lang="es-ES" b="1" dirty="0">
                <a:latin typeface="Calibri" panose="020F0502020204030204" pitchFamily="34" charset="0"/>
                <a:ea typeface="Calibri" panose="020F0502020204030204" pitchFamily="34" charset="0"/>
                <a:cs typeface="Calibri" panose="020F0502020204030204" pitchFamily="34" charset="0"/>
              </a:rPr>
              <a:t>b)</a:t>
            </a:r>
            <a:r>
              <a:rPr lang="es-ES" dirty="0">
                <a:latin typeface="Calibri" panose="020F0502020204030204" pitchFamily="34" charset="0"/>
                <a:ea typeface="Calibri" panose="020F0502020204030204" pitchFamily="34" charset="0"/>
                <a:cs typeface="Calibri" panose="020F0502020204030204" pitchFamily="34" charset="0"/>
              </a:rPr>
              <a:t> si el problema se ve mejor como un problema de salud mental de la imagen corporal subjetiva; o </a:t>
            </a:r>
            <a:r>
              <a:rPr lang="es-ES" b="1" dirty="0">
                <a:latin typeface="Calibri" panose="020F0502020204030204" pitchFamily="34" charset="0"/>
                <a:ea typeface="Calibri" panose="020F0502020204030204" pitchFamily="34" charset="0"/>
                <a:cs typeface="Calibri" panose="020F0502020204030204" pitchFamily="34" charset="0"/>
              </a:rPr>
              <a:t>c)</a:t>
            </a:r>
            <a:r>
              <a:rPr lang="es-ES" dirty="0">
                <a:latin typeface="Calibri" panose="020F0502020204030204" pitchFamily="34" charset="0"/>
                <a:ea typeface="Calibri" panose="020F0502020204030204" pitchFamily="34" charset="0"/>
                <a:cs typeface="Calibri" panose="020F0502020204030204" pitchFamily="34" charset="0"/>
              </a:rPr>
              <a:t> como un ejemplo de vicio de la vanidad, que no es asunto de la asistencia médica. Y también pueden estar en desacuerdo sobre dónde se encuentra la línea entre la nariz normal o anormal o el tamaño de los pechos.</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10121784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10000"/>
              </a:lnSpc>
              <a:spcAft>
                <a:spcPts val="800"/>
              </a:spcAft>
            </a:pPr>
            <a:r>
              <a:rPr lang="es-ES" sz="2000" b="1" dirty="0">
                <a:latin typeface="Calibri" panose="020F0502020204030204" pitchFamily="34" charset="0"/>
                <a:ea typeface="Calibri" panose="020F0502020204030204" pitchFamily="34" charset="0"/>
                <a:cs typeface="Calibri" panose="020F0502020204030204" pitchFamily="34" charset="0"/>
              </a:rPr>
              <a:t>Enfermedad y dolencia en un mundo de MacIntyre</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Este es sólo un análisis parcial y superficial de los valores implícitos que traemos para decidir si las condiciones (dolencias) deben considerarse como enfermedades y deben tratarse a expensas de lo público. </a:t>
            </a:r>
            <a:r>
              <a:rPr lang="es-ES" sz="2000" dirty="0">
                <a:solidFill>
                  <a:srgbClr val="669900"/>
                </a:solidFill>
                <a:latin typeface="Calibri" panose="020F0502020204030204" pitchFamily="34" charset="0"/>
                <a:ea typeface="Calibri" panose="020F0502020204030204" pitchFamily="34" charset="0"/>
                <a:cs typeface="Calibri" panose="020F0502020204030204" pitchFamily="34" charset="0"/>
              </a:rPr>
              <a:t>Sin embargo, ilustra que, al igual que con otros aspectos de la atención de la salud, las disputas </a:t>
            </a:r>
            <a:r>
              <a:rPr lang="es-ES" sz="2000" u="sng" dirty="0">
                <a:solidFill>
                  <a:srgbClr val="669900"/>
                </a:solidFill>
                <a:latin typeface="Calibri" panose="020F0502020204030204" pitchFamily="34" charset="0"/>
                <a:ea typeface="Calibri" panose="020F0502020204030204" pitchFamily="34" charset="0"/>
                <a:cs typeface="Calibri" panose="020F0502020204030204" pitchFamily="34" charset="0"/>
              </a:rPr>
              <a:t>reflejan </a:t>
            </a:r>
            <a:r>
              <a:rPr lang="es-ES" sz="2000" b="1" u="sng" dirty="0">
                <a:solidFill>
                  <a:srgbClr val="669900"/>
                </a:solidFill>
                <a:latin typeface="Calibri" panose="020F0502020204030204" pitchFamily="34" charset="0"/>
                <a:ea typeface="Calibri" panose="020F0502020204030204" pitchFamily="34" charset="0"/>
                <a:cs typeface="Calibri" panose="020F0502020204030204" pitchFamily="34" charset="0"/>
              </a:rPr>
              <a:t>valores</a:t>
            </a:r>
            <a:r>
              <a:rPr lang="es-ES" sz="2000" u="sng" dirty="0">
                <a:solidFill>
                  <a:srgbClr val="669900"/>
                </a:solidFill>
                <a:latin typeface="Calibri" panose="020F0502020204030204" pitchFamily="34" charset="0"/>
                <a:ea typeface="Calibri" panose="020F0502020204030204" pitchFamily="34" charset="0"/>
                <a:cs typeface="Calibri" panose="020F0502020204030204" pitchFamily="34" charset="0"/>
              </a:rPr>
              <a:t> implícitos y frecuentemente no reconocidos</a:t>
            </a:r>
            <a:r>
              <a:rPr lang="es-ES" sz="2000" dirty="0">
                <a:solidFill>
                  <a:srgbClr val="66990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y que las diferencias de opinión surgen, al menos en parte, de un discurso moral fragmentado</a:t>
            </a:r>
            <a:r>
              <a:rPr lang="es-ES" sz="2000" dirty="0">
                <a:solidFill>
                  <a:srgbClr val="669900"/>
                </a:solidFill>
                <a:latin typeface="Calibri" panose="020F0502020204030204" pitchFamily="34" charset="0"/>
                <a:ea typeface="Calibri" panose="020F0502020204030204" pitchFamily="34" charset="0"/>
                <a:cs typeface="Calibri" panose="020F0502020204030204" pitchFamily="34" charset="0"/>
              </a:rPr>
              <a:t>.</a:t>
            </a:r>
            <a:r>
              <a:rPr lang="es-ES" sz="2000" dirty="0">
                <a:latin typeface="Calibri" panose="020F0502020204030204" pitchFamily="34" charset="0"/>
                <a:ea typeface="Calibri" panose="020F0502020204030204" pitchFamily="34" charset="0"/>
                <a:cs typeface="Calibri" panose="020F0502020204030204" pitchFamily="34" charset="0"/>
              </a:rPr>
              <a:t> ¿Cómo podría un enfoque de MacIntyre afectar nuestra opinión?</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Primero, afectaría nuestra disposición a definir un estado como una enfermedad</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 El corazón de la tesis de MacIntyre es que necesitamos ver la vida como una unidad narrativa en la que el cultivo de las virtudes conduce a una narración floreciente</a:t>
            </a:r>
            <a:r>
              <a:rPr lang="es-ES" sz="2000" dirty="0">
                <a:solidFill>
                  <a:srgbClr val="CCCC00"/>
                </a:solidFill>
                <a:latin typeface="Calibri" panose="020F0502020204030204" pitchFamily="34" charset="0"/>
                <a:ea typeface="Calibri" panose="020F0502020204030204" pitchFamily="34" charset="0"/>
                <a:cs typeface="Calibri" panose="020F0502020204030204" pitchFamily="34" charset="0"/>
              </a:rPr>
              <a:t>.</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00CC"/>
                </a:solidFill>
                <a:latin typeface="Calibri" panose="020F0502020204030204" pitchFamily="34" charset="0"/>
                <a:ea typeface="Calibri" panose="020F0502020204030204" pitchFamily="34" charset="0"/>
                <a:cs typeface="Calibri" panose="020F0502020204030204" pitchFamily="34" charset="0"/>
              </a:rPr>
              <a:t>La definición de un aspecto de nuestro ser como enfermedad por cualquier motivo lo separa de nuestra personalidad.</a:t>
            </a:r>
            <a:r>
              <a:rPr lang="es-ES" sz="2000" dirty="0">
                <a:latin typeface="Calibri" panose="020F0502020204030204" pitchFamily="34" charset="0"/>
                <a:ea typeface="Calibri" panose="020F0502020204030204" pitchFamily="34" charset="0"/>
                <a:cs typeface="Calibri" panose="020F0502020204030204" pitchFamily="34" charset="0"/>
              </a:rPr>
              <a:t> Por lo tanto, </a:t>
            </a: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se sigue que, si la única forma en que podemos florecer es afectados por “estos aspectos”, debemos tratar de integrar los aspectos de la vida en nuestra personalidad y nuestra narrativa, en lugar de externalizarlos</a:t>
            </a:r>
            <a:r>
              <a:rPr lang="es-ES" sz="2000" dirty="0">
                <a:solidFill>
                  <a:srgbClr val="CC3300"/>
                </a:solidFill>
                <a:latin typeface="Calibri" panose="020F0502020204030204" pitchFamily="34" charset="0"/>
                <a:ea typeface="Calibri" panose="020F0502020204030204" pitchFamily="34" charset="0"/>
                <a:cs typeface="Calibri" panose="020F0502020204030204" pitchFamily="34" charset="0"/>
              </a:rPr>
              <a:t>, porque eliminar aspectos de la experiencia de nuestra personalidad disminuye la riqueza narrativa de nuestra vida</a:t>
            </a: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 </a:t>
            </a:r>
            <a:endParaRPr lang="es-ES" sz="2000" dirty="0">
              <a:solidFill>
                <a:srgbClr val="008000"/>
              </a:solidFill>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7557190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0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Esto significa que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no estaremos dispuestos a definir las condiciones como enfermedades sobre la base de una norma platónica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porque la diversidad humana no es algo para erradicar. </a:t>
            </a:r>
          </a:p>
          <a:p>
            <a:pPr algn="just">
              <a:lnSpc>
                <a:spcPct val="100000"/>
              </a:lnSpc>
              <a:spcAft>
                <a:spcPts val="800"/>
              </a:spcAft>
            </a:pP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Por lo tanto, podríamos estar a favor de ayudar a las personas con síndrome de Asperger o TDAH a florecer con su condición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en lugar de intentar “normalizarlas” con medicamentos</a:t>
            </a:r>
            <a:r>
              <a:rPr lang="es-ES" sz="2000" dirty="0">
                <a:latin typeface="Calibri" panose="020F0502020204030204" pitchFamily="34" charset="0"/>
                <a:ea typeface="Calibri" panose="020F0502020204030204" pitchFamily="34" charset="0"/>
                <a:cs typeface="Calibri" panose="020F0502020204030204" pitchFamily="34" charset="0"/>
              </a:rPr>
              <a:t>.</a:t>
            </a:r>
          </a:p>
          <a:p>
            <a:pPr algn="just">
              <a:lnSpc>
                <a:spcPct val="100000"/>
              </a:lnSpc>
              <a:spcAft>
                <a:spcPts val="800"/>
              </a:spcAft>
            </a:pP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Una forma de hacerlo es a través de la función hermenéutica o interpretativa, que ayuda a las personas a entender y dar sentido a lo que les está sucediendo</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en lugar de intentar cambiarlo</a:t>
            </a:r>
            <a:r>
              <a:rPr lang="es-ES" sz="2000" dirty="0">
                <a:latin typeface="Calibri" panose="020F0502020204030204" pitchFamily="34" charset="0"/>
                <a:ea typeface="Calibri" panose="020F0502020204030204" pitchFamily="34" charset="0"/>
                <a:cs typeface="Calibri" panose="020F0502020204030204" pitchFamily="34" charset="0"/>
              </a:rPr>
              <a:t>. </a:t>
            </a:r>
          </a:p>
          <a:p>
            <a:pPr algn="just">
              <a:lnSpc>
                <a:spcPct val="100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Como ha señalado </a:t>
            </a:r>
            <a:r>
              <a:rPr lang="es-ES" sz="2000" b="1" dirty="0">
                <a:latin typeface="Calibri" panose="020F0502020204030204" pitchFamily="34" charset="0"/>
                <a:ea typeface="Calibri" panose="020F0502020204030204" pitchFamily="34" charset="0"/>
                <a:cs typeface="Calibri" panose="020F0502020204030204" pitchFamily="34" charset="0"/>
              </a:rPr>
              <a:t>Iona Heath</a:t>
            </a:r>
            <a:r>
              <a:rPr lang="es-ES" sz="2000" dirty="0">
                <a:latin typeface="Calibri" panose="020F0502020204030204" pitchFamily="34" charset="0"/>
                <a:ea typeface="Calibri" panose="020F0502020204030204" pitchFamily="34" charset="0"/>
                <a:cs typeface="Calibri" panose="020F0502020204030204" pitchFamily="34" charset="0"/>
              </a:rPr>
              <a:t>, el rol de 'guardián' del </a:t>
            </a: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médico de cabecera no sólo incluye mantener la puerta entre la atención primaria y secundaria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highlight>
                  <a:srgbClr val="00FF00"/>
                </a:highlight>
                <a:latin typeface="Calibri" panose="020F0502020204030204" pitchFamily="34" charset="0"/>
                <a:ea typeface="Calibri" panose="020F0502020204030204" pitchFamily="34" charset="0"/>
                <a:cs typeface="Calibri" panose="020F0502020204030204" pitchFamily="34" charset="0"/>
              </a:rPr>
              <a:t>sino también la puerta entre la salud y la enfermedad</a:t>
            </a:r>
            <a:r>
              <a:rPr lang="es-ES" sz="2000" dirty="0">
                <a:latin typeface="Calibri" panose="020F0502020204030204" pitchFamily="34" charset="0"/>
                <a:ea typeface="Calibri" panose="020F0502020204030204" pitchFamily="34" charset="0"/>
                <a:cs typeface="Calibri" panose="020F0502020204030204" pitchFamily="34" charset="0"/>
              </a:rPr>
              <a:t>. Esta es una parte importante de la función interpretativa, que se encuentra en el corazón de un enfoque de MacIntyre como una práctica.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133522276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0000"/>
              </a:lnSpc>
              <a:spcAft>
                <a:spcPts val="800"/>
              </a:spcAft>
            </a:pPr>
            <a:r>
              <a:rPr lang="es-ES" sz="2000" dirty="0">
                <a:highlight>
                  <a:srgbClr val="FFFF00"/>
                </a:highlight>
                <a:latin typeface="Calibri" panose="020F0502020204030204" pitchFamily="34" charset="0"/>
                <a:ea typeface="Calibri" panose="020F0502020204030204" pitchFamily="34" charset="0"/>
                <a:cs typeface="Calibri" panose="020F0502020204030204" pitchFamily="34" charset="0"/>
              </a:rPr>
              <a:t>También puede afectar nuestra actitud hacia el tratamiento</a:t>
            </a:r>
            <a:r>
              <a:rPr lang="es-ES" sz="2000" dirty="0">
                <a:latin typeface="Calibri" panose="020F0502020204030204" pitchFamily="34" charset="0"/>
                <a:ea typeface="Calibri" panose="020F0502020204030204" pitchFamily="34" charset="0"/>
                <a:cs typeface="Calibri" panose="020F0502020204030204" pitchFamily="34" charset="0"/>
              </a:rPr>
              <a:t>. </a:t>
            </a:r>
          </a:p>
          <a:p>
            <a:pPr algn="just">
              <a:lnSpc>
                <a:spcPct val="100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Tanto para los </a:t>
            </a:r>
            <a:r>
              <a:rPr lang="es-ES" sz="2000" b="1" dirty="0">
                <a:latin typeface="Calibri" panose="020F0502020204030204" pitchFamily="34" charset="0"/>
                <a:ea typeface="Calibri" panose="020F0502020204030204" pitchFamily="34" charset="0"/>
                <a:cs typeface="Calibri" panose="020F0502020204030204" pitchFamily="34" charset="0"/>
              </a:rPr>
              <a:t>normalistas</a:t>
            </a:r>
            <a:r>
              <a:rPr lang="es-ES" sz="2000" dirty="0">
                <a:latin typeface="Calibri" panose="020F0502020204030204" pitchFamily="34" charset="0"/>
                <a:ea typeface="Calibri" panose="020F0502020204030204" pitchFamily="34" charset="0"/>
                <a:cs typeface="Calibri" panose="020F0502020204030204" pitchFamily="34" charset="0"/>
              </a:rPr>
              <a:t> como para los </a:t>
            </a:r>
            <a:r>
              <a:rPr lang="es-ES" sz="2000" b="1" dirty="0">
                <a:latin typeface="Calibri" panose="020F0502020204030204" pitchFamily="34" charset="0"/>
                <a:ea typeface="Calibri" panose="020F0502020204030204" pitchFamily="34" charset="0"/>
                <a:cs typeface="Calibri" panose="020F0502020204030204" pitchFamily="34" charset="0"/>
              </a:rPr>
              <a:t>consecuencialistas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0000"/>
                </a:solidFill>
                <a:latin typeface="Calibri" panose="020F0502020204030204" pitchFamily="34" charset="0"/>
                <a:ea typeface="Calibri" panose="020F0502020204030204" pitchFamily="34" charset="0"/>
                <a:cs typeface="Calibri" panose="020F0502020204030204" pitchFamily="34" charset="0"/>
              </a:rPr>
              <a:t>una enfermedad </a:t>
            </a:r>
            <a:r>
              <a:rPr lang="es-ES" sz="2000" dirty="0">
                <a:solidFill>
                  <a:srgbClr val="92D050"/>
                </a:solidFill>
                <a:latin typeface="Calibri" panose="020F0502020204030204" pitchFamily="34" charset="0"/>
                <a:ea typeface="Calibri" panose="020F0502020204030204" pitchFamily="34" charset="0"/>
                <a:cs typeface="Calibri" panose="020F0502020204030204" pitchFamily="34" charset="0"/>
              </a:rPr>
              <a:t>es algo de lo que hay que deshacerse de la forma más efectiva y económica posible</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B0F0"/>
                </a:solidFill>
                <a:latin typeface="Calibri" panose="020F0502020204030204" pitchFamily="34" charset="0"/>
                <a:ea typeface="Calibri" panose="020F0502020204030204" pitchFamily="34" charset="0"/>
                <a:cs typeface="Calibri" panose="020F0502020204030204" pitchFamily="34" charset="0"/>
              </a:rPr>
              <a:t>Ambos grupos son pragmáticos</a:t>
            </a:r>
            <a:r>
              <a:rPr lang="es-ES" sz="2000" dirty="0">
                <a:latin typeface="Calibri" panose="020F0502020204030204" pitchFamily="34" charset="0"/>
                <a:ea typeface="Calibri" panose="020F0502020204030204" pitchFamily="34" charset="0"/>
                <a:cs typeface="Calibri" panose="020F0502020204030204" pitchFamily="34" charset="0"/>
              </a:rPr>
              <a:t>. La única diferencia entre diferentes terapias farmacológicas y psicológicas es cuán bien y cuán barato hacen el trabajo. </a:t>
            </a:r>
          </a:p>
          <a:p>
            <a:pPr algn="just">
              <a:lnSpc>
                <a:spcPct val="100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Para </a:t>
            </a:r>
            <a:r>
              <a:rPr lang="es-ES" sz="2000" b="1" dirty="0">
                <a:latin typeface="Calibri" panose="020F0502020204030204" pitchFamily="34" charset="0"/>
                <a:ea typeface="Calibri" panose="020F0502020204030204" pitchFamily="34" charset="0"/>
                <a:cs typeface="Calibri" panose="020F0502020204030204" pitchFamily="34" charset="0"/>
              </a:rPr>
              <a:t>MacIntyre</a:t>
            </a:r>
            <a:r>
              <a:rPr lang="es-ES" sz="2000" dirty="0">
                <a:latin typeface="Calibri" panose="020F0502020204030204" pitchFamily="34" charset="0"/>
                <a:ea typeface="Calibri" panose="020F0502020204030204" pitchFamily="34" charset="0"/>
                <a:cs typeface="Calibri" panose="020F0502020204030204" pitchFamily="34" charset="0"/>
              </a:rPr>
              <a:t>, sin embargo, </a:t>
            </a:r>
            <a:r>
              <a:rPr lang="es-ES" sz="2000" dirty="0">
                <a:solidFill>
                  <a:srgbClr val="CCCC00"/>
                </a:solidFill>
                <a:latin typeface="Calibri" panose="020F0502020204030204" pitchFamily="34" charset="0"/>
                <a:ea typeface="Calibri" panose="020F0502020204030204" pitchFamily="34" charset="0"/>
                <a:cs typeface="Calibri" panose="020F0502020204030204" pitchFamily="34" charset="0"/>
              </a:rPr>
              <a:t>no es suficiente abolir los síntomas y mejorar el funcionamiento de cualquier manera posible</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esto debe hacerse de la manera que mejor contribuya al florecimiento. </a:t>
            </a:r>
            <a:r>
              <a:rPr lang="es-ES" sz="2000" dirty="0">
                <a:highlight>
                  <a:srgbClr val="00FF00"/>
                </a:highlight>
                <a:latin typeface="Calibri" panose="020F0502020204030204" pitchFamily="34" charset="0"/>
                <a:ea typeface="Calibri" panose="020F0502020204030204" pitchFamily="34" charset="0"/>
                <a:cs typeface="Calibri" panose="020F0502020204030204" pitchFamily="34" charset="0"/>
              </a:rPr>
              <a:t>Esto implica que debemos favorecer los tratamientos que promueven la autonomía </a:t>
            </a:r>
            <a:r>
              <a:rPr lang="es-ES" sz="2000" dirty="0">
                <a:highlight>
                  <a:srgbClr val="FF6600"/>
                </a:highlight>
                <a:latin typeface="Calibri" panose="020F0502020204030204" pitchFamily="34" charset="0"/>
                <a:ea typeface="Calibri" panose="020F0502020204030204" pitchFamily="34" charset="0"/>
                <a:cs typeface="Calibri" panose="020F0502020204030204" pitchFamily="34" charset="0"/>
              </a:rPr>
              <a:t>no como un derecho a ser protegido,</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highlight>
                  <a:srgbClr val="00FF00"/>
                </a:highlight>
                <a:latin typeface="Calibri" panose="020F0502020204030204" pitchFamily="34" charset="0"/>
                <a:ea typeface="Calibri" panose="020F0502020204030204" pitchFamily="34" charset="0"/>
                <a:cs typeface="Calibri" panose="020F0502020204030204" pitchFamily="34" charset="0"/>
              </a:rPr>
              <a:t>sino como una capacidad para mejorarse</a:t>
            </a:r>
            <a:r>
              <a:rPr lang="es-ES" sz="2000" dirty="0">
                <a:latin typeface="Calibri" panose="020F0502020204030204" pitchFamily="34" charset="0"/>
                <a:ea typeface="Calibri" panose="020F0502020204030204" pitchFamily="34" charset="0"/>
                <a:cs typeface="Calibri" panose="020F0502020204030204" pitchFamily="34" charset="0"/>
              </a:rPr>
              <a:t>. </a:t>
            </a:r>
            <a:endParaRPr lang="es-ES" sz="2000" dirty="0"/>
          </a:p>
        </p:txBody>
      </p:sp>
    </p:spTree>
    <p:extLst>
      <p:ext uri="{BB962C8B-B14F-4D97-AF65-F5344CB8AC3E}">
        <p14:creationId xmlns:p14="http://schemas.microsoft.com/office/powerpoint/2010/main" val="172095351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fontScale="92500"/>
          </a:bodyPr>
          <a:lstStyle/>
          <a:p>
            <a:pPr algn="just">
              <a:lnSpc>
                <a:spcPct val="107000"/>
              </a:lnSpc>
              <a:spcAft>
                <a:spcPts val="800"/>
              </a:spcAft>
            </a:pPr>
            <a:r>
              <a:rPr lang="es-ES" sz="2200" b="1" dirty="0">
                <a:latin typeface="Calibri" panose="020F0502020204030204" pitchFamily="34" charset="0"/>
                <a:ea typeface="Calibri" panose="020F0502020204030204" pitchFamily="34" charset="0"/>
                <a:cs typeface="Calibri" panose="020F0502020204030204" pitchFamily="34" charset="0"/>
              </a:rPr>
              <a:t>Así, por ejemplo, en la depresión</a:t>
            </a:r>
            <a:r>
              <a:rPr lang="es-ES" sz="2200" dirty="0">
                <a:latin typeface="Calibri" panose="020F0502020204030204" pitchFamily="34" charset="0"/>
                <a:ea typeface="Calibri" panose="020F0502020204030204" pitchFamily="34" charset="0"/>
                <a:cs typeface="Calibri" panose="020F0502020204030204" pitchFamily="34" charset="0"/>
              </a:rPr>
              <a:t>, </a:t>
            </a:r>
            <a:r>
              <a:rPr lang="es-ES" sz="2200" dirty="0">
                <a:solidFill>
                  <a:srgbClr val="008000"/>
                </a:solidFill>
                <a:latin typeface="Calibri" panose="020F0502020204030204" pitchFamily="34" charset="0"/>
                <a:ea typeface="Calibri" panose="020F0502020204030204" pitchFamily="34" charset="0"/>
                <a:cs typeface="Calibri" panose="020F0502020204030204" pitchFamily="34" charset="0"/>
              </a:rPr>
              <a:t>los enfoques psicológicos que mejoran la capacidad del individuo para superar desafíos pueden verse como preferibles</a:t>
            </a:r>
            <a:r>
              <a:rPr lang="es-ES" sz="2200" dirty="0">
                <a:latin typeface="Calibri" panose="020F0502020204030204" pitchFamily="34" charset="0"/>
                <a:ea typeface="Calibri" panose="020F0502020204030204" pitchFamily="34" charset="0"/>
                <a:cs typeface="Calibri" panose="020F0502020204030204" pitchFamily="34" charset="0"/>
              </a:rPr>
              <a:t> </a:t>
            </a:r>
            <a:r>
              <a:rPr lang="es-ES" sz="2200" dirty="0">
                <a:solidFill>
                  <a:srgbClr val="FF6600"/>
                </a:solidFill>
                <a:latin typeface="Calibri" panose="020F0502020204030204" pitchFamily="34" charset="0"/>
                <a:ea typeface="Calibri" panose="020F0502020204030204" pitchFamily="34" charset="0"/>
                <a:cs typeface="Calibri" panose="020F0502020204030204" pitchFamily="34" charset="0"/>
              </a:rPr>
              <a:t>a los tratamientos farmacológicos</a:t>
            </a:r>
            <a:r>
              <a:rPr lang="es-ES" sz="2200" dirty="0">
                <a:latin typeface="Calibri" panose="020F0502020204030204" pitchFamily="34" charset="0"/>
                <a:ea typeface="Calibri" panose="020F0502020204030204" pitchFamily="34" charset="0"/>
                <a:cs typeface="Calibri" panose="020F0502020204030204" pitchFamily="34" charset="0"/>
              </a:rPr>
              <a:t> </a:t>
            </a:r>
            <a:r>
              <a:rPr lang="es-ES" sz="2200" dirty="0">
                <a:solidFill>
                  <a:srgbClr val="C00000"/>
                </a:solidFill>
                <a:latin typeface="Calibri" panose="020F0502020204030204" pitchFamily="34" charset="0"/>
                <a:ea typeface="Calibri" panose="020F0502020204030204" pitchFamily="34" charset="0"/>
                <a:cs typeface="Calibri" panose="020F0502020204030204" pitchFamily="34" charset="0"/>
              </a:rPr>
              <a:t>donde el individuo es un participante pasivo</a:t>
            </a:r>
            <a:r>
              <a:rPr lang="es-ES" sz="2200" dirty="0">
                <a:latin typeface="Calibri" panose="020F0502020204030204" pitchFamily="34" charset="0"/>
                <a:ea typeface="Calibri" panose="020F0502020204030204" pitchFamily="34" charset="0"/>
                <a:cs typeface="Calibri" panose="020F0502020204030204" pitchFamily="34" charset="0"/>
              </a:rPr>
              <a:t>; </a:t>
            </a:r>
            <a:r>
              <a:rPr lang="es-ES" sz="2200" dirty="0">
                <a:highlight>
                  <a:srgbClr val="00FF00"/>
                </a:highlight>
                <a:latin typeface="Calibri" panose="020F0502020204030204" pitchFamily="34" charset="0"/>
                <a:ea typeface="Calibri" panose="020F0502020204030204" pitchFamily="34" charset="0"/>
                <a:cs typeface="Calibri" panose="020F0502020204030204" pitchFamily="34" charset="0"/>
              </a:rPr>
              <a:t>el florecimiento generalmente se ve reforzado por narraciones en las que el paciente es un héroe </a:t>
            </a:r>
            <a:r>
              <a:rPr lang="es-ES" sz="2200" dirty="0">
                <a:highlight>
                  <a:srgbClr val="FF6600"/>
                </a:highlight>
                <a:latin typeface="Calibri" panose="020F0502020204030204" pitchFamily="34" charset="0"/>
                <a:ea typeface="Calibri" panose="020F0502020204030204" pitchFamily="34" charset="0"/>
                <a:cs typeface="Calibri" panose="020F0502020204030204" pitchFamily="34" charset="0"/>
              </a:rPr>
              <a:t>en lugar de una víctima</a:t>
            </a:r>
            <a:r>
              <a:rPr lang="es-ES" sz="2200" dirty="0">
                <a:latin typeface="Calibri" panose="020F0502020204030204" pitchFamily="34" charset="0"/>
                <a:ea typeface="Calibri" panose="020F0502020204030204" pitchFamily="34" charset="0"/>
                <a:cs typeface="Calibri" panose="020F0502020204030204" pitchFamily="34" charset="0"/>
              </a:rPr>
              <a:t>. </a:t>
            </a:r>
            <a:r>
              <a:rPr lang="es-ES" sz="2200" dirty="0">
                <a:solidFill>
                  <a:srgbClr val="006666"/>
                </a:solidFill>
                <a:latin typeface="Calibri" panose="020F0502020204030204" pitchFamily="34" charset="0"/>
                <a:ea typeface="Calibri" panose="020F0502020204030204" pitchFamily="34" charset="0"/>
                <a:cs typeface="Calibri" panose="020F0502020204030204" pitchFamily="34" charset="0"/>
              </a:rPr>
              <a:t>Esto no significa que los tratamientos farmacológicos para la depresión no tengan cabida; como replantear una planta, pueden proporcionar el soporte externo necesario para el crecimiento a todo su potencial.</a:t>
            </a:r>
            <a:r>
              <a:rPr lang="es-ES" sz="2200" dirty="0">
                <a:solidFill>
                  <a:srgbClr val="FF6600"/>
                </a:solidFill>
                <a:latin typeface="Calibri" panose="020F0502020204030204" pitchFamily="34" charset="0"/>
                <a:ea typeface="Calibri" panose="020F0502020204030204" pitchFamily="34" charset="0"/>
                <a:cs typeface="Calibri" panose="020F0502020204030204" pitchFamily="34" charset="0"/>
              </a:rPr>
              <a:t> Los pacientes pueden necesitar ayuda para superar su depresión con medicamentos</a:t>
            </a:r>
            <a:r>
              <a:rPr lang="es-ES" sz="2200" dirty="0">
                <a:latin typeface="Calibri" panose="020F0502020204030204" pitchFamily="34" charset="0"/>
                <a:ea typeface="Calibri" panose="020F0502020204030204" pitchFamily="34" charset="0"/>
                <a:cs typeface="Calibri" panose="020F0502020204030204" pitchFamily="34" charset="0"/>
              </a:rPr>
              <a:t> </a:t>
            </a:r>
            <a:r>
              <a:rPr lang="es-ES" sz="2200" dirty="0">
                <a:solidFill>
                  <a:srgbClr val="008000"/>
                </a:solidFill>
                <a:latin typeface="Calibri" panose="020F0502020204030204" pitchFamily="34" charset="0"/>
                <a:ea typeface="Calibri" panose="020F0502020204030204" pitchFamily="34" charset="0"/>
                <a:cs typeface="Calibri" panose="020F0502020204030204" pitchFamily="34" charset="0"/>
              </a:rPr>
              <a:t>antes de que estén en condiciones de beneficiarse de los tratamientos psicológicos</a:t>
            </a:r>
            <a:r>
              <a:rPr lang="es-ES" sz="2200" dirty="0">
                <a:latin typeface="Calibri" panose="020F0502020204030204" pitchFamily="34" charset="0"/>
                <a:ea typeface="Calibri" panose="020F0502020204030204" pitchFamily="34" charset="0"/>
                <a:cs typeface="Calibri" panose="020F0502020204030204" pitchFamily="34" charset="0"/>
              </a:rPr>
              <a:t>, de la misma manera que la curación de una extremidad rota requiere que se apoye externamente en un yeso al principio, pero luego se fortalezca activamente mediante ejercicios fisioterapéuticos.</a:t>
            </a:r>
          </a:p>
          <a:p>
            <a:pPr algn="just">
              <a:lnSpc>
                <a:spcPct val="107000"/>
              </a:lnSpc>
              <a:spcAft>
                <a:spcPts val="800"/>
              </a:spcAft>
            </a:pPr>
            <a:r>
              <a:rPr lang="es-ES" sz="2200" dirty="0">
                <a:latin typeface="Calibri" panose="020F0502020204030204" pitchFamily="34" charset="0"/>
                <a:ea typeface="Calibri" panose="020F0502020204030204" pitchFamily="34" charset="0"/>
                <a:cs typeface="Calibri" panose="020F0502020204030204" pitchFamily="34" charset="0"/>
              </a:rPr>
              <a:t>La enfermedad se convierte en parte de la narrativa de la vida, en lugar de ser una interrupción. </a:t>
            </a:r>
            <a:r>
              <a:rPr lang="es-ES" sz="2200" dirty="0">
                <a:solidFill>
                  <a:srgbClr val="008080"/>
                </a:solidFill>
                <a:latin typeface="Calibri" panose="020F0502020204030204" pitchFamily="34" charset="0"/>
                <a:ea typeface="Calibri" panose="020F0502020204030204" pitchFamily="34" charset="0"/>
                <a:cs typeface="Calibri" panose="020F0502020204030204" pitchFamily="34" charset="0"/>
              </a:rPr>
              <a:t>Los enfoques de la enfermedad que ayudan a alguien a crecer en virtud y a realzar su humanidad como resultado de su enfermedad </a:t>
            </a:r>
            <a:r>
              <a:rPr lang="es-ES" sz="2200" dirty="0">
                <a:solidFill>
                  <a:srgbClr val="008000"/>
                </a:solidFill>
                <a:latin typeface="Calibri" panose="020F0502020204030204" pitchFamily="34" charset="0"/>
                <a:ea typeface="Calibri" panose="020F0502020204030204" pitchFamily="34" charset="0"/>
                <a:cs typeface="Calibri" panose="020F0502020204030204" pitchFamily="34" charset="0"/>
              </a:rPr>
              <a:t>son en general preferibles</a:t>
            </a:r>
            <a:r>
              <a:rPr lang="es-ES" sz="2200" dirty="0">
                <a:solidFill>
                  <a:srgbClr val="FF6600"/>
                </a:solidFill>
                <a:latin typeface="Calibri" panose="020F0502020204030204" pitchFamily="34" charset="0"/>
                <a:ea typeface="Calibri" panose="020F0502020204030204" pitchFamily="34" charset="0"/>
                <a:cs typeface="Calibri" panose="020F0502020204030204" pitchFamily="34" charset="0"/>
              </a:rPr>
              <a:t> a los tratamientos que dejan al paciente donde estaba</a:t>
            </a:r>
            <a:r>
              <a:rPr lang="es-ES" sz="2200" dirty="0">
                <a:solidFill>
                  <a:srgbClr val="FF0000"/>
                </a:solidFill>
                <a:latin typeface="Calibri" panose="020F0502020204030204" pitchFamily="34" charset="0"/>
                <a:ea typeface="Calibri" panose="020F0502020204030204" pitchFamily="34" charset="0"/>
                <a:cs typeface="Calibri" panose="020F0502020204030204" pitchFamily="34" charset="0"/>
              </a:rPr>
              <a:t> </a:t>
            </a:r>
            <a:r>
              <a:rPr lang="es-ES" sz="2200" dirty="0">
                <a:solidFill>
                  <a:srgbClr val="FF0066"/>
                </a:solidFill>
                <a:latin typeface="Calibri" panose="020F0502020204030204" pitchFamily="34" charset="0"/>
                <a:ea typeface="Calibri" panose="020F0502020204030204" pitchFamily="34" charset="0"/>
                <a:cs typeface="Calibri" panose="020F0502020204030204" pitchFamily="34" charset="0"/>
              </a:rPr>
              <a:t>o, lo que es peor, que aumentan la dependencia</a:t>
            </a:r>
            <a:r>
              <a:rPr lang="es-ES" sz="2200" dirty="0">
                <a:latin typeface="Calibri" panose="020F0502020204030204" pitchFamily="34" charset="0"/>
                <a:ea typeface="Calibri" panose="020F0502020204030204" pitchFamily="34" charset="0"/>
                <a:cs typeface="Calibri" panose="020F0502020204030204" pitchFamily="34" charset="0"/>
              </a:rPr>
              <a:t>. De nuevo, esto puede tener efectos significativos sobre la forma en que practicamos la atención médica.</a:t>
            </a:r>
            <a:endParaRPr lang="es-ES" sz="2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4200237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0000"/>
              </a:lnSpc>
              <a:spcAft>
                <a:spcPts val="800"/>
              </a:spcAft>
            </a:pPr>
            <a:r>
              <a:rPr lang="es-ES" sz="2000" dirty="0">
                <a:solidFill>
                  <a:srgbClr val="0000CC"/>
                </a:solidFill>
                <a:latin typeface="Calibri" panose="020F0502020204030204" pitchFamily="34" charset="0"/>
                <a:ea typeface="Calibri" panose="020F0502020204030204" pitchFamily="34" charset="0"/>
                <a:cs typeface="Calibri" panose="020F0502020204030204" pitchFamily="34" charset="0"/>
              </a:rPr>
              <a:t>También se deduce que la forma en que definamos la dolencia y la enfermedad </a:t>
            </a:r>
            <a:r>
              <a:rPr lang="es-ES" sz="2000" dirty="0">
                <a:solidFill>
                  <a:srgbClr val="00B0F0"/>
                </a:solidFill>
                <a:latin typeface="Calibri" panose="020F0502020204030204" pitchFamily="34" charset="0"/>
                <a:ea typeface="Calibri" panose="020F0502020204030204" pitchFamily="34" charset="0"/>
                <a:cs typeface="Calibri" panose="020F0502020204030204" pitchFamily="34" charset="0"/>
              </a:rPr>
              <a:t>variará entre los individuos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highlight>
                  <a:srgbClr val="00FFFF"/>
                </a:highlight>
                <a:latin typeface="Calibri" panose="020F0502020204030204" pitchFamily="34" charset="0"/>
                <a:ea typeface="Calibri" panose="020F0502020204030204" pitchFamily="34" charset="0"/>
                <a:cs typeface="Calibri" panose="020F0502020204030204" pitchFamily="34" charset="0"/>
              </a:rPr>
              <a:t>porque la narrativa floreciente de cada individuo es única</a:t>
            </a:r>
            <a:r>
              <a:rPr lang="es-ES" sz="2000" dirty="0">
                <a:latin typeface="Calibri" panose="020F0502020204030204" pitchFamily="34" charset="0"/>
                <a:ea typeface="Calibri" panose="020F0502020204030204" pitchFamily="34" charset="0"/>
                <a:cs typeface="Calibri" panose="020F0502020204030204" pitchFamily="34" charset="0"/>
              </a:rPr>
              <a:t>. </a:t>
            </a:r>
          </a:p>
          <a:p>
            <a:pPr algn="just">
              <a:lnSpc>
                <a:spcPct val="100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El énfasis reciente en la </a:t>
            </a:r>
            <a:r>
              <a:rPr lang="es-ES" sz="2000" dirty="0">
                <a:highlight>
                  <a:srgbClr val="00FF00"/>
                </a:highlight>
                <a:latin typeface="Calibri" panose="020F0502020204030204" pitchFamily="34" charset="0"/>
                <a:ea typeface="Calibri" panose="020F0502020204030204" pitchFamily="34" charset="0"/>
                <a:cs typeface="Calibri" panose="020F0502020204030204" pitchFamily="34" charset="0"/>
              </a:rPr>
              <a:t>práctica basada en la evidencia </a:t>
            </a:r>
            <a:r>
              <a:rPr lang="es-ES" sz="2000" dirty="0">
                <a:latin typeface="Calibri" panose="020F0502020204030204" pitchFamily="34" charset="0"/>
                <a:ea typeface="Calibri" panose="020F0502020204030204" pitchFamily="34" charset="0"/>
                <a:cs typeface="Calibri" panose="020F0502020204030204" pitchFamily="34" charset="0"/>
              </a:rPr>
              <a:t>ha llevado a un uso cada vez mayor de las pautas, las vías de atención y los protocolos que se basan en definiciones estándar de categorías de enfermedades e intervenciones de tratamiento. </a:t>
            </a:r>
            <a:r>
              <a:rPr lang="es-ES" sz="2000" dirty="0">
                <a:highlight>
                  <a:srgbClr val="CCCC00"/>
                </a:highlight>
                <a:latin typeface="Calibri" panose="020F0502020204030204" pitchFamily="34" charset="0"/>
                <a:ea typeface="Calibri" panose="020F0502020204030204" pitchFamily="34" charset="0"/>
                <a:cs typeface="Calibri" panose="020F0502020204030204" pitchFamily="34" charset="0"/>
              </a:rPr>
              <a:t>Pero esto hay que aprender a interpretarlo bien.</a:t>
            </a:r>
          </a:p>
          <a:p>
            <a:pPr algn="just">
              <a:lnSpc>
                <a:spcPct val="100000"/>
              </a:lnSpc>
              <a:spcAft>
                <a:spcPts val="800"/>
              </a:spcAft>
            </a:pP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Si bien tiene sentido tratar a “las personas” de acuerdo con la mejor evidencia disponible</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MacIntyre argumentará que </a:t>
            </a:r>
            <a:r>
              <a:rPr lang="es-ES" sz="2000" dirty="0">
                <a:highlight>
                  <a:srgbClr val="CCCC00"/>
                </a:highlight>
                <a:latin typeface="Calibri" panose="020F0502020204030204" pitchFamily="34" charset="0"/>
                <a:ea typeface="Calibri" panose="020F0502020204030204" pitchFamily="34" charset="0"/>
                <a:cs typeface="Calibri" panose="020F0502020204030204" pitchFamily="34" charset="0"/>
              </a:rPr>
              <a:t>esto debe incluir la evidencia particular relacionada con esta individuo concreto</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highlight>
                  <a:srgbClr val="00FF00"/>
                </a:highlight>
                <a:latin typeface="Calibri" panose="020F0502020204030204" pitchFamily="34" charset="0"/>
                <a:ea typeface="Calibri" panose="020F0502020204030204" pitchFamily="34" charset="0"/>
                <a:cs typeface="Calibri" panose="020F0502020204030204" pitchFamily="34" charset="0"/>
              </a:rPr>
              <a:t>así como la evidencia general derivada de estudios en los que se trata a todos los pacientes en una categoría definida similar</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a:t>
            </a:r>
            <a:r>
              <a:rPr lang="es-ES" sz="2000" dirty="0">
                <a:latin typeface="Calibri" panose="020F0502020204030204" pitchFamily="34" charset="0"/>
                <a:ea typeface="Calibri" panose="020F0502020204030204" pitchFamily="34" charset="0"/>
                <a:cs typeface="Calibri" panose="020F0502020204030204" pitchFamily="34" charset="0"/>
              </a:rPr>
              <a:t> El énfasis excesivo en la importancia de la evidencia general en lugar de particular se arriesga a ignorar las diferencias individuales.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Esta perspectiva probablemente conducirá a una mayor variación en el tratamiento de lo que sería una perspectiva consecuencialista, no como resultado del ideal consumista de la elección del paciente,</a:t>
            </a: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 sino porque el florecimiento se puede lograr de diferentes maneras para diferentes personas, y el paciente y el clínico trabajan en colaboración, esto es para cada individuo.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80987009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7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Finalmente, </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implica definir el rol médico en términos funcionales más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que ontológicos</a:t>
            </a:r>
            <a:r>
              <a:rPr lang="es-ES" sz="2000" dirty="0">
                <a:latin typeface="Calibri" panose="020F0502020204030204" pitchFamily="34" charset="0"/>
                <a:ea typeface="Calibri" panose="020F0502020204030204" pitchFamily="34" charset="0"/>
                <a:cs typeface="Calibri" panose="020F0502020204030204" pitchFamily="34" charset="0"/>
              </a:rPr>
              <a:t>. </a:t>
            </a:r>
          </a:p>
          <a:p>
            <a:pPr algn="just">
              <a:lnSpc>
                <a:spcPct val="107000"/>
              </a:lnSpc>
              <a:spcAft>
                <a:spcPts val="800"/>
              </a:spcAft>
            </a:pPr>
            <a:r>
              <a:rPr lang="es-ES" sz="2000" dirty="0">
                <a:highlight>
                  <a:srgbClr val="FF6600"/>
                </a:highlight>
                <a:latin typeface="Calibri" panose="020F0502020204030204" pitchFamily="34" charset="0"/>
                <a:ea typeface="Calibri" panose="020F0502020204030204" pitchFamily="34" charset="0"/>
                <a:cs typeface="Calibri" panose="020F0502020204030204" pitchFamily="34" charset="0"/>
              </a:rPr>
              <a:t>Que una dolencia </a:t>
            </a:r>
            <a:r>
              <a:rPr lang="es-ES" sz="2000" dirty="0">
                <a:highlight>
                  <a:srgbClr val="FFFF00"/>
                </a:highlight>
                <a:latin typeface="Calibri" panose="020F0502020204030204" pitchFamily="34" charset="0"/>
                <a:ea typeface="Calibri" panose="020F0502020204030204" pitchFamily="34" charset="0"/>
                <a:cs typeface="Calibri" panose="020F0502020204030204" pitchFamily="34" charset="0"/>
              </a:rPr>
              <a:t>se ajuste o no </a:t>
            </a:r>
            <a:r>
              <a:rPr lang="es-ES" sz="2000" dirty="0">
                <a:highlight>
                  <a:srgbClr val="00FF00"/>
                </a:highlight>
                <a:latin typeface="Calibri" panose="020F0502020204030204" pitchFamily="34" charset="0"/>
                <a:ea typeface="Calibri" panose="020F0502020204030204" pitchFamily="34" charset="0"/>
                <a:cs typeface="Calibri" panose="020F0502020204030204" pitchFamily="34" charset="0"/>
              </a:rPr>
              <a:t>a los criterios para ser una enfermedad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importa menos </a:t>
            </a: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que si la intervención médica puede contribuir al florecimiento</a:t>
            </a:r>
            <a:r>
              <a:rPr lang="es-ES" sz="2000" dirty="0">
                <a:latin typeface="Calibri" panose="020F0502020204030204" pitchFamily="34" charset="0"/>
                <a:ea typeface="Calibri" panose="020F0502020204030204" pitchFamily="34" charset="0"/>
                <a:cs typeface="Calibri" panose="020F0502020204030204" pitchFamily="34" charset="0"/>
              </a:rPr>
              <a:t>. </a:t>
            </a:r>
          </a:p>
          <a:p>
            <a:pPr algn="just">
              <a:lnSpc>
                <a:spcPct val="107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Por lo tanto, </a:t>
            </a:r>
            <a:r>
              <a:rPr lang="es-ES" sz="2000" dirty="0">
                <a:solidFill>
                  <a:srgbClr val="996633"/>
                </a:solidFill>
                <a:latin typeface="Calibri" panose="020F0502020204030204" pitchFamily="34" charset="0"/>
                <a:ea typeface="Calibri" panose="020F0502020204030204" pitchFamily="34" charset="0"/>
                <a:cs typeface="Calibri" panose="020F0502020204030204" pitchFamily="34" charset="0"/>
              </a:rPr>
              <a:t>desde esta perspectiva, se justifica el aplazamiento de la menstruación de una persona concreta para una boda </a:t>
            </a:r>
            <a:r>
              <a:rPr lang="es-ES" sz="2000" dirty="0">
                <a:latin typeface="Calibri" panose="020F0502020204030204" pitchFamily="34" charset="0"/>
                <a:ea typeface="Calibri" panose="020F0502020204030204" pitchFamily="34" charset="0"/>
                <a:cs typeface="Calibri" panose="020F0502020204030204" pitchFamily="34" charset="0"/>
              </a:rPr>
              <a:t>o una feria.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Y esto no porque sea el tratamiento de una enfermedad (no siendo tal),</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CCCC00"/>
                </a:solidFill>
                <a:latin typeface="Calibri" panose="020F0502020204030204" pitchFamily="34" charset="0"/>
                <a:ea typeface="Calibri" panose="020F0502020204030204" pitchFamily="34" charset="0"/>
                <a:cs typeface="Calibri" panose="020F0502020204030204" pitchFamily="34" charset="0"/>
              </a:rPr>
              <a:t>sino porque tales celebraciones y ceremonias son contribuyentes importantes al florecimiento, y un curso de noretisterona puede modificar la narrativa del paciente para hacerlo más floreciente. </a:t>
            </a:r>
          </a:p>
          <a:p>
            <a:pPr algn="just">
              <a:lnSpc>
                <a:spcPct val="107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Debido a que se necesita un cierto nivel de experiencia médica para detectar contraindicaciones, </a:t>
            </a:r>
            <a:r>
              <a:rPr lang="es-ES" sz="2000" dirty="0">
                <a:solidFill>
                  <a:srgbClr val="0070C0"/>
                </a:solidFill>
                <a:latin typeface="Calibri" panose="020F0502020204030204" pitchFamily="34" charset="0"/>
                <a:ea typeface="Calibri" panose="020F0502020204030204" pitchFamily="34" charset="0"/>
                <a:cs typeface="Calibri" panose="020F0502020204030204" pitchFamily="34" charset="0"/>
              </a:rPr>
              <a:t>hablar sobre los efectos secundarios</a:t>
            </a:r>
            <a:r>
              <a:rPr lang="es-ES" sz="2000" dirty="0">
                <a:latin typeface="Calibri" panose="020F0502020204030204" pitchFamily="34" charset="0"/>
                <a:ea typeface="Calibri" panose="020F0502020204030204" pitchFamily="34" charset="0"/>
                <a:cs typeface="Calibri" panose="020F0502020204030204" pitchFamily="34" charset="0"/>
              </a:rPr>
              <a:t>, etc., antes de tomar el tratamiento, un médico lo comparte con la persona de manera apropiada, </a:t>
            </a:r>
            <a:r>
              <a:rPr lang="es-ES" sz="2000" dirty="0">
                <a:solidFill>
                  <a:srgbClr val="FFC000"/>
                </a:solidFill>
                <a:latin typeface="Calibri" panose="020F0502020204030204" pitchFamily="34" charset="0"/>
                <a:ea typeface="Calibri" panose="020F0502020204030204" pitchFamily="34" charset="0"/>
                <a:cs typeface="Calibri" panose="020F0502020204030204" pitchFamily="34" charset="0"/>
              </a:rPr>
              <a:t>aunque no se trate de una enfermedad</a:t>
            </a:r>
            <a:r>
              <a:rPr lang="es-ES" sz="2000" dirty="0">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42283371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FB7299-85F3-41E4-A897-713BCA7742CB}"/>
              </a:ext>
            </a:extLst>
          </p:cNvPr>
          <p:cNvSpPr>
            <a:spLocks noGrp="1"/>
          </p:cNvSpPr>
          <p:nvPr>
            <p:ph type="ctrTitle"/>
          </p:nvPr>
        </p:nvSpPr>
        <p:spPr>
          <a:xfrm>
            <a:off x="1524000" y="2655277"/>
            <a:ext cx="9144000" cy="1293871"/>
          </a:xfrm>
        </p:spPr>
        <p:txBody>
          <a:bodyPr>
            <a:normAutofit/>
          </a:bodyPr>
          <a:lstStyle/>
          <a:p>
            <a:pPr algn="just"/>
            <a:r>
              <a:rPr lang="es-ES" sz="3600" dirty="0"/>
              <a:t>Capítulo 5: El florecimiento de los profesionales.</a:t>
            </a:r>
          </a:p>
        </p:txBody>
      </p:sp>
      <p:sp>
        <p:nvSpPr>
          <p:cNvPr id="4" name="Rectángulo 3">
            <a:extLst>
              <a:ext uri="{FF2B5EF4-FFF2-40B4-BE49-F238E27FC236}">
                <a16:creationId xmlns:a16="http://schemas.microsoft.com/office/drawing/2014/main" id="{9C899A23-D925-4101-AE84-12F312E5A24D}"/>
              </a:ext>
            </a:extLst>
          </p:cNvPr>
          <p:cNvSpPr/>
          <p:nvPr/>
        </p:nvSpPr>
        <p:spPr>
          <a:xfrm>
            <a:off x="1258855" y="2557669"/>
            <a:ext cx="9674290" cy="19660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602471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808383" y="836923"/>
            <a:ext cx="10376452" cy="5391599"/>
          </a:xfrm>
        </p:spPr>
        <p:txBody>
          <a:bodyPr>
            <a:noAutofit/>
          </a:bodyPr>
          <a:lstStyle/>
          <a:p>
            <a:pPr algn="just">
              <a:lnSpc>
                <a:spcPct val="100000"/>
              </a:lnSpc>
            </a:pPr>
            <a:r>
              <a:rPr lang="es-ES" sz="2000" dirty="0">
                <a:solidFill>
                  <a:srgbClr val="009900"/>
                </a:solidFill>
                <a:latin typeface="Calibri" panose="020F0502020204030204" pitchFamily="34" charset="0"/>
                <a:ea typeface="Calibri" panose="020F0502020204030204" pitchFamily="34" charset="0"/>
              </a:rPr>
              <a:t>La filosofía moral concebida en estos términos se centra en la </a:t>
            </a:r>
            <a:r>
              <a:rPr lang="es-ES" sz="2000" dirty="0">
                <a:highlight>
                  <a:srgbClr val="00FF00"/>
                </a:highlight>
                <a:latin typeface="Calibri" panose="020F0502020204030204" pitchFamily="34" charset="0"/>
                <a:ea typeface="Calibri" panose="020F0502020204030204" pitchFamily="34" charset="0"/>
              </a:rPr>
              <a:t>eudemonia</a:t>
            </a:r>
            <a:r>
              <a:rPr lang="es-ES" sz="2000" dirty="0">
                <a:latin typeface="Calibri" panose="020F0502020204030204" pitchFamily="34" charset="0"/>
                <a:ea typeface="Calibri" panose="020F0502020204030204" pitchFamily="34" charset="0"/>
              </a:rPr>
              <a:t>. </a:t>
            </a:r>
            <a:r>
              <a:rPr lang="es-ES" sz="2000" dirty="0">
                <a:highlight>
                  <a:srgbClr val="00FF00"/>
                </a:highlight>
                <a:latin typeface="Calibri" panose="020F0502020204030204" pitchFamily="34" charset="0"/>
                <a:ea typeface="Calibri" panose="020F0502020204030204" pitchFamily="34" charset="0"/>
              </a:rPr>
              <a:t>Florecimiento</a:t>
            </a:r>
            <a:r>
              <a:rPr lang="es-ES" sz="2000" dirty="0">
                <a:latin typeface="Calibri" panose="020F0502020204030204" pitchFamily="34" charset="0"/>
                <a:ea typeface="Calibri" panose="020F0502020204030204" pitchFamily="34" charset="0"/>
              </a:rPr>
              <a:t> es la traducción que prefiere Toon de esta palabra griega usada por Aristóteles y otros filósofos al reflexionar sobre el propósito de la vida. </a:t>
            </a:r>
          </a:p>
          <a:p>
            <a:pPr algn="just">
              <a:lnSpc>
                <a:spcPct val="100000"/>
              </a:lnSpc>
            </a:pPr>
            <a:r>
              <a:rPr lang="es-ES" sz="2000" dirty="0">
                <a:highlight>
                  <a:srgbClr val="00FF00"/>
                </a:highlight>
                <a:latin typeface="Calibri" panose="020F0502020204030204" pitchFamily="34" charset="0"/>
                <a:ea typeface="Calibri" panose="020F0502020204030204" pitchFamily="34" charset="0"/>
              </a:rPr>
              <a:t>Eudaemonia</a:t>
            </a:r>
            <a:r>
              <a:rPr lang="es-ES" sz="2000" dirty="0">
                <a:latin typeface="Calibri" panose="020F0502020204030204" pitchFamily="34" charset="0"/>
                <a:ea typeface="Calibri" panose="020F0502020204030204" pitchFamily="34" charset="0"/>
              </a:rPr>
              <a:t> </a:t>
            </a:r>
            <a:r>
              <a:rPr lang="es-ES" sz="2000" dirty="0">
                <a:solidFill>
                  <a:srgbClr val="009900"/>
                </a:solidFill>
                <a:latin typeface="Calibri" panose="020F0502020204030204" pitchFamily="34" charset="0"/>
                <a:ea typeface="Calibri" panose="020F0502020204030204" pitchFamily="34" charset="0"/>
              </a:rPr>
              <a:t>es un concepto clave en ética de las virtudes, que es teleológico: argumenta que la vida tiene un </a:t>
            </a:r>
            <a:r>
              <a:rPr lang="es-ES" sz="2000" b="1" dirty="0">
                <a:solidFill>
                  <a:srgbClr val="009900"/>
                </a:solidFill>
                <a:latin typeface="Calibri" panose="020F0502020204030204" pitchFamily="34" charset="0"/>
                <a:ea typeface="Calibri" panose="020F0502020204030204" pitchFamily="34" charset="0"/>
              </a:rPr>
              <a:t>propósito</a:t>
            </a:r>
            <a:r>
              <a:rPr lang="es-ES" sz="2000" dirty="0">
                <a:latin typeface="Calibri" panose="020F0502020204030204" pitchFamily="34" charset="0"/>
                <a:ea typeface="Calibri" panose="020F0502020204030204" pitchFamily="34" charset="0"/>
              </a:rPr>
              <a:t>, es una narrativa con un significado, y el propósito de la filosofía moral es encontrar la mejor forma de esa narrativa para cada uno de nosotros. </a:t>
            </a:r>
            <a:r>
              <a:rPr lang="es-ES" sz="2000" dirty="0">
                <a:solidFill>
                  <a:srgbClr val="0070C0"/>
                </a:solidFill>
                <a:latin typeface="Calibri" panose="020F0502020204030204" pitchFamily="34" charset="0"/>
                <a:ea typeface="Calibri" panose="020F0502020204030204" pitchFamily="34" charset="0"/>
              </a:rPr>
              <a:t>A veces se traduce casi literalmente como la “vida buena” (la traducción más literal es “buen espíritu”)</a:t>
            </a:r>
            <a:r>
              <a:rPr lang="es-ES" sz="2000" dirty="0">
                <a:latin typeface="Calibri" panose="020F0502020204030204" pitchFamily="34" charset="0"/>
                <a:ea typeface="Calibri" panose="020F0502020204030204" pitchFamily="34" charset="0"/>
              </a:rPr>
              <a:t> </a:t>
            </a:r>
            <a:r>
              <a:rPr lang="es-ES" sz="2000" dirty="0">
                <a:solidFill>
                  <a:srgbClr val="0000FF"/>
                </a:solidFill>
                <a:latin typeface="Calibri" panose="020F0502020204030204" pitchFamily="34" charset="0"/>
                <a:ea typeface="Calibri" panose="020F0502020204030204" pitchFamily="34" charset="0"/>
              </a:rPr>
              <a:t>y también como felicidad </a:t>
            </a:r>
            <a:r>
              <a:rPr lang="es-ES" sz="2000" dirty="0">
                <a:latin typeface="Calibri" panose="020F0502020204030204" pitchFamily="34" charset="0"/>
                <a:ea typeface="Calibri" panose="020F0502020204030204" pitchFamily="34" charset="0"/>
              </a:rPr>
              <a:t>(eudemónica, para diferenciarla de la felicidad hedónica). </a:t>
            </a:r>
          </a:p>
          <a:p>
            <a:pPr algn="just">
              <a:lnSpc>
                <a:spcPct val="100000"/>
              </a:lnSpc>
            </a:pPr>
            <a:r>
              <a:rPr lang="es-ES" sz="2000" dirty="0">
                <a:solidFill>
                  <a:srgbClr val="008080"/>
                </a:solidFill>
                <a:highlight>
                  <a:srgbClr val="00FFFF"/>
                </a:highlight>
                <a:latin typeface="Calibri" panose="020F0502020204030204" pitchFamily="34" charset="0"/>
                <a:ea typeface="Calibri" panose="020F0502020204030204" pitchFamily="34" charset="0"/>
              </a:rPr>
              <a:t>Toon</a:t>
            </a:r>
            <a:r>
              <a:rPr lang="es-ES" sz="2000" dirty="0">
                <a:solidFill>
                  <a:srgbClr val="008080"/>
                </a:solidFill>
                <a:latin typeface="Calibri" panose="020F0502020204030204" pitchFamily="34" charset="0"/>
                <a:ea typeface="Calibri" panose="020F0502020204030204" pitchFamily="34" charset="0"/>
              </a:rPr>
              <a:t> prefiere florecimiento, porque implica una historia de vida que no sólo tiene un propósito, sino también una forma: </a:t>
            </a:r>
            <a:r>
              <a:rPr lang="es-ES" sz="2000" dirty="0">
                <a:solidFill>
                  <a:srgbClr val="9900FF"/>
                </a:solidFill>
                <a:latin typeface="Calibri" panose="020F0502020204030204" pitchFamily="34" charset="0"/>
                <a:ea typeface="Calibri" panose="020F0502020204030204" pitchFamily="34" charset="0"/>
              </a:rPr>
              <a:t>períodos de crecimiento y desarrollo, madurez plena</a:t>
            </a:r>
            <a:r>
              <a:rPr lang="es-ES" sz="2000" dirty="0">
                <a:solidFill>
                  <a:srgbClr val="008080"/>
                </a:solidFill>
                <a:latin typeface="Calibri" panose="020F0502020204030204" pitchFamily="34" charset="0"/>
                <a:ea typeface="Calibri" panose="020F0502020204030204" pitchFamily="34" charset="0"/>
              </a:rPr>
              <a:t>, </a:t>
            </a:r>
            <a:r>
              <a:rPr lang="es-ES" sz="2000" dirty="0">
                <a:solidFill>
                  <a:schemeClr val="accent4">
                    <a:lumMod val="75000"/>
                  </a:schemeClr>
                </a:solidFill>
                <a:latin typeface="Calibri" panose="020F0502020204030204" pitchFamily="34" charset="0"/>
                <a:ea typeface="Calibri" panose="020F0502020204030204" pitchFamily="34" charset="0"/>
              </a:rPr>
              <a:t>pero también decadencia y finalmente muerte</a:t>
            </a:r>
            <a:r>
              <a:rPr lang="es-ES" sz="2000" dirty="0">
                <a:latin typeface="Calibri" panose="020F0502020204030204" pitchFamily="34" charset="0"/>
                <a:ea typeface="Calibri" panose="020F0502020204030204" pitchFamily="34" charset="0"/>
              </a:rPr>
              <a:t>. La palabra se usa comúnmente para las plantas, que florecen como el árbol de laurel verde. </a:t>
            </a:r>
          </a:p>
          <a:p>
            <a:pPr algn="just">
              <a:lnSpc>
                <a:spcPct val="100000"/>
              </a:lnSpc>
            </a:pPr>
            <a:r>
              <a:rPr lang="es-ES" sz="2000" dirty="0">
                <a:highlight>
                  <a:srgbClr val="00FF00"/>
                </a:highlight>
                <a:latin typeface="Calibri" panose="020F0502020204030204" pitchFamily="34" charset="0"/>
                <a:ea typeface="Calibri" panose="020F0502020204030204" pitchFamily="34" charset="0"/>
              </a:rPr>
              <a:t>Eudaemonia</a:t>
            </a:r>
            <a:r>
              <a:rPr lang="es-ES" sz="2000" dirty="0">
                <a:solidFill>
                  <a:srgbClr val="FF6600"/>
                </a:solidFill>
                <a:latin typeface="Calibri" panose="020F0502020204030204" pitchFamily="34" charset="0"/>
                <a:ea typeface="Calibri" panose="020F0502020204030204" pitchFamily="34" charset="0"/>
              </a:rPr>
              <a:t> no implica una vida de diversión ininterrumpida (hedónica), </a:t>
            </a:r>
            <a:r>
              <a:rPr lang="es-ES" sz="2000" dirty="0">
                <a:latin typeface="Calibri" panose="020F0502020204030204" pitchFamily="34" charset="0"/>
                <a:ea typeface="Calibri" panose="020F0502020204030204" pitchFamily="34" charset="0"/>
              </a:rPr>
              <a:t>que no sería ni realista ni, probablemente, a largo plazo, placentera: piense en los placeres inducidos por el soma en </a:t>
            </a:r>
            <a:r>
              <a:rPr lang="es-ES" sz="2000" i="1" dirty="0">
                <a:latin typeface="Calibri" panose="020F0502020204030204" pitchFamily="34" charset="0"/>
                <a:ea typeface="Calibri" panose="020F0502020204030204" pitchFamily="34" charset="0"/>
              </a:rPr>
              <a:t>Un Mundo Feliz</a:t>
            </a:r>
            <a:r>
              <a:rPr lang="es-ES" sz="2000" dirty="0">
                <a:latin typeface="Calibri" panose="020F0502020204030204" pitchFamily="34" charset="0"/>
                <a:ea typeface="Calibri" panose="020F0502020204030204" pitchFamily="34" charset="0"/>
              </a:rPr>
              <a:t> de </a:t>
            </a:r>
            <a:r>
              <a:rPr lang="es-ES" sz="2000" dirty="0">
                <a:highlight>
                  <a:srgbClr val="00FFFF"/>
                </a:highlight>
                <a:latin typeface="Calibri" panose="020F0502020204030204" pitchFamily="34" charset="0"/>
                <a:ea typeface="Calibri" panose="020F0502020204030204" pitchFamily="34" charset="0"/>
              </a:rPr>
              <a:t>Huxley</a:t>
            </a:r>
            <a:r>
              <a:rPr lang="es-ES" sz="2000" dirty="0">
                <a:latin typeface="Calibri" panose="020F0502020204030204" pitchFamily="34" charset="0"/>
                <a:ea typeface="Calibri" panose="020F0502020204030204" pitchFamily="34" charset="0"/>
              </a:rPr>
              <a:t>. </a:t>
            </a:r>
            <a:r>
              <a:rPr lang="es-ES" sz="2000" dirty="0">
                <a:solidFill>
                  <a:srgbClr val="C00000"/>
                </a:solidFill>
                <a:latin typeface="Calibri" panose="020F0502020204030204" pitchFamily="34" charset="0"/>
                <a:ea typeface="Calibri" panose="020F0502020204030204" pitchFamily="34" charset="0"/>
              </a:rPr>
              <a:t>Una vida insulsa de placer (hedónico) </a:t>
            </a:r>
            <a:r>
              <a:rPr lang="es-ES" sz="2000" b="1" u="sng" dirty="0">
                <a:solidFill>
                  <a:srgbClr val="C00000"/>
                </a:solidFill>
                <a:latin typeface="Calibri" panose="020F0502020204030204" pitchFamily="34" charset="0"/>
                <a:ea typeface="Calibri" panose="020F0502020204030204" pitchFamily="34" charset="0"/>
              </a:rPr>
              <a:t>sin sentido</a:t>
            </a:r>
            <a:r>
              <a:rPr lang="es-ES" sz="2000" dirty="0">
                <a:solidFill>
                  <a:srgbClr val="C00000"/>
                </a:solidFill>
                <a:latin typeface="Calibri" panose="020F0502020204030204" pitchFamily="34" charset="0"/>
                <a:ea typeface="Calibri" panose="020F0502020204030204" pitchFamily="34" charset="0"/>
              </a:rPr>
              <a:t> no es realmente una la vida digna de ser vivida</a:t>
            </a:r>
            <a:r>
              <a:rPr lang="es-ES" sz="2000" dirty="0">
                <a:latin typeface="Calibri" panose="020F0502020204030204" pitchFamily="34" charset="0"/>
                <a:ea typeface="Calibri" panose="020F0502020204030204" pitchFamily="34" charset="0"/>
              </a:rPr>
              <a:t>.</a:t>
            </a:r>
            <a:endParaRPr lang="es-ES" sz="2000" dirty="0"/>
          </a:p>
        </p:txBody>
      </p:sp>
    </p:spTree>
    <p:extLst>
      <p:ext uri="{BB962C8B-B14F-4D97-AF65-F5344CB8AC3E}">
        <p14:creationId xmlns:p14="http://schemas.microsoft.com/office/powerpoint/2010/main" val="82690713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fontScale="77500" lnSpcReduction="20000"/>
          </a:bodyPr>
          <a:lstStyle/>
          <a:p>
            <a:pPr algn="just">
              <a:lnSpc>
                <a:spcPct val="120000"/>
              </a:lnSpc>
              <a:spcAft>
                <a:spcPts val="800"/>
              </a:spcAft>
            </a:pPr>
            <a:r>
              <a:rPr lang="es-ES" b="1" dirty="0">
                <a:latin typeface="Calibri" panose="020F0502020204030204" pitchFamily="34" charset="0"/>
                <a:ea typeface="Calibri" panose="020F0502020204030204" pitchFamily="34" charset="0"/>
                <a:cs typeface="Calibri" panose="020F0502020204030204" pitchFamily="34" charset="0"/>
              </a:rPr>
              <a:t>Florecimiento de los profesionales sanitarios</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s-ES" dirty="0">
                <a:latin typeface="Calibri" panose="020F0502020204030204" pitchFamily="34" charset="0"/>
                <a:ea typeface="Calibri" panose="020F0502020204030204" pitchFamily="34" charset="0"/>
                <a:cs typeface="Calibri" panose="020F0502020204030204" pitchFamily="34" charset="0"/>
              </a:rPr>
              <a:t>En los últimos dos capítulos, hemos vislumbrado algunas de las implicaciones de ver </a:t>
            </a:r>
            <a:r>
              <a:rPr lang="es-ES" dirty="0">
                <a:highlight>
                  <a:srgbClr val="00FF00"/>
                </a:highlight>
                <a:latin typeface="Calibri" panose="020F0502020204030204" pitchFamily="34" charset="0"/>
                <a:ea typeface="Calibri" panose="020F0502020204030204" pitchFamily="34" charset="0"/>
                <a:cs typeface="Calibri" panose="020F0502020204030204" pitchFamily="34" charset="0"/>
              </a:rPr>
              <a:t>la asistencia médica como una práctica de MacIntyre en la que profesionales y pacientes cooperan para producir los “bienes internos” de salud para los pacientes</a:t>
            </a:r>
            <a:r>
              <a:rPr lang="es-ES" dirty="0">
                <a:latin typeface="Calibri" panose="020F0502020204030204" pitchFamily="34" charset="0"/>
                <a:ea typeface="Calibri" panose="020F0502020204030204" pitchFamily="34" charset="0"/>
                <a:cs typeface="Calibri" panose="020F0502020204030204" pitchFamily="34" charset="0"/>
              </a:rPr>
              <a:t>. Esta visión afecta nuestra comprensión de la salud y la enfermedad, del propósito de la atención médica y su contribución a la salud y al florecimiento. </a:t>
            </a:r>
          </a:p>
          <a:p>
            <a:pPr algn="just">
              <a:lnSpc>
                <a:spcPct val="120000"/>
              </a:lnSpc>
              <a:spcAft>
                <a:spcPts val="800"/>
              </a:spcAft>
            </a:pPr>
            <a:r>
              <a:rPr lang="es-ES" dirty="0">
                <a:highlight>
                  <a:srgbClr val="FFFF00"/>
                </a:highlight>
                <a:latin typeface="Calibri" panose="020F0502020204030204" pitchFamily="34" charset="0"/>
                <a:ea typeface="Calibri" panose="020F0502020204030204" pitchFamily="34" charset="0"/>
                <a:cs typeface="Calibri" panose="020F0502020204030204" pitchFamily="34" charset="0"/>
              </a:rPr>
              <a:t>La salud </a:t>
            </a:r>
            <a:r>
              <a:rPr lang="es-ES"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no se ve en términos de maximizar los Años de Vida Ajustados por Calidad (AVAC) de un período informe</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996633"/>
                </a:solidFill>
                <a:latin typeface="Calibri" panose="020F0502020204030204" pitchFamily="34" charset="0"/>
                <a:ea typeface="Calibri" panose="020F0502020204030204" pitchFamily="34" charset="0"/>
                <a:cs typeface="Calibri" panose="020F0502020204030204" pitchFamily="34" charset="0"/>
              </a:rPr>
              <a:t>o de disconformidad con alguna norma estadística, social o platónica</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008000"/>
                </a:solidFill>
                <a:latin typeface="Calibri" panose="020F0502020204030204" pitchFamily="34" charset="0"/>
                <a:ea typeface="Calibri" panose="020F0502020204030204" pitchFamily="34" charset="0"/>
                <a:cs typeface="Calibri" panose="020F0502020204030204" pitchFamily="34" charset="0"/>
              </a:rPr>
              <a:t>sino como un elemento clave en una vida que</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008080"/>
                </a:solidFill>
                <a:latin typeface="Calibri" panose="020F0502020204030204" pitchFamily="34" charset="0"/>
                <a:ea typeface="Calibri" panose="020F0502020204030204" pitchFamily="34" charset="0"/>
                <a:cs typeface="Calibri" panose="020F0502020204030204" pitchFamily="34" charset="0"/>
              </a:rPr>
              <a:t>por larga o corta que sea</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008000"/>
                </a:solidFill>
                <a:latin typeface="Calibri" panose="020F0502020204030204" pitchFamily="34" charset="0"/>
                <a:ea typeface="Calibri" panose="020F0502020204030204" pitchFamily="34" charset="0"/>
                <a:cs typeface="Calibri" panose="020F0502020204030204" pitchFamily="34" charset="0"/>
              </a:rPr>
              <a:t>estructura un </a:t>
            </a:r>
            <a:r>
              <a:rPr lang="es-ES" b="1" dirty="0">
                <a:solidFill>
                  <a:srgbClr val="008000"/>
                </a:solidFill>
                <a:latin typeface="Calibri" panose="020F0502020204030204" pitchFamily="34" charset="0"/>
                <a:ea typeface="Calibri" panose="020F0502020204030204" pitchFamily="34" charset="0"/>
                <a:cs typeface="Calibri" panose="020F0502020204030204" pitchFamily="34" charset="0"/>
              </a:rPr>
              <a:t>propósito</a:t>
            </a:r>
            <a:r>
              <a:rPr lang="es-ES" dirty="0">
                <a:solidFill>
                  <a:srgbClr val="008000"/>
                </a:solidFill>
                <a:latin typeface="Calibri" panose="020F0502020204030204" pitchFamily="34" charset="0"/>
                <a:ea typeface="Calibri" panose="020F0502020204030204" pitchFamily="34" charset="0"/>
                <a:cs typeface="Calibri" panose="020F0502020204030204" pitchFamily="34" charset="0"/>
              </a:rPr>
              <a:t> (la vida buena) </a:t>
            </a:r>
            <a:r>
              <a:rPr lang="es-ES" dirty="0">
                <a:solidFill>
                  <a:srgbClr val="92D050"/>
                </a:solidFill>
                <a:latin typeface="Calibri" panose="020F0502020204030204" pitchFamily="34" charset="0"/>
                <a:ea typeface="Calibri" panose="020F0502020204030204" pitchFamily="34" charset="0"/>
                <a:cs typeface="Calibri" panose="020F0502020204030204" pitchFamily="34" charset="0"/>
              </a:rPr>
              <a:t>y que termina en una buena muerte</a:t>
            </a:r>
            <a:r>
              <a:rPr lang="es-ES" dirty="0">
                <a:latin typeface="Calibri" panose="020F0502020204030204" pitchFamily="34" charset="0"/>
                <a:ea typeface="Calibri" panose="020F0502020204030204" pitchFamily="34" charset="0"/>
                <a:cs typeface="Calibri" panose="020F0502020204030204" pitchFamily="34" charset="0"/>
              </a:rPr>
              <a:t>. </a:t>
            </a:r>
          </a:p>
          <a:p>
            <a:pPr algn="just">
              <a:lnSpc>
                <a:spcPct val="120000"/>
              </a:lnSpc>
              <a:spcAft>
                <a:spcPts val="800"/>
              </a:spcAft>
            </a:pPr>
            <a:r>
              <a:rPr lang="es-ES" dirty="0">
                <a:solidFill>
                  <a:srgbClr val="008000"/>
                </a:solidFill>
                <a:latin typeface="Calibri" panose="020F0502020204030204" pitchFamily="34" charset="0"/>
                <a:ea typeface="Calibri" panose="020F0502020204030204" pitchFamily="34" charset="0"/>
                <a:cs typeface="Calibri" panose="020F0502020204030204" pitchFamily="34" charset="0"/>
              </a:rPr>
              <a:t>Una enfermedad es un desafío que es superado con éxito por las técnicas de cuidado de la salud</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FF0066"/>
                </a:solidFill>
                <a:latin typeface="Calibri" panose="020F0502020204030204" pitchFamily="34" charset="0"/>
                <a:ea typeface="Calibri" panose="020F0502020204030204" pitchFamily="34" charset="0"/>
                <a:cs typeface="Calibri" panose="020F0502020204030204" pitchFamily="34" charset="0"/>
              </a:rPr>
              <a:t>En la medida en que no se pueda superar,</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highlight>
                  <a:srgbClr val="00FF00"/>
                </a:highlight>
                <a:latin typeface="Calibri" panose="020F0502020204030204" pitchFamily="34" charset="0"/>
                <a:ea typeface="Calibri" panose="020F0502020204030204" pitchFamily="34" charset="0"/>
                <a:cs typeface="Calibri" panose="020F0502020204030204" pitchFamily="34" charset="0"/>
              </a:rPr>
              <a:t>el papel de la asistencia sanitaria es ayudar a los pacientes a desarrollar una interpretación que les ayude a florecer, a pesar de las limitaciones que la enfermedad les impone</a:t>
            </a:r>
            <a:r>
              <a:rPr lang="es-ES" dirty="0">
                <a:solidFill>
                  <a:srgbClr val="008080"/>
                </a:solidFill>
                <a:latin typeface="Calibri" panose="020F0502020204030204" pitchFamily="34" charset="0"/>
                <a:ea typeface="Calibri" panose="020F0502020204030204" pitchFamily="34" charset="0"/>
                <a:cs typeface="Calibri" panose="020F0502020204030204" pitchFamily="34" charset="0"/>
              </a:rPr>
              <a:t>. Los </a:t>
            </a:r>
            <a:r>
              <a:rPr lang="es-ES" b="1" dirty="0">
                <a:solidFill>
                  <a:srgbClr val="008080"/>
                </a:solidFill>
                <a:latin typeface="Calibri" panose="020F0502020204030204" pitchFamily="34" charset="0"/>
                <a:ea typeface="Calibri" panose="020F0502020204030204" pitchFamily="34" charset="0"/>
                <a:cs typeface="Calibri" panose="020F0502020204030204" pitchFamily="34" charset="0"/>
              </a:rPr>
              <a:t>cambios subjetivos </a:t>
            </a:r>
            <a:r>
              <a:rPr lang="es-ES" dirty="0">
                <a:solidFill>
                  <a:srgbClr val="008080"/>
                </a:solidFill>
                <a:latin typeface="Calibri" panose="020F0502020204030204" pitchFamily="34" charset="0"/>
                <a:ea typeface="Calibri" panose="020F0502020204030204" pitchFamily="34" charset="0"/>
                <a:cs typeface="Calibri" panose="020F0502020204030204" pitchFamily="34" charset="0"/>
              </a:rPr>
              <a:t>en las expectativas de nuestros cuerpos y mentes, </a:t>
            </a:r>
            <a:r>
              <a:rPr lang="es-ES" dirty="0">
                <a:solidFill>
                  <a:srgbClr val="92D050"/>
                </a:solidFill>
                <a:latin typeface="Calibri" panose="020F0502020204030204" pitchFamily="34" charset="0"/>
                <a:ea typeface="Calibri" panose="020F0502020204030204" pitchFamily="34" charset="0"/>
                <a:cs typeface="Calibri" panose="020F0502020204030204" pitchFamily="34" charset="0"/>
              </a:rPr>
              <a:t>y en cómo interpretamos nuestras experiencias</a:t>
            </a:r>
            <a:r>
              <a:rPr lang="es-ES" dirty="0">
                <a:solidFill>
                  <a:srgbClr val="008080"/>
                </a:solidFill>
                <a:latin typeface="Calibri" panose="020F0502020204030204" pitchFamily="34" charset="0"/>
                <a:ea typeface="Calibri" panose="020F0502020204030204" pitchFamily="34" charset="0"/>
                <a:cs typeface="Calibri" panose="020F0502020204030204" pitchFamily="34" charset="0"/>
              </a:rPr>
              <a:t>, son tan importantes para hacer de nuestra vida una historia de florecimiento </a:t>
            </a:r>
            <a:r>
              <a:rPr lang="es-ES" dirty="0">
                <a:solidFill>
                  <a:srgbClr val="008000"/>
                </a:solidFill>
                <a:latin typeface="Calibri" panose="020F0502020204030204" pitchFamily="34" charset="0"/>
                <a:ea typeface="Calibri" panose="020F0502020204030204" pitchFamily="34" charset="0"/>
                <a:cs typeface="Calibri" panose="020F0502020204030204" pitchFamily="34" charset="0"/>
              </a:rPr>
              <a:t>como los </a:t>
            </a:r>
            <a:r>
              <a:rPr lang="es-ES" b="1" dirty="0">
                <a:solidFill>
                  <a:srgbClr val="008000"/>
                </a:solidFill>
                <a:latin typeface="Calibri" panose="020F0502020204030204" pitchFamily="34" charset="0"/>
                <a:ea typeface="Calibri" panose="020F0502020204030204" pitchFamily="34" charset="0"/>
                <a:cs typeface="Calibri" panose="020F0502020204030204" pitchFamily="34" charset="0"/>
              </a:rPr>
              <a:t>cambios objetivos </a:t>
            </a:r>
            <a:r>
              <a:rPr lang="es-ES" dirty="0">
                <a:solidFill>
                  <a:srgbClr val="008000"/>
                </a:solidFill>
                <a:latin typeface="Calibri" panose="020F0502020204030204" pitchFamily="34" charset="0"/>
                <a:ea typeface="Calibri" panose="020F0502020204030204" pitchFamily="34" charset="0"/>
                <a:cs typeface="Calibri" panose="020F0502020204030204" pitchFamily="34" charset="0"/>
              </a:rPr>
              <a:t>producidos por la intervención médica</a:t>
            </a:r>
            <a:r>
              <a:rPr lang="es-ES" dirty="0">
                <a:latin typeface="Calibri" panose="020F0502020204030204" pitchFamily="34" charset="0"/>
                <a:ea typeface="Calibri" panose="020F0502020204030204" pitchFamily="34" charset="0"/>
                <a:cs typeface="Calibri" panose="020F0502020204030204" pitchFamily="34" charset="0"/>
              </a:rPr>
              <a:t>.</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156904302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0000"/>
              </a:lnSpc>
              <a:spcAft>
                <a:spcPts val="800"/>
              </a:spcAft>
            </a:pPr>
            <a:r>
              <a:rPr lang="es-ES" sz="2000" b="1" dirty="0">
                <a:latin typeface="Calibri" panose="020F0502020204030204" pitchFamily="34" charset="0"/>
                <a:ea typeface="Calibri" panose="020F0502020204030204" pitchFamily="34" charset="0"/>
                <a:cs typeface="Calibri" panose="020F0502020204030204" pitchFamily="34" charset="0"/>
              </a:rPr>
              <a:t>Los bienes internos de la atención médica para profesionales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800"/>
              </a:spcAft>
            </a:pPr>
            <a:r>
              <a:rPr lang="es-ES" sz="2000" b="1" dirty="0">
                <a:solidFill>
                  <a:srgbClr val="008000"/>
                </a:solidFill>
                <a:latin typeface="Calibri" panose="020F0502020204030204" pitchFamily="34" charset="0"/>
                <a:ea typeface="Calibri" panose="020F0502020204030204" pitchFamily="34" charset="0"/>
                <a:cs typeface="Calibri" panose="020F0502020204030204" pitchFamily="34" charset="0"/>
              </a:rPr>
              <a:t>MacIntyre</a:t>
            </a: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 ve participar en una práctica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00CC"/>
                </a:solidFill>
                <a:latin typeface="Calibri" panose="020F0502020204030204" pitchFamily="34" charset="0"/>
                <a:ea typeface="Calibri" panose="020F0502020204030204" pitchFamily="34" charset="0"/>
                <a:cs typeface="Calibri" panose="020F0502020204030204" pitchFamily="34" charset="0"/>
              </a:rPr>
              <a:t>incluso si se hace profesionalmente</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C00000"/>
                </a:solidFill>
                <a:latin typeface="Calibri" panose="020F0502020204030204" pitchFamily="34" charset="0"/>
                <a:ea typeface="Calibri" panose="020F0502020204030204" pitchFamily="34" charset="0"/>
                <a:cs typeface="Calibri" panose="020F0502020204030204" pitchFamily="34" charset="0"/>
              </a:rPr>
              <a:t>no sólo como una actividad desagradable que uno soporta para pagar la hipoteca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sino como un aspecto de la vida que genera “bienes internos” que nos hacen florecer y hacer que la vida valga la pena</a:t>
            </a:r>
            <a:r>
              <a:rPr lang="es-ES" sz="2000" dirty="0">
                <a:latin typeface="Calibri" panose="020F0502020204030204" pitchFamily="34" charset="0"/>
                <a:ea typeface="Calibri" panose="020F0502020204030204" pitchFamily="34" charset="0"/>
                <a:cs typeface="Calibri" panose="020F0502020204030204" pitchFamily="34" charset="0"/>
              </a:rPr>
              <a:t>. </a:t>
            </a:r>
          </a:p>
          <a:p>
            <a:pPr algn="just">
              <a:lnSpc>
                <a:spcPct val="100000"/>
              </a:lnSpc>
              <a:spcAft>
                <a:spcPts val="800"/>
              </a:spcAft>
            </a:pP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El profesional floreciente se involucra en la práctica </a:t>
            </a:r>
            <a:r>
              <a:rPr lang="es-ES" sz="2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no principalmente por sus recompensas financieras ('bienes externos'), aunque estos son necesarios y bienvenidos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sino por los bienes internos que obtienen de la práctica</a:t>
            </a:r>
            <a:r>
              <a:rPr lang="es-ES" sz="2000" dirty="0">
                <a:latin typeface="Calibri" panose="020F0502020204030204" pitchFamily="34" charset="0"/>
                <a:ea typeface="Calibri" panose="020F0502020204030204" pitchFamily="34" charset="0"/>
                <a:cs typeface="Calibri" panose="020F0502020204030204" pitchFamily="34" charset="0"/>
              </a:rPr>
              <a:t>. </a:t>
            </a:r>
          </a:p>
          <a:p>
            <a:pPr algn="just">
              <a:lnSpc>
                <a:spcPct val="100000"/>
              </a:lnSpc>
              <a:spcAft>
                <a:spcPts val="800"/>
              </a:spcAft>
            </a:pPr>
            <a:r>
              <a:rPr lang="es-ES" sz="2000" dirty="0">
                <a:solidFill>
                  <a:srgbClr val="CCCC00"/>
                </a:solidFill>
                <a:latin typeface="Calibri" panose="020F0502020204030204" pitchFamily="34" charset="0"/>
                <a:ea typeface="Calibri" panose="020F0502020204030204" pitchFamily="34" charset="0"/>
                <a:cs typeface="Calibri" panose="020F0502020204030204" pitchFamily="34" charset="0"/>
              </a:rPr>
              <a:t>Estos productos se parecen, </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pero van más allá del concepto convencional de “satisfacción laboral”</a:t>
            </a:r>
            <a:r>
              <a:rPr lang="es-ES" sz="2000" dirty="0">
                <a:latin typeface="Calibri" panose="020F0502020204030204" pitchFamily="34" charset="0"/>
                <a:ea typeface="Calibri" panose="020F0502020204030204" pitchFamily="34" charset="0"/>
                <a:cs typeface="Calibri" panose="020F0502020204030204" pitchFamily="34" charset="0"/>
              </a:rPr>
              <a:t>. Varían en detalle para las diferentes profesiones dentro del cuidado de la salud, pero para la mayoría </a:t>
            </a: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incluyen la fascinación intelectual de los complejos problemas que enfrentan los profesionales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la satisfacción de ejercer un alto nivel de habilidad para abordar esos problemas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92D050"/>
                </a:solidFill>
                <a:latin typeface="Calibri" panose="020F0502020204030204" pitchFamily="34" charset="0"/>
                <a:ea typeface="Calibri" panose="020F0502020204030204" pitchFamily="34" charset="0"/>
                <a:cs typeface="Calibri" panose="020F0502020204030204" pitchFamily="34" charset="0"/>
              </a:rPr>
              <a:t>y las relaciones personales formadas a medida que lo hacen</a:t>
            </a:r>
            <a:r>
              <a:rPr lang="es-ES" sz="2000" dirty="0">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6498074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886260"/>
          </a:xfrm>
        </p:spPr>
        <p:txBody>
          <a:bodyPr>
            <a:normAutofit lnSpcReduction="10000"/>
          </a:bodyPr>
          <a:lstStyle/>
          <a:p>
            <a:pPr algn="just">
              <a:lnSpc>
                <a:spcPct val="110000"/>
              </a:lnSpc>
              <a:spcAft>
                <a:spcPts val="800"/>
              </a:spcAft>
            </a:pPr>
            <a:r>
              <a:rPr lang="es-ES" sz="2000" dirty="0">
                <a:solidFill>
                  <a:srgbClr val="92D050"/>
                </a:solidFill>
                <a:latin typeface="Calibri" panose="020F0502020204030204" pitchFamily="34" charset="0"/>
                <a:ea typeface="Calibri" panose="020F0502020204030204" pitchFamily="34" charset="0"/>
                <a:cs typeface="Calibri" panose="020F0502020204030204" pitchFamily="34" charset="0"/>
              </a:rPr>
              <a:t>Para muchos médicos, no es difícil ver y valorar estos bienes internos</a:t>
            </a:r>
            <a:r>
              <a:rPr lang="es-ES" sz="2000" dirty="0">
                <a:latin typeface="Calibri" panose="020F0502020204030204" pitchFamily="34" charset="0"/>
                <a:ea typeface="Calibri" panose="020F0502020204030204" pitchFamily="34" charset="0"/>
                <a:cs typeface="Calibri" panose="020F0502020204030204" pitchFamily="34" charset="0"/>
              </a:rPr>
              <a:t>. Escritores como Iona Heath, Michael Balint, Roger Neighbour y muchos otros han escrito elocuentemente sobre cómo la práctica general, con su variedad constante de problemas y el acceso privilegiado a la vida de personas de todas las edades y tipos, </a:t>
            </a:r>
            <a:r>
              <a:rPr lang="es-ES" sz="2000" dirty="0">
                <a:solidFill>
                  <a:srgbClr val="92D050"/>
                </a:solidFill>
                <a:latin typeface="Calibri" panose="020F0502020204030204" pitchFamily="34" charset="0"/>
                <a:ea typeface="Calibri" panose="020F0502020204030204" pitchFamily="34" charset="0"/>
                <a:cs typeface="Calibri" panose="020F0502020204030204" pitchFamily="34" charset="0"/>
              </a:rPr>
              <a:t>ofrece la posibilidad de ser 'un hombre o mujer afortunados’. </a:t>
            </a:r>
          </a:p>
          <a:p>
            <a:pPr algn="just">
              <a:lnSpc>
                <a:spcPct val="110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La mayoría de los profesionales de la salud parecen encontrar un continuo interés en lo que hacen, y para algunos de ellos involucra el tedioso entumecimiento que enfrenta el secretario de registro, el operador del centro de llamadas o el trabajador de la línea de ensamblaje de la fábrica.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Desafortunadamente, hay pruebas fehacientes de que otros médicos no sienten este tipo de satisfacción en su práctica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highlight>
                  <a:srgbClr val="FF00FF"/>
                </a:highlight>
                <a:latin typeface="Calibri" panose="020F0502020204030204" pitchFamily="34" charset="0"/>
                <a:ea typeface="Calibri" panose="020F0502020204030204" pitchFamily="34" charset="0"/>
                <a:cs typeface="Calibri" panose="020F0502020204030204" pitchFamily="34" charset="0"/>
              </a:rPr>
              <a:t>pero sufren de “burnout (agotamiento)”</a:t>
            </a:r>
            <a:r>
              <a:rPr lang="es-ES" sz="2000" dirty="0">
                <a:latin typeface="Calibri" panose="020F0502020204030204" pitchFamily="34" charset="0"/>
                <a:ea typeface="Calibri" panose="020F0502020204030204" pitchFamily="34" charset="0"/>
                <a:cs typeface="Calibri" panose="020F0502020204030204" pitchFamily="34" charset="0"/>
              </a:rPr>
              <a:t>. </a:t>
            </a:r>
          </a:p>
          <a:p>
            <a:pPr algn="just">
              <a:lnSpc>
                <a:spcPct val="110000"/>
              </a:lnSpc>
              <a:spcAft>
                <a:spcPts val="800"/>
              </a:spcAft>
            </a:pPr>
            <a:r>
              <a:rPr lang="es-ES" sz="2000" dirty="0">
                <a:highlight>
                  <a:srgbClr val="FFFF00"/>
                </a:highlight>
                <a:latin typeface="Calibri" panose="020F0502020204030204" pitchFamily="34" charset="0"/>
                <a:ea typeface="Calibri" panose="020F0502020204030204" pitchFamily="34" charset="0"/>
                <a:cs typeface="Calibri" panose="020F0502020204030204" pitchFamily="34" charset="0"/>
              </a:rPr>
              <a:t>Los factores que contribuyen al </a:t>
            </a:r>
            <a:r>
              <a:rPr lang="es-ES" sz="2000" dirty="0">
                <a:highlight>
                  <a:srgbClr val="FF00FF"/>
                </a:highlight>
                <a:latin typeface="Calibri" panose="020F0502020204030204" pitchFamily="34" charset="0"/>
                <a:ea typeface="Calibri" panose="020F0502020204030204" pitchFamily="34" charset="0"/>
                <a:cs typeface="Calibri" panose="020F0502020204030204" pitchFamily="34" charset="0"/>
              </a:rPr>
              <a:t>“burnout (agotamiento)”</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highlight>
                  <a:srgbClr val="FFFF00"/>
                </a:highlight>
                <a:latin typeface="Calibri" panose="020F0502020204030204" pitchFamily="34" charset="0"/>
                <a:ea typeface="Calibri" panose="020F0502020204030204" pitchFamily="34" charset="0"/>
                <a:cs typeface="Calibri" panose="020F0502020204030204" pitchFamily="34" charset="0"/>
              </a:rPr>
              <a:t>son complejos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00CC"/>
                </a:solidFill>
                <a:latin typeface="Calibri" panose="020F0502020204030204" pitchFamily="34" charset="0"/>
                <a:ea typeface="Calibri" panose="020F0502020204030204" pitchFamily="34" charset="0"/>
                <a:cs typeface="Calibri" panose="020F0502020204030204" pitchFamily="34" charset="0"/>
              </a:rPr>
              <a:t>pero muchas de las causas identificadas se pueden ver como el resultado de una distorsión de la práctica de la asistencia sanitaria en una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highlight>
                  <a:srgbClr val="FF6600"/>
                </a:highlight>
                <a:latin typeface="Calibri" panose="020F0502020204030204" pitchFamily="34" charset="0"/>
                <a:ea typeface="Calibri" panose="020F0502020204030204" pitchFamily="34" charset="0"/>
                <a:cs typeface="Calibri" panose="020F0502020204030204" pitchFamily="34" charset="0"/>
              </a:rPr>
              <a:t>sociedad moralmente fragmentada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Bajo marcos legalistas, gerenciales y de consumo,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se supone que los profesionales son manejados enteramente por bienes externos </a:t>
            </a:r>
            <a:r>
              <a:rPr lang="es-ES" sz="2000" dirty="0">
                <a:solidFill>
                  <a:srgbClr val="C00000"/>
                </a:solidFill>
                <a:latin typeface="Calibri" panose="020F0502020204030204" pitchFamily="34" charset="0"/>
                <a:ea typeface="Calibri" panose="020F0502020204030204" pitchFamily="34" charset="0"/>
                <a:cs typeface="Calibri" panose="020F0502020204030204" pitchFamily="34" charset="0"/>
              </a:rPr>
              <a:t>y controlados por fuerzas externas: recompensas, castigos, leyes y marcos gerenciales</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a:t>
            </a:r>
            <a:r>
              <a:rPr lang="es-ES" sz="2000" dirty="0">
                <a:latin typeface="Calibri" panose="020F0502020204030204" pitchFamily="34" charset="0"/>
                <a:ea typeface="Calibri" panose="020F0502020204030204" pitchFamily="34" charset="0"/>
                <a:cs typeface="Calibri" panose="020F0502020204030204" pitchFamily="34" charset="0"/>
              </a:rPr>
              <a:t> </a:t>
            </a:r>
          </a:p>
          <a:p>
            <a:pPr algn="just">
              <a:lnSpc>
                <a:spcPct val="110000"/>
              </a:lnSpc>
              <a:spcAft>
                <a:spcPts val="800"/>
              </a:spcAft>
            </a:pPr>
            <a:r>
              <a:rPr lang="es-ES" sz="2000" dirty="0">
                <a:solidFill>
                  <a:srgbClr val="FF0000"/>
                </a:solidFill>
                <a:latin typeface="Calibri" panose="020F0502020204030204" pitchFamily="34" charset="0"/>
                <a:ea typeface="Calibri" panose="020F0502020204030204" pitchFamily="34" charset="0"/>
                <a:cs typeface="Calibri" panose="020F0502020204030204" pitchFamily="34" charset="0"/>
              </a:rPr>
              <a:t>Los bienes internos no son valorados y (aún menos) cultivados</a:t>
            </a:r>
            <a:r>
              <a:rPr lang="es-ES" sz="2000" dirty="0">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265961899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7000"/>
              </a:lnSpc>
              <a:spcAft>
                <a:spcPts val="800"/>
              </a:spcAft>
            </a:pPr>
            <a:r>
              <a:rPr lang="es-ES" sz="2000" dirty="0">
                <a:solidFill>
                  <a:srgbClr val="C00000"/>
                </a:solidFill>
                <a:latin typeface="Calibri" panose="020F0502020204030204" pitchFamily="34" charset="0"/>
                <a:ea typeface="Calibri" panose="020F0502020204030204" pitchFamily="34" charset="0"/>
                <a:cs typeface="Calibri" panose="020F0502020204030204" pitchFamily="34" charset="0"/>
              </a:rPr>
              <a:t>Estas presiones externas hacen poco</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para fomentar el cultivo de las virtudes necesarias para obtener los bienes internos</a:t>
            </a:r>
            <a:r>
              <a:rPr lang="es-ES" sz="2000" dirty="0">
                <a:latin typeface="Calibri" panose="020F0502020204030204" pitchFamily="34" charset="0"/>
                <a:ea typeface="Calibri" panose="020F0502020204030204" pitchFamily="34" charset="0"/>
                <a:cs typeface="Calibri" panose="020F0502020204030204" pitchFamily="34" charset="0"/>
              </a:rPr>
              <a:t>. </a:t>
            </a:r>
          </a:p>
          <a:p>
            <a:pPr algn="just">
              <a:lnSpc>
                <a:spcPct val="107000"/>
              </a:lnSpc>
              <a:spcAft>
                <a:spcPts val="800"/>
              </a:spcAft>
            </a:pPr>
            <a:r>
              <a:rPr lang="es-ES" sz="2000" dirty="0">
                <a:solidFill>
                  <a:srgbClr val="FFC000"/>
                </a:solidFill>
                <a:latin typeface="Calibri" panose="020F0502020204030204" pitchFamily="34" charset="0"/>
                <a:ea typeface="Calibri" panose="020F0502020204030204" pitchFamily="34" charset="0"/>
                <a:cs typeface="Calibri" panose="020F0502020204030204" pitchFamily="34" charset="0"/>
              </a:rPr>
              <a:t>En la medida en que los objetivos e incentivos funcionan, lo hacen recompensando a los profesionales con “bienes externos”, generalmente financieros. </a:t>
            </a:r>
          </a:p>
          <a:p>
            <a:pPr algn="just">
              <a:lnSpc>
                <a:spcPct val="107000"/>
              </a:lnSpc>
              <a:spcAft>
                <a:spcPts val="800"/>
              </a:spcAft>
            </a:pP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Las recompensas arraigadas en el gerencialismo</a:t>
            </a:r>
            <a:r>
              <a:rPr lang="es-ES" sz="2000" dirty="0">
                <a:latin typeface="Calibri" panose="020F0502020204030204" pitchFamily="34" charset="0"/>
                <a:ea typeface="Calibri" panose="020F0502020204030204" pitchFamily="34" charset="0"/>
                <a:cs typeface="Calibri" panose="020F0502020204030204" pitchFamily="34" charset="0"/>
              </a:rPr>
              <a:t>, incluso si (como la censura y el elogio) no son materiales o limitadas en cantidad, </a:t>
            </a:r>
            <a:r>
              <a:rPr lang="es-ES" sz="2000" dirty="0">
                <a:solidFill>
                  <a:srgbClr val="CCCC00"/>
                </a:solidFill>
                <a:latin typeface="Calibri" panose="020F0502020204030204" pitchFamily="34" charset="0"/>
                <a:ea typeface="Calibri" panose="020F0502020204030204" pitchFamily="34" charset="0"/>
                <a:cs typeface="Calibri" panose="020F0502020204030204" pitchFamily="34" charset="0"/>
              </a:rPr>
              <a:t>derivan gran parte de su poder de su valor de escasez</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66CC"/>
                </a:solidFill>
                <a:latin typeface="Calibri" panose="020F0502020204030204" pitchFamily="34" charset="0"/>
                <a:ea typeface="Calibri" panose="020F0502020204030204" pitchFamily="34" charset="0"/>
                <a:cs typeface="Calibri" panose="020F0502020204030204" pitchFamily="34" charset="0"/>
              </a:rPr>
              <a:t>sólo funcionan si algunas personas no las tienen</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También son externos a la práctica, están relacionados de manera contingente </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y no intrínseca</a:t>
            </a:r>
            <a:r>
              <a:rPr lang="es-ES" sz="2000" dirty="0">
                <a:latin typeface="Calibri" panose="020F0502020204030204" pitchFamily="34" charset="0"/>
                <a:ea typeface="Calibri" panose="020F0502020204030204" pitchFamily="34" charset="0"/>
                <a:cs typeface="Calibri" panose="020F0502020204030204" pitchFamily="34" charset="0"/>
              </a:rPr>
              <a:t>.</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 </a:t>
            </a:r>
          </a:p>
          <a:p>
            <a:pPr algn="just">
              <a:lnSpc>
                <a:spcPct val="107000"/>
              </a:lnSpc>
              <a:spcAft>
                <a:spcPts val="800"/>
              </a:spcAft>
            </a:pP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Si las estructuras institucionales y los procesos educativos se centran en estos mecanismos externos para lograr la excelencia en la práctica,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en lugar de buscar que surja de las excelencias internas de los profesionales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C00000"/>
                </a:solidFill>
                <a:latin typeface="Calibri" panose="020F0502020204030204" pitchFamily="34" charset="0"/>
                <a:ea typeface="Calibri" panose="020F0502020204030204" pitchFamily="34" charset="0"/>
                <a:cs typeface="Calibri" panose="020F0502020204030204" pitchFamily="34" charset="0"/>
              </a:rPr>
              <a:t>entonces la práctica se deforma.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8827235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7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Como se señaló en el Capítulo 1, los gerentes, abogados y defensores de los derechos del consumidor aplican fuerzas como el gerencialismo, el legalismo y el consumismo.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Y además de ser tomados por los políticos, los medios y los elementos del público en general</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66CC"/>
                </a:solidFill>
                <a:latin typeface="Calibri" panose="020F0502020204030204" pitchFamily="34" charset="0"/>
                <a:ea typeface="Calibri" panose="020F0502020204030204" pitchFamily="34" charset="0"/>
                <a:cs typeface="Calibri" panose="020F0502020204030204" pitchFamily="34" charset="0"/>
              </a:rPr>
              <a:t>son internalizados por profesionales y se vuelven parte de sus suposiciones inconscientes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La fragmentación moral se convierte no sólo en una característica de la sociedad </a:t>
            </a:r>
            <a:r>
              <a:rPr lang="es-ES" sz="2000" dirty="0">
                <a:solidFill>
                  <a:srgbClr val="FF66CC"/>
                </a:solidFill>
                <a:latin typeface="Calibri" panose="020F0502020204030204" pitchFamily="34" charset="0"/>
                <a:ea typeface="Calibri" panose="020F0502020204030204" pitchFamily="34" charset="0"/>
                <a:cs typeface="Calibri" panose="020F0502020204030204" pitchFamily="34" charset="0"/>
              </a:rPr>
              <a:t>sino también en una parte de la estructura psíquica del individuo</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996600"/>
                </a:solidFill>
                <a:latin typeface="Calibri" panose="020F0502020204030204" pitchFamily="34" charset="0"/>
                <a:ea typeface="Calibri" panose="020F0502020204030204" pitchFamily="34" charset="0"/>
                <a:cs typeface="Calibri" panose="020F0502020204030204" pitchFamily="34" charset="0"/>
              </a:rPr>
              <a:t>El intento de satisfacer demandas conflictivas e inconmensurables en una práctica moralmente fragmentada tiende a desgarrar a los profesionales a medida que se dirigen en diferentes direcciones</a:t>
            </a:r>
            <a:r>
              <a:rPr lang="es-ES" sz="2000" dirty="0">
                <a:solidFill>
                  <a:srgbClr val="663300"/>
                </a:solidFill>
                <a:latin typeface="Calibri" panose="020F0502020204030204" pitchFamily="34" charset="0"/>
                <a:ea typeface="Calibri" panose="020F0502020204030204" pitchFamily="34" charset="0"/>
                <a:cs typeface="Calibri" panose="020F0502020204030204" pitchFamily="34" charset="0"/>
              </a:rPr>
              <a:t>:</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tratando de maximizar los beneficios de salud</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C000"/>
                </a:solidFill>
                <a:latin typeface="Calibri" panose="020F0502020204030204" pitchFamily="34" charset="0"/>
                <a:ea typeface="Calibri" panose="020F0502020204030204" pitchFamily="34" charset="0"/>
                <a:cs typeface="Calibri" panose="020F0502020204030204" pitchFamily="34" charset="0"/>
              </a:rPr>
              <a:t>y satisfacer a los pacientes / clientes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cumplir con su deber frente a ellos</a:t>
            </a:r>
            <a:r>
              <a:rPr lang="es-ES" sz="2000" dirty="0">
                <a:solidFill>
                  <a:srgbClr val="FFC000"/>
                </a:solidFill>
                <a:latin typeface="Calibri" panose="020F0502020204030204" pitchFamily="34" charset="0"/>
                <a:ea typeface="Calibri" panose="020F0502020204030204" pitchFamily="34" charset="0"/>
                <a:cs typeface="Calibri" panose="020F0502020204030204" pitchFamily="34" charset="0"/>
              </a:rPr>
              <a:t> y respetar sus derechos,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mientras que al mismo tiempo utiliza los recursos de salud para el mayor bien de la mayor cantidad</a:t>
            </a:r>
            <a:r>
              <a:rPr lang="es-ES" sz="2000" dirty="0">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38366120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0000"/>
              </a:lnSpc>
              <a:spcAft>
                <a:spcPts val="800"/>
              </a:spcAft>
            </a:pPr>
            <a:r>
              <a:rPr lang="es-ES" sz="2000" b="1" dirty="0">
                <a:latin typeface="Calibri" panose="020F0502020204030204" pitchFamily="34" charset="0"/>
                <a:ea typeface="Calibri" panose="020F0502020204030204" pitchFamily="34" charset="0"/>
                <a:cs typeface="Calibri" panose="020F0502020204030204" pitchFamily="34" charset="0"/>
              </a:rPr>
              <a:t>Fundamento filosófico del concepto de profesionalismo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800"/>
              </a:spcAft>
            </a:pP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A pesar de que el profesionalismo es esencialmente un concepto moral</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 las discusiones rara vez se basan en una teoría ética explícita y filosóficamente coherente</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el profesionalismo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también flota dentro de </a:t>
            </a:r>
            <a:r>
              <a:rPr lang="es-ES" sz="2000" dirty="0">
                <a:solidFill>
                  <a:srgbClr val="FF0066"/>
                </a:solidFill>
                <a:highlight>
                  <a:srgbClr val="FFFF00"/>
                </a:highlight>
                <a:latin typeface="Calibri" panose="020F0502020204030204" pitchFamily="34" charset="0"/>
                <a:ea typeface="Calibri" panose="020F0502020204030204" pitchFamily="34" charset="0"/>
                <a:cs typeface="Calibri" panose="020F0502020204030204" pitchFamily="34" charset="0"/>
              </a:rPr>
              <a:t>los fragmentos del naufragio moral.</a:t>
            </a:r>
            <a:r>
              <a:rPr lang="es-ES" sz="2000" dirty="0">
                <a:highlight>
                  <a:srgbClr val="FFFF00"/>
                </a:highlight>
                <a:latin typeface="Calibri" panose="020F0502020204030204" pitchFamily="34" charset="0"/>
                <a:ea typeface="Calibri" panose="020F0502020204030204" pitchFamily="34" charset="0"/>
                <a:cs typeface="Calibri" panose="020F0502020204030204" pitchFamily="34" charset="0"/>
              </a:rPr>
              <a:t> </a:t>
            </a:r>
          </a:p>
          <a:p>
            <a:pPr algn="just">
              <a:lnSpc>
                <a:spcPct val="100000"/>
              </a:lnSpc>
              <a:spcAft>
                <a:spcPts val="800"/>
              </a:spcAft>
            </a:pPr>
            <a:r>
              <a:rPr lang="es-ES" sz="2000" dirty="0">
                <a:latin typeface="Calibri" panose="020F0502020204030204" pitchFamily="34" charset="0"/>
                <a:ea typeface="Calibri" panose="020F0502020204030204" pitchFamily="34" charset="0"/>
              </a:rPr>
              <a:t>En general, el lenguaje utilizado para el </a:t>
            </a:r>
            <a:r>
              <a:rPr lang="es-ES" sz="2000" dirty="0">
                <a:solidFill>
                  <a:srgbClr val="00B050"/>
                </a:solidFill>
                <a:latin typeface="Calibri" panose="020F0502020204030204" pitchFamily="34" charset="0"/>
                <a:ea typeface="Calibri" panose="020F0502020204030204" pitchFamily="34" charset="0"/>
              </a:rPr>
              <a:t>profesionalismo</a:t>
            </a:r>
            <a:r>
              <a:rPr lang="es-ES" sz="2000" dirty="0">
                <a:latin typeface="Calibri" panose="020F0502020204030204" pitchFamily="34" charset="0"/>
                <a:ea typeface="Calibri" panose="020F0502020204030204" pitchFamily="34" charset="0"/>
              </a:rPr>
              <a:t> </a:t>
            </a:r>
            <a:r>
              <a:rPr lang="es-ES" sz="2000" dirty="0">
                <a:solidFill>
                  <a:srgbClr val="9900FF"/>
                </a:solidFill>
                <a:latin typeface="Calibri" panose="020F0502020204030204" pitchFamily="34" charset="0"/>
                <a:ea typeface="Calibri" panose="020F0502020204030204" pitchFamily="34" charset="0"/>
              </a:rPr>
              <a:t>parece asumir una forma deontológica de la teoría del contrato social, </a:t>
            </a:r>
            <a:r>
              <a:rPr lang="es-ES" sz="2000" dirty="0">
                <a:solidFill>
                  <a:srgbClr val="CC0099"/>
                </a:solidFill>
                <a:latin typeface="Calibri" panose="020F0502020204030204" pitchFamily="34" charset="0"/>
                <a:ea typeface="Calibri" panose="020F0502020204030204" pitchFamily="34" charset="0"/>
              </a:rPr>
              <a:t>a menudo teñida con valores del consumismo, gerencialismo y legalismo. </a:t>
            </a:r>
          </a:p>
          <a:p>
            <a:pPr algn="just">
              <a:lnSpc>
                <a:spcPct val="100000"/>
              </a:lnSpc>
              <a:spcAft>
                <a:spcPts val="800"/>
              </a:spcAft>
            </a:pPr>
            <a:r>
              <a:rPr lang="es-ES" sz="2000" b="1" dirty="0">
                <a:latin typeface="Calibri" panose="020F0502020204030204" pitchFamily="34" charset="0"/>
                <a:cs typeface="Calibri" panose="020F0502020204030204" pitchFamily="34" charset="0"/>
              </a:rPr>
              <a:t>Vocación</a:t>
            </a:r>
          </a:p>
          <a:p>
            <a:pPr algn="just">
              <a:lnSpc>
                <a:spcPct val="100000"/>
              </a:lnSpc>
              <a:spcAft>
                <a:spcPts val="800"/>
              </a:spcAft>
            </a:pPr>
            <a:r>
              <a:rPr lang="es-ES" sz="2000" dirty="0">
                <a:highlight>
                  <a:srgbClr val="FFFF00"/>
                </a:highlight>
                <a:latin typeface="Calibri" panose="020F0502020204030204" pitchFamily="34" charset="0"/>
                <a:ea typeface="Calibri" panose="020F0502020204030204" pitchFamily="34" charset="0"/>
                <a:cs typeface="Calibri" panose="020F0502020204030204" pitchFamily="34" charset="0"/>
              </a:rPr>
              <a:t>Otro fragmento moral </a:t>
            </a:r>
            <a:r>
              <a:rPr lang="es-ES" sz="2000" dirty="0">
                <a:latin typeface="Calibri" panose="020F0502020204030204" pitchFamily="34" charset="0"/>
                <a:ea typeface="Calibri" panose="020F0502020204030204" pitchFamily="34" charset="0"/>
                <a:cs typeface="Calibri" panose="020F0502020204030204" pitchFamily="34" charset="0"/>
              </a:rPr>
              <a:t>utilizado a veces es la idea de “vocación”. Esto se origina en un marco de creencia religiosa en el que Dios llama a las personas (</a:t>
            </a:r>
            <a:r>
              <a:rPr lang="es-ES" sz="2000" i="1" dirty="0">
                <a:latin typeface="Calibri" panose="020F0502020204030204" pitchFamily="34" charset="0"/>
                <a:ea typeface="Calibri" panose="020F0502020204030204" pitchFamily="34" charset="0"/>
                <a:cs typeface="Calibri" panose="020F0502020204030204" pitchFamily="34" charset="0"/>
              </a:rPr>
              <a:t>vocare</a:t>
            </a:r>
            <a:r>
              <a:rPr lang="es-ES" sz="2000" dirty="0">
                <a:latin typeface="Calibri" panose="020F0502020204030204" pitchFamily="34" charset="0"/>
                <a:ea typeface="Calibri" panose="020F0502020204030204" pitchFamily="34" charset="0"/>
                <a:cs typeface="Calibri" panose="020F0502020204030204" pitchFamily="34" charset="0"/>
              </a:rPr>
              <a:t>) a cumplir un rol particular, que para ellos es la mejor manera en que pueden “alabar, reverenciar y servir a Dios y así salvar sus almas”. Aunque pocas personas ven el mundo en estos términos hoy en día, </a:t>
            </a:r>
            <a:r>
              <a:rPr lang="es-ES" sz="2000" dirty="0">
                <a:solidFill>
                  <a:srgbClr val="0000CC"/>
                </a:solidFill>
                <a:latin typeface="Calibri" panose="020F0502020204030204" pitchFamily="34" charset="0"/>
                <a:ea typeface="Calibri" panose="020F0502020204030204" pitchFamily="34" charset="0"/>
                <a:cs typeface="Calibri" panose="020F0502020204030204" pitchFamily="34" charset="0"/>
              </a:rPr>
              <a:t>ciertos roles, particularmente la medicina y la enfermería, a veces se denominan vocaciones, </a:t>
            </a:r>
            <a:r>
              <a:rPr lang="es-ES" sz="2000" dirty="0">
                <a:solidFill>
                  <a:srgbClr val="00B0F0"/>
                </a:solidFill>
                <a:latin typeface="Calibri" panose="020F0502020204030204" pitchFamily="34" charset="0"/>
                <a:ea typeface="Calibri" panose="020F0502020204030204" pitchFamily="34" charset="0"/>
                <a:cs typeface="Calibri" panose="020F0502020204030204" pitchFamily="34" charset="0"/>
              </a:rPr>
              <a:t>aunque fuera de la tradición religiosa en la que se originó este concepto tiene poco sentido. </a:t>
            </a:r>
            <a:endParaRPr lang="es-ES" sz="2000"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201149349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7000"/>
              </a:lnSpc>
              <a:spcAft>
                <a:spcPts val="800"/>
              </a:spcAft>
            </a:pPr>
            <a:r>
              <a:rPr lang="es-ES" sz="2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No está claro cómo encajan estas ideas de </a:t>
            </a:r>
            <a:r>
              <a:rPr lang="es-ES" sz="2000" u="sng"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deber</a:t>
            </a:r>
            <a:r>
              <a:rPr lang="es-ES" sz="2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 </a:t>
            </a:r>
            <a:r>
              <a:rPr lang="es-ES" sz="2000" u="sng"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acuerdo (contrato)</a:t>
            </a:r>
            <a:r>
              <a:rPr lang="es-ES" sz="2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 y </a:t>
            </a:r>
            <a:r>
              <a:rPr lang="es-ES" sz="2000" u="sng"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vocación</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A menudo, las contribuciones significativas a la discusión </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del profesionalismo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son filosóficamente confusas</a:t>
            </a:r>
            <a:r>
              <a:rPr lang="es-ES" sz="2000" dirty="0">
                <a:latin typeface="Calibri" panose="020F0502020204030204" pitchFamily="34" charset="0"/>
                <a:ea typeface="Calibri" panose="020F0502020204030204" pitchFamily="34" charset="0"/>
                <a:cs typeface="Calibri" panose="020F0502020204030204" pitchFamily="34" charset="0"/>
              </a:rPr>
              <a:t>; por ejemplo, </a:t>
            </a:r>
            <a:r>
              <a:rPr lang="es-ES" sz="2000" i="1" dirty="0">
                <a:highlight>
                  <a:srgbClr val="FFFF00"/>
                </a:highlight>
                <a:latin typeface="Calibri" panose="020F0502020204030204" pitchFamily="34" charset="0"/>
                <a:ea typeface="Calibri" panose="020F0502020204030204" pitchFamily="34" charset="0"/>
                <a:cs typeface="Calibri" panose="020F0502020204030204" pitchFamily="34" charset="0"/>
              </a:rPr>
              <a:t>On Being a Doctor</a:t>
            </a:r>
            <a:r>
              <a:rPr lang="es-ES" sz="2000" dirty="0">
                <a:highlight>
                  <a:srgbClr val="FFFF00"/>
                </a:highlight>
                <a:latin typeface="Calibri" panose="020F0502020204030204" pitchFamily="34" charset="0"/>
                <a:ea typeface="Calibri" panose="020F0502020204030204" pitchFamily="34" charset="0"/>
                <a:cs typeface="Calibri" panose="020F0502020204030204" pitchFamily="34" charset="0"/>
              </a:rPr>
              <a:t> </a:t>
            </a:r>
            <a:r>
              <a:rPr lang="es-ES" sz="2000" dirty="0">
                <a:latin typeface="Calibri" panose="020F0502020204030204" pitchFamily="34" charset="0"/>
                <a:ea typeface="Calibri" panose="020F0502020204030204" pitchFamily="34" charset="0"/>
                <a:cs typeface="Calibri" panose="020F0502020204030204" pitchFamily="34" charset="0"/>
              </a:rPr>
              <a:t>sugiere que </a:t>
            </a:r>
            <a:r>
              <a:rPr lang="es-ES" sz="2000" i="1" dirty="0">
                <a:latin typeface="Calibri" panose="020F0502020204030204" pitchFamily="34" charset="0"/>
                <a:ea typeface="Calibri" panose="020F0502020204030204" pitchFamily="34" charset="0"/>
                <a:cs typeface="Calibri" panose="020F0502020204030204" pitchFamily="34" charset="0"/>
              </a:rPr>
              <a:t>“El pacto también debe reflejar el deber de los médicos de mejorar los servicios de salud, con una obligación recíproca por parte del gobierno y los gerentes de desarrollar e implementar políticas de salud que permitan los más altos estándares de práctica profesional para florecer.” </a:t>
            </a:r>
            <a:r>
              <a:rPr lang="es-ES" sz="2000" dirty="0">
                <a:latin typeface="Calibri" panose="020F0502020204030204" pitchFamily="34" charset="0"/>
                <a:ea typeface="Calibri" panose="020F0502020204030204" pitchFamily="34" charset="0"/>
                <a:cs typeface="Calibri" panose="020F0502020204030204" pitchFamily="34" charset="0"/>
              </a:rPr>
              <a:t>¿Cómo un pacto refleja un deber? ¿Y qué sentido tiene el comercio de deberes para las obligaciones recíprocas? </a:t>
            </a:r>
          </a:p>
          <a:p>
            <a:pPr algn="just">
              <a:lnSpc>
                <a:spcPct val="107000"/>
              </a:lnSpc>
              <a:spcAft>
                <a:spcPts val="800"/>
              </a:spcAft>
            </a:pPr>
            <a:r>
              <a:rPr lang="es-ES" sz="2000" dirty="0">
                <a:solidFill>
                  <a:srgbClr val="0000CC"/>
                </a:solidFill>
                <a:latin typeface="Calibri" panose="020F0502020204030204" pitchFamily="34" charset="0"/>
                <a:ea typeface="Calibri" panose="020F0502020204030204" pitchFamily="34" charset="0"/>
                <a:cs typeface="Calibri" panose="020F0502020204030204" pitchFamily="34" charset="0"/>
              </a:rPr>
              <a:t>La salida de este embrollo es seguramente encontrar un marco moral coherente dentro del cual la relación entre profesionales y pacientes pueda cambiarse</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CC0099"/>
                </a:solidFill>
                <a:latin typeface="Calibri" panose="020F0502020204030204" pitchFamily="34" charset="0"/>
                <a:ea typeface="Calibri" panose="020F0502020204030204" pitchFamily="34" charset="0"/>
                <a:cs typeface="Calibri" panose="020F0502020204030204" pitchFamily="34" charset="0"/>
              </a:rPr>
              <a:t>de “suma cero” </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a “ganar-ganar”. </a:t>
            </a:r>
            <a:r>
              <a:rPr lang="es-ES" sz="2000" dirty="0">
                <a:latin typeface="Calibri" panose="020F0502020204030204" pitchFamily="34" charset="0"/>
                <a:ea typeface="Calibri" panose="020F0502020204030204" pitchFamily="34" charset="0"/>
                <a:cs typeface="Calibri" panose="020F0502020204030204" pitchFamily="34" charset="0"/>
              </a:rPr>
              <a:t> Y la visión de MacIntyre ofrece una explicación del profesionalismo desde los bienes internos de la práctica.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a:p>
            <a:pPr algn="just"/>
            <a:r>
              <a:rPr lang="en-US" sz="1600" dirty="0">
                <a:latin typeface="Calibri" panose="020F0502020204030204" pitchFamily="34" charset="0"/>
                <a:cs typeface="Calibri" panose="020F0502020204030204" pitchFamily="34" charset="0"/>
              </a:rPr>
              <a:t>Rosen R, Dewar S. On Being a Doctor: redefining medical professionalism for better patient care. London: King’s Fund, 2004, </a:t>
            </a:r>
            <a:r>
              <a:rPr lang="en-US" sz="1600" dirty="0">
                <a:solidFill>
                  <a:srgbClr val="0000CC"/>
                </a:solidFill>
                <a:latin typeface="Calibri" panose="020F0502020204030204" pitchFamily="34" charset="0"/>
                <a:cs typeface="Calibri" panose="020F0502020204030204" pitchFamily="34" charset="0"/>
              </a:rPr>
              <a:t>www.kingsfund.org.uk/publications/on_being_a.html</a:t>
            </a:r>
          </a:p>
        </p:txBody>
      </p:sp>
      <p:sp>
        <p:nvSpPr>
          <p:cNvPr id="2" name="Rectángulo 1">
            <a:extLst>
              <a:ext uri="{FF2B5EF4-FFF2-40B4-BE49-F238E27FC236}">
                <a16:creationId xmlns:a16="http://schemas.microsoft.com/office/drawing/2014/main" id="{C743985B-FE0E-44DE-A15D-F8383BB0A51F}"/>
              </a:ext>
            </a:extLst>
          </p:cNvPr>
          <p:cNvSpPr/>
          <p:nvPr/>
        </p:nvSpPr>
        <p:spPr>
          <a:xfrm>
            <a:off x="735495" y="5155096"/>
            <a:ext cx="10548731" cy="5963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328550226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7000"/>
              </a:lnSpc>
              <a:spcAft>
                <a:spcPts val="800"/>
              </a:spcAft>
            </a:pPr>
            <a:r>
              <a:rPr lang="es-ES" sz="2000" b="1" dirty="0">
                <a:latin typeface="Calibri" panose="020F0502020204030204" pitchFamily="34" charset="0"/>
                <a:ea typeface="Calibri" panose="020F0502020204030204" pitchFamily="34" charset="0"/>
                <a:cs typeface="Calibri" panose="020F0502020204030204" pitchFamily="34" charset="0"/>
              </a:rPr>
              <a:t>Profesionales dignos de confianza: profesionalismo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pPr>
            <a:r>
              <a:rPr lang="es-ES" sz="2000" dirty="0">
                <a:latin typeface="Calibri" panose="020F0502020204030204" pitchFamily="34" charset="0"/>
                <a:ea typeface="Calibri" panose="020F0502020204030204" pitchFamily="34" charset="0"/>
              </a:rPr>
              <a:t>Tal vez la forma más fuerte en que esta visión del profesionalismo apoya otros relatos es que las virtudes proporcionan una base para la confianza. </a:t>
            </a:r>
            <a:r>
              <a:rPr lang="es-ES" sz="2000" dirty="0">
                <a:solidFill>
                  <a:srgbClr val="00B050"/>
                </a:solidFill>
                <a:latin typeface="Calibri" panose="020F0502020204030204" pitchFamily="34" charset="0"/>
                <a:ea typeface="Calibri" panose="020F0502020204030204" pitchFamily="34" charset="0"/>
              </a:rPr>
              <a:t>En general, se acepta que la confianza es la piedra angular del profesionalismo.</a:t>
            </a:r>
            <a:r>
              <a:rPr lang="es-ES" sz="2000" dirty="0">
                <a:latin typeface="Calibri" panose="020F0502020204030204" pitchFamily="34" charset="0"/>
                <a:ea typeface="Calibri" panose="020F0502020204030204" pitchFamily="34" charset="0"/>
              </a:rPr>
              <a:t> Los pacientes deben confiar en sus médicos si desean tener confianza en ellos.</a:t>
            </a:r>
            <a:r>
              <a:rPr lang="es-ES" sz="2000" dirty="0">
                <a:solidFill>
                  <a:srgbClr val="0070C0"/>
                </a:solidFill>
                <a:latin typeface="Calibri" panose="020F0502020204030204" pitchFamily="34" charset="0"/>
                <a:ea typeface="Calibri" panose="020F0502020204030204" pitchFamily="34" charset="0"/>
              </a:rPr>
              <a:t> O'Neil ha argumentado recientemente que la confiabilidad es anterior a la confianza, una visión que implica la soberanía de la virtud. </a:t>
            </a:r>
            <a:r>
              <a:rPr lang="es-ES" sz="2000" dirty="0">
                <a:solidFill>
                  <a:srgbClr val="CCCC00"/>
                </a:solidFill>
                <a:latin typeface="Calibri" panose="020F0502020204030204" pitchFamily="34" charset="0"/>
                <a:ea typeface="Calibri" panose="020F0502020204030204" pitchFamily="34" charset="0"/>
              </a:rPr>
              <a:t>Sólo podemos confiar en alguien que creemos que es virtuoso</a:t>
            </a:r>
            <a:r>
              <a:rPr lang="es-ES" sz="2000" dirty="0">
                <a:latin typeface="Calibri" panose="020F0502020204030204" pitchFamily="34" charset="0"/>
                <a:ea typeface="Calibri" panose="020F0502020204030204" pitchFamily="34" charset="0"/>
              </a:rPr>
              <a:t>, ya que Tomás de Aquino dijo que “tiene el hábito de actuar correctamente de acuerdo con la razón” para ser confiable. </a:t>
            </a:r>
          </a:p>
          <a:p>
            <a:pPr algn="just">
              <a:lnSpc>
                <a:spcPct val="100000"/>
              </a:lnSpc>
            </a:pPr>
            <a:r>
              <a:rPr lang="es-ES" sz="2000" dirty="0">
                <a:solidFill>
                  <a:srgbClr val="00B050"/>
                </a:solidFill>
                <a:latin typeface="Calibri" panose="020F0502020204030204" pitchFamily="34" charset="0"/>
              </a:rPr>
              <a:t>Esto implica creer que </a:t>
            </a:r>
            <a:r>
              <a:rPr lang="es-ES" sz="2000" dirty="0">
                <a:solidFill>
                  <a:srgbClr val="00B050"/>
                </a:solidFill>
                <a:latin typeface="Calibri" panose="020F0502020204030204" pitchFamily="34" charset="0"/>
                <a:ea typeface="Calibri" panose="020F0502020204030204" pitchFamily="34" charset="0"/>
              </a:rPr>
              <a:t>tiene </a:t>
            </a:r>
            <a:r>
              <a:rPr lang="es-ES" sz="2000" b="1" dirty="0">
                <a:solidFill>
                  <a:srgbClr val="00B050"/>
                </a:solidFill>
                <a:latin typeface="Calibri" panose="020F0502020204030204" pitchFamily="34" charset="0"/>
                <a:ea typeface="Calibri" panose="020F0502020204030204" pitchFamily="34" charset="0"/>
              </a:rPr>
              <a:t>las virtudes </a:t>
            </a:r>
            <a:r>
              <a:rPr lang="es-ES" sz="2000" dirty="0">
                <a:solidFill>
                  <a:srgbClr val="00B050"/>
                </a:solidFill>
                <a:latin typeface="Calibri" panose="020F0502020204030204" pitchFamily="34" charset="0"/>
                <a:ea typeface="Calibri" panose="020F0502020204030204" pitchFamily="34" charset="0"/>
              </a:rPr>
              <a:t>tanto </a:t>
            </a:r>
            <a:r>
              <a:rPr lang="es-ES" sz="2000" b="1" dirty="0">
                <a:solidFill>
                  <a:srgbClr val="00B050"/>
                </a:solidFill>
                <a:latin typeface="Calibri" panose="020F0502020204030204" pitchFamily="34" charset="0"/>
                <a:ea typeface="Calibri" panose="020F0502020204030204" pitchFamily="34" charset="0"/>
              </a:rPr>
              <a:t>intelectuales </a:t>
            </a:r>
            <a:r>
              <a:rPr lang="es-ES" sz="2000" dirty="0">
                <a:solidFill>
                  <a:srgbClr val="00B050"/>
                </a:solidFill>
                <a:latin typeface="Calibri" panose="020F0502020204030204" pitchFamily="34" charset="0"/>
                <a:ea typeface="Calibri" panose="020F0502020204030204" pitchFamily="34" charset="0"/>
              </a:rPr>
              <a:t>como </a:t>
            </a:r>
            <a:r>
              <a:rPr lang="es-ES" sz="2000" b="1" dirty="0">
                <a:solidFill>
                  <a:srgbClr val="00B050"/>
                </a:solidFill>
                <a:latin typeface="Calibri" panose="020F0502020204030204" pitchFamily="34" charset="0"/>
                <a:ea typeface="Calibri" panose="020F0502020204030204" pitchFamily="34" charset="0"/>
              </a:rPr>
              <a:t>morales</a:t>
            </a:r>
            <a:r>
              <a:rPr lang="es-ES" sz="2000" dirty="0">
                <a:solidFill>
                  <a:srgbClr val="00B050"/>
                </a:solidFill>
                <a:latin typeface="Calibri" panose="020F0502020204030204" pitchFamily="34" charset="0"/>
                <a:ea typeface="Calibri" panose="020F0502020204030204" pitchFamily="34" charset="0"/>
              </a:rPr>
              <a:t> </a:t>
            </a:r>
            <a:r>
              <a:rPr lang="es-ES" sz="2000" dirty="0">
                <a:solidFill>
                  <a:srgbClr val="00B050"/>
                </a:solidFill>
                <a:latin typeface="Calibri" panose="020F0502020204030204" pitchFamily="34" charset="0"/>
              </a:rPr>
              <a:t>para practicar adecuadamente</a:t>
            </a:r>
            <a:r>
              <a:rPr lang="es-ES" sz="2000" dirty="0">
                <a:latin typeface="Calibri" panose="020F0502020204030204" pitchFamily="34" charset="0"/>
                <a:ea typeface="Calibri" panose="020F0502020204030204" pitchFamily="34" charset="0"/>
              </a:rPr>
              <a:t>, </a:t>
            </a:r>
            <a:r>
              <a:rPr lang="es-ES" sz="2000" dirty="0">
                <a:solidFill>
                  <a:srgbClr val="92D050"/>
                </a:solidFill>
                <a:latin typeface="Calibri" panose="020F0502020204030204" pitchFamily="34" charset="0"/>
                <a:ea typeface="Calibri" panose="020F0502020204030204" pitchFamily="34" charset="0"/>
              </a:rPr>
              <a:t>que son confiables</a:t>
            </a:r>
            <a:r>
              <a:rPr lang="es-ES" sz="2000" dirty="0">
                <a:latin typeface="Calibri" panose="020F0502020204030204" pitchFamily="34" charset="0"/>
                <a:ea typeface="Calibri" panose="020F0502020204030204" pitchFamily="34" charset="0"/>
              </a:rPr>
              <a:t>. </a:t>
            </a:r>
            <a:r>
              <a:rPr lang="es-ES" sz="2000" b="1" dirty="0">
                <a:highlight>
                  <a:srgbClr val="00FF00"/>
                </a:highlight>
                <a:latin typeface="Calibri" panose="020F0502020204030204" pitchFamily="34" charset="0"/>
                <a:ea typeface="Calibri" panose="020F0502020204030204" pitchFamily="34" charset="0"/>
              </a:rPr>
              <a:t>Las virtudes intelectuales </a:t>
            </a:r>
            <a:r>
              <a:rPr lang="es-ES" sz="2000" dirty="0">
                <a:highlight>
                  <a:srgbClr val="00FF00"/>
                </a:highlight>
                <a:latin typeface="Calibri" panose="020F0502020204030204" pitchFamily="34" charset="0"/>
                <a:ea typeface="Calibri" panose="020F0502020204030204" pitchFamily="34" charset="0"/>
              </a:rPr>
              <a:t>incluyen una comprensión de los hechos generales en su área de práctica (su base de evidencia) y el juicio correcto para aplicar estos hechos de manera cuidadosa y apropiada a las situaciones que atraen su atención. </a:t>
            </a:r>
            <a:r>
              <a:rPr lang="es-ES" sz="2000" dirty="0">
                <a:highlight>
                  <a:srgbClr val="CCCC00"/>
                </a:highlight>
                <a:latin typeface="Calibri" panose="020F0502020204030204" pitchFamily="34" charset="0"/>
                <a:ea typeface="Calibri" panose="020F0502020204030204" pitchFamily="34" charset="0"/>
              </a:rPr>
              <a:t>Igualmente deben tener </a:t>
            </a:r>
            <a:r>
              <a:rPr lang="es-ES" sz="2000" b="1" dirty="0">
                <a:highlight>
                  <a:srgbClr val="CCCC00"/>
                </a:highlight>
                <a:latin typeface="Calibri" panose="020F0502020204030204" pitchFamily="34" charset="0"/>
                <a:ea typeface="Calibri" panose="020F0502020204030204" pitchFamily="34" charset="0"/>
              </a:rPr>
              <a:t>las virtudes morales </a:t>
            </a:r>
            <a:r>
              <a:rPr lang="es-ES" sz="2000" dirty="0">
                <a:latin typeface="Calibri" panose="020F0502020204030204" pitchFamily="34" charset="0"/>
                <a:ea typeface="Calibri" panose="020F0502020204030204" pitchFamily="34" charset="0"/>
              </a:rPr>
              <a:t>discutidas arriba; por ejemplo, los pacientes deben ser capaces de confiar en que estén justamente asignados a sus recursos, sin distorsionar su juicio por favoritismo o interés propio, moderados al no explotar su acceso a sus mentes y cuerpos.</a:t>
            </a:r>
            <a:endParaRPr lang="es-ES" sz="2000" dirty="0"/>
          </a:p>
        </p:txBody>
      </p:sp>
    </p:spTree>
    <p:extLst>
      <p:ext uri="{BB962C8B-B14F-4D97-AF65-F5344CB8AC3E}">
        <p14:creationId xmlns:p14="http://schemas.microsoft.com/office/powerpoint/2010/main" val="295060706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7000"/>
              </a:lnSpc>
              <a:spcAft>
                <a:spcPts val="800"/>
              </a:spcAft>
            </a:pP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Para que la práctica florezca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92D050"/>
                </a:solidFill>
                <a:latin typeface="Calibri" panose="020F0502020204030204" pitchFamily="34" charset="0"/>
                <a:ea typeface="Calibri" panose="020F0502020204030204" pitchFamily="34" charset="0"/>
                <a:cs typeface="Calibri" panose="020F0502020204030204" pitchFamily="34" charset="0"/>
              </a:rPr>
              <a:t>los médicos también deben poder confiar en sus pacientes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C000"/>
                </a:solidFill>
                <a:latin typeface="Calibri" panose="020F0502020204030204" pitchFamily="34" charset="0"/>
                <a:ea typeface="Calibri" panose="020F0502020204030204" pitchFamily="34" charset="0"/>
                <a:cs typeface="Calibri" panose="020F0502020204030204" pitchFamily="34" charset="0"/>
              </a:rPr>
              <a:t>Los pacientes que ocultan hechos pertinentes de sus médicos, o que vienen con agendas deliberadamente ocultas, </a:t>
            </a:r>
            <a:r>
              <a:rPr lang="es-ES" sz="2000" dirty="0">
                <a:solidFill>
                  <a:srgbClr val="C00000"/>
                </a:solidFill>
                <a:latin typeface="Calibri" panose="020F0502020204030204" pitchFamily="34" charset="0"/>
                <a:ea typeface="Calibri" panose="020F0502020204030204" pitchFamily="34" charset="0"/>
                <a:cs typeface="Calibri" panose="020F0502020204030204" pitchFamily="34" charset="0"/>
              </a:rPr>
              <a:t>no obtendrán lo mejor de sus consultas</a:t>
            </a:r>
            <a:r>
              <a:rPr lang="es-ES" sz="2000" dirty="0">
                <a:solidFill>
                  <a:srgbClr val="FFC000"/>
                </a:solidFill>
                <a:latin typeface="Calibri" panose="020F0502020204030204" pitchFamily="34" charset="0"/>
                <a:ea typeface="Calibri" panose="020F0502020204030204" pitchFamily="34" charset="0"/>
                <a:cs typeface="Calibri" panose="020F0502020204030204" pitchFamily="34" charset="0"/>
              </a:rPr>
              <a:t>.</a:t>
            </a:r>
            <a:r>
              <a:rPr lang="es-ES" sz="2000" dirty="0">
                <a:latin typeface="Calibri" panose="020F0502020204030204" pitchFamily="34" charset="0"/>
                <a:ea typeface="Calibri" panose="020F0502020204030204" pitchFamily="34" charset="0"/>
                <a:cs typeface="Calibri" panose="020F0502020204030204" pitchFamily="34" charset="0"/>
              </a:rPr>
              <a:t> </a:t>
            </a:r>
          </a:p>
          <a:p>
            <a:pPr algn="just">
              <a:lnSpc>
                <a:spcPct val="107000"/>
              </a:lnSpc>
              <a:spcAft>
                <a:spcPts val="800"/>
              </a:spcAft>
            </a:pP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Y los pacientes que se acercan a sus médicos desde una perspectiva consumista o legalista </a:t>
            </a:r>
            <a:r>
              <a:rPr lang="es-ES" sz="2000" dirty="0">
                <a:solidFill>
                  <a:srgbClr val="C00000"/>
                </a:solidFill>
                <a:latin typeface="Calibri" panose="020F0502020204030204" pitchFamily="34" charset="0"/>
                <a:ea typeface="Calibri" panose="020F0502020204030204" pitchFamily="34" charset="0"/>
                <a:cs typeface="Calibri" panose="020F0502020204030204" pitchFamily="34" charset="0"/>
              </a:rPr>
              <a:t>dañarán el profesionalismo</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mientras que aquellos que buscan cultivar las virtudes de la justicia, la paciencia y la templanza contribuirán a ello en una práctica verdaderamente colaborativa</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00B0F0"/>
                </a:solidFill>
                <a:latin typeface="Calibri" panose="020F0502020204030204" pitchFamily="34" charset="0"/>
                <a:ea typeface="Calibri" panose="020F0502020204030204" pitchFamily="34" charset="0"/>
                <a:cs typeface="Calibri" panose="020F0502020204030204" pitchFamily="34" charset="0"/>
              </a:rPr>
              <a:t>La confianza requiere </a:t>
            </a:r>
            <a:r>
              <a:rPr lang="es-ES" sz="2000" b="1" dirty="0">
                <a:solidFill>
                  <a:srgbClr val="00B0F0"/>
                </a:solidFill>
                <a:latin typeface="Calibri" panose="020F0502020204030204" pitchFamily="34" charset="0"/>
                <a:ea typeface="Calibri" panose="020F0502020204030204" pitchFamily="34" charset="0"/>
                <a:cs typeface="Calibri" panose="020F0502020204030204" pitchFamily="34" charset="0"/>
              </a:rPr>
              <a:t>profesionales virtuosos </a:t>
            </a:r>
            <a:r>
              <a:rPr lang="es-ES" sz="2000" dirty="0">
                <a:latin typeface="Calibri" panose="020F0502020204030204" pitchFamily="34" charset="0"/>
                <a:ea typeface="Calibri" panose="020F0502020204030204" pitchFamily="34" charset="0"/>
                <a:cs typeface="Calibri" panose="020F0502020204030204" pitchFamily="34" charset="0"/>
              </a:rPr>
              <a:t>e </a:t>
            </a:r>
            <a:r>
              <a:rPr lang="es-ES" sz="2000" b="1" dirty="0">
                <a:solidFill>
                  <a:srgbClr val="0000CC"/>
                </a:solidFill>
                <a:latin typeface="Calibri" panose="020F0502020204030204" pitchFamily="34" charset="0"/>
                <a:ea typeface="Calibri" panose="020F0502020204030204" pitchFamily="34" charset="0"/>
                <a:cs typeface="Calibri" panose="020F0502020204030204" pitchFamily="34" charset="0"/>
              </a:rPr>
              <a:t>instituciones</a:t>
            </a:r>
            <a:r>
              <a:rPr lang="es-ES" sz="2000" dirty="0">
                <a:solidFill>
                  <a:srgbClr val="0000CC"/>
                </a:solidFill>
                <a:latin typeface="Calibri" panose="020F0502020204030204" pitchFamily="34" charset="0"/>
                <a:ea typeface="Calibri" panose="020F0502020204030204" pitchFamily="34" charset="0"/>
                <a:cs typeface="Calibri" panose="020F0502020204030204" pitchFamily="34" charset="0"/>
              </a:rPr>
              <a:t> que apoyen el cultivo de esas virtudes</a:t>
            </a:r>
            <a:r>
              <a:rPr lang="es-ES" sz="2000" dirty="0">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000" dirty="0"/>
          </a:p>
        </p:txBody>
      </p:sp>
    </p:spTree>
    <p:extLst>
      <p:ext uri="{BB962C8B-B14F-4D97-AF65-F5344CB8AC3E}">
        <p14:creationId xmlns:p14="http://schemas.microsoft.com/office/powerpoint/2010/main" val="199960538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FB7299-85F3-41E4-A897-713BCA7742CB}"/>
              </a:ext>
            </a:extLst>
          </p:cNvPr>
          <p:cNvSpPr>
            <a:spLocks noGrp="1"/>
          </p:cNvSpPr>
          <p:nvPr>
            <p:ph type="ctrTitle"/>
          </p:nvPr>
        </p:nvSpPr>
        <p:spPr>
          <a:xfrm>
            <a:off x="1524000" y="2893738"/>
            <a:ext cx="9144000" cy="1293871"/>
          </a:xfrm>
        </p:spPr>
        <p:txBody>
          <a:bodyPr>
            <a:normAutofit/>
          </a:bodyPr>
          <a:lstStyle/>
          <a:p>
            <a:pPr algn="just"/>
            <a:r>
              <a:rPr lang="es-ES" sz="3600" dirty="0"/>
              <a:t>Capítulo 6: Algunas reflexiones sobre la virtud profesional.</a:t>
            </a:r>
          </a:p>
        </p:txBody>
      </p:sp>
      <p:sp>
        <p:nvSpPr>
          <p:cNvPr id="4" name="Rectángulo 3">
            <a:extLst>
              <a:ext uri="{FF2B5EF4-FFF2-40B4-BE49-F238E27FC236}">
                <a16:creationId xmlns:a16="http://schemas.microsoft.com/office/drawing/2014/main" id="{9C899A23-D925-4101-AE84-12F312E5A24D}"/>
              </a:ext>
            </a:extLst>
          </p:cNvPr>
          <p:cNvSpPr/>
          <p:nvPr/>
        </p:nvSpPr>
        <p:spPr>
          <a:xfrm>
            <a:off x="1258855" y="2557669"/>
            <a:ext cx="9674290" cy="19660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338300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808383" y="991359"/>
            <a:ext cx="10376452" cy="5038379"/>
          </a:xfrm>
        </p:spPr>
        <p:txBody>
          <a:bodyPr>
            <a:normAutofit fontScale="85000" lnSpcReduction="10000"/>
          </a:bodyPr>
          <a:lstStyle/>
          <a:p>
            <a:pPr algn="just">
              <a:lnSpc>
                <a:spcPct val="107000"/>
              </a:lnSpc>
              <a:spcAft>
                <a:spcPts val="800"/>
              </a:spcAft>
            </a:pPr>
            <a:r>
              <a:rPr lang="es-ES" dirty="0">
                <a:highlight>
                  <a:srgbClr val="00FFFF"/>
                </a:highlight>
                <a:latin typeface="Calibri" panose="020F0502020204030204" pitchFamily="34" charset="0"/>
                <a:ea typeface="Calibri" panose="020F0502020204030204" pitchFamily="34" charset="0"/>
                <a:cs typeface="Calibri" panose="020F0502020204030204" pitchFamily="34" charset="0"/>
              </a:rPr>
              <a:t>Aristóteles y Aquino</a:t>
            </a:r>
            <a:r>
              <a:rPr lang="es-ES" dirty="0">
                <a:latin typeface="Calibri" panose="020F0502020204030204" pitchFamily="34" charset="0"/>
                <a:ea typeface="Calibri" panose="020F0502020204030204" pitchFamily="34" charset="0"/>
                <a:cs typeface="Calibri" panose="020F0502020204030204" pitchFamily="34" charset="0"/>
              </a:rPr>
              <a:t>, dos de los más grandes expertos en ética de la virtud, argumentaron que necesitamos virtudes para lograr la eudaemonia, para el florecimiento. Una virtud es una característica personal, un hábito o disposición de la personalidad, una fortaleza personal. </a:t>
            </a:r>
            <a:r>
              <a:rPr lang="es-ES" dirty="0">
                <a:highlight>
                  <a:srgbClr val="00FFFF"/>
                </a:highlight>
                <a:latin typeface="Calibri" panose="020F0502020204030204" pitchFamily="34" charset="0"/>
                <a:ea typeface="Calibri" panose="020F0502020204030204" pitchFamily="34" charset="0"/>
                <a:cs typeface="Calibri" panose="020F0502020204030204" pitchFamily="34" charset="0"/>
              </a:rPr>
              <a:t>Urmson</a:t>
            </a:r>
            <a:r>
              <a:rPr lang="es-ES" dirty="0">
                <a:latin typeface="Calibri" panose="020F0502020204030204" pitchFamily="34" charset="0"/>
                <a:ea typeface="Calibri" panose="020F0502020204030204" pitchFamily="34" charset="0"/>
                <a:cs typeface="Calibri" panose="020F0502020204030204" pitchFamily="34" charset="0"/>
              </a:rPr>
              <a:t> sugiere </a:t>
            </a:r>
            <a:r>
              <a:rPr lang="es-ES" dirty="0">
                <a:solidFill>
                  <a:srgbClr val="0000FF"/>
                </a:solidFill>
                <a:latin typeface="Calibri" panose="020F0502020204030204" pitchFamily="34" charset="0"/>
                <a:ea typeface="Calibri" panose="020F0502020204030204" pitchFamily="34" charset="0"/>
                <a:cs typeface="Calibri" panose="020F0502020204030204" pitchFamily="34" charset="0"/>
              </a:rPr>
              <a:t>que “excelencia” es una mejor traducción que “virtud” de la palabra griega </a:t>
            </a:r>
            <a:r>
              <a:rPr lang="es-ES" i="1" dirty="0">
                <a:solidFill>
                  <a:srgbClr val="0000FF"/>
                </a:solidFill>
                <a:latin typeface="Calibri" panose="020F0502020204030204" pitchFamily="34" charset="0"/>
                <a:ea typeface="Calibri" panose="020F0502020204030204" pitchFamily="34" charset="0"/>
                <a:cs typeface="Calibri" panose="020F0502020204030204" pitchFamily="34" charset="0"/>
              </a:rPr>
              <a:t>areté</a:t>
            </a:r>
            <a:r>
              <a:rPr lang="es-ES" dirty="0">
                <a:solidFill>
                  <a:srgbClr val="0000FF"/>
                </a:solidFill>
                <a:latin typeface="Calibri" panose="020F0502020204030204" pitchFamily="34" charset="0"/>
                <a:ea typeface="Calibri" panose="020F0502020204030204" pitchFamily="34" charset="0"/>
                <a:cs typeface="Calibri" panose="020F0502020204030204" pitchFamily="34" charset="0"/>
              </a:rPr>
              <a:t> que utiliza Aristóteles</a:t>
            </a:r>
            <a:r>
              <a:rPr lang="es-ES" dirty="0">
                <a:latin typeface="Calibri" panose="020F0502020204030204" pitchFamily="34" charset="0"/>
                <a:ea typeface="Calibri" panose="020F0502020204030204" pitchFamily="34" charset="0"/>
                <a:cs typeface="Calibri" panose="020F0502020204030204" pitchFamily="34" charset="0"/>
              </a:rPr>
              <a:t>, sobre todo porque Aristóteles discute </a:t>
            </a:r>
            <a:r>
              <a:rPr lang="es-ES" dirty="0">
                <a:highlight>
                  <a:srgbClr val="CCCC00"/>
                </a:highlight>
                <a:latin typeface="Calibri" panose="020F0502020204030204" pitchFamily="34" charset="0"/>
                <a:ea typeface="Calibri" panose="020F0502020204030204" pitchFamily="34" charset="0"/>
                <a:cs typeface="Calibri" panose="020F0502020204030204" pitchFamily="34" charset="0"/>
              </a:rPr>
              <a:t>cualidades intelectuales y morales </a:t>
            </a:r>
            <a:r>
              <a:rPr lang="es-ES" dirty="0">
                <a:latin typeface="Calibri" panose="020F0502020204030204" pitchFamily="34" charset="0"/>
                <a:ea typeface="Calibri" panose="020F0502020204030204" pitchFamily="34" charset="0"/>
                <a:cs typeface="Calibri" panose="020F0502020204030204" pitchFamily="34" charset="0"/>
              </a:rPr>
              <a:t>deseables. </a:t>
            </a:r>
            <a:r>
              <a:rPr lang="es-ES" dirty="0">
                <a:highlight>
                  <a:srgbClr val="00FF00"/>
                </a:highlight>
                <a:latin typeface="Calibri" panose="020F0502020204030204" pitchFamily="34" charset="0"/>
                <a:ea typeface="Calibri" panose="020F0502020204030204" pitchFamily="34" charset="0"/>
                <a:cs typeface="Calibri" panose="020F0502020204030204" pitchFamily="34" charset="0"/>
              </a:rPr>
              <a:t>Más recientemente, </a:t>
            </a:r>
            <a:r>
              <a:rPr lang="es-ES" dirty="0">
                <a:highlight>
                  <a:srgbClr val="00FFFF"/>
                </a:highlight>
                <a:latin typeface="Calibri" panose="020F0502020204030204" pitchFamily="34" charset="0"/>
                <a:ea typeface="Calibri" panose="020F0502020204030204" pitchFamily="34" charset="0"/>
                <a:cs typeface="Calibri" panose="020F0502020204030204" pitchFamily="34" charset="0"/>
              </a:rPr>
              <a:t>Nussbaum y Sen </a:t>
            </a:r>
            <a:r>
              <a:rPr lang="es-ES" dirty="0">
                <a:highlight>
                  <a:srgbClr val="00FF00"/>
                </a:highlight>
                <a:latin typeface="Calibri" panose="020F0502020204030204" pitchFamily="34" charset="0"/>
                <a:ea typeface="Calibri" panose="020F0502020204030204" pitchFamily="34" charset="0"/>
                <a:cs typeface="Calibri" panose="020F0502020204030204" pitchFamily="34" charset="0"/>
              </a:rPr>
              <a:t>sugirieron que las virtudes son las cualidades que necesitamos para superar los desafíos que la vida nos lanza. </a:t>
            </a:r>
          </a:p>
          <a:p>
            <a:pPr algn="just">
              <a:lnSpc>
                <a:spcPct val="107000"/>
              </a:lnSpc>
              <a:spcAft>
                <a:spcPts val="800"/>
              </a:spcAft>
            </a:pPr>
            <a:r>
              <a:rPr lang="es-ES" dirty="0">
                <a:solidFill>
                  <a:srgbClr val="009900"/>
                </a:solidFill>
                <a:latin typeface="Calibri" panose="020F0502020204030204" pitchFamily="34" charset="0"/>
                <a:ea typeface="Calibri" panose="020F0502020204030204" pitchFamily="34" charset="0"/>
                <a:cs typeface="Calibri" panose="020F0502020204030204" pitchFamily="34" charset="0"/>
              </a:rPr>
              <a:t>Pero las virtudes son también cualidades personales que vale la pena tener en sí mismas: el cultivo de las virtudes también es parte del propósito de una vida buena. </a:t>
            </a:r>
            <a:r>
              <a:rPr lang="es-ES" dirty="0">
                <a:latin typeface="Calibri" panose="020F0502020204030204" pitchFamily="34" charset="0"/>
                <a:ea typeface="Calibri" panose="020F0502020204030204" pitchFamily="34" charset="0"/>
                <a:cs typeface="Calibri" panose="020F0502020204030204" pitchFamily="34" charset="0"/>
              </a:rPr>
              <a:t>Esta es una característica importante de la ética de la virtud</a:t>
            </a:r>
            <a:r>
              <a:rPr lang="es-ES" dirty="0">
                <a:solidFill>
                  <a:srgbClr val="33CC33"/>
                </a:solidFill>
                <a:latin typeface="Calibri" panose="020F0502020204030204" pitchFamily="34" charset="0"/>
                <a:ea typeface="Calibri" panose="020F0502020204030204" pitchFamily="34" charset="0"/>
                <a:cs typeface="Calibri" panose="020F0502020204030204" pitchFamily="34" charset="0"/>
              </a:rPr>
              <a:t>, que ser virtuoso, tener el hábito de actuar correctamente, de acuerdo con la razón, no sólo nos permite hacer lo correcto para los demás, sino que también es nuestra mejor forma de vivir</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highlight>
                  <a:srgbClr val="00FFFF"/>
                </a:highlight>
                <a:latin typeface="Calibri" panose="020F0502020204030204" pitchFamily="34" charset="0"/>
                <a:ea typeface="Calibri" panose="020F0502020204030204" pitchFamily="34" charset="0"/>
                <a:cs typeface="Calibri" panose="020F0502020204030204" pitchFamily="34" charset="0"/>
              </a:rPr>
              <a:t>Es un enfoque de ganar-ganar; buenas noticias para todos</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FF9900"/>
                </a:solidFill>
                <a:latin typeface="Calibri" panose="020F0502020204030204" pitchFamily="34" charset="0"/>
                <a:ea typeface="Calibri" panose="020F0502020204030204" pitchFamily="34" charset="0"/>
                <a:cs typeface="Calibri" panose="020F0502020204030204" pitchFamily="34" charset="0"/>
              </a:rPr>
              <a:t>Esto contrasta con los derechos y deberes basados o no en la moral deontológica, el otro enfoque ético comúnmente utilizado en la atención médica, que es un juego de suma cero</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a:solidFill>
                  <a:srgbClr val="C00000"/>
                </a:solidFill>
                <a:latin typeface="Calibri" panose="020F0502020204030204" pitchFamily="34" charset="0"/>
                <a:ea typeface="Calibri" panose="020F0502020204030204" pitchFamily="34" charset="0"/>
                <a:cs typeface="Calibri" panose="020F0502020204030204" pitchFamily="34" charset="0"/>
              </a:rPr>
              <a:t>cuantos más derechos tiene el paciente, más deberes gravosos tiene el clínico.</a:t>
            </a:r>
            <a:endParaRPr lang="es-ES"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384835952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7000"/>
              </a:lnSpc>
              <a:spcAft>
                <a:spcPts val="800"/>
              </a:spcAft>
            </a:pPr>
            <a:r>
              <a:rPr lang="es-ES" sz="2000" b="1" dirty="0">
                <a:latin typeface="Calibri" panose="020F0502020204030204" pitchFamily="34" charset="0"/>
                <a:ea typeface="Calibri" panose="020F0502020204030204" pitchFamily="34" charset="0"/>
                <a:cs typeface="Calibri" panose="020F0502020204030204" pitchFamily="34" charset="0"/>
              </a:rPr>
              <a:t>¿Qué es florecimiento?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Antes que nada, debemos recordar, como se discutió en el Capítulo 2, que el </a:t>
            </a:r>
            <a:r>
              <a:rPr lang="es-ES" sz="2000" dirty="0">
                <a:highlight>
                  <a:srgbClr val="00FFFF"/>
                </a:highlight>
                <a:latin typeface="Calibri" panose="020F0502020204030204" pitchFamily="34" charset="0"/>
                <a:ea typeface="Calibri" panose="020F0502020204030204" pitchFamily="34" charset="0"/>
                <a:cs typeface="Calibri" panose="020F0502020204030204" pitchFamily="34" charset="0"/>
              </a:rPr>
              <a:t>florecimiento</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no es lo mismo que el placer continuo o una sensación de bienestar</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Del mismo modo que una planta florece mejor si se poda, un ser humano puede tener una vida más completa si incluye hacer frente a los reveses y períodos de sufrimiento</a:t>
            </a:r>
            <a:r>
              <a:rPr lang="es-ES" sz="2000" dirty="0">
                <a:latin typeface="Calibri" panose="020F0502020204030204" pitchFamily="34" charset="0"/>
                <a:ea typeface="Calibri" panose="020F0502020204030204" pitchFamily="34" charset="0"/>
                <a:cs typeface="Calibri" panose="020F0502020204030204" pitchFamily="34" charset="0"/>
              </a:rPr>
              <a:t>. La vida tiene un elemento de tragedia, y los sentimientos desagradables son una parte importante de la vida tanto como los agradables. </a:t>
            </a:r>
            <a:r>
              <a:rPr lang="es-ES" sz="2000" dirty="0">
                <a:solidFill>
                  <a:srgbClr val="CC0099"/>
                </a:solidFill>
                <a:latin typeface="Calibri" panose="020F0502020204030204" pitchFamily="34" charset="0"/>
                <a:ea typeface="Calibri" panose="020F0502020204030204" pitchFamily="34" charset="0"/>
                <a:cs typeface="Calibri" panose="020F0502020204030204" pitchFamily="34" charset="0"/>
              </a:rPr>
              <a:t>El sufrimiento </a:t>
            </a:r>
            <a:r>
              <a:rPr lang="es-ES" sz="2000" dirty="0">
                <a:solidFill>
                  <a:srgbClr val="CCCC00"/>
                </a:solidFill>
                <a:latin typeface="Calibri" panose="020F0502020204030204" pitchFamily="34" charset="0"/>
                <a:ea typeface="Calibri" panose="020F0502020204030204" pitchFamily="34" charset="0"/>
                <a:cs typeface="Calibri" panose="020F0502020204030204" pitchFamily="34" charset="0"/>
              </a:rPr>
              <a:t>y la alegría </a:t>
            </a:r>
            <a:r>
              <a:rPr lang="es-ES" sz="2000" dirty="0">
                <a:solidFill>
                  <a:srgbClr val="0070C0"/>
                </a:solidFill>
                <a:latin typeface="Calibri" panose="020F0502020204030204" pitchFamily="34" charset="0"/>
                <a:ea typeface="Calibri" panose="020F0502020204030204" pitchFamily="34" charset="0"/>
                <a:cs typeface="Calibri" panose="020F0502020204030204" pitchFamily="34" charset="0"/>
              </a:rPr>
              <a:t>son parte de la condición humana </a:t>
            </a:r>
            <a:r>
              <a:rPr lang="es-ES" sz="2000" dirty="0">
                <a:solidFill>
                  <a:srgbClr val="996600"/>
                </a:solidFill>
                <a:latin typeface="Calibri" panose="020F0502020204030204" pitchFamily="34" charset="0"/>
                <a:ea typeface="Calibri" panose="020F0502020204030204" pitchFamily="34" charset="0"/>
                <a:cs typeface="Calibri" panose="020F0502020204030204" pitchFamily="34" charset="0"/>
              </a:rPr>
              <a:t>y nuestra visión del mundo se ve disminuida, y nuestra humanidad atrofiada, si no nos permitimos experimentarlos</a:t>
            </a:r>
            <a:r>
              <a:rPr lang="es-ES" sz="2000" dirty="0">
                <a:solidFill>
                  <a:srgbClr val="0070C0"/>
                </a:solidFill>
                <a:latin typeface="Calibri" panose="020F0502020204030204" pitchFamily="34" charset="0"/>
                <a:ea typeface="Calibri" panose="020F0502020204030204" pitchFamily="34" charset="0"/>
                <a:cs typeface="Calibri" panose="020F0502020204030204" pitchFamily="34" charset="0"/>
              </a:rPr>
              <a:t>. </a:t>
            </a:r>
          </a:p>
          <a:p>
            <a:pPr algn="just">
              <a:lnSpc>
                <a:spcPct val="107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Una persona con sensaciones embotadas, aislada de sus sentimientos, no está viviendo una vida completamente humana. Si nos aislamos de las emociones negativas, corremos el riesgo también de aislarnos de las que nos dan alegría.</a:t>
            </a:r>
            <a:endParaRPr lang="es-ES" sz="2000" dirty="0"/>
          </a:p>
        </p:txBody>
      </p:sp>
    </p:spTree>
    <p:extLst>
      <p:ext uri="{BB962C8B-B14F-4D97-AF65-F5344CB8AC3E}">
        <p14:creationId xmlns:p14="http://schemas.microsoft.com/office/powerpoint/2010/main" val="187988962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7000"/>
              </a:lnSpc>
              <a:spcAft>
                <a:spcPts val="800"/>
              </a:spcAft>
            </a:pPr>
            <a:r>
              <a:rPr lang="es-ES" sz="2000" dirty="0">
                <a:highlight>
                  <a:srgbClr val="00FFFF"/>
                </a:highlight>
                <a:latin typeface="Calibri" panose="020F0502020204030204" pitchFamily="34" charset="0"/>
                <a:ea typeface="Calibri" panose="020F0502020204030204" pitchFamily="34" charset="0"/>
                <a:cs typeface="Calibri" panose="020F0502020204030204" pitchFamily="34" charset="0"/>
              </a:rPr>
              <a:t>Florecer</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significa tener una vida rica </a:t>
            </a:r>
            <a:r>
              <a:rPr lang="es-ES" sz="2000" dirty="0">
                <a:latin typeface="Calibri" panose="020F0502020204030204" pitchFamily="34" charset="0"/>
                <a:ea typeface="Calibri" panose="020F0502020204030204" pitchFamily="34" charset="0"/>
                <a:cs typeface="Calibri" panose="020F0502020204030204" pitchFamily="34" charset="0"/>
              </a:rPr>
              <a:t>(amar, deleitarse con la belleza y aprender sobre el mundo increíble y complejo en el que nos encontramos). </a:t>
            </a:r>
            <a:r>
              <a:rPr lang="es-ES" sz="2000" dirty="0">
                <a:solidFill>
                  <a:srgbClr val="CC0099"/>
                </a:solidFill>
                <a:latin typeface="Calibri" panose="020F0502020204030204" pitchFamily="34" charset="0"/>
                <a:ea typeface="Calibri" panose="020F0502020204030204" pitchFamily="34" charset="0"/>
                <a:cs typeface="Calibri" panose="020F0502020204030204" pitchFamily="34" charset="0"/>
              </a:rPr>
              <a:t>Pero también implicará el sufrimiento, la pérdida y la muerte, que </a:t>
            </a:r>
            <a:r>
              <a:rPr lang="es-ES" sz="2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(con las tasas mencionadas) </a:t>
            </a:r>
            <a:r>
              <a:rPr lang="es-ES" sz="2000" dirty="0">
                <a:solidFill>
                  <a:srgbClr val="CC0099"/>
                </a:solidFill>
                <a:latin typeface="Calibri" panose="020F0502020204030204" pitchFamily="34" charset="0"/>
                <a:ea typeface="Calibri" panose="020F0502020204030204" pitchFamily="34" charset="0"/>
                <a:cs typeface="Calibri" panose="020F0502020204030204" pitchFamily="34" charset="0"/>
              </a:rPr>
              <a:t>son parte de la vida humana que todos compartimos</a:t>
            </a:r>
            <a:r>
              <a:rPr lang="es-ES" sz="2000" dirty="0">
                <a:latin typeface="Calibri" panose="020F0502020204030204" pitchFamily="34" charset="0"/>
                <a:ea typeface="Calibri" panose="020F0502020204030204" pitchFamily="34" charset="0"/>
                <a:cs typeface="Calibri" panose="020F0502020204030204" pitchFamily="34" charset="0"/>
              </a:rPr>
              <a:t>. Para casi todos nosotros el florecimiento implica relaciones que conllevan el riesgo de pérdida y aflicción. </a:t>
            </a:r>
            <a:r>
              <a:rPr lang="es-ES" sz="2000" dirty="0">
                <a:highlight>
                  <a:srgbClr val="00FFFF"/>
                </a:highlight>
                <a:latin typeface="Calibri" panose="020F0502020204030204" pitchFamily="34" charset="0"/>
                <a:ea typeface="Calibri" panose="020F0502020204030204" pitchFamily="34" charset="0"/>
                <a:cs typeface="Calibri" panose="020F0502020204030204" pitchFamily="34" charset="0"/>
              </a:rPr>
              <a:t>Si vamos a sobrevivir y prosperar en nuestro </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maravilloso </a:t>
            </a:r>
            <a:r>
              <a:rPr lang="es-ES" sz="2000" dirty="0">
                <a:solidFill>
                  <a:srgbClr val="CC0099"/>
                </a:solidFill>
                <a:latin typeface="Calibri" panose="020F0502020204030204" pitchFamily="34" charset="0"/>
                <a:ea typeface="Calibri" panose="020F0502020204030204" pitchFamily="34" charset="0"/>
                <a:cs typeface="Calibri" panose="020F0502020204030204" pitchFamily="34" charset="0"/>
              </a:rPr>
              <a:t>pero aterrador </a:t>
            </a:r>
            <a:r>
              <a:rPr lang="es-ES" sz="2000" dirty="0">
                <a:highlight>
                  <a:srgbClr val="00FFFF"/>
                </a:highlight>
                <a:latin typeface="Calibri" panose="020F0502020204030204" pitchFamily="34" charset="0"/>
                <a:ea typeface="Calibri" panose="020F0502020204030204" pitchFamily="34" charset="0"/>
                <a:cs typeface="Calibri" panose="020F0502020204030204" pitchFamily="34" charset="0"/>
              </a:rPr>
              <a:t>mundo</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highlight>
                  <a:srgbClr val="00FF00"/>
                </a:highlight>
                <a:latin typeface="Calibri" panose="020F0502020204030204" pitchFamily="34" charset="0"/>
                <a:ea typeface="Calibri" panose="020F0502020204030204" pitchFamily="34" charset="0"/>
                <a:cs typeface="Calibri" panose="020F0502020204030204" pitchFamily="34" charset="0"/>
              </a:rPr>
              <a:t>necesitamos las virtudes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las cualidades personales que nos permitan enfrentar los desafíos con éxito de una manera que mejore nuestra humanidad en lugar de disminuirla.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CC0099"/>
                </a:solidFill>
                <a:latin typeface="Calibri" panose="020F0502020204030204" pitchFamily="34" charset="0"/>
                <a:ea typeface="Calibri" panose="020F0502020204030204" pitchFamily="34" charset="0"/>
                <a:cs typeface="Calibri" panose="020F0502020204030204" pitchFamily="34" charset="0"/>
              </a:rPr>
              <a:t>Debido a que la vida implica enfermedad y muerte tarde o temprano</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00CC"/>
                </a:solidFill>
                <a:latin typeface="Calibri" panose="020F0502020204030204" pitchFamily="34" charset="0"/>
                <a:ea typeface="Calibri" panose="020F0502020204030204" pitchFamily="34" charset="0"/>
                <a:cs typeface="Calibri" panose="020F0502020204030204" pitchFamily="34" charset="0"/>
              </a:rPr>
              <a:t>estos son desafíos que todos debemos enfrentar personalmente</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highlight>
                  <a:srgbClr val="FFFF00"/>
                </a:highlight>
                <a:latin typeface="Calibri" panose="020F0502020204030204" pitchFamily="34" charset="0"/>
                <a:ea typeface="Calibri" panose="020F0502020204030204" pitchFamily="34" charset="0"/>
                <a:cs typeface="Calibri" panose="020F0502020204030204" pitchFamily="34" charset="0"/>
              </a:rPr>
              <a:t>pero aquellos que trabajan en el cuidado de la salud</a:t>
            </a:r>
            <a:r>
              <a:rPr lang="es-ES" sz="2000" dirty="0">
                <a:latin typeface="Calibri" panose="020F0502020204030204" pitchFamily="34" charset="0"/>
                <a:ea typeface="Calibri" panose="020F0502020204030204" pitchFamily="34" charset="0"/>
                <a:cs typeface="Calibri" panose="020F0502020204030204" pitchFamily="34" charset="0"/>
              </a:rPr>
              <a:t>, ya sea como </a:t>
            </a:r>
            <a:r>
              <a:rPr lang="es-ES" sz="2000" dirty="0">
                <a:highlight>
                  <a:srgbClr val="FFFF00"/>
                </a:highlight>
                <a:latin typeface="Calibri" panose="020F0502020204030204" pitchFamily="34" charset="0"/>
                <a:ea typeface="Calibri" panose="020F0502020204030204" pitchFamily="34" charset="0"/>
                <a:cs typeface="Calibri" panose="020F0502020204030204" pitchFamily="34" charset="0"/>
              </a:rPr>
              <a:t>clínicos, administradores o gerentes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B0F0"/>
                </a:solidFill>
                <a:latin typeface="Calibri" panose="020F0502020204030204" pitchFamily="34" charset="0"/>
                <a:ea typeface="Calibri" panose="020F0502020204030204" pitchFamily="34" charset="0"/>
                <a:cs typeface="Calibri" panose="020F0502020204030204" pitchFamily="34" charset="0"/>
              </a:rPr>
              <a:t>también tendrán que enfrentarlos profesionalmente una y otra vez</a:t>
            </a:r>
            <a:r>
              <a:rPr lang="es-ES" sz="2000" dirty="0">
                <a:latin typeface="Calibri" panose="020F0502020204030204" pitchFamily="34" charset="0"/>
                <a:ea typeface="Calibri" panose="020F0502020204030204" pitchFamily="34" charset="0"/>
                <a:cs typeface="Calibri" panose="020F0502020204030204" pitchFamily="34" charset="0"/>
              </a:rPr>
              <a:t>. </a:t>
            </a:r>
            <a:endParaRPr lang="es-ES" sz="2000" dirty="0"/>
          </a:p>
        </p:txBody>
      </p:sp>
    </p:spTree>
    <p:extLst>
      <p:ext uri="{BB962C8B-B14F-4D97-AF65-F5344CB8AC3E}">
        <p14:creationId xmlns:p14="http://schemas.microsoft.com/office/powerpoint/2010/main" val="38634570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FB7299-85F3-41E4-A897-713BCA7742CB}"/>
              </a:ext>
            </a:extLst>
          </p:cNvPr>
          <p:cNvSpPr>
            <a:spLocks noGrp="1"/>
          </p:cNvSpPr>
          <p:nvPr>
            <p:ph type="ctrTitle"/>
          </p:nvPr>
        </p:nvSpPr>
        <p:spPr>
          <a:xfrm>
            <a:off x="1524000" y="2893738"/>
            <a:ext cx="9144000" cy="1293871"/>
          </a:xfrm>
        </p:spPr>
        <p:txBody>
          <a:bodyPr>
            <a:normAutofit/>
          </a:bodyPr>
          <a:lstStyle/>
          <a:p>
            <a:pPr algn="just"/>
            <a:r>
              <a:rPr lang="es-ES" sz="3600" dirty="0"/>
              <a:t>Capítulo 7: Instituciones que mantienen una práctica floreciente.</a:t>
            </a:r>
          </a:p>
        </p:txBody>
      </p:sp>
      <p:sp>
        <p:nvSpPr>
          <p:cNvPr id="4" name="Rectángulo 3">
            <a:extLst>
              <a:ext uri="{FF2B5EF4-FFF2-40B4-BE49-F238E27FC236}">
                <a16:creationId xmlns:a16="http://schemas.microsoft.com/office/drawing/2014/main" id="{9C899A23-D925-4101-AE84-12F312E5A24D}"/>
              </a:ext>
            </a:extLst>
          </p:cNvPr>
          <p:cNvSpPr/>
          <p:nvPr/>
        </p:nvSpPr>
        <p:spPr>
          <a:xfrm>
            <a:off x="1258855" y="2557669"/>
            <a:ext cx="9674290" cy="19660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35776176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7000"/>
              </a:lnSpc>
              <a:spcAft>
                <a:spcPts val="800"/>
              </a:spcAft>
            </a:pPr>
            <a:r>
              <a:rPr lang="es-ES" sz="2000" b="1" dirty="0">
                <a:latin typeface="Calibri" panose="020F0502020204030204" pitchFamily="34" charset="0"/>
                <a:ea typeface="Calibri" panose="020F0502020204030204" pitchFamily="34" charset="0"/>
                <a:cs typeface="Calibri" panose="020F0502020204030204" pitchFamily="34" charset="0"/>
              </a:rPr>
              <a:t>Instituciones que cultivan la virtud</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009900"/>
                </a:solidFill>
                <a:latin typeface="Calibri" panose="020F0502020204030204" pitchFamily="34" charset="0"/>
                <a:ea typeface="Calibri" panose="020F0502020204030204" pitchFamily="34" charset="0"/>
                <a:cs typeface="Calibri" panose="020F0502020204030204" pitchFamily="34" charset="0"/>
              </a:rPr>
              <a:t>MacIntyre argumenta que el fin principal de los marcos institucionales debe ser apoyar la producción de los bienes internos de la práctica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highlight>
                  <a:srgbClr val="00FF00"/>
                </a:highlight>
                <a:latin typeface="Calibri" panose="020F0502020204030204" pitchFamily="34" charset="0"/>
                <a:ea typeface="Calibri" panose="020F0502020204030204" pitchFamily="34" charset="0"/>
                <a:cs typeface="Calibri" panose="020F0502020204030204" pitchFamily="34" charset="0"/>
              </a:rPr>
              <a:t>en el caso de las instituciones de salud, éstos son la salud y la atención de los pacientes individuales. </a:t>
            </a:r>
            <a:r>
              <a:rPr lang="es-ES" sz="2000" dirty="0">
                <a:latin typeface="Calibri" panose="020F0502020204030204" pitchFamily="34" charset="0"/>
                <a:ea typeface="Calibri" panose="020F0502020204030204" pitchFamily="34" charset="0"/>
                <a:cs typeface="Calibri" panose="020F0502020204030204" pitchFamily="34" charset="0"/>
              </a:rPr>
              <a:t>Un axioma de la teoría de MacIntyre es que para producir estos bienes necesitamos personas virtuosas y florecientes. </a:t>
            </a:r>
            <a:r>
              <a:rPr lang="es-ES" sz="2000" dirty="0">
                <a:solidFill>
                  <a:srgbClr val="009900"/>
                </a:solidFill>
                <a:latin typeface="Calibri" panose="020F0502020204030204" pitchFamily="34" charset="0"/>
                <a:ea typeface="Calibri" panose="020F0502020204030204" pitchFamily="34" charset="0"/>
                <a:cs typeface="Calibri" panose="020F0502020204030204" pitchFamily="34" charset="0"/>
              </a:rPr>
              <a:t>Por lo tanto, las instituciones deben ayudar a los practicantes a cultivar las virtudes y florecer</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9999"/>
                </a:solidFill>
                <a:latin typeface="Calibri" panose="020F0502020204030204" pitchFamily="34" charset="0"/>
                <a:ea typeface="Calibri" panose="020F0502020204030204" pitchFamily="34" charset="0"/>
                <a:cs typeface="Calibri" panose="020F0502020204030204" pitchFamily="34" charset="0"/>
              </a:rPr>
              <a:t>de modo que a través de su próspera práctica permitan que los pacientes prosperen</a:t>
            </a:r>
            <a:r>
              <a:rPr lang="es-ES" sz="2000" dirty="0">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Muchas instituciones de salud ya parecen hacer esto</a:t>
            </a:r>
            <a:r>
              <a:rPr lang="es-ES" sz="2000" dirty="0">
                <a:latin typeface="Calibri" panose="020F0502020204030204" pitchFamily="34" charset="0"/>
                <a:ea typeface="Calibri" panose="020F0502020204030204" pitchFamily="34" charset="0"/>
                <a:cs typeface="Calibri" panose="020F0502020204030204" pitchFamily="34" charset="0"/>
              </a:rPr>
              <a:t>. Como Toon argumenta en el Capítulo 2 de este libro, </a:t>
            </a:r>
            <a:r>
              <a:rPr lang="es-ES" sz="2000" dirty="0">
                <a:highlight>
                  <a:srgbClr val="00FF00"/>
                </a:highlight>
                <a:latin typeface="Calibri" panose="020F0502020204030204" pitchFamily="34" charset="0"/>
                <a:ea typeface="Calibri" panose="020F0502020204030204" pitchFamily="34" charset="0"/>
                <a:cs typeface="Calibri" panose="020F0502020204030204" pitchFamily="34" charset="0"/>
              </a:rPr>
              <a:t>el cuidado de la salud no es una práctica que esté muerta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sólo algo dañada y distorsionada por los fragmentos morales que forman parte de las creencias y expectativas de nuestra sociedad</a:t>
            </a:r>
            <a:r>
              <a:rPr lang="es-ES" sz="2000" dirty="0">
                <a:latin typeface="Calibri" panose="020F0502020204030204" pitchFamily="34" charset="0"/>
                <a:ea typeface="Calibri" panose="020F0502020204030204" pitchFamily="34" charset="0"/>
                <a:cs typeface="Calibri" panose="020F0502020204030204" pitchFamily="34" charset="0"/>
              </a:rPr>
              <a:t>. A pesar de las críticas que se pueden hacer a las instituciones existentes que sostienen la atención médica, aún contribuyen mucho al cultivo de las virtudes, y permiten que los pacientes y profesionales florezcan, aunque a veces inadvertidamente y a pesar de sus marcos institucionales y políticas.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000" dirty="0"/>
          </a:p>
        </p:txBody>
      </p:sp>
    </p:spTree>
    <p:extLst>
      <p:ext uri="{BB962C8B-B14F-4D97-AF65-F5344CB8AC3E}">
        <p14:creationId xmlns:p14="http://schemas.microsoft.com/office/powerpoint/2010/main" val="201721639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7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Por lo tanto, </a:t>
            </a:r>
            <a:r>
              <a:rPr lang="es-ES" sz="2000" dirty="0">
                <a:highlight>
                  <a:srgbClr val="00FF00"/>
                </a:highlight>
                <a:latin typeface="Calibri" panose="020F0502020204030204" pitchFamily="34" charset="0"/>
                <a:ea typeface="Calibri" panose="020F0502020204030204" pitchFamily="34" charset="0"/>
                <a:cs typeface="Calibri" panose="020F0502020204030204" pitchFamily="34" charset="0"/>
              </a:rPr>
              <a:t>parece que la tradición permanece parcialmente intacta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9999"/>
                </a:solidFill>
                <a:latin typeface="Calibri" panose="020F0502020204030204" pitchFamily="34" charset="0"/>
                <a:ea typeface="Calibri" panose="020F0502020204030204" pitchFamily="34" charset="0"/>
                <a:cs typeface="Calibri" panose="020F0502020204030204" pitchFamily="34" charset="0"/>
              </a:rPr>
              <a:t>y por lo tanto, un movimiento hacia un enfoque en las virtudes y el florecimiento requiere una reforma y renovación</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0000"/>
                </a:solidFill>
                <a:latin typeface="Calibri" panose="020F0502020204030204" pitchFamily="34" charset="0"/>
                <a:ea typeface="Calibri" panose="020F0502020204030204" pitchFamily="34" charset="0"/>
                <a:cs typeface="Calibri" panose="020F0502020204030204" pitchFamily="34" charset="0"/>
              </a:rPr>
              <a:t>no una revolución</a:t>
            </a:r>
            <a:r>
              <a:rPr lang="es-ES" sz="2000" dirty="0">
                <a:latin typeface="Calibri" panose="020F0502020204030204" pitchFamily="34" charset="0"/>
                <a:ea typeface="Calibri" panose="020F0502020204030204" pitchFamily="34" charset="0"/>
                <a:cs typeface="Calibri" panose="020F0502020204030204" pitchFamily="34" charset="0"/>
              </a:rPr>
              <a:t>. Desde la perspectiva de MacIntyre, </a:t>
            </a:r>
            <a:r>
              <a:rPr lang="es-ES" sz="2000" dirty="0">
                <a:highlight>
                  <a:srgbClr val="FFFF00"/>
                </a:highlight>
                <a:latin typeface="Calibri" panose="020F0502020204030204" pitchFamily="34" charset="0"/>
                <a:ea typeface="Calibri" panose="020F0502020204030204" pitchFamily="34" charset="0"/>
                <a:cs typeface="Calibri" panose="020F0502020204030204" pitchFamily="34" charset="0"/>
              </a:rPr>
              <a:t>cualquier reforma de las instituciones de salud debe medirse en si contribuyen o no al florecimiento humano y al cultivo de las virtudes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principalmente para los pacientes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9999"/>
                </a:solidFill>
                <a:latin typeface="Calibri" panose="020F0502020204030204" pitchFamily="34" charset="0"/>
                <a:ea typeface="Calibri" panose="020F0502020204030204" pitchFamily="34" charset="0"/>
                <a:cs typeface="Calibri" panose="020F0502020204030204" pitchFamily="34" charset="0"/>
              </a:rPr>
              <a:t>pero también para los profesionales</a:t>
            </a:r>
            <a:r>
              <a:rPr lang="es-ES" sz="2000" dirty="0">
                <a:latin typeface="Calibri" panose="020F0502020204030204" pitchFamily="34" charset="0"/>
                <a:ea typeface="Calibri" panose="020F0502020204030204" pitchFamily="34" charset="0"/>
                <a:cs typeface="Calibri" panose="020F0502020204030204" pitchFamily="34" charset="0"/>
              </a:rPr>
              <a:t>, porque la producción de los bienes internos de salud para los pacientes requiere una comunidad de profesionales florecientes.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Desafortunadamente </a:t>
            </a:r>
            <a:r>
              <a:rPr lang="es-ES" sz="2000" dirty="0">
                <a:solidFill>
                  <a:srgbClr val="9900FF"/>
                </a:solidFill>
                <a:latin typeface="Calibri" panose="020F0502020204030204" pitchFamily="34" charset="0"/>
                <a:ea typeface="Calibri" panose="020F0502020204030204" pitchFamily="34" charset="0"/>
                <a:cs typeface="Calibri" panose="020F0502020204030204" pitchFamily="34" charset="0"/>
              </a:rPr>
              <a:t>MacIntyre</a:t>
            </a:r>
            <a:r>
              <a:rPr lang="es-ES" sz="2000" dirty="0">
                <a:latin typeface="Calibri" panose="020F0502020204030204" pitchFamily="34" charset="0"/>
                <a:ea typeface="Calibri" panose="020F0502020204030204" pitchFamily="34" charset="0"/>
                <a:cs typeface="Calibri" panose="020F0502020204030204" pitchFamily="34" charset="0"/>
              </a:rPr>
              <a:t> dice muy poco acerca de cómo se verían las instituciones que promueven el florecimiento; ciertamente él </a:t>
            </a:r>
            <a:r>
              <a:rPr lang="es-ES" sz="2000" dirty="0">
                <a:solidFill>
                  <a:srgbClr val="9900FF"/>
                </a:solidFill>
                <a:latin typeface="Calibri" panose="020F0502020204030204" pitchFamily="34" charset="0"/>
                <a:ea typeface="Calibri" panose="020F0502020204030204" pitchFamily="34" charset="0"/>
                <a:cs typeface="Calibri" panose="020F0502020204030204" pitchFamily="34" charset="0"/>
              </a:rPr>
              <a:t>no ofrece criterios frente a los cuales podemos evaluar las instituciones existentes</a:t>
            </a:r>
            <a:r>
              <a:rPr lang="es-ES" sz="2000" dirty="0">
                <a:latin typeface="Calibri" panose="020F0502020204030204" pitchFamily="34" charset="0"/>
                <a:ea typeface="Calibri" panose="020F0502020204030204" pitchFamily="34" charset="0"/>
                <a:cs typeface="Calibri" panose="020F0502020204030204" pitchFamily="34" charset="0"/>
              </a:rPr>
              <a:t>. Por lo tanto, </a:t>
            </a:r>
            <a:r>
              <a:rPr lang="es-ES" sz="2000" dirty="0">
                <a:highlight>
                  <a:srgbClr val="00FFFF"/>
                </a:highlight>
                <a:latin typeface="Calibri" panose="020F0502020204030204" pitchFamily="34" charset="0"/>
                <a:ea typeface="Calibri" panose="020F0502020204030204" pitchFamily="34" charset="0"/>
                <a:cs typeface="Calibri" panose="020F0502020204030204" pitchFamily="34" charset="0"/>
              </a:rPr>
              <a:t>las ideas que figuran a continuación son sólo de un individuo como Peter Toon</a:t>
            </a:r>
            <a:r>
              <a:rPr lang="es-ES" sz="2000" dirty="0">
                <a:latin typeface="Calibri" panose="020F0502020204030204" pitchFamily="34" charset="0"/>
                <a:ea typeface="Calibri" panose="020F0502020204030204" pitchFamily="34" charset="0"/>
                <a:cs typeface="Calibri" panose="020F0502020204030204" pitchFamily="34" charset="0"/>
              </a:rPr>
              <a:t>, y deben considerarse sugerencias provisionales y no un consenso general de reforma institucional.</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000" dirty="0"/>
          </a:p>
        </p:txBody>
      </p:sp>
    </p:spTree>
    <p:extLst>
      <p:ext uri="{BB962C8B-B14F-4D97-AF65-F5344CB8AC3E}">
        <p14:creationId xmlns:p14="http://schemas.microsoft.com/office/powerpoint/2010/main" val="146019471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lnSpcReduction="10000"/>
          </a:bodyPr>
          <a:lstStyle/>
          <a:p>
            <a:pPr algn="just">
              <a:lnSpc>
                <a:spcPct val="107000"/>
              </a:lnSpc>
              <a:spcAft>
                <a:spcPts val="800"/>
              </a:spcAft>
            </a:pPr>
            <a:r>
              <a:rPr lang="es-ES" sz="2000" b="1" dirty="0">
                <a:latin typeface="Calibri" panose="020F0502020204030204" pitchFamily="34" charset="0"/>
                <a:ea typeface="Calibri" panose="020F0502020204030204" pitchFamily="34" charset="0"/>
                <a:cs typeface="Calibri" panose="020F0502020204030204" pitchFamily="34" charset="0"/>
              </a:rPr>
              <a:t>Perversiones del sistema para el cultivo de la virtud</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La combinación de legalismo y gerencialismo</a:t>
            </a:r>
            <a:r>
              <a:rPr lang="es-ES" sz="2000" dirty="0">
                <a:latin typeface="Calibri" panose="020F0502020204030204" pitchFamily="34" charset="0"/>
                <a:ea typeface="Calibri" panose="020F0502020204030204" pitchFamily="34" charset="0"/>
                <a:cs typeface="Calibri" panose="020F0502020204030204" pitchFamily="34" charset="0"/>
              </a:rPr>
              <a:t> actuales </a:t>
            </a:r>
            <a:r>
              <a:rPr lang="es-ES" sz="2000" dirty="0">
                <a:solidFill>
                  <a:srgbClr val="C00000"/>
                </a:solidFill>
                <a:latin typeface="Calibri" panose="020F0502020204030204" pitchFamily="34" charset="0"/>
                <a:ea typeface="Calibri" panose="020F0502020204030204" pitchFamily="34" charset="0"/>
                <a:cs typeface="Calibri" panose="020F0502020204030204" pitchFamily="34" charset="0"/>
              </a:rPr>
              <a:t>da poco peso al profesionalismo</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C00000"/>
                </a:solidFill>
                <a:latin typeface="Calibri" panose="020F0502020204030204" pitchFamily="34" charset="0"/>
                <a:ea typeface="Calibri" panose="020F0502020204030204" pitchFamily="34" charset="0"/>
                <a:cs typeface="Calibri" panose="020F0502020204030204" pitchFamily="34" charset="0"/>
              </a:rPr>
              <a:t>la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C00000"/>
                </a:solidFill>
                <a:latin typeface="Calibri" panose="020F0502020204030204" pitchFamily="34" charset="0"/>
                <a:ea typeface="Calibri" panose="020F0502020204030204" pitchFamily="34" charset="0"/>
                <a:cs typeface="Calibri" panose="020F0502020204030204" pitchFamily="34" charset="0"/>
              </a:rPr>
              <a:t>autonomía individual </a:t>
            </a:r>
            <a:r>
              <a:rPr lang="es-ES" sz="2000" dirty="0">
                <a:latin typeface="Calibri" panose="020F0502020204030204" pitchFamily="34" charset="0"/>
                <a:ea typeface="Calibri" panose="020F0502020204030204" pitchFamily="34" charset="0"/>
                <a:cs typeface="Calibri" panose="020F0502020204030204" pitchFamily="34" charset="0"/>
              </a:rPr>
              <a:t>y </a:t>
            </a:r>
            <a:r>
              <a:rPr lang="es-ES" sz="2000" dirty="0">
                <a:solidFill>
                  <a:srgbClr val="C00000"/>
                </a:solidFill>
                <a:latin typeface="Calibri" panose="020F0502020204030204" pitchFamily="34" charset="0"/>
                <a:ea typeface="Calibri" panose="020F0502020204030204" pitchFamily="34" charset="0"/>
                <a:cs typeface="Calibri" panose="020F0502020204030204" pitchFamily="34" charset="0"/>
              </a:rPr>
              <a:t>la importancia del florecimiento y las virtudes</a:t>
            </a:r>
            <a:r>
              <a:rPr lang="es-ES" sz="2000" dirty="0">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highlight>
                  <a:srgbClr val="FFFF00"/>
                </a:highlight>
                <a:latin typeface="Calibri" panose="020F0502020204030204" pitchFamily="34" charset="0"/>
                <a:ea typeface="Calibri" panose="020F0502020204030204" pitchFamily="34" charset="0"/>
                <a:cs typeface="Calibri" panose="020F0502020204030204" pitchFamily="34" charset="0"/>
              </a:rPr>
              <a:t>La deformación similar de la práctica puede resultar de otras regulaciones en hospitales</a:t>
            </a:r>
            <a:r>
              <a:rPr lang="es-ES" sz="2000" dirty="0">
                <a:latin typeface="Calibri" panose="020F0502020204030204" pitchFamily="34" charset="0"/>
                <a:ea typeface="Calibri" panose="020F0502020204030204" pitchFamily="34" charset="0"/>
                <a:cs typeface="Calibri" panose="020F0502020204030204" pitchFamily="34" charset="0"/>
              </a:rPr>
              <a:t> cuyos propósitos pueden parecer admirables, como el objetivo de cuatro horas para el tratamiento en A&amp;E </a:t>
            </a:r>
            <a:r>
              <a:rPr lang="es-ES" sz="2000" b="1" dirty="0">
                <a:solidFill>
                  <a:srgbClr val="009999"/>
                </a:solidFill>
                <a:latin typeface="Calibri" panose="020F0502020204030204" pitchFamily="34" charset="0"/>
                <a:ea typeface="Calibri" panose="020F0502020204030204" pitchFamily="34" charset="0"/>
                <a:cs typeface="Calibri" panose="020F0502020204030204" pitchFamily="34" charset="0"/>
              </a:rPr>
              <a:t>[1]</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highlight>
                  <a:srgbClr val="FFFF00"/>
                </a:highlight>
                <a:latin typeface="Calibri" panose="020F0502020204030204" pitchFamily="34" charset="0"/>
                <a:ea typeface="Calibri" panose="020F0502020204030204" pitchFamily="34" charset="0"/>
                <a:cs typeface="Calibri" panose="020F0502020204030204" pitchFamily="34" charset="0"/>
              </a:rPr>
              <a:t>o el objetivo de 18 semanas para el tratamiento ambulatorio</a:t>
            </a:r>
            <a:r>
              <a:rPr lang="es-ES" sz="2000" dirty="0">
                <a:latin typeface="Calibri" panose="020F0502020204030204" pitchFamily="34" charset="0"/>
                <a:ea typeface="Calibri" panose="020F0502020204030204" pitchFamily="34" charset="0"/>
                <a:cs typeface="Calibri" panose="020F0502020204030204" pitchFamily="34" charset="0"/>
              </a:rPr>
              <a:t>. </a:t>
            </a:r>
          </a:p>
          <a:p>
            <a:pPr algn="just">
              <a:lnSpc>
                <a:spcPct val="107000"/>
              </a:lnSpc>
              <a:spcAft>
                <a:spcPts val="800"/>
              </a:spcAft>
            </a:pP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El compromiso con los objetivos </a:t>
            </a:r>
            <a:r>
              <a:rPr lang="es-ES" sz="2000" dirty="0">
                <a:solidFill>
                  <a:srgbClr val="009900"/>
                </a:solidFill>
                <a:latin typeface="Calibri" panose="020F0502020204030204" pitchFamily="34" charset="0"/>
                <a:ea typeface="Calibri" panose="020F0502020204030204" pitchFamily="34" charset="0"/>
                <a:cs typeface="Calibri" panose="020F0502020204030204" pitchFamily="34" charset="0"/>
              </a:rPr>
              <a:t>en lugar del bienestar del paciente</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la sustitución de los medios </a:t>
            </a:r>
            <a:r>
              <a:rPr lang="es-ES" sz="2000" dirty="0">
                <a:solidFill>
                  <a:srgbClr val="009900"/>
                </a:solidFill>
                <a:latin typeface="Calibri" panose="020F0502020204030204" pitchFamily="34" charset="0"/>
                <a:ea typeface="Calibri" panose="020F0502020204030204" pitchFamily="34" charset="0"/>
                <a:cs typeface="Calibri" panose="020F0502020204030204" pitchFamily="34" charset="0"/>
              </a:rPr>
              <a:t>por los fines,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el proceso </a:t>
            </a:r>
            <a:r>
              <a:rPr lang="es-ES" sz="2000" dirty="0">
                <a:solidFill>
                  <a:srgbClr val="009900"/>
                </a:solidFill>
                <a:latin typeface="Calibri" panose="020F0502020204030204" pitchFamily="34" charset="0"/>
                <a:ea typeface="Calibri" panose="020F0502020204030204" pitchFamily="34" charset="0"/>
                <a:cs typeface="Calibri" panose="020F0502020204030204" pitchFamily="34" charset="0"/>
              </a:rPr>
              <a:t>por el resultado</a:t>
            </a:r>
            <a:r>
              <a:rPr lang="es-ES" sz="2000" dirty="0">
                <a:latin typeface="Calibri" panose="020F0502020204030204" pitchFamily="34" charset="0"/>
                <a:ea typeface="Calibri" panose="020F0502020204030204" pitchFamily="34" charset="0"/>
                <a:cs typeface="Calibri" panose="020F0502020204030204" pitchFamily="34" charset="0"/>
              </a:rPr>
              <a:t>, se identificó específicamente como parte del problema en el Informe de Robert Francis </a:t>
            </a:r>
            <a:r>
              <a:rPr lang="es-ES" sz="2000" b="1" dirty="0">
                <a:solidFill>
                  <a:srgbClr val="009999"/>
                </a:solidFill>
                <a:latin typeface="Calibri" panose="020F0502020204030204" pitchFamily="34" charset="0"/>
                <a:ea typeface="Calibri" panose="020F0502020204030204" pitchFamily="34" charset="0"/>
                <a:cs typeface="Calibri" panose="020F0502020204030204" pitchFamily="34" charset="0"/>
              </a:rPr>
              <a:t>[2]</a:t>
            </a:r>
            <a:r>
              <a:rPr lang="es-ES" sz="2000" dirty="0">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500" b="1" dirty="0">
                <a:solidFill>
                  <a:srgbClr val="009999"/>
                </a:solidFill>
              </a:rPr>
              <a:t>[1] </a:t>
            </a:r>
            <a:r>
              <a:rPr lang="es-ES" sz="1500" dirty="0"/>
              <a:t>Un departamento de A&amp;E (también conocido como departamento de emergencia) se ocupa de emergencias genuinas que ponen en riesgo la vida. Las lesiones menos graves pueden tratarse en centros de atención de urgencia o unidades de lesiones menores.</a:t>
            </a:r>
          </a:p>
          <a:p>
            <a:pPr algn="just">
              <a:lnSpc>
                <a:spcPct val="107000"/>
              </a:lnSpc>
              <a:spcAft>
                <a:spcPts val="800"/>
              </a:spcAft>
            </a:pPr>
            <a:r>
              <a:rPr lang="en-US" sz="1500" b="1" dirty="0">
                <a:solidFill>
                  <a:srgbClr val="009999"/>
                </a:solidFill>
              </a:rPr>
              <a:t>[2] </a:t>
            </a:r>
            <a:r>
              <a:rPr lang="en-US" sz="1500" dirty="0"/>
              <a:t>Francis R. Independent Inquiry into Care Provided by Mid Staffordshire NHS Foundation Trust: January 2005–March 2009. Volume 1. London: The Stationery Office, 2013, http://webarchive.nationalarchives.gov.uk/20130107105354/http://www.dh.gov.uk/prod_consum_dh/groups/dh_digitalassets/@dh/@en/@ps/documents/digitalasset/dh_113447.pdf</a:t>
            </a:r>
            <a:endParaRPr lang="es-ES" sz="1500" dirty="0"/>
          </a:p>
        </p:txBody>
      </p:sp>
    </p:spTree>
    <p:extLst>
      <p:ext uri="{BB962C8B-B14F-4D97-AF65-F5344CB8AC3E}">
        <p14:creationId xmlns:p14="http://schemas.microsoft.com/office/powerpoint/2010/main" val="90038688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7000"/>
              </a:lnSpc>
              <a:spcAft>
                <a:spcPts val="800"/>
              </a:spcAft>
            </a:pPr>
            <a:r>
              <a:rPr lang="es-ES" sz="2000" b="1" dirty="0">
                <a:latin typeface="Calibri" panose="020F0502020204030204" pitchFamily="34" charset="0"/>
                <a:ea typeface="Calibri" panose="020F0502020204030204" pitchFamily="34" charset="0"/>
                <a:cs typeface="Calibri" panose="020F0502020204030204" pitchFamily="34" charset="0"/>
              </a:rPr>
              <a:t>Instituciones perversas en la práctica general</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Un área donde existe la preocupación de que los arreglos institucionales puedan dañar inadvertidamente la práctica de los médicos de cabecera es </a:t>
            </a:r>
            <a:r>
              <a:rPr lang="es-ES" sz="2000" dirty="0">
                <a:highlight>
                  <a:srgbClr val="FFFF00"/>
                </a:highlight>
                <a:latin typeface="Calibri" panose="020F0502020204030204" pitchFamily="34" charset="0"/>
                <a:ea typeface="Calibri" panose="020F0502020204030204" pitchFamily="34" charset="0"/>
                <a:cs typeface="Calibri" panose="020F0502020204030204" pitchFamily="34" charset="0"/>
              </a:rPr>
              <a:t>el Marco de Calidad y Resultados (QOF) del NHS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Algunos objetivos de recopilación de datos parecen aumentar la administración</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 sin beneficios obvios para la salud</a:t>
            </a:r>
            <a:r>
              <a:rPr lang="es-ES" sz="2000" dirty="0">
                <a:latin typeface="Calibri" panose="020F0502020204030204" pitchFamily="34" charset="0"/>
                <a:ea typeface="Calibri" panose="020F0502020204030204" pitchFamily="34" charset="0"/>
                <a:cs typeface="Calibri" panose="020F0502020204030204" pitchFamily="34" charset="0"/>
              </a:rPr>
              <a:t>. La agenda de QOF interfiere con la agenda del paciente y a veces es intrusiva en la consulta. El tipo de tratamiento de enfermedades, con sus incentivos, para  personas cercanas al final de sus vidas tiene poco beneficio.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Al igual que muchas instituciones que respaldan el cuidado de la salud, </a:t>
            </a:r>
            <a:r>
              <a:rPr lang="es-ES" sz="2000" dirty="0">
                <a:highlight>
                  <a:srgbClr val="FFFF00"/>
                </a:highlight>
                <a:latin typeface="Calibri" panose="020F0502020204030204" pitchFamily="34" charset="0"/>
                <a:ea typeface="Calibri" panose="020F0502020204030204" pitchFamily="34" charset="0"/>
                <a:cs typeface="Calibri" panose="020F0502020204030204" pitchFamily="34" charset="0"/>
              </a:rPr>
              <a:t>el QOF se basa en fragmentos morales conflictivos</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5050"/>
                </a:solidFill>
                <a:latin typeface="Calibri" panose="020F0502020204030204" pitchFamily="34" charset="0"/>
                <a:ea typeface="Calibri" panose="020F0502020204030204" pitchFamily="34" charset="0"/>
                <a:cs typeface="Calibri" panose="020F0502020204030204" pitchFamily="34" charset="0"/>
              </a:rPr>
              <a:t>Los aspectos clínicos son en gran medida consecuencialistas, buscando beneficios generales de salud para la población</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C00000"/>
                </a:solidFill>
                <a:latin typeface="Calibri" panose="020F0502020204030204" pitchFamily="34" charset="0"/>
                <a:ea typeface="Calibri" panose="020F0502020204030204" pitchFamily="34" charset="0"/>
                <a:cs typeface="Calibri" panose="020F0502020204030204" pitchFamily="34" charset="0"/>
              </a:rPr>
              <a:t>mientras que los dominios de experiencia organizacional y de pacientes individuales se basan en una mezcla de valores consumistas</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9999"/>
                </a:solidFill>
                <a:latin typeface="Calibri" panose="020F0502020204030204" pitchFamily="34" charset="0"/>
                <a:ea typeface="Calibri" panose="020F0502020204030204" pitchFamily="34" charset="0"/>
                <a:cs typeface="Calibri" panose="020F0502020204030204" pitchFamily="34" charset="0"/>
              </a:rPr>
              <a:t>y un impulso empresarial / de mercado para contener los costos,</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 todo envuelto en un paquete gerencialista de objetivos bastante rígidos.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9900CC"/>
                </a:solidFill>
                <a:latin typeface="Calibri" panose="020F0502020204030204" pitchFamily="34" charset="0"/>
                <a:ea typeface="Calibri" panose="020F0502020204030204" pitchFamily="34" charset="0"/>
                <a:cs typeface="Calibri" panose="020F0502020204030204" pitchFamily="34" charset="0"/>
              </a:rPr>
              <a:t>Los profesionales además deben tratar de implementar esto dentro de un marco deontológico proporcionado por el Consejo Médico General </a:t>
            </a:r>
            <a:r>
              <a:rPr lang="es-ES" sz="2000" dirty="0">
                <a:latin typeface="Calibri" panose="020F0502020204030204" pitchFamily="34" charset="0"/>
                <a:ea typeface="Calibri" panose="020F0502020204030204" pitchFamily="34" charset="0"/>
                <a:cs typeface="Calibri" panose="020F0502020204030204" pitchFamily="34" charset="0"/>
              </a:rPr>
              <a:t>y las precauciones legales para defenderse de las quejas y litigios.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000" dirty="0"/>
          </a:p>
        </p:txBody>
      </p:sp>
    </p:spTree>
    <p:extLst>
      <p:ext uri="{BB962C8B-B14F-4D97-AF65-F5344CB8AC3E}">
        <p14:creationId xmlns:p14="http://schemas.microsoft.com/office/powerpoint/2010/main" val="378120178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7000"/>
              </a:lnSpc>
              <a:spcAft>
                <a:spcPts val="800"/>
              </a:spcAft>
            </a:pPr>
            <a:r>
              <a:rPr lang="es-ES" sz="2000" b="1" dirty="0">
                <a:latin typeface="Calibri" panose="020F0502020204030204" pitchFamily="34" charset="0"/>
                <a:ea typeface="Calibri" panose="020F0502020204030204" pitchFamily="34" charset="0"/>
                <a:cs typeface="Calibri" panose="020F0502020204030204" pitchFamily="34" charset="0"/>
              </a:rPr>
              <a:t>La virtud es el corazón de la educación</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0000CC"/>
                </a:solidFill>
                <a:latin typeface="Calibri" panose="020F0502020204030204" pitchFamily="34" charset="0"/>
                <a:ea typeface="Calibri" panose="020F0502020204030204" pitchFamily="34" charset="0"/>
                <a:cs typeface="Calibri" panose="020F0502020204030204" pitchFamily="34" charset="0"/>
              </a:rPr>
              <a:t>Dado que el bien interno de la salud y los otros bienes internos son los objetivos de la práctica (del profesionalismo), </a:t>
            </a:r>
            <a:r>
              <a:rPr lang="es-ES" sz="2000" dirty="0">
                <a:solidFill>
                  <a:srgbClr val="009999"/>
                </a:solidFill>
                <a:latin typeface="Calibri" panose="020F0502020204030204" pitchFamily="34" charset="0"/>
                <a:ea typeface="Calibri" panose="020F0502020204030204" pitchFamily="34" charset="0"/>
                <a:cs typeface="Calibri" panose="020F0502020204030204" pitchFamily="34" charset="0"/>
              </a:rPr>
              <a:t>y que éstos se logran mediante el cultivo de las virtudes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9900"/>
                </a:solidFill>
                <a:latin typeface="Calibri" panose="020F0502020204030204" pitchFamily="34" charset="0"/>
                <a:ea typeface="Calibri" panose="020F0502020204030204" pitchFamily="34" charset="0"/>
                <a:cs typeface="Calibri" panose="020F0502020204030204" pitchFamily="34" charset="0"/>
              </a:rPr>
              <a:t>entonces las virtudes deberían estar en el centro de la educación</a:t>
            </a:r>
            <a:r>
              <a:rPr lang="es-ES" sz="2000" dirty="0">
                <a:latin typeface="Calibri" panose="020F0502020204030204" pitchFamily="34" charset="0"/>
                <a:ea typeface="Calibri" panose="020F0502020204030204" pitchFamily="34" charset="0"/>
                <a:cs typeface="Calibri" panose="020F0502020204030204" pitchFamily="34" charset="0"/>
              </a:rPr>
              <a:t>. Esto pone las cosas patas arriba. </a:t>
            </a:r>
            <a:r>
              <a:rPr lang="es-ES" sz="2000" dirty="0">
                <a:solidFill>
                  <a:srgbClr val="0000CC"/>
                </a:solidFill>
                <a:latin typeface="Calibri" panose="020F0502020204030204" pitchFamily="34" charset="0"/>
                <a:ea typeface="Calibri" panose="020F0502020204030204" pitchFamily="34" charset="0"/>
                <a:cs typeface="Calibri" panose="020F0502020204030204" pitchFamily="34" charset="0"/>
              </a:rPr>
              <a:t>En la actualidad, la educación se ve principalmente en términos de conocimiento y habilidades, a menudo denominadas “las competencias”.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Las cualidades personales, las actitudes y los valores vienen muy retrasadas, a pesar de ser un importante contribuyente al desastre clínico y la mala práctica (y si se duda, léase el informe de Robert Francis). </a:t>
            </a:r>
            <a:r>
              <a:rPr lang="es-ES" sz="2000" dirty="0">
                <a:solidFill>
                  <a:srgbClr val="9900FF"/>
                </a:solidFill>
                <a:latin typeface="Calibri" panose="020F0502020204030204" pitchFamily="34" charset="0"/>
                <a:ea typeface="Calibri" panose="020F0502020204030204" pitchFamily="34" charset="0"/>
                <a:cs typeface="Calibri" panose="020F0502020204030204" pitchFamily="34" charset="0"/>
              </a:rPr>
              <a:t>Esto puede deberse a que carecemos del lenguaje para analizarlos </a:t>
            </a:r>
            <a:r>
              <a:rPr lang="es-ES" sz="2000" dirty="0">
                <a:solidFill>
                  <a:srgbClr val="00B0F0"/>
                </a:solidFill>
                <a:latin typeface="Calibri" panose="020F0502020204030204" pitchFamily="34" charset="0"/>
                <a:ea typeface="Calibri" panose="020F0502020204030204" pitchFamily="34" charset="0"/>
                <a:cs typeface="Calibri" panose="020F0502020204030204" pitchFamily="34" charset="0"/>
              </a:rPr>
              <a:t>o las herramientas para enseñarlos y evaluarlos </a:t>
            </a:r>
            <a:r>
              <a:rPr lang="es-ES" sz="2000" dirty="0">
                <a:solidFill>
                  <a:srgbClr val="0070C0"/>
                </a:solidFill>
                <a:latin typeface="Calibri" panose="020F0502020204030204" pitchFamily="34" charset="0"/>
                <a:ea typeface="Calibri" panose="020F0502020204030204" pitchFamily="34" charset="0"/>
                <a:cs typeface="Calibri" panose="020F0502020204030204" pitchFamily="34" charset="0"/>
              </a:rPr>
              <a:t>con la misma sofisticación que el conocimiento y las habilidades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y además porque son más difíciles </a:t>
            </a:r>
            <a:r>
              <a:rPr lang="es-ES" sz="2000" dirty="0">
                <a:highlight>
                  <a:srgbClr val="00FF00"/>
                </a:highlight>
                <a:latin typeface="Calibri" panose="020F0502020204030204" pitchFamily="34" charset="0"/>
                <a:ea typeface="Calibri" panose="020F0502020204030204" pitchFamily="34" charset="0"/>
                <a:cs typeface="Calibri" panose="020F0502020204030204" pitchFamily="34" charset="0"/>
              </a:rPr>
              <a:t>(aunque no imposibles) </a:t>
            </a:r>
            <a:r>
              <a:rPr lang="es-ES" sz="2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de medir</a:t>
            </a:r>
            <a:r>
              <a:rPr lang="es-ES" sz="2000" dirty="0">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0000CC"/>
                </a:solidFill>
                <a:latin typeface="Calibri" panose="020F0502020204030204" pitchFamily="34" charset="0"/>
                <a:ea typeface="Calibri" panose="020F0502020204030204" pitchFamily="34" charset="0"/>
                <a:cs typeface="Calibri" panose="020F0502020204030204" pitchFamily="34" charset="0"/>
              </a:rPr>
              <a:t>Esto no significa que el conocimiento y las habilidades técnicas (incluidas las habilidades interpersonales) no sean importantes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9900"/>
                </a:solidFill>
                <a:latin typeface="Calibri" panose="020F0502020204030204" pitchFamily="34" charset="0"/>
                <a:ea typeface="Calibri" panose="020F0502020204030204" pitchFamily="34" charset="0"/>
                <a:cs typeface="Calibri" panose="020F0502020204030204" pitchFamily="34" charset="0"/>
              </a:rPr>
              <a:t>son una parte vital de </a:t>
            </a:r>
            <a:r>
              <a:rPr lang="es-ES" sz="2000" i="1" dirty="0">
                <a:solidFill>
                  <a:srgbClr val="009900"/>
                </a:solidFill>
                <a:latin typeface="Calibri" panose="020F0502020204030204" pitchFamily="34" charset="0"/>
                <a:ea typeface="Calibri" panose="020F0502020204030204" pitchFamily="34" charset="0"/>
                <a:cs typeface="Calibri" panose="020F0502020204030204" pitchFamily="34" charset="0"/>
              </a:rPr>
              <a:t>phronesis</a:t>
            </a:r>
            <a:r>
              <a:rPr lang="es-ES" sz="2000" dirty="0">
                <a:solidFill>
                  <a:srgbClr val="009900"/>
                </a:solidFill>
                <a:latin typeface="Calibri" panose="020F0502020204030204" pitchFamily="34" charset="0"/>
                <a:ea typeface="Calibri" panose="020F0502020204030204" pitchFamily="34" charset="0"/>
                <a:cs typeface="Calibri" panose="020F0502020204030204" pitchFamily="34" charset="0"/>
              </a:rPr>
              <a:t>, sabiduría práctica</a:t>
            </a:r>
            <a:r>
              <a:rPr lang="es-ES" sz="2000" dirty="0">
                <a:solidFill>
                  <a:srgbClr val="92D050"/>
                </a:solidFill>
                <a:latin typeface="Calibri" panose="020F0502020204030204" pitchFamily="34" charset="0"/>
                <a:ea typeface="Calibri" panose="020F0502020204030204" pitchFamily="34" charset="0"/>
                <a:cs typeface="Calibri" panose="020F0502020204030204" pitchFamily="34" charset="0"/>
              </a:rPr>
              <a:t>. Pero el cultivo de las virtudes debe estar en el corazón de la educación profesional.</a:t>
            </a:r>
            <a:endParaRPr lang="es-ES" sz="2000" dirty="0">
              <a:solidFill>
                <a:srgbClr val="92D05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263992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7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Ser consciente de la ignorancia o la incompetencia para una tarea es una marca de excelencia: cuanto más y más sabio sea uno, más consciente será de lo que podría saber pero no sabe. </a:t>
            </a:r>
          </a:p>
          <a:p>
            <a:pPr algn="just">
              <a:lnSpc>
                <a:spcPct val="107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Por el contrario, una gran área de incompetencia inconsciente es característica de los menos capaces, a lo que la psicología social denomina </a:t>
            </a:r>
            <a:r>
              <a:rPr lang="es-ES" sz="2000" b="1" dirty="0">
                <a:latin typeface="Calibri" panose="020F0502020204030204" pitchFamily="34" charset="0"/>
                <a:ea typeface="Calibri" panose="020F0502020204030204" pitchFamily="34" charset="0"/>
                <a:cs typeface="Calibri" panose="020F0502020204030204" pitchFamily="34" charset="0"/>
              </a:rPr>
              <a:t>Sesgo de superioridad ilusoria</a:t>
            </a:r>
            <a:r>
              <a:rPr lang="es-ES" sz="2000" dirty="0">
                <a:latin typeface="Calibri" panose="020F0502020204030204" pitchFamily="34" charset="0"/>
                <a:ea typeface="Calibri" panose="020F0502020204030204" pitchFamily="34" charset="0"/>
                <a:cs typeface="Calibri" panose="020F0502020204030204" pitchFamily="34"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000" dirty="0"/>
          </a:p>
        </p:txBody>
      </p:sp>
    </p:spTree>
    <p:extLst>
      <p:ext uri="{BB962C8B-B14F-4D97-AF65-F5344CB8AC3E}">
        <p14:creationId xmlns:p14="http://schemas.microsoft.com/office/powerpoint/2010/main" val="128415136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7000"/>
              </a:lnSpc>
              <a:spcAft>
                <a:spcPts val="800"/>
              </a:spcAft>
            </a:pPr>
            <a:r>
              <a:rPr lang="es-ES" sz="2000" b="1" dirty="0">
                <a:latin typeface="Calibri" panose="020F0502020204030204" pitchFamily="34" charset="0"/>
                <a:ea typeface="Calibri" panose="020F0502020204030204" pitchFamily="34" charset="0"/>
                <a:cs typeface="Calibri" panose="020F0502020204030204" pitchFamily="34" charset="0"/>
              </a:rPr>
              <a:t>¿Qué tipos de instituciones sostienen mejor las prácticas florecientes?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Analizar cómo las instituciones no promueven la práctica floreciente es comparativamente fácil. </a:t>
            </a:r>
            <a:r>
              <a:rPr lang="es-ES" sz="2000" dirty="0">
                <a:latin typeface="Calibri" panose="020F0502020204030204" pitchFamily="34" charset="0"/>
                <a:ea typeface="Calibri" panose="020F0502020204030204" pitchFamily="34" charset="0"/>
                <a:cs typeface="Calibri" panose="020F0502020204030204" pitchFamily="34" charset="0"/>
              </a:rPr>
              <a:t>Es más difícil encontrar maneras en que las buenas intenciones de las instituciones criticadas anteriormente puedan lograrse de maneras que sean más flexibles y tengan en cuenta el profesionalismo, el florecimiento y los bienes internos de la práctica.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MacIntyre señala: “Sin las virtudes podría haber un reconocimiento sólo de lo que he llamado los bienes externos” y </a:t>
            </a:r>
            <a:r>
              <a:rPr lang="es-ES" sz="2000" dirty="0">
                <a:solidFill>
                  <a:srgbClr val="CC3300"/>
                </a:solidFill>
                <a:latin typeface="Calibri" panose="020F0502020204030204" pitchFamily="34" charset="0"/>
                <a:ea typeface="Calibri" panose="020F0502020204030204" pitchFamily="34" charset="0"/>
                <a:cs typeface="Calibri" panose="020F0502020204030204" pitchFamily="34" charset="0"/>
              </a:rPr>
              <a:t>“En cualquier sociedad que reconociera sólo bienes externos, la competitividad sería la característica dominante e incluso exclusiva”. </a:t>
            </a:r>
            <a:r>
              <a:rPr lang="es-ES" sz="2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Algunas de las deficiencias notadas, y aquellos que identificó el Informe de Robert Francis, como una dependencia excesiva de las evaluaciones externas y las prioridades impulsadas por los objetivos reflejan un compromiso con los bienes externos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9900"/>
                </a:solidFill>
                <a:latin typeface="Calibri" panose="020F0502020204030204" pitchFamily="34" charset="0"/>
                <a:ea typeface="Calibri" panose="020F0502020204030204" pitchFamily="34" charset="0"/>
                <a:cs typeface="Calibri" panose="020F0502020204030204" pitchFamily="34" charset="0"/>
              </a:rPr>
              <a:t>en lugar de los bienes internos</a:t>
            </a:r>
            <a:r>
              <a:rPr lang="es-ES" sz="2000" dirty="0">
                <a:latin typeface="Calibri" panose="020F0502020204030204" pitchFamily="34" charset="0"/>
                <a:ea typeface="Calibri" panose="020F0502020204030204" pitchFamily="34" charset="0"/>
                <a:cs typeface="Calibri" panose="020F0502020204030204" pitchFamily="34" charset="0"/>
              </a:rPr>
              <a:t>.</a:t>
            </a:r>
          </a:p>
          <a:p>
            <a:pPr algn="just">
              <a:lnSpc>
                <a:spcPct val="107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Para que la atención de la salud se convierta en una próspera práctica de MacIntyre, las instituciones deben centrarse en los bienes internos y fomentar la colaboración y los impulsores internos de la excelencia.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000" dirty="0"/>
          </a:p>
        </p:txBody>
      </p:sp>
    </p:spTree>
    <p:extLst>
      <p:ext uri="{BB962C8B-B14F-4D97-AF65-F5344CB8AC3E}">
        <p14:creationId xmlns:p14="http://schemas.microsoft.com/office/powerpoint/2010/main" val="3402436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808383" y="991359"/>
            <a:ext cx="10376452" cy="5038379"/>
          </a:xfrm>
        </p:spPr>
        <p:txBody>
          <a:bodyPr>
            <a:normAutofit/>
          </a:bodyPr>
          <a:lstStyle/>
          <a:p>
            <a:pPr algn="just">
              <a:lnSpc>
                <a:spcPct val="107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La ética de la virtud también es más holística que la deontología o el consecuencialismo. </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A diferencia de la persona obediente kantiana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o la consecuencialista </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que considera lo correcto para hacer según el deber</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o las consecuencias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9900"/>
                </a:solidFill>
                <a:latin typeface="Calibri" panose="020F0502020204030204" pitchFamily="34" charset="0"/>
                <a:ea typeface="Calibri" panose="020F0502020204030204" pitchFamily="34" charset="0"/>
                <a:cs typeface="Calibri" panose="020F0502020204030204" pitchFamily="34" charset="0"/>
              </a:rPr>
              <a:t>que entonces aprieta los dientes y lo hace</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33CC33"/>
                </a:solidFill>
                <a:latin typeface="Calibri" panose="020F0502020204030204" pitchFamily="34" charset="0"/>
                <a:ea typeface="Calibri" panose="020F0502020204030204" pitchFamily="34" charset="0"/>
                <a:cs typeface="Calibri" panose="020F0502020204030204" pitchFamily="34" charset="0"/>
              </a:rPr>
              <a:t>la persona virtuosa hace lo correcto porque está en su naturaleza hacerlo; ella no puede hacer otra cosa</a:t>
            </a:r>
            <a:r>
              <a:rPr lang="es-ES" sz="2000" dirty="0">
                <a:latin typeface="Calibri" panose="020F0502020204030204" pitchFamily="34" charset="0"/>
                <a:ea typeface="Calibri" panose="020F0502020204030204" pitchFamily="34" charset="0"/>
                <a:cs typeface="Calibri" panose="020F0502020204030204" pitchFamily="34" charset="0"/>
              </a:rPr>
              <a:t>. Sus emociones y todo su ser -cuerpo y mente- están dirigidos a hacer lo correcto, de modo que es una “segunda naturaleza” y se puede hacer casi inconscientemente, igual que el cuerpo y la mente de un atleta están entrenados y totalmente dirigidos hacia correr una carrera.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96120600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FB7299-85F3-41E4-A897-713BCA7742CB}"/>
              </a:ext>
            </a:extLst>
          </p:cNvPr>
          <p:cNvSpPr>
            <a:spLocks noGrp="1"/>
          </p:cNvSpPr>
          <p:nvPr>
            <p:ph type="ctrTitle"/>
          </p:nvPr>
        </p:nvSpPr>
        <p:spPr>
          <a:xfrm>
            <a:off x="1311965" y="2610678"/>
            <a:ext cx="9144000" cy="1293871"/>
          </a:xfrm>
        </p:spPr>
        <p:txBody>
          <a:bodyPr>
            <a:normAutofit/>
          </a:bodyPr>
          <a:lstStyle/>
          <a:p>
            <a:pPr algn="just"/>
            <a:r>
              <a:rPr lang="es-ES" sz="3600" dirty="0"/>
              <a:t>Capítulo 8: Hacia una práctica de florecimiento.</a:t>
            </a:r>
          </a:p>
        </p:txBody>
      </p:sp>
      <p:sp>
        <p:nvSpPr>
          <p:cNvPr id="4" name="Rectángulo 3">
            <a:extLst>
              <a:ext uri="{FF2B5EF4-FFF2-40B4-BE49-F238E27FC236}">
                <a16:creationId xmlns:a16="http://schemas.microsoft.com/office/drawing/2014/main" id="{9C899A23-D925-4101-AE84-12F312E5A24D}"/>
              </a:ext>
            </a:extLst>
          </p:cNvPr>
          <p:cNvSpPr/>
          <p:nvPr/>
        </p:nvSpPr>
        <p:spPr>
          <a:xfrm>
            <a:off x="768626" y="2610678"/>
            <a:ext cx="10018644" cy="19660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278347621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7000"/>
              </a:lnSpc>
              <a:spcAft>
                <a:spcPts val="800"/>
              </a:spcAft>
            </a:pPr>
            <a:r>
              <a:rPr lang="es-ES" sz="2000" dirty="0">
                <a:solidFill>
                  <a:srgbClr val="9900FF"/>
                </a:solidFill>
                <a:latin typeface="Calibri" panose="020F0502020204030204" pitchFamily="34" charset="0"/>
                <a:ea typeface="Calibri" panose="020F0502020204030204" pitchFamily="34" charset="0"/>
              </a:rPr>
              <a:t>Existe la tentación de ver la solución a los problemas que enfrentamos principalmente en términos de reforma institucional</a:t>
            </a:r>
            <a:r>
              <a:rPr lang="es-ES" sz="2000" dirty="0">
                <a:latin typeface="Calibri" panose="020F0502020204030204" pitchFamily="34" charset="0"/>
                <a:ea typeface="Calibri" panose="020F0502020204030204" pitchFamily="34" charset="0"/>
              </a:rPr>
              <a:t>, y en los últimos años se ha convertido casi en una broma la manía de abordar los problemas por reorganización (una consecuencia de abrazar la “fe de los gerentes”). </a:t>
            </a:r>
            <a:r>
              <a:rPr lang="es-ES" sz="2000" dirty="0">
                <a:solidFill>
                  <a:srgbClr val="FFC000"/>
                </a:solidFill>
                <a:latin typeface="Calibri" panose="020F0502020204030204" pitchFamily="34" charset="0"/>
                <a:ea typeface="Calibri" panose="020F0502020204030204" pitchFamily="34" charset="0"/>
              </a:rPr>
              <a:t>Si bien no cabe duda de que muchas instituciones que respaldan la atención de la salud necesitan una reforma que las ayude a apoyar mejor la práctica,</a:t>
            </a:r>
            <a:r>
              <a:rPr lang="es-ES" sz="2000" dirty="0">
                <a:solidFill>
                  <a:srgbClr val="00B050"/>
                </a:solidFill>
                <a:latin typeface="Calibri" panose="020F0502020204030204" pitchFamily="34" charset="0"/>
                <a:ea typeface="Calibri" panose="020F0502020204030204" pitchFamily="34" charset="0"/>
              </a:rPr>
              <a:t> esto debe partir de una consideración de las virtudes y los bienes internos</a:t>
            </a:r>
            <a:r>
              <a:rPr lang="es-ES" sz="2000" dirty="0">
                <a:latin typeface="Calibri" panose="020F0502020204030204" pitchFamily="34" charset="0"/>
                <a:ea typeface="Calibri" panose="020F0502020204030204" pitchFamily="34" charset="0"/>
              </a:rPr>
              <a:t>.</a:t>
            </a:r>
          </a:p>
          <a:p>
            <a:pPr algn="just">
              <a:lnSpc>
                <a:spcPct val="107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Entonces, </a:t>
            </a:r>
            <a:r>
              <a:rPr lang="es-ES" sz="2000" dirty="0">
                <a:highlight>
                  <a:srgbClr val="00FF00"/>
                </a:highlight>
                <a:latin typeface="Calibri" panose="020F0502020204030204" pitchFamily="34" charset="0"/>
                <a:ea typeface="Calibri" panose="020F0502020204030204" pitchFamily="34" charset="0"/>
                <a:cs typeface="Calibri" panose="020F0502020204030204" pitchFamily="34" charset="0"/>
              </a:rPr>
              <a:t>si queremos cambiar nuestras instituciones para que sostengan la atención médica como una práctica de florecimiento, debemos comenzar </a:t>
            </a:r>
            <a:r>
              <a:rPr lang="es-ES" sz="2000" dirty="0">
                <a:highlight>
                  <a:srgbClr val="FFFF00"/>
                </a:highlight>
                <a:latin typeface="Calibri" panose="020F0502020204030204" pitchFamily="34" charset="0"/>
                <a:ea typeface="Calibri" panose="020F0502020204030204" pitchFamily="34" charset="0"/>
                <a:cs typeface="Calibri" panose="020F0502020204030204" pitchFamily="34" charset="0"/>
              </a:rPr>
              <a:t>no pensando en la reorganización</a:t>
            </a:r>
            <a:r>
              <a:rPr lang="es-ES" sz="2000" dirty="0">
                <a:highlight>
                  <a:srgbClr val="00FF00"/>
                </a:highlight>
                <a:latin typeface="Calibri" panose="020F0502020204030204" pitchFamily="34" charset="0"/>
                <a:ea typeface="Calibri" panose="020F0502020204030204" pitchFamily="34" charset="0"/>
                <a:cs typeface="Calibri" panose="020F0502020204030204" pitchFamily="34" charset="0"/>
              </a:rPr>
              <a:t>, sino en la práctica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Sólo si nuestra práctica se enfoca en las virtudes y sus bienes internos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estaremos en condiciones de cambiar nuestras instituciones para que apoyen mejor una práctica floreciente. </a:t>
            </a:r>
          </a:p>
          <a:p>
            <a:pPr algn="just">
              <a:lnSpc>
                <a:spcPct val="107000"/>
              </a:lnSpc>
              <a:spcAft>
                <a:spcPts val="800"/>
              </a:spcAft>
            </a:pPr>
            <a:r>
              <a:rPr lang="es-ES" sz="2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La “prueba del algodón” para cualquier reforma es probar si </a:t>
            </a: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“contribuye al florecimiento humano y al cultivo de las virtudes, tanto para los pacientes como para los profesionales</a:t>
            </a:r>
            <a:r>
              <a:rPr lang="es-ES" sz="2000" dirty="0">
                <a:solidFill>
                  <a:srgbClr val="FF0000"/>
                </a:solidFill>
                <a:latin typeface="Calibri" panose="020F0502020204030204" pitchFamily="34" charset="0"/>
                <a:ea typeface="Calibri" panose="020F0502020204030204" pitchFamily="34" charset="0"/>
                <a:cs typeface="Calibri" panose="020F0502020204030204" pitchFamily="34" charset="0"/>
              </a:rPr>
              <a:t>, o es perjudicial para éstos”</a:t>
            </a: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000" dirty="0"/>
          </a:p>
        </p:txBody>
      </p:sp>
    </p:spTree>
    <p:extLst>
      <p:ext uri="{BB962C8B-B14F-4D97-AF65-F5344CB8AC3E}">
        <p14:creationId xmlns:p14="http://schemas.microsoft.com/office/powerpoint/2010/main" val="35674482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7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A menudo se sugiere que no </a:t>
            </a:r>
            <a:r>
              <a:rPr lang="es-ES" sz="2000" dirty="0">
                <a:highlight>
                  <a:srgbClr val="00FFFF"/>
                </a:highlight>
                <a:latin typeface="Calibri" panose="020F0502020204030204" pitchFamily="34" charset="0"/>
                <a:ea typeface="Calibri" panose="020F0502020204030204" pitchFamily="34" charset="0"/>
                <a:cs typeface="Calibri" panose="020F0502020204030204" pitchFamily="34" charset="0"/>
              </a:rPr>
              <a:t>se pueden medir factores importantes</a:t>
            </a:r>
            <a:r>
              <a:rPr lang="es-ES" sz="2000" dirty="0">
                <a:latin typeface="Calibri" panose="020F0502020204030204" pitchFamily="34" charset="0"/>
                <a:ea typeface="Calibri" panose="020F0502020204030204" pitchFamily="34" charset="0"/>
                <a:cs typeface="Calibri" panose="020F0502020204030204" pitchFamily="34" charset="0"/>
              </a:rPr>
              <a:t> en el cuidado de la salud como </a:t>
            </a:r>
            <a:r>
              <a:rPr lang="es-ES" sz="2000" dirty="0">
                <a:highlight>
                  <a:srgbClr val="00FFFF"/>
                </a:highlight>
                <a:latin typeface="Calibri" panose="020F0502020204030204" pitchFamily="34" charset="0"/>
                <a:ea typeface="Calibri" panose="020F0502020204030204" pitchFamily="34" charset="0"/>
                <a:cs typeface="Calibri" panose="020F0502020204030204" pitchFamily="34" charset="0"/>
              </a:rPr>
              <a:t>la virtud y el florecimiento</a:t>
            </a:r>
            <a:r>
              <a:rPr lang="es-ES" sz="2000" dirty="0">
                <a:latin typeface="Calibri" panose="020F0502020204030204" pitchFamily="34" charset="0"/>
                <a:ea typeface="Calibri" panose="020F0502020204030204" pitchFamily="34" charset="0"/>
                <a:cs typeface="Calibri" panose="020F0502020204030204" pitchFamily="34" charset="0"/>
              </a:rPr>
              <a:t>, pero esto es falso. </a:t>
            </a:r>
          </a:p>
          <a:p>
            <a:pPr algn="just">
              <a:lnSpc>
                <a:spcPct val="107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“Si algo existe, existe en cierta cantidad, y si existe en alguna cantidad, entonces se puede medir”</a:t>
            </a: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00CC"/>
                </a:solidFill>
                <a:latin typeface="Calibri" panose="020F0502020204030204" pitchFamily="34" charset="0"/>
                <a:ea typeface="Calibri" panose="020F0502020204030204" pitchFamily="34" charset="0"/>
                <a:cs typeface="Calibri" panose="020F0502020204030204" pitchFamily="34" charset="0"/>
              </a:rPr>
              <a:t>La medición significativa de factores complejos no es fácil</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highlight>
                  <a:srgbClr val="00FF00"/>
                </a:highlight>
                <a:latin typeface="Calibri" panose="020F0502020204030204" pitchFamily="34" charset="0"/>
                <a:ea typeface="Calibri" panose="020F0502020204030204" pitchFamily="34" charset="0"/>
                <a:cs typeface="Calibri" panose="020F0502020204030204" pitchFamily="34" charset="0"/>
              </a:rPr>
              <a:t>pero la psicología nos ofrece muchos enfoques sofisticados para la medición </a:t>
            </a:r>
            <a:r>
              <a:rPr lang="es-ES" sz="2000" dirty="0">
                <a:highlight>
                  <a:srgbClr val="FFFF00"/>
                </a:highlight>
                <a:latin typeface="Calibri" panose="020F0502020204030204" pitchFamily="34" charset="0"/>
                <a:ea typeface="Calibri" panose="020F0502020204030204" pitchFamily="34" charset="0"/>
                <a:cs typeface="Calibri" panose="020F0502020204030204" pitchFamily="34" charset="0"/>
              </a:rPr>
              <a:t>que actualmente se usan muy poco o no se usan</a:t>
            </a:r>
            <a:r>
              <a:rPr lang="es-ES" sz="2000" dirty="0">
                <a:solidFill>
                  <a:srgbClr val="669900"/>
                </a:solidFill>
                <a:latin typeface="Calibri" panose="020F0502020204030204" pitchFamily="34" charset="0"/>
                <a:ea typeface="Calibri" panose="020F0502020204030204" pitchFamily="34" charset="0"/>
                <a:cs typeface="Calibri" panose="020F0502020204030204" pitchFamily="34" charset="0"/>
              </a:rPr>
              <a:t>.</a:t>
            </a:r>
            <a:r>
              <a:rPr lang="es-ES" sz="2000" dirty="0">
                <a:solidFill>
                  <a:srgbClr val="CCCC00"/>
                </a:solidFill>
                <a:latin typeface="Calibri" panose="020F0502020204030204" pitchFamily="34" charset="0"/>
                <a:ea typeface="Calibri" panose="020F0502020204030204" pitchFamily="34" charset="0"/>
                <a:cs typeface="Calibri" panose="020F0502020204030204" pitchFamily="34" charset="0"/>
              </a:rPr>
              <a:t> </a:t>
            </a:r>
          </a:p>
          <a:p>
            <a:pPr algn="just">
              <a:lnSpc>
                <a:spcPct val="107000"/>
              </a:lnSpc>
              <a:spcAft>
                <a:spcPts val="800"/>
              </a:spcAft>
            </a:pP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Encontrar formas de medir lo que es importante</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en lugar de conformarse para medir lo que es fácil</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es un paso importante hacia una práctica más floreciente</a:t>
            </a:r>
            <a:r>
              <a:rPr lang="es-ES" sz="2000" dirty="0">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000" dirty="0"/>
          </a:p>
        </p:txBody>
      </p:sp>
    </p:spTree>
    <p:extLst>
      <p:ext uri="{BB962C8B-B14F-4D97-AF65-F5344CB8AC3E}">
        <p14:creationId xmlns:p14="http://schemas.microsoft.com/office/powerpoint/2010/main" val="37715457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7000"/>
              </a:lnSpc>
              <a:spcAft>
                <a:spcPts val="800"/>
              </a:spcAft>
            </a:pPr>
            <a:r>
              <a:rPr lang="es-ES" sz="2000" b="1" dirty="0">
                <a:latin typeface="Calibri" panose="020F0502020204030204" pitchFamily="34" charset="0"/>
                <a:ea typeface="Calibri" panose="020F0502020204030204" pitchFamily="34" charset="0"/>
                <a:cs typeface="Calibri" panose="020F0502020204030204" pitchFamily="34" charset="0"/>
              </a:rPr>
              <a:t>Qué hacer con los fragmentos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Esta exploración comenzó con una consideración de cómo los fragmentos del naufragio moral afectan la atención médica, y para que la atención médica se convierta en una práctica floreciente, entonces </a:t>
            </a:r>
            <a:r>
              <a:rPr lang="es-ES" sz="2000" dirty="0">
                <a:highlight>
                  <a:srgbClr val="00FF00"/>
                </a:highlight>
                <a:latin typeface="Calibri" panose="020F0502020204030204" pitchFamily="34" charset="0"/>
                <a:ea typeface="Calibri" panose="020F0502020204030204" pitchFamily="34" charset="0"/>
                <a:cs typeface="Calibri" panose="020F0502020204030204" pitchFamily="34" charset="0"/>
              </a:rPr>
              <a:t>debemos encontrar una forma de integrarlos en un marco moral coherente que cumpla con las funciones que intentan</a:t>
            </a:r>
            <a:r>
              <a:rPr lang="es-ES" sz="2000" dirty="0">
                <a:latin typeface="Calibri" panose="020F0502020204030204" pitchFamily="34" charset="0"/>
                <a:ea typeface="Calibri" panose="020F0502020204030204" pitchFamily="34" charset="0"/>
                <a:cs typeface="Calibri" panose="020F0502020204030204" pitchFamily="34" charset="0"/>
              </a:rPr>
              <a:t>. </a:t>
            </a:r>
          </a:p>
          <a:p>
            <a:pPr algn="just">
              <a:lnSpc>
                <a:spcPct val="107000"/>
              </a:lnSpc>
              <a:spcAft>
                <a:spcPts val="800"/>
              </a:spcAft>
            </a:pPr>
            <a:r>
              <a:rPr lang="es-ES" sz="2000" dirty="0">
                <a:solidFill>
                  <a:srgbClr val="0000CC"/>
                </a:solidFill>
                <a:latin typeface="Calibri" panose="020F0502020204030204" pitchFamily="34" charset="0"/>
                <a:ea typeface="Calibri" panose="020F0502020204030204" pitchFamily="34" charset="0"/>
                <a:cs typeface="Calibri" panose="020F0502020204030204" pitchFamily="34" charset="0"/>
              </a:rPr>
              <a:t>Algo de esto es bastante sencillo</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8000"/>
                </a:solidFill>
                <a:highlight>
                  <a:srgbClr val="00FFFF"/>
                </a:highlight>
                <a:latin typeface="Calibri" panose="020F0502020204030204" pitchFamily="34" charset="0"/>
                <a:ea typeface="Calibri" panose="020F0502020204030204" pitchFamily="34" charset="0"/>
                <a:cs typeface="Calibri" panose="020F0502020204030204" pitchFamily="34" charset="0"/>
              </a:rPr>
              <a:t>Los marcos deontológicos </a:t>
            </a: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pueden reformularse en términos de las virtudes, lo demuestra la declaración de las “Virtudes del médico”, basada en la declaración de los deberes del médico del código del GMC, en la forma que propone Toon en los </a:t>
            </a:r>
            <a:r>
              <a:rPr lang="es-ES" sz="2000" dirty="0">
                <a:solidFill>
                  <a:srgbClr val="993300"/>
                </a:solidFill>
                <a:latin typeface="Calibri" panose="020F0502020204030204" pitchFamily="34" charset="0"/>
                <a:ea typeface="Calibri" panose="020F0502020204030204" pitchFamily="34" charset="0"/>
                <a:cs typeface="Calibri" panose="020F0502020204030204" pitchFamily="34" charset="0"/>
              </a:rPr>
              <a:t>cuadros 1.1 y 1.2 (al final de este capítulo).</a:t>
            </a: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 </a:t>
            </a:r>
            <a:endParaRPr lang="es-ES" sz="20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es-ES" sz="2000" dirty="0">
                <a:solidFill>
                  <a:srgbClr val="0000CC"/>
                </a:solidFill>
                <a:latin typeface="Calibri" panose="020F0502020204030204" pitchFamily="34" charset="0"/>
                <a:ea typeface="Calibri" panose="020F0502020204030204" pitchFamily="34" charset="0"/>
                <a:cs typeface="Calibri" panose="020F0502020204030204" pitchFamily="34" charset="0"/>
              </a:rPr>
              <a:t>Un proceso similar se puede llevar a cabo con otras partes del marco institucional actualmente emitidas en términos de derechos y deberes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highlight>
                  <a:srgbClr val="00FFFF"/>
                </a:highlight>
                <a:latin typeface="Calibri" panose="020F0502020204030204" pitchFamily="34" charset="0"/>
                <a:ea typeface="Calibri" panose="020F0502020204030204" pitchFamily="34" charset="0"/>
                <a:cs typeface="Calibri" panose="020F0502020204030204" pitchFamily="34" charset="0"/>
              </a:rPr>
              <a:t>Lleva un tiempo cambiar una mentalidad congelada en términos de deontología kantiana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highlight>
                  <a:srgbClr val="00FF00"/>
                </a:highlight>
                <a:latin typeface="Calibri" panose="020F0502020204030204" pitchFamily="34" charset="0"/>
                <a:ea typeface="Calibri" panose="020F0502020204030204" pitchFamily="34" charset="0"/>
                <a:cs typeface="Calibri" panose="020F0502020204030204" pitchFamily="34" charset="0"/>
              </a:rPr>
              <a:t>pero puede hacerse</a:t>
            </a:r>
            <a:r>
              <a:rPr lang="es-ES" sz="2000" dirty="0">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000" dirty="0"/>
          </a:p>
        </p:txBody>
      </p:sp>
    </p:spTree>
    <p:extLst>
      <p:ext uri="{BB962C8B-B14F-4D97-AF65-F5344CB8AC3E}">
        <p14:creationId xmlns:p14="http://schemas.microsoft.com/office/powerpoint/2010/main" val="46321930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7000"/>
              </a:lnSpc>
              <a:spcAft>
                <a:spcPts val="800"/>
              </a:spcAft>
            </a:pP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Tratar con el </a:t>
            </a:r>
            <a:r>
              <a:rPr lang="es-ES" sz="2000" dirty="0">
                <a:solidFill>
                  <a:srgbClr val="008080"/>
                </a:solidFill>
                <a:highlight>
                  <a:srgbClr val="00FFFF"/>
                </a:highlight>
                <a:latin typeface="Calibri" panose="020F0502020204030204" pitchFamily="34" charset="0"/>
                <a:ea typeface="Calibri" panose="020F0502020204030204" pitchFamily="34" charset="0"/>
                <a:cs typeface="Calibri" panose="020F0502020204030204" pitchFamily="34" charset="0"/>
              </a:rPr>
              <a:t>gerencialismo</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 también es </a:t>
            </a:r>
            <a:r>
              <a:rPr lang="es-ES" sz="2000" dirty="0">
                <a:solidFill>
                  <a:srgbClr val="008080"/>
                </a:solidFill>
                <a:latin typeface="Calibri" panose="020F0502020204030204" pitchFamily="34" charset="0"/>
                <a:cs typeface="Calibri" panose="020F0502020204030204" pitchFamily="34" charset="0"/>
              </a:rPr>
              <a:t>sencillo, al menos en teoría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CC0099"/>
                </a:solidFill>
                <a:latin typeface="Calibri" panose="020F0502020204030204" pitchFamily="34" charset="0"/>
                <a:ea typeface="Calibri" panose="020F0502020204030204" pitchFamily="34" charset="0"/>
                <a:cs typeface="Calibri" panose="020F0502020204030204" pitchFamily="34" charset="0"/>
              </a:rPr>
              <a:t>Ciertamente no significa deshacerse de los gerentes</a:t>
            </a:r>
            <a:r>
              <a:rPr lang="es-ES" sz="2000" dirty="0">
                <a:latin typeface="Calibri" panose="020F0502020204030204" pitchFamily="34" charset="0"/>
                <a:ea typeface="Calibri" panose="020F0502020204030204" pitchFamily="34" charset="0"/>
                <a:cs typeface="Calibri" panose="020F0502020204030204" pitchFamily="34" charset="0"/>
              </a:rPr>
              <a:t>, a menudo un chivo expiatorio popular cuando las cosas van mal. Eliminar a los gerentes sin cambiar la forma en que se organiza un servicio sólo conduce a una atención médica mal administrada (y por lo tanto ineficiente). </a:t>
            </a:r>
            <a:r>
              <a:rPr lang="es-ES" sz="2000" dirty="0">
                <a:solidFill>
                  <a:srgbClr val="009999"/>
                </a:solidFill>
                <a:latin typeface="Calibri" panose="020F0502020204030204" pitchFamily="34" charset="0"/>
                <a:ea typeface="Calibri" panose="020F0502020204030204" pitchFamily="34" charset="0"/>
                <a:cs typeface="Calibri" panose="020F0502020204030204" pitchFamily="34" charset="0"/>
              </a:rPr>
              <a:t>Los gerentes son una parte importante de la práctica del cuidado de la salud</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y no están menos afligidos que los médicos (o incluso los pacientes) por el gerencialismo,</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5050"/>
                </a:solidFill>
                <a:latin typeface="Calibri" panose="020F0502020204030204" pitchFamily="34" charset="0"/>
                <a:ea typeface="Calibri" panose="020F0502020204030204" pitchFamily="34" charset="0"/>
                <a:cs typeface="Calibri" panose="020F0502020204030204" pitchFamily="34" charset="0"/>
              </a:rPr>
              <a:t>especialmente cuando las decisiones son contradictorias porque derivan de los valores de dos o más sistemas morales inconmensurables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9900FF"/>
                </a:solidFill>
                <a:latin typeface="Calibri" panose="020F0502020204030204" pitchFamily="34" charset="0"/>
                <a:ea typeface="Calibri" panose="020F0502020204030204" pitchFamily="34" charset="0"/>
                <a:cs typeface="Calibri" panose="020F0502020204030204" pitchFamily="34" charset="0"/>
              </a:rPr>
              <a:t>Podemos seguir beneficiándonos de las herramientas de gestión si se mantienen en su lugar apropiado</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es decir, como un medio para la atención segura del paciente, para el cultivo de la virtud y el florecimiento</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en lugar de fines en sí mismos.</a:t>
            </a:r>
          </a:p>
          <a:p>
            <a:pPr algn="just">
              <a:lnSpc>
                <a:spcPct val="107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Pero esto no significa que debamos abandonar la evaluación o la revalidación. </a:t>
            </a:r>
            <a:r>
              <a:rPr lang="es-ES" sz="2000" dirty="0">
                <a:solidFill>
                  <a:srgbClr val="00B0F0"/>
                </a:solidFill>
                <a:latin typeface="Calibri" panose="020F0502020204030204" pitchFamily="34" charset="0"/>
                <a:ea typeface="Calibri" panose="020F0502020204030204" pitchFamily="34" charset="0"/>
                <a:cs typeface="Calibri" panose="020F0502020204030204" pitchFamily="34" charset="0"/>
              </a:rPr>
              <a:t>Necesitamos examinar las estructuras de gestión y asegurar que los valores actuales del gerencialismo </a:t>
            </a:r>
            <a:r>
              <a:rPr lang="es-ES" sz="2000" dirty="0">
                <a:solidFill>
                  <a:srgbClr val="0000CC"/>
                </a:solidFill>
                <a:latin typeface="Calibri" panose="020F0502020204030204" pitchFamily="34" charset="0"/>
                <a:ea typeface="Calibri" panose="020F0502020204030204" pitchFamily="34" charset="0"/>
                <a:cs typeface="Calibri" panose="020F0502020204030204" pitchFamily="34" charset="0"/>
              </a:rPr>
              <a:t>no prevalezcan sobre otros que son más importantes</a:t>
            </a:r>
            <a:r>
              <a:rPr lang="es-ES" sz="2000" dirty="0">
                <a:latin typeface="Calibri" panose="020F0502020204030204" pitchFamily="34" charset="0"/>
                <a:ea typeface="Calibri" panose="020F0502020204030204" pitchFamily="34" charset="0"/>
                <a:cs typeface="Calibri" panose="020F0502020204030204" pitchFamily="34" charset="0"/>
              </a:rPr>
              <a:t>. Esto tiene que ser un proceso de colaboración. Debemos tener cuidado de que esto no se convierta en una pelea entre los gerentes y los médicos para el control de la atención médica. </a:t>
            </a:r>
            <a:r>
              <a:rPr lang="es-ES" sz="2000" dirty="0">
                <a:solidFill>
                  <a:srgbClr val="009999"/>
                </a:solidFill>
                <a:latin typeface="Calibri" panose="020F0502020204030204" pitchFamily="34" charset="0"/>
                <a:ea typeface="Calibri" panose="020F0502020204030204" pitchFamily="34" charset="0"/>
                <a:cs typeface="Calibri" panose="020F0502020204030204" pitchFamily="34" charset="0"/>
              </a:rPr>
              <a:t>El Informe de Robert Francis es un excelente punto de partida para este proceso.</a:t>
            </a:r>
            <a:endParaRPr lang="es-ES" sz="2000" dirty="0">
              <a:solidFill>
                <a:srgbClr val="009999"/>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000" dirty="0"/>
          </a:p>
        </p:txBody>
      </p:sp>
    </p:spTree>
    <p:extLst>
      <p:ext uri="{BB962C8B-B14F-4D97-AF65-F5344CB8AC3E}">
        <p14:creationId xmlns:p14="http://schemas.microsoft.com/office/powerpoint/2010/main" val="401501474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7000"/>
              </a:lnSpc>
              <a:spcAft>
                <a:spcPts val="800"/>
              </a:spcAft>
            </a:pP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Sin embargo, el análisis anterior sugiere que el </a:t>
            </a:r>
            <a:r>
              <a:rPr lang="es-ES" sz="2000" dirty="0">
                <a:solidFill>
                  <a:srgbClr val="FF6600"/>
                </a:solidFill>
                <a:highlight>
                  <a:srgbClr val="00FFFF"/>
                </a:highlight>
                <a:latin typeface="Calibri" panose="020F0502020204030204" pitchFamily="34" charset="0"/>
                <a:ea typeface="Calibri" panose="020F0502020204030204" pitchFamily="34" charset="0"/>
                <a:cs typeface="Calibri" panose="020F0502020204030204" pitchFamily="34" charset="0"/>
              </a:rPr>
              <a:t>consumismo</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 es una trampa y un engaño</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Ver el cuidado de la salud como una actividad de colaboración que implica a pacientes y profesionales en asociación</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70C0"/>
                </a:solidFill>
                <a:latin typeface="Calibri" panose="020F0502020204030204" pitchFamily="34" charset="0"/>
                <a:ea typeface="Calibri" panose="020F0502020204030204" pitchFamily="34" charset="0"/>
                <a:cs typeface="Calibri" panose="020F0502020204030204" pitchFamily="34" charset="0"/>
              </a:rPr>
              <a:t>es una forma mucho más útil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que el consumismo </a:t>
            </a:r>
            <a:r>
              <a:rPr lang="es-ES" sz="2000" dirty="0">
                <a:solidFill>
                  <a:srgbClr val="0070C0"/>
                </a:solidFill>
                <a:latin typeface="Calibri" panose="020F0502020204030204" pitchFamily="34" charset="0"/>
                <a:ea typeface="Calibri" panose="020F0502020204030204" pitchFamily="34" charset="0"/>
                <a:cs typeface="Calibri" panose="020F0502020204030204" pitchFamily="34" charset="0"/>
              </a:rPr>
              <a:t>de poner a los pacientes en el centro de nuestro pensamiento y </a:t>
            </a:r>
            <a:r>
              <a:rPr lang="es-ES" sz="2000" dirty="0">
                <a:solidFill>
                  <a:srgbClr val="0070C0"/>
                </a:solidFill>
                <a:highlight>
                  <a:srgbClr val="00FF00"/>
                </a:highlight>
                <a:latin typeface="Calibri" panose="020F0502020204030204" pitchFamily="34" charset="0"/>
                <a:ea typeface="Calibri" panose="020F0502020204030204" pitchFamily="34" charset="0"/>
                <a:cs typeface="Calibri" panose="020F0502020204030204" pitchFamily="34" charset="0"/>
              </a:rPr>
              <a:t>promover su “autonomía para interpretar y confrontar los desafíos existenciales inevitables”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9900"/>
                </a:solidFill>
                <a:latin typeface="Calibri" panose="020F0502020204030204" pitchFamily="34" charset="0"/>
                <a:ea typeface="Calibri" panose="020F0502020204030204" pitchFamily="34" charset="0"/>
                <a:cs typeface="Calibri" panose="020F0502020204030204" pitchFamily="34" charset="0"/>
              </a:rPr>
              <a:t>Del mismo modo, hay formas de estimular la excelencia y contener los costos </a:t>
            </a:r>
            <a:r>
              <a:rPr lang="es-ES" sz="2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sin depender principalmente del dogma del mercado y de los bienes externos</a:t>
            </a:r>
            <a:r>
              <a:rPr lang="es-ES" sz="2000" dirty="0">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FF0000"/>
                </a:solidFill>
                <a:latin typeface="Calibri" panose="020F0502020204030204" pitchFamily="34" charset="0"/>
                <a:ea typeface="Calibri" panose="020F0502020204030204" pitchFamily="34" charset="0"/>
                <a:cs typeface="Calibri" panose="020F0502020204030204" pitchFamily="34" charset="0"/>
              </a:rPr>
              <a:t>Puede ser más difícil superar el </a:t>
            </a:r>
            <a:r>
              <a:rPr lang="es-ES" sz="2000" dirty="0">
                <a:solidFill>
                  <a:srgbClr val="FF0000"/>
                </a:solidFill>
                <a:highlight>
                  <a:srgbClr val="00FFFF"/>
                </a:highlight>
                <a:latin typeface="Calibri" panose="020F0502020204030204" pitchFamily="34" charset="0"/>
                <a:ea typeface="Calibri" panose="020F0502020204030204" pitchFamily="34" charset="0"/>
                <a:cs typeface="Calibri" panose="020F0502020204030204" pitchFamily="34" charset="0"/>
              </a:rPr>
              <a:t>legalismo</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B0F0"/>
                </a:solidFill>
                <a:latin typeface="Calibri" panose="020F0502020204030204" pitchFamily="34" charset="0"/>
                <a:ea typeface="Calibri" panose="020F0502020204030204" pitchFamily="34" charset="0"/>
                <a:cs typeface="Calibri" panose="020F0502020204030204" pitchFamily="34" charset="0"/>
              </a:rPr>
              <a:t>no sólo por el control que tiene el pensamiento legal sobre muchas áreas de nuestra sociedad, incluida la atención de la salud</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9999"/>
                </a:solidFill>
                <a:latin typeface="Calibri" panose="020F0502020204030204" pitchFamily="34" charset="0"/>
                <a:ea typeface="Calibri" panose="020F0502020204030204" pitchFamily="34" charset="0"/>
                <a:cs typeface="Calibri" panose="020F0502020204030204" pitchFamily="34" charset="0"/>
              </a:rPr>
              <a:t>sino también porque necesitamos marcos legales como parte del apoyo institucional para la atención médica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highlight>
                  <a:srgbClr val="FFFF00"/>
                </a:highlight>
                <a:latin typeface="Calibri" panose="020F0502020204030204" pitchFamily="34" charset="0"/>
                <a:ea typeface="Calibri" panose="020F0502020204030204" pitchFamily="34" charset="0"/>
                <a:cs typeface="Calibri" panose="020F0502020204030204" pitchFamily="34" charset="0"/>
              </a:rPr>
              <a:t>Pero nuestras leyes también necesitan ser conceptualizadas e implementadas para promover el florecimiento. </a:t>
            </a:r>
            <a:r>
              <a:rPr lang="es-ES" sz="2000" dirty="0">
                <a:highlight>
                  <a:srgbClr val="C0C0C0"/>
                </a:highlight>
                <a:latin typeface="Calibri" panose="020F0502020204030204" pitchFamily="34" charset="0"/>
                <a:ea typeface="Calibri" panose="020F0502020204030204" pitchFamily="34" charset="0"/>
                <a:cs typeface="Calibri" panose="020F0502020204030204" pitchFamily="34" charset="0"/>
              </a:rPr>
              <a:t>Sin embargo, esto podría requerir un cambio en el pensamiento de los abogados, lo que tal vez sea difícil de imaginar.</a:t>
            </a:r>
            <a:endParaRPr lang="es-ES" sz="2000" dirty="0">
              <a:highlight>
                <a:srgbClr val="C0C0C0"/>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000" dirty="0"/>
          </a:p>
        </p:txBody>
      </p:sp>
    </p:spTree>
    <p:extLst>
      <p:ext uri="{BB962C8B-B14F-4D97-AF65-F5344CB8AC3E}">
        <p14:creationId xmlns:p14="http://schemas.microsoft.com/office/powerpoint/2010/main" val="393755807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7000"/>
              </a:lnSpc>
              <a:spcAft>
                <a:spcPts val="800"/>
              </a:spcAft>
            </a:pPr>
            <a:r>
              <a:rPr lang="es-ES" sz="2000" b="1" dirty="0">
                <a:latin typeface="Calibri" panose="020F0502020204030204" pitchFamily="34" charset="0"/>
                <a:ea typeface="Calibri" panose="020F0502020204030204" pitchFamily="34" charset="0"/>
                <a:cs typeface="Calibri" panose="020F0502020204030204" pitchFamily="34" charset="0"/>
              </a:rPr>
              <a:t>La necesidad de justicia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A medida que los costos de la atención médica continúan aumentando, es esencial contar con una explicación satisfactoria de la virtud de la justicia. Esta necesita ser lo suficientemente robusta para realizar las tareas para las cuales actualmente usamos el consecuencialismo. Es bastante fácil pasar de la conceptualización de lo que se debe hacer para que un individuo maximice el placer a promover una narrativa floreciente, y así imaginar lo que significa actuar justamente con pacientes individuales en este contexto. </a:t>
            </a:r>
            <a:r>
              <a:rPr lang="es-ES" sz="2000" dirty="0">
                <a:solidFill>
                  <a:srgbClr val="0070C0"/>
                </a:solidFill>
                <a:latin typeface="Calibri" panose="020F0502020204030204" pitchFamily="34" charset="0"/>
                <a:ea typeface="Calibri" panose="020F0502020204030204" pitchFamily="34" charset="0"/>
                <a:cs typeface="Calibri" panose="020F0502020204030204" pitchFamily="34" charset="0"/>
              </a:rPr>
              <a:t>Pero la atención de la salud consume enormes recursos (8,7% del PIB en el Reino Unido en 2008) y el consecuencialismo es la principal herramienta utilizada para formular políticas de asignación de recursos.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Encontrar una teoría de la justicia que tenga como objetivo el florecimiento </a:t>
            </a:r>
            <a:r>
              <a:rPr lang="es-ES" sz="2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para reemplazar el instrumento contundente del consecuencialismo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es quizás el mayor desafío para un enfoque de MacIntyre al cuidado de la salud.</a:t>
            </a:r>
            <a:r>
              <a:rPr lang="es-ES" sz="2000" dirty="0">
                <a:latin typeface="Calibri" panose="020F0502020204030204" pitchFamily="34" charset="0"/>
                <a:ea typeface="Calibri" panose="020F0502020204030204" pitchFamily="34" charset="0"/>
                <a:cs typeface="Calibri" panose="020F0502020204030204" pitchFamily="34" charset="0"/>
              </a:rPr>
              <a:t> ¿Podemos desarrollar un conjunto de “reglas-v” </a:t>
            </a:r>
            <a:r>
              <a:rPr lang="es-ES" sz="2000" b="1" dirty="0">
                <a:solidFill>
                  <a:srgbClr val="008080"/>
                </a:solidFill>
                <a:latin typeface="Calibri" panose="020F0502020204030204" pitchFamily="34" charset="0"/>
                <a:ea typeface="Calibri" panose="020F0502020204030204" pitchFamily="34" charset="0"/>
                <a:cs typeface="Calibri" panose="020F0502020204030204" pitchFamily="34" charset="0"/>
              </a:rPr>
              <a:t>[3]</a:t>
            </a:r>
            <a:r>
              <a:rPr lang="es-ES" sz="2000" dirty="0">
                <a:latin typeface="Calibri" panose="020F0502020204030204" pitchFamily="34" charset="0"/>
                <a:ea typeface="Calibri" panose="020F0502020204030204" pitchFamily="34" charset="0"/>
                <a:cs typeface="Calibri" panose="020F0502020204030204" pitchFamily="34" charset="0"/>
              </a:rPr>
              <a:t> que nos ayuden a tomar decisiones justas sobre cómo gastamos nuestro dinero?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600" b="1" dirty="0">
                <a:solidFill>
                  <a:srgbClr val="008080"/>
                </a:solidFill>
                <a:latin typeface="Calibri" panose="020F0502020204030204" pitchFamily="34" charset="0"/>
                <a:ea typeface="Calibri" panose="020F0502020204030204" pitchFamily="34" charset="0"/>
                <a:cs typeface="Times New Roman" panose="02020603050405020304" pitchFamily="18" charset="0"/>
              </a:rPr>
              <a:t>[3]</a:t>
            </a:r>
            <a:r>
              <a:rPr lang="en-US" sz="1600" b="1" dirty="0">
                <a:latin typeface="Calibri" panose="020F0502020204030204" pitchFamily="34" charset="0"/>
                <a:ea typeface="Calibri" panose="020F0502020204030204" pitchFamily="34" charset="0"/>
                <a:cs typeface="Times New Roman" panose="02020603050405020304" pitchFamily="18" charset="0"/>
              </a:rPr>
              <a:t> Reglas-v</a:t>
            </a:r>
            <a:r>
              <a:rPr lang="en-US" sz="1600" dirty="0">
                <a:latin typeface="Calibri" panose="020F0502020204030204" pitchFamily="34" charset="0"/>
                <a:ea typeface="Calibri" panose="020F0502020204030204" pitchFamily="34" charset="0"/>
                <a:cs typeface="Times New Roman" panose="02020603050405020304" pitchFamily="18" charset="0"/>
              </a:rPr>
              <a:t>: Término usado por la filósofa Rosalind </a:t>
            </a:r>
            <a:r>
              <a:rPr lang="en-US" sz="1600" dirty="0" err="1">
                <a:latin typeface="Calibri" panose="020F0502020204030204" pitchFamily="34" charset="0"/>
                <a:ea typeface="Calibri" panose="020F0502020204030204" pitchFamily="34" charset="0"/>
                <a:cs typeface="Times New Roman" panose="02020603050405020304" pitchFamily="18" charset="0"/>
              </a:rPr>
              <a:t>Hursthouse</a:t>
            </a:r>
            <a:r>
              <a:rPr lang="en-US" sz="1600" dirty="0">
                <a:latin typeface="Calibri" panose="020F0502020204030204" pitchFamily="34" charset="0"/>
                <a:ea typeface="Calibri" panose="020F0502020204030204" pitchFamily="34" charset="0"/>
                <a:cs typeface="Times New Roman" panose="02020603050405020304" pitchFamily="18" charset="0"/>
              </a:rPr>
              <a:t>, para </a:t>
            </a:r>
            <a:r>
              <a:rPr lang="en-US" sz="1600" dirty="0" err="1">
                <a:latin typeface="Calibri" panose="020F0502020204030204" pitchFamily="34" charset="0"/>
                <a:ea typeface="Calibri" panose="020F0502020204030204" pitchFamily="34" charset="0"/>
                <a:cs typeface="Times New Roman" panose="02020603050405020304" pitchFamily="18" charset="0"/>
              </a:rPr>
              <a:t>referirse</a:t>
            </a:r>
            <a:r>
              <a:rPr lang="en-US" sz="1600" dirty="0">
                <a:latin typeface="Calibri" panose="020F0502020204030204" pitchFamily="34" charset="0"/>
                <a:ea typeface="Calibri" panose="020F0502020204030204" pitchFamily="34" charset="0"/>
                <a:cs typeface="Times New Roman" panose="02020603050405020304" pitchFamily="18" charset="0"/>
              </a:rPr>
              <a:t> a </a:t>
            </a:r>
            <a:r>
              <a:rPr lang="en-US" sz="1600" dirty="0" err="1">
                <a:latin typeface="Calibri" panose="020F0502020204030204" pitchFamily="34" charset="0"/>
                <a:ea typeface="Calibri" panose="020F0502020204030204" pitchFamily="34" charset="0"/>
                <a:cs typeface="Times New Roman" panose="02020603050405020304" pitchFamily="18" charset="0"/>
              </a:rPr>
              <a:t>principios</a:t>
            </a:r>
            <a:r>
              <a:rPr lang="en-US" sz="1600" dirty="0">
                <a:latin typeface="Calibri" panose="020F0502020204030204" pitchFamily="34" charset="0"/>
                <a:ea typeface="Calibri" panose="020F0502020204030204" pitchFamily="34" charset="0"/>
                <a:cs typeface="Times New Roman" panose="02020603050405020304" pitchFamily="18" charset="0"/>
              </a:rPr>
              <a:t> que </a:t>
            </a:r>
            <a:r>
              <a:rPr lang="en-US" sz="1600" dirty="0" err="1">
                <a:latin typeface="Calibri" panose="020F0502020204030204" pitchFamily="34" charset="0"/>
                <a:ea typeface="Calibri" panose="020F0502020204030204" pitchFamily="34" charset="0"/>
                <a:cs typeface="Times New Roman" panose="02020603050405020304" pitchFamily="18" charset="0"/>
              </a:rPr>
              <a:t>guían</a:t>
            </a:r>
            <a:r>
              <a:rPr lang="en-US" sz="1600" dirty="0">
                <a:latin typeface="Calibri" panose="020F0502020204030204" pitchFamily="34" charset="0"/>
                <a:ea typeface="Calibri" panose="020F0502020204030204" pitchFamily="34" charset="0"/>
                <a:cs typeface="Times New Roman" panose="02020603050405020304" pitchFamily="18" charset="0"/>
              </a:rPr>
              <a:t> la </a:t>
            </a:r>
            <a:r>
              <a:rPr lang="en-US" sz="1600" dirty="0" err="1">
                <a:latin typeface="Calibri" panose="020F0502020204030204" pitchFamily="34" charset="0"/>
                <a:ea typeface="Calibri" panose="020F0502020204030204" pitchFamily="34" charset="0"/>
                <a:cs typeface="Times New Roman" panose="02020603050405020304" pitchFamily="18" charset="0"/>
              </a:rPr>
              <a:t>acción</a:t>
            </a:r>
            <a:r>
              <a:rPr lang="en-US" sz="1600" dirty="0">
                <a:latin typeface="Calibri" panose="020F0502020204030204" pitchFamily="34" charset="0"/>
                <a:ea typeface="Calibri" panose="020F0502020204030204" pitchFamily="34" charset="0"/>
                <a:cs typeface="Times New Roman" panose="02020603050405020304" pitchFamily="18" charset="0"/>
              </a:rPr>
              <a:t> de la </a:t>
            </a:r>
            <a:r>
              <a:rPr lang="en-US" sz="1600" dirty="0" err="1">
                <a:latin typeface="Calibri" panose="020F0502020204030204" pitchFamily="34" charset="0"/>
                <a:ea typeface="Calibri" panose="020F0502020204030204" pitchFamily="34" charset="0"/>
                <a:cs typeface="Times New Roman" panose="02020603050405020304" pitchFamily="18" charset="0"/>
              </a:rPr>
              <a:t>gente</a:t>
            </a:r>
            <a:r>
              <a:rPr lang="en-US" sz="1600" dirty="0">
                <a:latin typeface="Calibri" panose="020F0502020204030204" pitchFamily="34" charset="0"/>
                <a:ea typeface="Calibri" panose="020F0502020204030204" pitchFamily="34" charset="0"/>
                <a:cs typeface="Times New Roman" panose="02020603050405020304" pitchFamily="18" charset="0"/>
              </a:rPr>
              <a:t> </a:t>
            </a:r>
            <a:r>
              <a:rPr lang="en-US" sz="1600" dirty="0" err="1">
                <a:latin typeface="Calibri" panose="020F0502020204030204" pitchFamily="34" charset="0"/>
                <a:ea typeface="Calibri" panose="020F0502020204030204" pitchFamily="34" charset="0"/>
                <a:cs typeface="Times New Roman" panose="02020603050405020304" pitchFamily="18" charset="0"/>
              </a:rPr>
              <a:t>virtuosa</a:t>
            </a:r>
            <a:r>
              <a:rPr lang="en-US" sz="1600" dirty="0">
                <a:latin typeface="Calibri" panose="020F0502020204030204" pitchFamily="34" charset="0"/>
                <a:ea typeface="Calibri" panose="020F0502020204030204" pitchFamily="34" charset="0"/>
                <a:cs typeface="Times New Roman" panose="02020603050405020304" pitchFamily="18" charset="0"/>
              </a:rPr>
              <a:t>.</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000" dirty="0"/>
          </a:p>
        </p:txBody>
      </p:sp>
    </p:spTree>
    <p:extLst>
      <p:ext uri="{BB962C8B-B14F-4D97-AF65-F5344CB8AC3E}">
        <p14:creationId xmlns:p14="http://schemas.microsoft.com/office/powerpoint/2010/main" val="275285544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D3F26F-361E-4432-B700-B150D97F09BD}"/>
              </a:ext>
            </a:extLst>
          </p:cNvPr>
          <p:cNvSpPr>
            <a:spLocks noGrp="1"/>
          </p:cNvSpPr>
          <p:nvPr>
            <p:ph type="subTitle" idx="1"/>
          </p:nvPr>
        </p:nvSpPr>
        <p:spPr>
          <a:xfrm>
            <a:off x="907774" y="673566"/>
            <a:ext cx="10376452" cy="5727234"/>
          </a:xfrm>
        </p:spPr>
        <p:txBody>
          <a:bodyPr>
            <a:normAutofit/>
          </a:bodyPr>
          <a:lstStyle/>
          <a:p>
            <a:pPr algn="just">
              <a:lnSpc>
                <a:spcPct val="107000"/>
              </a:lnSpc>
              <a:spcAft>
                <a:spcPts val="800"/>
              </a:spcAft>
            </a:pPr>
            <a:r>
              <a:rPr lang="es-ES" sz="2000" dirty="0">
                <a:latin typeface="Calibri" panose="020F0502020204030204" pitchFamily="34" charset="0"/>
                <a:ea typeface="Calibri" panose="020F0502020204030204" pitchFamily="34" charset="0"/>
                <a:cs typeface="Calibri" panose="020F0502020204030204" pitchFamily="34" charset="0"/>
              </a:rPr>
              <a:t>También necesitamos </a:t>
            </a:r>
            <a:r>
              <a:rPr lang="es-ES" sz="2000" dirty="0">
                <a:highlight>
                  <a:srgbClr val="00FFFF"/>
                </a:highlight>
                <a:latin typeface="Calibri" panose="020F0502020204030204" pitchFamily="34" charset="0"/>
                <a:ea typeface="Calibri" panose="020F0502020204030204" pitchFamily="34" charset="0"/>
                <a:cs typeface="Calibri" panose="020F0502020204030204" pitchFamily="34" charset="0"/>
              </a:rPr>
              <a:t>un enfoque justo para la distribución de bienes externos </a:t>
            </a:r>
            <a:r>
              <a:rPr lang="es-ES" sz="2000" dirty="0">
                <a:latin typeface="Calibri" panose="020F0502020204030204" pitchFamily="34" charset="0"/>
                <a:ea typeface="Calibri" panose="020F0502020204030204" pitchFamily="34" charset="0"/>
                <a:cs typeface="Calibri" panose="020F0502020204030204" pitchFamily="34" charset="0"/>
              </a:rPr>
              <a:t>a los profesionales de la salud. </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El enfoque de una práctica floreciente debe ser en los bienes internos y el cultivo de las virtudes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pero si los profesionales se enfocan en producir sus bienes internos, también necesitan un ingreso suficiente para eliminar la preocupación de dónde vendrá la próxima comida</a:t>
            </a:r>
            <a:r>
              <a:rPr lang="es-ES" sz="2000" dirty="0">
                <a:latin typeface="Calibri" panose="020F0502020204030204" pitchFamily="34" charset="0"/>
                <a:ea typeface="Calibri" panose="020F0502020204030204" pitchFamily="34" charset="0"/>
                <a:cs typeface="Calibri" panose="020F0502020204030204" pitchFamily="34" charset="0"/>
              </a:rPr>
              <a:t>. Casi todos tienen que ganarse la vida, y la práctica virtuosa en otras partes de nuestras vidas, como </a:t>
            </a:r>
            <a:r>
              <a:rPr lang="es-ES" sz="2000" dirty="0">
                <a:solidFill>
                  <a:srgbClr val="0070C0"/>
                </a:solidFill>
                <a:latin typeface="Calibri" panose="020F0502020204030204" pitchFamily="34" charset="0"/>
                <a:ea typeface="Calibri" panose="020F0502020204030204" pitchFamily="34" charset="0"/>
                <a:cs typeface="Calibri" panose="020F0502020204030204" pitchFamily="34" charset="0"/>
              </a:rPr>
              <a:t>padres, cuidadores, cónyuges</a:t>
            </a:r>
            <a:r>
              <a:rPr lang="es-ES" sz="2000" dirty="0">
                <a:latin typeface="Calibri" panose="020F0502020204030204" pitchFamily="34" charset="0"/>
                <a:ea typeface="Calibri" panose="020F0502020204030204" pitchFamily="34" charset="0"/>
                <a:cs typeface="Calibri" panose="020F0502020204030204" pitchFamily="34" charset="0"/>
              </a:rPr>
              <a:t>, etc., </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requiere que los profesionales ganen el dinero que necesitan para llevar a cabo esos roles de manera efectiva</a:t>
            </a:r>
            <a:r>
              <a:rPr lang="es-ES" sz="2000" dirty="0">
                <a:latin typeface="Calibri" panose="020F0502020204030204" pitchFamily="34" charset="0"/>
                <a:ea typeface="Calibri" panose="020F0502020204030204" pitchFamily="34" charset="0"/>
                <a:cs typeface="Calibri" panose="020F0502020204030204" pitchFamily="34" charset="0"/>
              </a:rPr>
              <a:t>. Para muchos profesionales de la salud éste es el caso actual, pero para algunos no lo es, y para otros que ganan lo suficiente para sus necesidades, desafortunadamente la codicia (deseo excesivo de bienes materiales externos) o el ansia de bienes externos no materiales como el poder, el prestigio y la fama, pueden interferir con el enfoque en los bienes internos. </a:t>
            </a:r>
          </a:p>
          <a:p>
            <a:pPr algn="just">
              <a:lnSpc>
                <a:spcPct val="107000"/>
              </a:lnSpc>
              <a:spcAft>
                <a:spcPts val="800"/>
              </a:spcAft>
            </a:pPr>
            <a:r>
              <a:rPr lang="es-ES" sz="2000" dirty="0">
                <a:highlight>
                  <a:srgbClr val="FFFF00"/>
                </a:highlight>
                <a:latin typeface="Calibri" panose="020F0502020204030204" pitchFamily="34" charset="0"/>
                <a:ea typeface="Calibri" panose="020F0502020204030204" pitchFamily="34" charset="0"/>
                <a:cs typeface="Calibri" panose="020F0502020204030204" pitchFamily="34" charset="0"/>
              </a:rPr>
              <a:t>El continuo énfasis en la importancia de los bienes externos en nuestra sociedad consumista y obsesionada con las celebridades </a:t>
            </a:r>
            <a:r>
              <a:rPr lang="es-ES" sz="2000" dirty="0">
                <a:solidFill>
                  <a:srgbClr val="C00000"/>
                </a:solidFill>
                <a:latin typeface="Calibri" panose="020F0502020204030204" pitchFamily="34" charset="0"/>
                <a:ea typeface="Calibri" panose="020F0502020204030204" pitchFamily="34" charset="0"/>
                <a:cs typeface="Calibri" panose="020F0502020204030204" pitchFamily="34" charset="0"/>
              </a:rPr>
              <a:t>hace que sea difícil evitar ser absorbidos por estos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vicios incluso para aquellos cuya inclinación natural es hacia los bienes internos.</a:t>
            </a:r>
            <a:endParaRPr lang="es-ES" sz="2000" dirty="0">
              <a:solidFill>
                <a:srgbClr val="FF66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000" dirty="0"/>
          </a:p>
        </p:txBody>
      </p:sp>
    </p:spTree>
    <p:extLst>
      <p:ext uri="{BB962C8B-B14F-4D97-AF65-F5344CB8AC3E}">
        <p14:creationId xmlns:p14="http://schemas.microsoft.com/office/powerpoint/2010/main" val="127031674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Marcador de contenido 6">
            <a:extLst>
              <a:ext uri="{FF2B5EF4-FFF2-40B4-BE49-F238E27FC236}">
                <a16:creationId xmlns:a16="http://schemas.microsoft.com/office/drawing/2014/main" id="{19D16447-7CA6-499D-BAAD-B1DCCB6EF3B5}"/>
              </a:ext>
            </a:extLst>
          </p:cNvPr>
          <p:cNvPicPr>
            <a:picLocks noGrp="1" noChangeAspect="1"/>
          </p:cNvPicPr>
          <p:nvPr>
            <p:ph idx="1"/>
          </p:nvPr>
        </p:nvPicPr>
        <p:blipFill>
          <a:blip r:embed="rId2"/>
          <a:stretch>
            <a:fillRect/>
          </a:stretch>
        </p:blipFill>
        <p:spPr>
          <a:xfrm>
            <a:off x="423080" y="423646"/>
            <a:ext cx="10403946" cy="6010707"/>
          </a:xfrm>
          <a:prstGeom prst="rect">
            <a:avLst/>
          </a:prstGeom>
        </p:spPr>
      </p:pic>
    </p:spTree>
    <p:extLst>
      <p:ext uri="{BB962C8B-B14F-4D97-AF65-F5344CB8AC3E}">
        <p14:creationId xmlns:p14="http://schemas.microsoft.com/office/powerpoint/2010/main" val="25431549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Marcador de contenido 7">
            <a:extLst>
              <a:ext uri="{FF2B5EF4-FFF2-40B4-BE49-F238E27FC236}">
                <a16:creationId xmlns:a16="http://schemas.microsoft.com/office/drawing/2014/main" id="{9D217972-1006-4468-B14A-0D2E865E54F5}"/>
              </a:ext>
            </a:extLst>
          </p:cNvPr>
          <p:cNvPicPr>
            <a:picLocks noGrp="1" noChangeAspect="1"/>
          </p:cNvPicPr>
          <p:nvPr>
            <p:ph idx="1"/>
          </p:nvPr>
        </p:nvPicPr>
        <p:blipFill>
          <a:blip r:embed="rId2"/>
          <a:stretch>
            <a:fillRect/>
          </a:stretch>
        </p:blipFill>
        <p:spPr>
          <a:xfrm>
            <a:off x="1220387" y="354634"/>
            <a:ext cx="9116308" cy="6398456"/>
          </a:xfrm>
          <a:prstGeom prst="rect">
            <a:avLst/>
          </a:prstGeom>
        </p:spPr>
      </p:pic>
    </p:spTree>
    <p:extLst>
      <p:ext uri="{BB962C8B-B14F-4D97-AF65-F5344CB8AC3E}">
        <p14:creationId xmlns:p14="http://schemas.microsoft.com/office/powerpoint/2010/main" val="250339625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6198</TotalTime>
  <Words>16811</Words>
  <Application>Microsoft Office PowerPoint</Application>
  <PresentationFormat>Panorámica</PresentationFormat>
  <Paragraphs>295</Paragraphs>
  <Slides>101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101</vt:i4>
      </vt:variant>
    </vt:vector>
  </HeadingPairs>
  <TitlesOfParts>
    <vt:vector size="106" baseType="lpstr">
      <vt:lpstr>Arial</vt:lpstr>
      <vt:lpstr>Calibri</vt:lpstr>
      <vt:lpstr>Calibri Light</vt:lpstr>
      <vt:lpstr>Times New Roman</vt:lpstr>
      <vt:lpstr>Tema de Office</vt:lpstr>
      <vt:lpstr>Presentación de PowerPoint</vt:lpstr>
      <vt:lpstr>Presentación de PowerPoint</vt:lpstr>
      <vt:lpstr>Introducción</vt:lpstr>
      <vt:lpstr>Presentación de PowerPoint</vt:lpstr>
      <vt:lpstr>Presentación de PowerPoint</vt:lpstr>
      <vt:lpstr>Presentación de PowerPoint</vt:lpstr>
      <vt:lpstr>Presentación de PowerPoint</vt:lpstr>
      <vt:lpstr>Presentación de PowerPoint</vt:lpstr>
      <vt:lpstr>Presentación de PowerPoint</vt:lpstr>
      <vt:lpstr>Capítulo 1: El universo moral fragmentado de MacIntyre y su impacto en el cuidado de la salud.</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Capítulo 2: La práctica de la atención sanitaria.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Capítulo 3: Florecimiento y los bienes internos de las prácticas.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Capítulo 4: Concepto de enfermedad y una narrativa de florecimiento.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Capítulo 5: El florecimiento de los profesionales.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Capítulo 6: Algunas reflexiones sobre la virtud profesional.</vt:lpstr>
      <vt:lpstr>Presentación de PowerPoint</vt:lpstr>
      <vt:lpstr>Presentación de PowerPoint</vt:lpstr>
      <vt:lpstr>Capítulo 7: Instituciones que mantienen una práctica floreciente.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Capítulo 8: Hacia una práctica de florecimiento.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El epílogo de Peter Toon</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Galo</dc:creator>
  <cp:lastModifiedBy>Galo</cp:lastModifiedBy>
  <cp:revision>302</cp:revision>
  <dcterms:created xsi:type="dcterms:W3CDTF">2017-12-08T12:44:33Z</dcterms:created>
  <dcterms:modified xsi:type="dcterms:W3CDTF">2018-07-16T06:38:51Z</dcterms:modified>
</cp:coreProperties>
</file>