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335" r:id="rId31"/>
    <p:sldId id="286" r:id="rId32"/>
    <p:sldId id="334" r:id="rId33"/>
    <p:sldId id="288" r:id="rId34"/>
    <p:sldId id="287" r:id="rId35"/>
    <p:sldId id="289" r:id="rId36"/>
    <p:sldId id="290" r:id="rId37"/>
    <p:sldId id="291" r:id="rId38"/>
    <p:sldId id="293" r:id="rId39"/>
    <p:sldId id="347" r:id="rId40"/>
    <p:sldId id="348" r:id="rId41"/>
    <p:sldId id="294" r:id="rId42"/>
    <p:sldId id="295" r:id="rId43"/>
    <p:sldId id="296" r:id="rId44"/>
    <p:sldId id="297" r:id="rId45"/>
    <p:sldId id="298" r:id="rId46"/>
    <p:sldId id="299" r:id="rId47"/>
    <p:sldId id="300" r:id="rId48"/>
    <p:sldId id="301" r:id="rId49"/>
    <p:sldId id="372" r:id="rId50"/>
    <p:sldId id="303" r:id="rId51"/>
    <p:sldId id="302" r:id="rId52"/>
    <p:sldId id="304" r:id="rId53"/>
    <p:sldId id="305" r:id="rId54"/>
    <p:sldId id="306" r:id="rId55"/>
    <p:sldId id="312" r:id="rId56"/>
    <p:sldId id="313" r:id="rId57"/>
    <p:sldId id="314" r:id="rId58"/>
    <p:sldId id="315" r:id="rId59"/>
    <p:sldId id="316" r:id="rId60"/>
    <p:sldId id="317" r:id="rId61"/>
    <p:sldId id="318" r:id="rId62"/>
    <p:sldId id="307" r:id="rId63"/>
    <p:sldId id="357" r:id="rId64"/>
    <p:sldId id="358" r:id="rId65"/>
    <p:sldId id="359" r:id="rId66"/>
    <p:sldId id="360" r:id="rId67"/>
    <p:sldId id="361" r:id="rId68"/>
    <p:sldId id="362" r:id="rId69"/>
    <p:sldId id="324" r:id="rId70"/>
    <p:sldId id="325" r:id="rId71"/>
    <p:sldId id="326" r:id="rId72"/>
    <p:sldId id="327" r:id="rId73"/>
    <p:sldId id="328" r:id="rId74"/>
    <p:sldId id="329" r:id="rId75"/>
    <p:sldId id="370" r:id="rId76"/>
    <p:sldId id="371" r:id="rId77"/>
    <p:sldId id="363" r:id="rId78"/>
    <p:sldId id="364" r:id="rId79"/>
    <p:sldId id="365" r:id="rId80"/>
    <p:sldId id="366" r:id="rId81"/>
    <p:sldId id="367" r:id="rId82"/>
    <p:sldId id="368" r:id="rId83"/>
    <p:sldId id="369" r:id="rId84"/>
    <p:sldId id="331" r:id="rId85"/>
    <p:sldId id="330" r:id="rId86"/>
    <p:sldId id="332" r:id="rId87"/>
    <p:sldId id="333" r:id="rId88"/>
    <p:sldId id="340" r:id="rId89"/>
    <p:sldId id="341" r:id="rId90"/>
    <p:sldId id="356" r:id="rId91"/>
    <p:sldId id="343" r:id="rId92"/>
    <p:sldId id="344" r:id="rId93"/>
    <p:sldId id="345" r:id="rId94"/>
    <p:sldId id="346" r:id="rId95"/>
    <p:sldId id="349" r:id="rId96"/>
    <p:sldId id="350" r:id="rId97"/>
    <p:sldId id="352" r:id="rId98"/>
    <p:sldId id="351" r:id="rId99"/>
    <p:sldId id="353" r:id="rId100"/>
    <p:sldId id="354" r:id="rId101"/>
    <p:sldId id="355" r:id="rId10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21/06/2017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6376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21/06/2017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6820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21/06/2017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3694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21/06/2017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08664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21/06/2017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2717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96FA746-58BC-42EA-8359-28179A55F8F1}" type="datetimeFigureOut">
              <a:rPr lang="es-ES" smtClean="0"/>
              <a:t>21/06/2017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5634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96FA746-58BC-42EA-8359-28179A55F8F1}" type="datetimeFigureOut">
              <a:rPr lang="es-ES" smtClean="0"/>
              <a:t>21/06/2017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30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96FA746-58BC-42EA-8359-28179A55F8F1}" type="datetimeFigureOut">
              <a:rPr lang="es-ES" smtClean="0"/>
              <a:t>21/06/2017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29317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6FA746-58BC-42EA-8359-28179A55F8F1}" type="datetimeFigureOut">
              <a:rPr lang="es-ES" smtClean="0"/>
              <a:t>21/06/2017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9067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21/06/2017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4790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21/06/2017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9897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FA746-58BC-42EA-8359-28179A55F8F1}" type="datetimeFigureOut">
              <a:rPr lang="es-ES" smtClean="0"/>
              <a:t>21/06/2017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085F-A748-4FA1-B99F-352AC25CE998}" type="slidenum">
              <a:rPr lang="es-ES" smtClean="0"/>
              <a:t>‹Nº›</a:t>
            </a:fld>
            <a:endParaRPr lang="es-ES"/>
          </a:p>
        </p:txBody>
      </p:sp>
    </p:spTree>
    <p:extLst>
      <p:ext uri="{BB962C8B-B14F-4D97-AF65-F5344CB8AC3E}">
        <p14:creationId xmlns:p14="http://schemas.microsoft.com/office/powerpoint/2010/main" val="39348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evalmedicamento.weebly.com/varios/apuntes-de-etica-para-navegantes-sanitarios-version-reducid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evalmedicamento.weebly.com/varios/apuntes-de-etica-para-navegantes-sanitarios-version-reducida"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evalmedicamento.weebly.com/superando-la-intuicioacuten/sesgos-cognitivos-tendentes-al-conflicto-de-entre-intereses"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es.wikipedia.org/wiki/Teor%C3%ADa_de_las_inteligencias_m%C3%BAltiples" TargetMode="External"/><Relationship Id="rId7" Type="http://schemas.openxmlformats.org/officeDocument/2006/relationships/image" Target="../media/image11.jpeg"/><Relationship Id="rId2" Type="http://schemas.openxmlformats.org/officeDocument/2006/relationships/hyperlink" Target="http://es.wikipedia.org/wiki/1943" TargetMode="External"/><Relationship Id="rId1" Type="http://schemas.openxmlformats.org/officeDocument/2006/relationships/slideLayout" Target="../slideLayouts/slideLayout7.xml"/><Relationship Id="rId6" Type="http://schemas.openxmlformats.org/officeDocument/2006/relationships/hyperlink" Target="http://books.google.es/books?id=m7CAb31EVPUC&amp;dq=mentes+flexibles+howard+gardner&amp;ei=BTnMS-aLPIPUzQS059yVCA&amp;cd=1" TargetMode="External"/><Relationship Id="rId5" Type="http://schemas.openxmlformats.org/officeDocument/2006/relationships/image" Target="../media/image10.jpeg"/><Relationship Id="rId4" Type="http://schemas.openxmlformats.org/officeDocument/2006/relationships/hyperlink" Target="http://images.google.es/imgres?imgurl=http://www.hno.harvard.edu/gazette/2001/11.01/photos/11-gardner1-450.jpg&amp;imgrefurl=http://www.hno.harvard.edu/gazette/2001/11.01/11-gardner.html&amp;usg=__krnRmVqrM-Qx2pMNbK_RgGkAQkA=&amp;h=306&amp;w=450&amp;sz=35&amp;hl=es&amp;start=4&amp;sig2=XFxOFpwiSegiGuSeacutLg&amp;um=1&amp;tbnid=rCKj6SqoPTUZVM:&amp;tbnh=86&amp;tbnw=127&amp;prev=/images?q%3Dhoward%2Bgardner%26hl%3Des%26sa%3DN%26um%3D1&amp;ei=6QrwSePsONC2jAey97DXDA"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14904" y="1137165"/>
            <a:ext cx="9410165" cy="2928512"/>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3600" b="1" dirty="0">
                <a:solidFill>
                  <a:srgbClr val="990099"/>
                </a:solidFill>
              </a:rPr>
              <a:t>PREVENCIÓN CUATERNARIA Y LA EXTENSIÓN DE SU CONCEPTO INICIAL</a:t>
            </a:r>
            <a:br>
              <a:rPr lang="es-ES" sz="3600" dirty="0"/>
            </a:br>
            <a:endParaRPr lang="es-ES" sz="3600" dirty="0"/>
          </a:p>
          <a:p>
            <a:br>
              <a:rPr lang="es-ES" sz="3600" dirty="0"/>
            </a:br>
            <a:r>
              <a:rPr lang="es-ES" sz="3600" b="1" dirty="0">
                <a:solidFill>
                  <a:srgbClr val="0000FF"/>
                </a:solidFill>
              </a:rPr>
              <a:t>Jornada técnica de iatrogenia</a:t>
            </a:r>
            <a:br>
              <a:rPr lang="es-ES" sz="900" b="1" dirty="0">
                <a:solidFill>
                  <a:srgbClr val="990099"/>
                </a:solidFill>
              </a:rPr>
            </a:br>
            <a:br>
              <a:rPr lang="es-ES" sz="900" dirty="0"/>
            </a:br>
            <a:endParaRPr lang="es-ES" sz="900" dirty="0"/>
          </a:p>
          <a:p>
            <a:pPr>
              <a:lnSpc>
                <a:spcPct val="110000"/>
              </a:lnSpc>
            </a:pPr>
            <a:r>
              <a:rPr lang="es-ES" sz="1800" b="1" dirty="0"/>
              <a:t>Organizada por la Organización Médica Colegial y la Sociedad Española de Salud Pública y Administración Sanitaria</a:t>
            </a:r>
          </a:p>
          <a:p>
            <a:pPr>
              <a:lnSpc>
                <a:spcPct val="110000"/>
              </a:lnSpc>
            </a:pPr>
            <a:endParaRPr lang="es-ES" sz="1200" b="1" dirty="0"/>
          </a:p>
          <a:p>
            <a:pPr>
              <a:lnSpc>
                <a:spcPct val="110000"/>
              </a:lnSpc>
            </a:pPr>
            <a:r>
              <a:rPr lang="es-ES" sz="1800" b="1" dirty="0"/>
              <a:t>Sede OMC, 7-abr-2016</a:t>
            </a:r>
          </a:p>
        </p:txBody>
      </p:sp>
      <p:sp>
        <p:nvSpPr>
          <p:cNvPr id="3" name="Subtítulo 2"/>
          <p:cNvSpPr txBox="1">
            <a:spLocks/>
          </p:cNvSpPr>
          <p:nvPr/>
        </p:nvSpPr>
        <p:spPr>
          <a:xfrm>
            <a:off x="1163389" y="4593711"/>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t>Galo A Sánchez (Grupo evalmed-GRADE)</a:t>
            </a:r>
          </a:p>
        </p:txBody>
      </p:sp>
    </p:spTree>
    <p:extLst>
      <p:ext uri="{BB962C8B-B14F-4D97-AF65-F5344CB8AC3E}">
        <p14:creationId xmlns:p14="http://schemas.microsoft.com/office/powerpoint/2010/main" val="5081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a:bodyPr>
          <a:lstStyle/>
          <a:p>
            <a:pPr algn="just">
              <a:lnSpc>
                <a:spcPct val="10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SISTEMÁTICA DE 32 ESTUDIOS: LAS EXPECTATIVAS DE LOS PACIENTES SOBREESTIMAN LOS BENEFICIOS Y SUBESTIMAN LOS DAÑOS EN TRATAMIENTOS Y SCREENINGS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20150228-RevSist 32Est,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Espectat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pac</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sobrest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Benef</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subestim</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Dañ</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Tto+Screen</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Hoffmann</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Hoffmann TC, Del Mar C. Patients' expectations of the benefits and harms of treatments, screening, and tests: A systematic review. </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JAMA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Intern</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Med</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2015 Feb;175(2):274-86.</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2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Beneficio: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32 estudios que evaluaron las expectativas de beneficio, 21 estudios (con 37 resultados) compararon las respuestas de los participantes con las estimaciones “correctas” de beneficio de los autores. Más del 50% de los participantes:</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2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SOBREestimó</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beneficio en 22 (65%) de los 34 resultados de los que se aportan datos. La proporción de participantes que </a:t>
            </a:r>
            <a:r>
              <a:rPr lang="es-ES" sz="22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SOBREestimó</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varió de 7% a 94%.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2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NORMOestimó</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beneficio en sólo 2 (6%) de los resultados (la proporción de personas con mejoría de la visión después de la cirugía de cataratas y la exactitud de la prueba de frotis cervical).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2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SUBestimó</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beneficio en sólo 1 (3%) de los resultados (beneficio de la cirugía de la espalda en el dolor lumbar).</a:t>
            </a:r>
            <a:endParaRPr lang="es-ES" sz="22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34899964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CÓMO FORMAN SUS CREENCIAS Y ACTÚAN LAS PERSONAS SUSCEPTIBLES DE RECIBIR LAS INTENVENCIONES Y QUIENES LAS PROVEEN</a:t>
            </a:r>
            <a:endParaRPr lang="es-ES"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de 4 teorías cognitivas y 5 emocionales:</a:t>
            </a:r>
            <a:r>
              <a:rPr lang="es-ES" sz="2000" dirty="0">
                <a:latin typeface="Calibri" panose="020F0502020204030204" pitchFamily="34" charset="0"/>
                <a:ea typeface="Times New Roman" panose="02020603050405020304" pitchFamily="18" charset="0"/>
              </a:rPr>
              <a:t> Describen las formas en que los procesos de pensamiento intuitivo y sentimientos pueden llevar a los pacientes a tomas decisiones médicas </a:t>
            </a:r>
            <a:r>
              <a:rPr lang="es-ES" sz="2000" dirty="0" err="1">
                <a:latin typeface="Calibri" panose="020F0502020204030204" pitchFamily="34" charset="0"/>
                <a:ea typeface="Times New Roman" panose="02020603050405020304" pitchFamily="18" charset="0"/>
              </a:rPr>
              <a:t>subóptimas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1200 encuestas telefónicas USA:</a:t>
            </a:r>
            <a:r>
              <a:rPr lang="es-ES" sz="2000" dirty="0">
                <a:latin typeface="Calibri" panose="020F0502020204030204" pitchFamily="34" charset="0"/>
                <a:ea typeface="Times New Roman" panose="02020603050405020304" pitchFamily="18" charset="0"/>
              </a:rPr>
              <a:t> El 63% cree que es necesario más pruebas clínicas al año, pero se reduce al 33% si se les informan los precios que habría que pagar.</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narrativa sesgos cognitivos espontáneos o inducidos más habituales en la clínica: </a:t>
            </a:r>
            <a:r>
              <a:rPr lang="es-ES" sz="2000" dirty="0">
                <a:latin typeface="Calibri" panose="020F0502020204030204" pitchFamily="34" charset="0"/>
                <a:ea typeface="Times New Roman" panose="02020603050405020304" pitchFamily="18" charset="0"/>
              </a:rPr>
              <a:t>Los profesionales sanitarios deben conocerlos y adiestrarse o ser adiestrados en cómo evitarlos o al menos disminuirlos.</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6570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379924"/>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¿QUÉ SABEMOS HOY DEL APRENDIZAJE DE NIÑOS Y DE ALDULTOS?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dirty="0">
                <a:latin typeface="Calibri" panose="020F0502020204030204" pitchFamily="34" charset="0"/>
                <a:ea typeface="Calibri" panose="020F0502020204030204" pitchFamily="34" charset="0"/>
                <a:cs typeface="Times New Roman" panose="02020603050405020304" pitchFamily="18" charset="0"/>
              </a:rPr>
              <a:t>Howard Gardner: LOS SIETE FACTORES O PALANCAS DEL CAMBIO</a:t>
            </a:r>
          </a:p>
          <a:p>
            <a:pPr algn="just">
              <a:lnSpc>
                <a:spcPct val="100000"/>
              </a:lnSpc>
              <a:spcAft>
                <a:spcPts val="0"/>
              </a:spcAft>
            </a:pPr>
            <a:r>
              <a:rPr lang="es-ES" sz="19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Razón</a:t>
            </a:r>
            <a:endParaRPr lang="es-ES" sz="19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9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Investigación (por el aprendiz)</a:t>
            </a:r>
            <a:endParaRPr lang="es-ES" sz="19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900" b="1"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Redescripciones</a:t>
            </a:r>
            <a:r>
              <a:rPr lang="es-ES" sz="19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 representacionales</a:t>
            </a:r>
            <a:endParaRPr lang="es-ES" sz="19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900" b="1" dirty="0">
                <a:solidFill>
                  <a:srgbClr val="FF9900"/>
                </a:solidFill>
                <a:latin typeface="Calibri" panose="020F0502020204030204" pitchFamily="34" charset="0"/>
                <a:ea typeface="Calibri" panose="020F0502020204030204" pitchFamily="34" charset="0"/>
                <a:cs typeface="Times New Roman" panose="02020603050405020304" pitchFamily="18" charset="0"/>
              </a:rPr>
              <a:t>Resonancia emocional</a:t>
            </a:r>
            <a:endParaRPr lang="es-ES" sz="19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900" b="1" dirty="0">
                <a:solidFill>
                  <a:srgbClr val="FF9900"/>
                </a:solidFill>
                <a:latin typeface="Calibri" panose="020F0502020204030204" pitchFamily="34" charset="0"/>
                <a:ea typeface="Calibri" panose="020F0502020204030204" pitchFamily="34" charset="0"/>
                <a:cs typeface="Times New Roman" panose="02020603050405020304" pitchFamily="18" charset="0"/>
              </a:rPr>
              <a:t>Recursos y recompensas</a:t>
            </a:r>
            <a:endParaRPr lang="es-ES" sz="19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900" b="1" dirty="0">
                <a:solidFill>
                  <a:srgbClr val="FF9900"/>
                </a:solidFill>
                <a:latin typeface="Calibri" panose="020F0502020204030204" pitchFamily="34" charset="0"/>
                <a:ea typeface="Calibri" panose="020F0502020204030204" pitchFamily="34" charset="0"/>
                <a:cs typeface="Times New Roman" panose="02020603050405020304" pitchFamily="18" charset="0"/>
              </a:rPr>
              <a:t>Sucesos del mundo real</a:t>
            </a:r>
            <a:endParaRPr lang="es-ES" sz="19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Resistencias</a:t>
            </a:r>
            <a:endParaRPr lang="es-ES" sz="19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¿En cuáles podemos actuar los actores de este foro</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a) Actuación directa con posibilidad de fuerte impacto en las tres primeras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9900"/>
                </a:solidFill>
                <a:latin typeface="Calibri" panose="020F0502020204030204" pitchFamily="34" charset="0"/>
                <a:ea typeface="Calibri" panose="020F0502020204030204" pitchFamily="34" charset="0"/>
                <a:cs typeface="Times New Roman" panose="02020603050405020304" pitchFamily="18" charset="0"/>
              </a:rPr>
              <a:t>b) Actuación directa o indirecta con posibilidad de moderado o bajo impacto en Resonancia emocional, Recursos y recompensas y Sucesos del mundo real.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Lo más probable es que se produzca un cambio mental cuando los primeros seis factores operan en armonía</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9999"/>
                </a:solidFill>
                <a:latin typeface="Calibri" panose="020F0502020204030204" pitchFamily="34" charset="0"/>
                <a:ea typeface="Calibri" panose="020F0502020204030204" pitchFamily="34" charset="0"/>
                <a:cs typeface="Times New Roman" panose="02020603050405020304" pitchFamily="18" charset="0"/>
              </a:rPr>
              <a:t>y las resistencias son relativamente débiles</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99"/>
                </a:solidFill>
                <a:latin typeface="Calibri" panose="020F0502020204030204" pitchFamily="34" charset="0"/>
                <a:ea typeface="Calibri" panose="020F0502020204030204" pitchFamily="34" charset="0"/>
                <a:cs typeface="Times New Roman" panose="02020603050405020304" pitchFamily="18" charset="0"/>
              </a:rPr>
              <a:t>A la inversa, cuando las resistencias son fuertes</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y los otros factores no empujan en la misma dirección </a:t>
            </a:r>
            <a:r>
              <a:rPr lang="es-ES" sz="2000" dirty="0">
                <a:solidFill>
                  <a:srgbClr val="FF9900"/>
                </a:solidFill>
                <a:latin typeface="Calibri" panose="020F0502020204030204" pitchFamily="34" charset="0"/>
                <a:ea typeface="Calibri" panose="020F0502020204030204" pitchFamily="34" charset="0"/>
                <a:cs typeface="Times New Roman" panose="02020603050405020304" pitchFamily="18" charset="0"/>
              </a:rPr>
              <a:t>es improbable que el cambio mental se acabe produciendo</a:t>
            </a:r>
            <a:r>
              <a:rPr lang="es-E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18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Daño: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En 11 estudios (con 25 resultados), más del 50% de los participantes:</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0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SUBestimó</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daño respecto a la estimación “correcta” en 10 (67%) de los 15 resultados de los que había datos disponibles. La proporción de participantes que </a:t>
            </a:r>
            <a:r>
              <a:rPr lang="es-ES" sz="20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SUBestimó</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daño varió de 18% a 97%.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0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NORMOestimó</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los daños en sólo 2 (13%) de los resultados (la proporción de personas que todavía necesitan gafas después de la cirugía de cataratas, y el riesgo de aborto involuntario de la amniocentesis).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0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SOBREestimó</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los daños en sólo 1 (6,7%) de los resultados (el aumento del riesgo de cáncer de mama con la terapia hormonal en mujeres sanas).</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11411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77500" lnSpcReduction="20000"/>
          </a:bodyPr>
          <a:lstStyle/>
          <a:p>
            <a:pPr algn="just">
              <a:lnSpc>
                <a:spcPct val="120000"/>
              </a:lnSpc>
              <a:spcAft>
                <a:spcPts val="0"/>
              </a:spcAft>
            </a:pPr>
            <a:r>
              <a:rPr lang="es-ES" sz="2600"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Contribuyen al desarrollo de las expectativas demasiado optimistas</a:t>
            </a:r>
            <a:r>
              <a:rPr lang="es-ES" sz="2600" dirty="0">
                <a:effectLst/>
                <a:latin typeface="Calibri" panose="020F0502020204030204" pitchFamily="34" charset="0"/>
                <a:ea typeface="Calibri" panose="020F0502020204030204" pitchFamily="34" charset="0"/>
                <a:cs typeface="Times New Roman" panose="02020603050405020304" pitchFamily="18" charset="0"/>
              </a:rPr>
              <a:t>, tanto en los pacientes como en los médicos, las representaciones a veces engañosas e inexactas sobre los beneficios de la intervención que se informan en los mensajes desde: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a)</a:t>
            </a:r>
            <a:r>
              <a:rPr lang="es-ES" sz="2600" dirty="0">
                <a:effectLst/>
                <a:latin typeface="Calibri" panose="020F0502020204030204" pitchFamily="34" charset="0"/>
                <a:ea typeface="Calibri" panose="020F0502020204030204" pitchFamily="34" charset="0"/>
                <a:cs typeface="Times New Roman" panose="02020603050405020304" pitchFamily="18" charset="0"/>
              </a:rPr>
              <a:t> muchas fuentes comerciales (tales como la industria farmacéutica);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b)</a:t>
            </a:r>
            <a:r>
              <a:rPr lang="es-ES" sz="2600" dirty="0">
                <a:effectLst/>
                <a:latin typeface="Calibri" panose="020F0502020204030204" pitchFamily="34" charset="0"/>
                <a:ea typeface="Calibri" panose="020F0502020204030204" pitchFamily="34" charset="0"/>
                <a:cs typeface="Times New Roman" panose="02020603050405020304" pitchFamily="18" charset="0"/>
              </a:rPr>
              <a:t> los servicios de salud, como los centros contra el cáncer y los servicios de detección; y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c)</a:t>
            </a:r>
            <a:r>
              <a:rPr lang="es-ES" sz="2600" dirty="0">
                <a:effectLst/>
                <a:latin typeface="Calibri" panose="020F0502020204030204" pitchFamily="34" charset="0"/>
                <a:ea typeface="Calibri" panose="020F0502020204030204" pitchFamily="34" charset="0"/>
                <a:cs typeface="Times New Roman" panose="02020603050405020304" pitchFamily="18" charset="0"/>
              </a:rPr>
              <a:t> los medios de comunicación.</a:t>
            </a:r>
          </a:p>
          <a:p>
            <a:pPr algn="just">
              <a:lnSpc>
                <a:spcPct val="120000"/>
              </a:lnSpc>
              <a:spcAft>
                <a:spcPts val="0"/>
              </a:spcAft>
            </a:pPr>
            <a:r>
              <a:rPr lang="es-ES" sz="2600" b="1"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Y contribuye a la subestimación de los daños</a:t>
            </a:r>
            <a:r>
              <a:rPr lang="es-ES" sz="2600" dirty="0">
                <a:effectLst/>
                <a:latin typeface="Calibri" panose="020F0502020204030204" pitchFamily="34" charset="0"/>
                <a:ea typeface="Calibri" panose="020F0502020204030204" pitchFamily="34" charset="0"/>
                <a:cs typeface="Times New Roman" panose="02020603050405020304" pitchFamily="18" charset="0"/>
              </a:rPr>
              <a:t> de las intervenciones la falta de atención que se presta en comunicarlos, pues es muy común y generalizado en: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1)</a:t>
            </a:r>
            <a:r>
              <a:rPr lang="es-ES" sz="2600" dirty="0">
                <a:effectLst/>
                <a:latin typeface="Calibri" panose="020F0502020204030204" pitchFamily="34" charset="0"/>
                <a:ea typeface="Calibri" panose="020F0502020204030204" pitchFamily="34" charset="0"/>
                <a:cs typeface="Times New Roman" panose="02020603050405020304" pitchFamily="18" charset="0"/>
              </a:rPr>
              <a:t> los medios de comunicación;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2) </a:t>
            </a:r>
            <a:r>
              <a:rPr lang="es-ES" sz="2600" dirty="0">
                <a:effectLst/>
                <a:latin typeface="Calibri" panose="020F0502020204030204" pitchFamily="34" charset="0"/>
                <a:ea typeface="Calibri" panose="020F0502020204030204" pitchFamily="34" charset="0"/>
                <a:cs typeface="Times New Roman" panose="02020603050405020304" pitchFamily="18" charset="0"/>
              </a:rPr>
              <a:t>los anuncios de los centros contra el cáncer ;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3)</a:t>
            </a:r>
            <a:r>
              <a:rPr lang="es-ES" sz="2600" dirty="0">
                <a:effectLst/>
                <a:latin typeface="Calibri" panose="020F0502020204030204" pitchFamily="34" charset="0"/>
                <a:ea typeface="Calibri" panose="020F0502020204030204" pitchFamily="34" charset="0"/>
                <a:cs typeface="Times New Roman" panose="02020603050405020304" pitchFamily="18" charset="0"/>
              </a:rPr>
              <a:t> las invitaciones para acudir a los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screenings</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4)</a:t>
            </a:r>
            <a:r>
              <a:rPr lang="es-ES" sz="2600" dirty="0">
                <a:effectLst/>
                <a:latin typeface="Calibri" panose="020F0502020204030204" pitchFamily="34" charset="0"/>
                <a:ea typeface="Calibri" panose="020F0502020204030204" pitchFamily="34" charset="0"/>
                <a:cs typeface="Times New Roman" panose="02020603050405020304" pitchFamily="18" charset="0"/>
              </a:rPr>
              <a:t> la publicidad directa al consumidor para que se las prescriban; y</a:t>
            </a:r>
            <a:r>
              <a:rPr lang="es-ES" sz="2600" b="1" dirty="0">
                <a:effectLst/>
                <a:latin typeface="Calibri" panose="020F0502020204030204" pitchFamily="34" charset="0"/>
                <a:ea typeface="Calibri" panose="020F0502020204030204" pitchFamily="34" charset="0"/>
                <a:cs typeface="Times New Roman" panose="02020603050405020304" pitchFamily="18" charset="0"/>
              </a:rPr>
              <a:t> 5) </a:t>
            </a:r>
            <a:r>
              <a:rPr lang="es-ES" sz="2600" dirty="0">
                <a:effectLst/>
                <a:latin typeface="Calibri" panose="020F0502020204030204" pitchFamily="34" charset="0"/>
                <a:ea typeface="Calibri" panose="020F0502020204030204" pitchFamily="34" charset="0"/>
                <a:cs typeface="Times New Roman" panose="02020603050405020304" pitchFamily="18" charset="0"/>
              </a:rPr>
              <a:t>también por los médicos. En una evaluación sobre qué informan los médicos en los Estados Unidos a los pacientes de los daños añadidos del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sólo el 9,5% de los usuarios fueron informados sobre la posibilidad de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600" dirty="0">
                <a:effectLst/>
                <a:latin typeface="Calibri" panose="020F0502020204030204" pitchFamily="34" charset="0"/>
                <a:ea typeface="Calibri" panose="020F0502020204030204" pitchFamily="34" charset="0"/>
                <a:cs typeface="Times New Roman" panose="02020603050405020304" pitchFamily="18" charset="0"/>
              </a:rPr>
              <a:t> y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sobretratamiento</a:t>
            </a:r>
            <a:r>
              <a:rPr lang="es-ES" sz="2600" dirty="0">
                <a:effectLst/>
                <a:latin typeface="Calibri" panose="020F0502020204030204" pitchFamily="34" charset="0"/>
                <a:ea typeface="Calibri" panose="020F0502020204030204" pitchFamily="34" charset="0"/>
                <a:cs typeface="Times New Roman" panose="02020603050405020304" pitchFamily="18" charset="0"/>
              </a:rPr>
              <a:t> durante una conversación sobre 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del cáncer, sin embargo, el 80% de los usuarios hubiera querido ser informado de esos daños añadidos antes de aceptar el someterse al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a:t>
            </a:r>
            <a:endParaRPr lang="es-ES" sz="2600" dirty="0">
              <a:latin typeface="Times New Roman" panose="02020603050405020304" pitchFamily="18" charset="0"/>
              <a:ea typeface="Calibri" panose="020F0502020204030204" pitchFamily="34" charset="0"/>
            </a:endParaRPr>
          </a:p>
          <a:p>
            <a:pPr algn="just">
              <a:lnSpc>
                <a:spcPct val="120000"/>
              </a:lnSpc>
              <a:spcAft>
                <a:spcPts val="0"/>
              </a:spcAft>
            </a:pPr>
            <a:r>
              <a:rPr lang="es-E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600" dirty="0">
                <a:effectLst/>
                <a:latin typeface="Calibri" panose="020F0502020204030204" pitchFamily="34" charset="0"/>
                <a:ea typeface="Calibri" panose="020F0502020204030204" pitchFamily="34" charset="0"/>
                <a:cs typeface="Times New Roman" panose="02020603050405020304" pitchFamily="18" charset="0"/>
              </a:rPr>
              <a:t>A su vez, la equivocada creencia de los pacientes en los beneficios de una intervención se refuerza cuando, tras solicitárselas a sus médicos, éstos se las prescriben</a:t>
            </a:r>
            <a:r>
              <a:rPr lang="es-ES" dirty="0">
                <a:effectLst/>
                <a:latin typeface="Calibri" panose="020F0502020204030204" pitchFamily="34" charset="0"/>
                <a:ea typeface="Calibri" panose="020F0502020204030204" pitchFamily="34" charset="0"/>
                <a:cs typeface="Times New Roman" panose="02020603050405020304" pitchFamily="18" charset="0"/>
              </a:rPr>
              <a:t>.</a:t>
            </a:r>
            <a:endParaRPr lang="es-ES" sz="28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5362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NINGUNA ACTUACIÓN PARA REDUCIR LAS EXPECTATIVAS NO REALISTAS SI NO SE ENTIENDEN LOS PILARES Y FOMENTADORES DE LA CREENCIA.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Times New Roman" panose="02020603050405020304" pitchFamily="18" charset="0"/>
              </a:rPr>
              <a:t>Rep-20121130-RevNar, El precio de las falsas creencias, expectativas no </a:t>
            </a:r>
            <a:r>
              <a:rPr lang="es-ES" sz="1700" b="1" dirty="0" err="1">
                <a:solidFill>
                  <a:srgbClr val="0000FF"/>
                </a:solidFill>
                <a:effectLst/>
                <a:latin typeface="Calibri" panose="020F0502020204030204" pitchFamily="34" charset="0"/>
                <a:ea typeface="Times New Roman" panose="02020603050405020304" pitchFamily="18" charset="0"/>
              </a:rPr>
              <a:t>realistas.Woolf</a:t>
            </a:r>
            <a:r>
              <a:rPr lang="es-ES" sz="1700" b="1" dirty="0">
                <a:solidFill>
                  <a:srgbClr val="0000FF"/>
                </a:solidFill>
                <a:effectLst/>
                <a:latin typeface="Calibri" panose="020F0502020204030204" pitchFamily="34" charset="0"/>
                <a:ea typeface="Times New Roman" panose="02020603050405020304" pitchFamily="18" charset="0"/>
              </a:rPr>
              <a:t>++</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GB" sz="1700" dirty="0">
                <a:solidFill>
                  <a:srgbClr val="0000FF"/>
                </a:solidFill>
                <a:effectLst/>
                <a:latin typeface="Calibri" panose="020F0502020204030204" pitchFamily="34" charset="0"/>
                <a:ea typeface="Times New Roman" panose="02020603050405020304" pitchFamily="18" charset="0"/>
              </a:rPr>
              <a:t>Woolf SH. The price of false beliefs: unrealistic expectations as a contributor to the health care crisis. </a:t>
            </a:r>
            <a:r>
              <a:rPr lang="es-ES" sz="1700" dirty="0">
                <a:solidFill>
                  <a:srgbClr val="0000FF"/>
                </a:solidFill>
                <a:effectLst/>
                <a:latin typeface="Calibri" panose="020F0502020204030204" pitchFamily="34" charset="0"/>
                <a:ea typeface="Times New Roman" panose="02020603050405020304" pitchFamily="18" charset="0"/>
              </a:rPr>
              <a:t>Ann </a:t>
            </a:r>
            <a:r>
              <a:rPr lang="es-ES" sz="1700" dirty="0" err="1">
                <a:solidFill>
                  <a:srgbClr val="0000FF"/>
                </a:solidFill>
                <a:effectLst/>
                <a:latin typeface="Calibri" panose="020F0502020204030204" pitchFamily="34" charset="0"/>
                <a:ea typeface="Times New Roman" panose="02020603050405020304" pitchFamily="18" charset="0"/>
              </a:rPr>
              <a:t>Fam</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Nov;10(6):491-4.</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Una estrategia más básica para reducir la demanda de servicios de salud, a la que no se presta atención, es hacer frente a las creencias poco realistas acerca de sus beneficios. Si los pacientes y los médicos sostienen ampliamente que un procedimiento salva vidas y es inofensivo, es poco probable que cualquier reforma reduzca la demanda hasta que esas falsas ideas se aborden.</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Una solución aparentemente sencilla es proporcionar determinadas herramientas de apoyo para las ayudar a los médicos y pacientes en decisiones basadas en la evidencia.</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42247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Estos esfuerzos importantes pueden ayudar en la medida en que las personas tomen decisiones a través del acto cognitivo de sopesar los beneficios, los riesgos y la incertidumbre científica.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En la vida real, las decisiones están determinadas por las influencias afectivas: las creencias y los temores, la vulnerabilidad, la fe y la confianza; antiguas rutinas, experiencias personales, los mensajes transmitidos por la publicidad y los medios de comunicación, el asesoramiento, los testimonios y el conocimiento transmitidos por fuentes de confianza. Los modelos explicativos de los pacientes sobre la enfermedad pueden entrar en conflicto con los datos científicos, pero representan una forma de “evidencia” que hay que respetar. </a:t>
            </a:r>
            <a:r>
              <a:rPr lang="es-ES" sz="2000" dirty="0">
                <a:latin typeface="Times New Roman" panose="02020603050405020304" pitchFamily="18" charset="0"/>
                <a:ea typeface="Times New Roman" panose="02020603050405020304" pitchFamily="18" charset="0"/>
              </a:rPr>
              <a:t>	</a:t>
            </a: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Las tablas de datos y los gráficos de barras ejercen una influencia marginal si ignoran este contexto más amplio. </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90486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44710" y="2120967"/>
            <a:ext cx="8281116" cy="1655762"/>
          </a:xfrm>
        </p:spPr>
        <p:txBody>
          <a:bodyPr/>
          <a:lstStyle/>
          <a:p>
            <a:pPr algn="just">
              <a:spcAft>
                <a:spcPts val="0"/>
              </a:spcAft>
            </a:pPr>
            <a:r>
              <a:rPr lang="es-ES" sz="2800" b="1" dirty="0">
                <a:solidFill>
                  <a:srgbClr val="800080"/>
                </a:solidFill>
                <a:effectLst/>
                <a:latin typeface="Calibri" panose="020F0502020204030204" pitchFamily="34" charset="0"/>
                <a:ea typeface="Calibri" panose="020F0502020204030204" pitchFamily="34" charset="0"/>
                <a:cs typeface="Times New Roman" panose="02020603050405020304" pitchFamily="18" charset="0"/>
              </a:rPr>
              <a:t>PREVENCIÓN CUATERNARIA Y LA EXTENSIÓN DE SU CONCEPTO INICIAL</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78039" y="1571223"/>
            <a:ext cx="9581882" cy="1854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28855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NARRATIVA: LA PREVENCIÓN CUATERNARIA ES EVITAR DAÑAR YA SEA POR NO HACER (NO INICIAR UNA INTERVENCIÓN) O DEJAR DE HACER (ELIMINAR UNA YA COMENZADA).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20040630-RevNar, En tu ejercicio diario no te olvides de la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PrevCuat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Gérvas</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La prevención cuaternaria debería primar sobre cualquier otra opción preventiva, diagnóstica y terapéutica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primum</a:t>
            </a:r>
            <a:r>
              <a:rPr lang="es-ES" sz="2000" dirty="0">
                <a:effectLst/>
                <a:latin typeface="Calibri" panose="020F0502020204030204" pitchFamily="34" charset="0"/>
                <a:ea typeface="Calibri" panose="020F0502020204030204" pitchFamily="34" charset="0"/>
                <a:cs typeface="Times New Roman" panose="02020603050405020304" pitchFamily="18" charset="0"/>
              </a:rPr>
              <a:t> non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nocere</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ES" dirty="0"/>
          </a:p>
        </p:txBody>
      </p:sp>
      <p:pic>
        <p:nvPicPr>
          <p:cNvPr id="5" name="Imagen 4"/>
          <p:cNvPicPr>
            <a:picLocks noChangeAspect="1"/>
          </p:cNvPicPr>
          <p:nvPr/>
        </p:nvPicPr>
        <p:blipFill>
          <a:blip r:embed="rId2"/>
          <a:stretch>
            <a:fillRect/>
          </a:stretch>
        </p:blipFill>
        <p:spPr>
          <a:xfrm>
            <a:off x="1836893" y="2413619"/>
            <a:ext cx="8182869" cy="1985686"/>
          </a:xfrm>
          <a:prstGeom prst="rect">
            <a:avLst/>
          </a:prstGeom>
        </p:spPr>
      </p:pic>
    </p:spTree>
    <p:extLst>
      <p:ext uri="{BB962C8B-B14F-4D97-AF65-F5344CB8AC3E}">
        <p14:creationId xmlns:p14="http://schemas.microsoft.com/office/powerpoint/2010/main" val="175949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SEMINARIO 15º CONCRESO WONCA EUROPA: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Kuehlein</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Sghedoni</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Visentin</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Gérvas</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y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Jamoule</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REFUERZAN LA IDEA DE PREVENCIÓN CUATERNARIA ANTE UN MUNDO </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OBSESIONADO</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 LA SALUD Y LAS POSIBILIDADES CRECIENTES DE “HACER ALGO” (QUE PUEDE DAÑAR).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20101231-Nar, </a:t>
            </a:r>
            <a:r>
              <a:rPr lang="es-ES" sz="17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PrevCuat</a:t>
            </a:r>
            <a:r>
              <a:rPr lang="es-ES" sz="17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actividad del MAP. </a:t>
            </a:r>
            <a:r>
              <a:rPr lang="es-ES" sz="17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Kuelhein+Gérvas</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17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Kuehlein</a:t>
            </a:r>
            <a:r>
              <a:rPr lang="es-E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T, </a:t>
            </a:r>
            <a:r>
              <a:rPr lang="es-ES" sz="17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Sghedoni</a:t>
            </a:r>
            <a:r>
              <a:rPr lang="es-E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D, </a:t>
            </a:r>
            <a:r>
              <a:rPr lang="es-ES" sz="17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Visentin</a:t>
            </a:r>
            <a:r>
              <a:rPr lang="es-E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G, </a:t>
            </a:r>
            <a:r>
              <a:rPr lang="es-ES" sz="17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Gérvas</a:t>
            </a:r>
            <a:r>
              <a:rPr lang="es-E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J, </a:t>
            </a:r>
            <a:r>
              <a:rPr lang="es-ES" sz="17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Jamoule</a:t>
            </a:r>
            <a:r>
              <a:rPr lang="es-E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M. Prevención cuaternaria, actividad del médico general. </a:t>
            </a:r>
            <a:r>
              <a:rPr lang="es-ES" sz="17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PrimaryCare</a:t>
            </a:r>
            <a:r>
              <a:rPr lang="es-E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2010; 10(18): 350-4.</a:t>
            </a:r>
            <a:endParaRPr lang="es-ES" sz="17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Prevención cuaternaria es la evitación de la actividad médica innecesaria o la prevención de la medicalización. El principio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primum</a:t>
            </a:r>
            <a:r>
              <a:rPr lang="es-ES" sz="2000" dirty="0">
                <a:effectLst/>
                <a:latin typeface="Calibri" panose="020F0502020204030204" pitchFamily="34" charset="0"/>
                <a:ea typeface="Calibri" panose="020F0502020204030204" pitchFamily="34" charset="0"/>
                <a:cs typeface="Times New Roman" panose="02020603050405020304" pitchFamily="18" charset="0"/>
              </a:rPr>
              <a:t> non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nocere</a:t>
            </a:r>
            <a:r>
              <a:rPr lang="es-ES" sz="2000" dirty="0">
                <a:effectLst/>
                <a:latin typeface="Calibri" panose="020F0502020204030204" pitchFamily="34" charset="0"/>
                <a:ea typeface="Calibri" panose="020F0502020204030204" pitchFamily="34" charset="0"/>
                <a:cs typeface="Times New Roman" panose="02020603050405020304" pitchFamily="18" charset="0"/>
              </a:rPr>
              <a:t>” es central en toda la medicina. La actividad de evitar las intervenciones médicas excesivas es particularmente importante en el campo de la medicina general. Damos cuenta de un seminario celebrado sobre esta cuestión en Basilea, en el 15º Congreso WONCA Europa, en septiembre de 2009. Es necesario el consejo sobre la pertinencia de la actividad médica en un mundo obsesionado con la salud y con posibilidades crecientes de “hacer algo”. </a:t>
            </a:r>
          </a:p>
          <a:p>
            <a:pPr algn="just"/>
            <a:endParaRPr lang="es-ES" dirty="0"/>
          </a:p>
        </p:txBody>
      </p:sp>
    </p:spTree>
    <p:extLst>
      <p:ext uri="{BB962C8B-B14F-4D97-AF65-F5344CB8AC3E}">
        <p14:creationId xmlns:p14="http://schemas.microsoft.com/office/powerpoint/2010/main" val="394858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854485"/>
            <a:ext cx="10251583" cy="5422006"/>
          </a:xfrm>
        </p:spPr>
        <p:txBody>
          <a:bodyPr>
            <a:normAutofit/>
          </a:bodyPr>
          <a:lstStyle/>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Fundamentalmente en el nombre de la prevención ha habido una explosión de nuevas intervenciones sanitarias y de nuevas denominaciones de enfermedades que justifican la reflexión acerca de los objetivos y la filosofía de la atención primaria. En esta área especial de gran incertidumbre y baja prevalencia de enfermedades graves, la decisión más difícil para el médico es no proseguir su actividad para proteger a los pacientes de cuidados innecesarios. Esta decisión puede justificarse firmemente tanto por cuestiones científicas a partir de estudios clínicos como por cuestiones de valores y de historias personales vitales de nuestros pacientes. Proponemos hacer más explícita la prevención cuaternaria como actividad del médico general.</a:t>
            </a:r>
          </a:p>
          <a:p>
            <a:pPr algn="just"/>
            <a:endParaRPr lang="es-ES" dirty="0"/>
          </a:p>
        </p:txBody>
      </p:sp>
    </p:spTree>
    <p:extLst>
      <p:ext uri="{BB962C8B-B14F-4D97-AF65-F5344CB8AC3E}">
        <p14:creationId xmlns:p14="http://schemas.microsoft.com/office/powerpoint/2010/main" val="352404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53036" y="566670"/>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LA PREVENCIÓN CUATERNARIA, QUE ABARCA MUCHOS CAMPOS DE PREVENCIÓN Y TRATAMIENTO, TAMBIÉN DEBE RESPETAR LA AUTONOMÍA DE LOS PACIENTES.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20150204-Nar,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Prev</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cuaternaria, una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resp</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de MAP a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Sobremedical</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Jamoulle</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Jamoulle</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 Quaternary prevention, an answer of family doctors to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overmedicalization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Int</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Health</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Policy</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Manag</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2015 Feb 4;4(2):61-4.</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El concepto de Prevención Cuaternaria está ampliamente reconocido. El movimiento de prevención cuaternaria abarca el movimiento internacional actual contra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sobremedicalización</a:t>
            </a:r>
            <a:r>
              <a:rPr lang="es-ES" sz="2000" dirty="0">
                <a:effectLst/>
                <a:latin typeface="Calibri" panose="020F0502020204030204" pitchFamily="34" charset="0"/>
                <a:ea typeface="Calibri" panose="020F0502020204030204" pitchFamily="34" charset="0"/>
                <a:cs typeface="Times New Roman" panose="02020603050405020304" pitchFamily="18" charset="0"/>
              </a:rPr>
              <a:t> y ha sido respaldado por los médicos de familia en América del Sur, Europa, y Asia. Como objeto de la Prevención Cuaternaria hay una larga lista de actuaciones, como: la extensión del mercado del TDAH, la transformación de los síntomas en enfermedad, la comercialización de la osteoporosis, la duda en el cribado ce cáncer de mama, de próstata,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 la inmunización contra el VPH, la comercialización de los medicamentos, el uso racional del consumo de drogas en la salud mental, en hipertensión, la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dislipidemia</a:t>
            </a:r>
            <a:r>
              <a:rPr lang="es-ES" sz="2000" dirty="0">
                <a:effectLst/>
                <a:latin typeface="Calibri" panose="020F0502020204030204" pitchFamily="34" charset="0"/>
                <a:ea typeface="Calibri" panose="020F0502020204030204" pitchFamily="34" charset="0"/>
                <a:cs typeface="Times New Roman" panose="02020603050405020304" pitchFamily="18" charset="0"/>
              </a:rPr>
              <a:t> o los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incidentalomas</a:t>
            </a:r>
            <a:r>
              <a:rPr lang="es-ES" sz="2000" dirty="0">
                <a:effectLst/>
                <a:latin typeface="Calibri" panose="020F0502020204030204" pitchFamily="34" charset="0"/>
                <a:ea typeface="Calibri" panose="020F0502020204030204" pitchFamily="34" charset="0"/>
                <a:cs typeface="Times New Roman" panose="02020603050405020304" pitchFamily="18" charset="0"/>
              </a:rPr>
              <a:t>. Y esta lista no es exhaustiva. </a:t>
            </a:r>
          </a:p>
          <a:p>
            <a:pPr algn="just"/>
            <a:endParaRPr lang="es-ES" dirty="0"/>
          </a:p>
        </p:txBody>
      </p:sp>
    </p:spTree>
    <p:extLst>
      <p:ext uri="{BB962C8B-B14F-4D97-AF65-F5344CB8AC3E}">
        <p14:creationId xmlns:p14="http://schemas.microsoft.com/office/powerpoint/2010/main" val="106766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44710" y="2120967"/>
            <a:ext cx="8281116" cy="1655762"/>
          </a:xfrm>
        </p:spPr>
        <p:txBody>
          <a:bodyPr/>
          <a:lstStyle/>
          <a:p>
            <a:pPr algn="just">
              <a:spcAft>
                <a:spcPts val="0"/>
              </a:spcAft>
            </a:pPr>
            <a:r>
              <a:rPr lang="es-ES" b="1" dirty="0">
                <a:solidFill>
                  <a:srgbClr val="800080"/>
                </a:solidFill>
                <a:effectLst/>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78039" y="1571223"/>
            <a:ext cx="9581882" cy="1854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6488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39783" y="858218"/>
            <a:ext cx="10251583" cy="5422006"/>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La prevención cuaternaria implica la necesidad del médico de vigilar permanentemente los daños que puede causar a sus pacientes.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La prevención cuaternaria es la comprensión de que la medicina se basa en una relación, y que esta relación debe seguir siendo verdaderamente terapéutica, respetando la autonomía de los pacientes y los médicos.</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Actúa como una resistencia, un grito de guerra contra la falta de humanidad de sectores enteros de la medicina y la corrupción institucional.</a:t>
            </a:r>
          </a:p>
          <a:p>
            <a:pPr algn="just"/>
            <a:endParaRPr lang="es-ES" dirty="0"/>
          </a:p>
        </p:txBody>
      </p:sp>
    </p:spTree>
    <p:extLst>
      <p:ext uri="{BB962C8B-B14F-4D97-AF65-F5344CB8AC3E}">
        <p14:creationId xmlns:p14="http://schemas.microsoft.com/office/powerpoint/2010/main" val="323017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88642" y="321970"/>
            <a:ext cx="10251583" cy="6297771"/>
          </a:xfrm>
        </p:spPr>
        <p:txBody>
          <a:bodyPr>
            <a:normAutofit fontScale="85000" lnSpcReduction="10000"/>
          </a:bodyPr>
          <a:lstStyle/>
          <a:p>
            <a:pPr algn="just">
              <a:spcAft>
                <a:spcPts val="0"/>
              </a:spcAft>
            </a:pPr>
            <a:r>
              <a:rPr lang="es-ES"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HABLAR CON EL ENFERMO EN LUGAR DE HABLAR CON LA ENFERMEDAD SUPONE UN CAMBIO CUALITATIVO EN LA PRÁCTICA CLÍNICA.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9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20150204-PrevCuat, La difícil elección del MAP de no hacer. </a:t>
            </a:r>
            <a:r>
              <a:rPr lang="en-US" sz="19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Visentin</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9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Visentin</a:t>
            </a:r>
            <a:r>
              <a:rPr lang="en-US" sz="19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G. The Difficult Choice of “Not Doing” Comment on “Quaternary Prevention, an Answer of Family. </a:t>
            </a:r>
            <a:r>
              <a:rPr lang="es-ES" sz="19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Int</a:t>
            </a:r>
            <a:r>
              <a:rPr lang="es-ES" sz="19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J </a:t>
            </a:r>
            <a:r>
              <a:rPr lang="es-ES" sz="19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Health</a:t>
            </a:r>
            <a:r>
              <a:rPr lang="es-ES" sz="19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9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Policy</a:t>
            </a:r>
            <a:r>
              <a:rPr lang="es-ES" sz="19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9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Manag</a:t>
            </a:r>
            <a:r>
              <a:rPr lang="es-ES" sz="19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2015 Jun 2;4(8):559-60..</a:t>
            </a:r>
            <a:endParaRPr lang="es-ES"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Hasta ahora la carga de trabajo cada vez mayor en la práctica general, con el consiguiente acortamiento del tiempo de consulta, determina un rápido acuerdo a las demandas del paciente, lo que con frecuencia es inapropiado y puede contribuir a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sobremedicalización</a:t>
            </a:r>
            <a:r>
              <a:rPr lang="es-ES" sz="2200" dirty="0">
                <a:effectLst/>
                <a:latin typeface="Calibri" panose="020F0502020204030204" pitchFamily="34" charset="0"/>
                <a:ea typeface="Calibri" panose="020F0502020204030204" pitchFamily="34" charset="0"/>
                <a:cs typeface="Times New Roman" panose="02020603050405020304" pitchFamily="18" charset="0"/>
              </a:rPr>
              <a:t>. Por el contrario, un tiempo de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cónsulta</a:t>
            </a:r>
            <a:r>
              <a:rPr lang="es-ES" sz="2200" dirty="0">
                <a:effectLst/>
                <a:latin typeface="Calibri" panose="020F0502020204030204" pitchFamily="34" charset="0"/>
                <a:ea typeface="Calibri" panose="020F0502020204030204" pitchFamily="34" charset="0"/>
                <a:cs typeface="Times New Roman" panose="02020603050405020304" pitchFamily="18" charset="0"/>
              </a:rPr>
              <a:t> más largo se asocia con una gama de mejores resultados para los pacientes.</a:t>
            </a:r>
          </a:p>
          <a:p>
            <a:pPr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Una manera fácil para el trabajo del médico general es: </a:t>
            </a:r>
            <a:r>
              <a:rPr lang="es-ES" sz="2200" b="1" dirty="0">
                <a:effectLst/>
                <a:latin typeface="Calibri" panose="020F0502020204030204" pitchFamily="34" charset="0"/>
                <a:ea typeface="Calibri" panose="020F0502020204030204" pitchFamily="34" charset="0"/>
                <a:cs typeface="Times New Roman" panose="02020603050405020304" pitchFamily="18" charset="0"/>
              </a:rPr>
              <a:t>1)</a:t>
            </a:r>
            <a:r>
              <a:rPr lang="es-ES" sz="2200" dirty="0">
                <a:effectLst/>
                <a:latin typeface="Calibri" panose="020F0502020204030204" pitchFamily="34" charset="0"/>
                <a:ea typeface="Calibri" panose="020F0502020204030204" pitchFamily="34" charset="0"/>
                <a:cs typeface="Times New Roman" panose="02020603050405020304" pitchFamily="18" charset="0"/>
              </a:rPr>
              <a:t> escuchar la queja del paciente; </a:t>
            </a:r>
            <a:r>
              <a:rPr lang="es-ES" sz="2200" b="1" dirty="0">
                <a:effectLst/>
                <a:latin typeface="Calibri" panose="020F0502020204030204" pitchFamily="34" charset="0"/>
                <a:ea typeface="Calibri" panose="020F0502020204030204" pitchFamily="34" charset="0"/>
                <a:cs typeface="Times New Roman" panose="02020603050405020304" pitchFamily="18" charset="0"/>
              </a:rPr>
              <a:t>2)</a:t>
            </a:r>
            <a:r>
              <a:rPr lang="es-ES" sz="2200" dirty="0">
                <a:effectLst/>
                <a:latin typeface="Calibri" panose="020F0502020204030204" pitchFamily="34" charset="0"/>
                <a:ea typeface="Calibri" panose="020F0502020204030204" pitchFamily="34" charset="0"/>
                <a:cs typeface="Times New Roman" panose="02020603050405020304" pitchFamily="18" charset="0"/>
              </a:rPr>
              <a:t> transformar la queja en un diagnóstico; y </a:t>
            </a:r>
            <a:r>
              <a:rPr lang="es-ES" sz="2200" b="1" dirty="0">
                <a:effectLst/>
                <a:latin typeface="Calibri" panose="020F0502020204030204" pitchFamily="34" charset="0"/>
                <a:ea typeface="Calibri" panose="020F0502020204030204" pitchFamily="34" charset="0"/>
                <a:cs typeface="Times New Roman" panose="02020603050405020304" pitchFamily="18" charset="0"/>
              </a:rPr>
              <a:t>3)</a:t>
            </a:r>
            <a:r>
              <a:rPr lang="es-ES" sz="2200" dirty="0">
                <a:effectLst/>
                <a:latin typeface="Calibri" panose="020F0502020204030204" pitchFamily="34" charset="0"/>
                <a:ea typeface="Calibri" panose="020F0502020204030204" pitchFamily="34" charset="0"/>
                <a:cs typeface="Times New Roman" panose="02020603050405020304" pitchFamily="18" charset="0"/>
              </a:rPr>
              <a:t> prescribir un procedimiento de diagnóstico de la enfermedad y un tratamiento, de acuerdo con la petición del paciente. Es una manera fácil que es tan bien reconocida por los trabajadores de salud pública, como bien recibida por los pacientes.</a:t>
            </a:r>
          </a:p>
          <a:p>
            <a:pPr algn="just">
              <a:lnSpc>
                <a:spcPct val="110000"/>
              </a:lnSpc>
              <a:spcAft>
                <a:spcPts val="0"/>
              </a:spcAft>
            </a:pP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effectLst/>
                <a:latin typeface="Calibri" panose="020F0502020204030204" pitchFamily="34" charset="0"/>
                <a:ea typeface="Calibri" panose="020F0502020204030204" pitchFamily="34" charset="0"/>
                <a:cs typeface="Times New Roman" panose="02020603050405020304" pitchFamily="18" charset="0"/>
              </a:rPr>
              <a:t>Con este enfoque, puede pedirse a los médicos de la sanidad pública que aborden el difícil objetivo de ahorrar siguiendo las GPC basadas en la evidencia. Esto significa que los védicos deben centrar su intervención sobre la enfermedad que se presenta ante ellos. Lo que ocurre, sin embargo, en el consultorio de un médico de cabecera es algo diferente: los pacientes llegan con síntomas indefinidos y confusos, ya que a menudo se presentan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multimorbilidad</a:t>
            </a:r>
            <a:r>
              <a:rPr lang="es-ES" sz="2200" dirty="0">
                <a:effectLst/>
                <a:latin typeface="Calibri" panose="020F0502020204030204" pitchFamily="34" charset="0"/>
                <a:ea typeface="Calibri" panose="020F0502020204030204" pitchFamily="34" charset="0"/>
                <a:cs typeface="Times New Roman" panose="02020603050405020304" pitchFamily="18" charset="0"/>
              </a:rPr>
              <a:t> y muy a menudo traen otros problemas no relacionados con la primera enfermedad (por lo general cada paciente llega al consultorio de su médico con un promedio de 3 problemas diferentes).</a:t>
            </a:r>
          </a:p>
        </p:txBody>
      </p:sp>
    </p:spTree>
    <p:extLst>
      <p:ext uri="{BB962C8B-B14F-4D97-AF65-F5344CB8AC3E}">
        <p14:creationId xmlns:p14="http://schemas.microsoft.com/office/powerpoint/2010/main" val="22099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88642" y="321970"/>
            <a:ext cx="10251583" cy="6297771"/>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Pero el artículo de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Jamoulle</a:t>
            </a:r>
            <a:r>
              <a:rPr lang="es-ES" sz="2000" dirty="0">
                <a:effectLst/>
                <a:latin typeface="Calibri" panose="020F0502020204030204" pitchFamily="34" charset="0"/>
                <a:ea typeface="Calibri" panose="020F0502020204030204" pitchFamily="34" charset="0"/>
                <a:cs typeface="Times New Roman" panose="02020603050405020304" pitchFamily="18" charset="0"/>
              </a:rPr>
              <a:t> propone un enfoque CUALITATIVAMENTE diferente y más ético a la relación del médico de cabecera con el paciente: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1)</a:t>
            </a:r>
            <a:r>
              <a:rPr lang="es-ES" sz="2000" dirty="0">
                <a:effectLst/>
                <a:latin typeface="Calibri" panose="020F0502020204030204" pitchFamily="34" charset="0"/>
                <a:ea typeface="Calibri" panose="020F0502020204030204" pitchFamily="34" charset="0"/>
                <a:cs typeface="Times New Roman" panose="02020603050405020304" pitchFamily="18" charset="0"/>
              </a:rPr>
              <a:t> Escuchar a la queja del paciente y entender/ resaltar la posible agenda oculta del paciente;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2)</a:t>
            </a:r>
            <a:r>
              <a:rPr lang="es-ES" sz="2000" dirty="0">
                <a:effectLst/>
                <a:latin typeface="Calibri" panose="020F0502020204030204" pitchFamily="34" charset="0"/>
                <a:ea typeface="Calibri" panose="020F0502020204030204" pitchFamily="34" charset="0"/>
                <a:cs typeface="Times New Roman" panose="02020603050405020304" pitchFamily="18" charset="0"/>
              </a:rPr>
              <a:t> Informar al paciente del diagnóstico, así como los pros y contras de otros procedimientos de diagnóstico y tratamiento; y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3)</a:t>
            </a:r>
            <a:r>
              <a:rPr lang="es-ES" sz="2000" dirty="0">
                <a:effectLst/>
                <a:latin typeface="Calibri" panose="020F0502020204030204" pitchFamily="34" charset="0"/>
                <a:ea typeface="Calibri" panose="020F0502020204030204" pitchFamily="34" charset="0"/>
                <a:cs typeface="Times New Roman" panose="02020603050405020304" pitchFamily="18" charset="0"/>
              </a:rPr>
              <a:t> Compartir con el paciente la decisión de “hacer” o “no hacer”, de acuerdo con los conocimientos técnicos del médico y los valores éticos del paciente.</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De esta manera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Jamoulle</a:t>
            </a:r>
            <a:r>
              <a:rPr lang="es-ES" sz="2000" dirty="0">
                <a:effectLst/>
                <a:latin typeface="Calibri" panose="020F0502020204030204" pitchFamily="34" charset="0"/>
                <a:ea typeface="Calibri" panose="020F0502020204030204" pitchFamily="34" charset="0"/>
                <a:cs typeface="Times New Roman" panose="02020603050405020304" pitchFamily="18" charset="0"/>
              </a:rPr>
              <a:t> está ampliando el concepto de prevención cuaternaria: no es sólo una cuestión de “hacer” o “no hacer” un procedimiento de prevención, sino que está ampliando el estilo de los médicos generales en cada decisión de su actividad diaria. En tal situación, la sugerencia de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Jamoulle</a:t>
            </a:r>
            <a:r>
              <a:rPr lang="es-ES" sz="2000" dirty="0">
                <a:effectLst/>
                <a:latin typeface="Calibri" panose="020F0502020204030204" pitchFamily="34" charset="0"/>
                <a:ea typeface="Calibri" panose="020F0502020204030204" pitchFamily="34" charset="0"/>
                <a:cs typeface="Times New Roman" panose="02020603050405020304" pitchFamily="18" charset="0"/>
              </a:rPr>
              <a:t> es no centrarse únicamente en la enfermedad, sino más bien en la relación con el paciente, haciendo hincapié en sus creencias y valores. Propone dedicar más tiempo (pero ahorrando dinero en la prescripción de procedimientos diagnósticos y terapéuticos más baratos) para entender el objetivo del paciente, con el fin de llegar a un acuerdo antes de tomar cualquier decisión.</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55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7126" y="888640"/>
            <a:ext cx="10251583" cy="6297771"/>
          </a:xfrm>
        </p:spPr>
        <p:txBody>
          <a:bodyPr>
            <a:normAutofit/>
          </a:bodyPr>
          <a:lstStyle/>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Este enfoque inicialmente puede parecer una pérdida de tiempo, pero por otro lado vale la pena emparejar la necesidades del paciente con la posibilidad de ahorrar dinero por “no hacer” un procedimiento médico que puede convertirse en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sobremedicalización</a:t>
            </a:r>
            <a:r>
              <a:rPr lang="es-ES" sz="2000" dirty="0">
                <a:effectLst/>
                <a:latin typeface="Calibri" panose="020F0502020204030204" pitchFamily="34" charset="0"/>
                <a:ea typeface="Calibri" panose="020F0502020204030204" pitchFamily="34" charset="0"/>
                <a:cs typeface="Times New Roman" panose="02020603050405020304" pitchFamily="18" charset="0"/>
              </a:rPr>
              <a:t>. Obviamente, la elección de “hacer” es mucho más fácil (y me refiero a aceptar sin discusión todas las demandas del paciente, prescribiéndole todos los procedimientos diagnósticos y tratándole todas las enfermedades diagnosticadas). Sin embargo, la “complejidad” es una de las principales características de la ocupación de un médico de cabecera. </a:t>
            </a:r>
          </a:p>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Esto significa: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1)</a:t>
            </a:r>
            <a:r>
              <a:rPr lang="es-ES" sz="2000" dirty="0">
                <a:effectLst/>
                <a:latin typeface="Calibri" panose="020F0502020204030204" pitchFamily="34" charset="0"/>
                <a:ea typeface="Calibri" panose="020F0502020204030204" pitchFamily="34" charset="0"/>
                <a:cs typeface="Times New Roman" panose="02020603050405020304" pitchFamily="18" charset="0"/>
              </a:rPr>
              <a:t> conocer la evidencia para poder ofrecer la elección;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2)</a:t>
            </a:r>
            <a:r>
              <a:rPr lang="es-ES" sz="2000" dirty="0">
                <a:effectLst/>
                <a:latin typeface="Calibri" panose="020F0502020204030204" pitchFamily="34" charset="0"/>
                <a:ea typeface="Calibri" panose="020F0502020204030204" pitchFamily="34" charset="0"/>
                <a:cs typeface="Times New Roman" panose="02020603050405020304" pitchFamily="18" charset="0"/>
              </a:rPr>
              <a:t> entender las necesidades reales del paciente siguiendo la historia de su enfermedad y la historia de su vida; y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3)</a:t>
            </a:r>
            <a:r>
              <a:rPr lang="es-ES" sz="2000" dirty="0">
                <a:effectLst/>
                <a:latin typeface="Calibri" panose="020F0502020204030204" pitchFamily="34" charset="0"/>
                <a:ea typeface="Calibri" panose="020F0502020204030204" pitchFamily="34" charset="0"/>
                <a:cs typeface="Times New Roman" panose="02020603050405020304" pitchFamily="18" charset="0"/>
              </a:rPr>
              <a:t> encontrar una manera de compartir una decisión común, conjunta con el fin de resolver sus problemas.</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26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Abramos un paréntesis para advertir que dos aspectos importantes en la relación con el paciente: la satisfacción del paciente y la aversión a la pérdida </a:t>
            </a:r>
            <a:r>
              <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7864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69" y="257576"/>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LA MAYOR SATISFACCIÓN DEL PACIENTE SE ASOCIÓ CON MENOS VISITAS A DEPARTAMENTOS DE EMERGENCIAS, AUNQUE MAYOR HOSPITALIZACIÓN, MÁS GASTOS EN FARMACIA Y DEMÁS GASTOS SANITARIOS, Y CON MÁS MORTALIDAD. </a:t>
            </a:r>
          </a:p>
          <a:p>
            <a:pPr algn="just">
              <a:spcAft>
                <a:spcPts val="0"/>
              </a:spcAft>
            </a:pPr>
            <a:r>
              <a:rPr lang="es-ES" sz="1800" b="1" dirty="0">
                <a:solidFill>
                  <a:srgbClr val="0000FF"/>
                </a:solidFill>
                <a:effectLst/>
                <a:latin typeface="Calibri" panose="020F0502020204030204" pitchFamily="34" charset="0"/>
                <a:ea typeface="Times New Roman" panose="02020603050405020304" pitchFamily="18" charset="0"/>
              </a:rPr>
              <a:t>20120312-Enc USA, +</a:t>
            </a:r>
            <a:r>
              <a:rPr lang="es-ES" sz="1800" b="1" dirty="0" err="1">
                <a:solidFill>
                  <a:srgbClr val="0000FF"/>
                </a:solidFill>
                <a:effectLst/>
                <a:latin typeface="Calibri" panose="020F0502020204030204" pitchFamily="34" charset="0"/>
                <a:ea typeface="Times New Roman" panose="02020603050405020304" pitchFamily="18" charset="0"/>
              </a:rPr>
              <a:t>satisfacc</a:t>
            </a:r>
            <a:r>
              <a:rPr lang="es-ES" sz="1800" b="1" dirty="0">
                <a:solidFill>
                  <a:srgbClr val="0000FF"/>
                </a:solidFill>
                <a:effectLst/>
                <a:latin typeface="Calibri" panose="020F0502020204030204" pitchFamily="34" charset="0"/>
                <a:ea typeface="Times New Roman" panose="02020603050405020304" pitchFamily="18" charset="0"/>
              </a:rPr>
              <a:t> </a:t>
            </a:r>
            <a:r>
              <a:rPr lang="es-ES" sz="1800" b="1" dirty="0" err="1">
                <a:solidFill>
                  <a:srgbClr val="0000FF"/>
                </a:solidFill>
                <a:effectLst/>
                <a:latin typeface="Calibri" panose="020F0502020204030204" pitchFamily="34" charset="0"/>
                <a:ea typeface="Times New Roman" panose="02020603050405020304" pitchFamily="18" charset="0"/>
              </a:rPr>
              <a:t>pac</a:t>
            </a:r>
            <a:r>
              <a:rPr lang="es-ES" sz="1800" b="1" dirty="0">
                <a:solidFill>
                  <a:srgbClr val="0000FF"/>
                </a:solidFill>
                <a:effectLst/>
                <a:latin typeface="Calibri" panose="020F0502020204030204" pitchFamily="34" charset="0"/>
                <a:ea typeface="Times New Roman" panose="02020603050405020304" pitchFamily="18" charset="0"/>
              </a:rPr>
              <a:t>, asociado-calidad +costes +</a:t>
            </a:r>
            <a:r>
              <a:rPr lang="es-ES" sz="1800" b="1" dirty="0" err="1">
                <a:solidFill>
                  <a:srgbClr val="0000FF"/>
                </a:solidFill>
                <a:effectLst/>
                <a:latin typeface="Calibri" panose="020F0502020204030204" pitchFamily="34" charset="0"/>
                <a:ea typeface="Times New Roman" panose="02020603050405020304" pitchFamily="18" charset="0"/>
              </a:rPr>
              <a:t>Mort.Fenton</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n-GB" sz="1800" dirty="0">
                <a:solidFill>
                  <a:srgbClr val="0000FF"/>
                </a:solidFill>
                <a:effectLst/>
                <a:latin typeface="Calibri" panose="020F0502020204030204" pitchFamily="34" charset="0"/>
                <a:ea typeface="Times New Roman" panose="02020603050405020304" pitchFamily="18" charset="0"/>
              </a:rPr>
              <a:t>Fenton JJ, </a:t>
            </a:r>
            <a:r>
              <a:rPr lang="en-GB" sz="1800" dirty="0" err="1">
                <a:solidFill>
                  <a:srgbClr val="0000FF"/>
                </a:solidFill>
                <a:effectLst/>
                <a:latin typeface="Calibri" panose="020F0502020204030204" pitchFamily="34" charset="0"/>
                <a:ea typeface="Times New Roman" panose="02020603050405020304" pitchFamily="18" charset="0"/>
              </a:rPr>
              <a:t>Jerant</a:t>
            </a:r>
            <a:r>
              <a:rPr lang="en-GB" sz="1800" dirty="0">
                <a:solidFill>
                  <a:srgbClr val="0000FF"/>
                </a:solidFill>
                <a:effectLst/>
                <a:latin typeface="Calibri" panose="020F0502020204030204" pitchFamily="34" charset="0"/>
                <a:ea typeface="Times New Roman" panose="02020603050405020304" pitchFamily="18" charset="0"/>
              </a:rPr>
              <a:t> AF, </a:t>
            </a:r>
            <a:r>
              <a:rPr lang="en-GB" sz="1800" dirty="0" err="1">
                <a:solidFill>
                  <a:srgbClr val="0000FF"/>
                </a:solidFill>
                <a:effectLst/>
                <a:latin typeface="Calibri" panose="020F0502020204030204" pitchFamily="34" charset="0"/>
                <a:ea typeface="Times New Roman" panose="02020603050405020304" pitchFamily="18" charset="0"/>
              </a:rPr>
              <a:t>Bertakis</a:t>
            </a:r>
            <a:r>
              <a:rPr lang="en-GB" sz="1800" dirty="0">
                <a:solidFill>
                  <a:srgbClr val="0000FF"/>
                </a:solidFill>
                <a:effectLst/>
                <a:latin typeface="Calibri" panose="020F0502020204030204" pitchFamily="34" charset="0"/>
                <a:ea typeface="Times New Roman" panose="02020603050405020304" pitchFamily="18" charset="0"/>
              </a:rPr>
              <a:t> KD, Franks P. The cost of satisfaction: a national study of patient satisfaction, health care utilization, expenditures, and mortality. </a:t>
            </a:r>
            <a:r>
              <a:rPr lang="es-ES" sz="1800" dirty="0" err="1">
                <a:solidFill>
                  <a:srgbClr val="0000FF"/>
                </a:solidFill>
                <a:effectLst/>
                <a:latin typeface="Calibri" panose="020F0502020204030204" pitchFamily="34" charset="0"/>
                <a:ea typeface="Times New Roman" panose="02020603050405020304" pitchFamily="18" charset="0"/>
              </a:rPr>
              <a:t>Arch</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Intern</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Med</a:t>
            </a:r>
            <a:r>
              <a:rPr lang="es-ES" sz="1800" dirty="0">
                <a:solidFill>
                  <a:srgbClr val="0000FF"/>
                </a:solidFill>
                <a:effectLst/>
                <a:latin typeface="Calibri" panose="020F0502020204030204" pitchFamily="34" charset="0"/>
                <a:ea typeface="Times New Roman" panose="02020603050405020304" pitchFamily="18" charset="0"/>
              </a:rPr>
              <a:t>.. 2012 Mar 12;172(5):405-11</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ANTECEDENTES</a:t>
            </a:r>
            <a:r>
              <a:rPr lang="es-ES" sz="2000" dirty="0">
                <a:effectLst/>
                <a:latin typeface="Calibri" panose="020F0502020204030204" pitchFamily="34" charset="0"/>
                <a:ea typeface="Times New Roman" panose="02020603050405020304" pitchFamily="18" charset="0"/>
              </a:rPr>
              <a:t>: La satisfacción de los pacientes se utiliza ampliamente en las medidas de calidad de la atención a la salud, e incluso es utilizada para la incentivación. Sin embargo, continúa mal definida la relación entre la satisfacción de los pacientes y la utilización de los servicios de salud, gastos y los resultados en salud.</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MÉTODOS:</a:t>
            </a:r>
            <a:r>
              <a:rPr lang="es-ES" sz="2000" dirty="0">
                <a:effectLst/>
                <a:latin typeface="Calibri" panose="020F0502020204030204" pitchFamily="34" charset="0"/>
                <a:ea typeface="Times New Roman" panose="02020603050405020304" pitchFamily="18" charset="0"/>
              </a:rPr>
              <a:t> Se hizo un estudio de cohortes prospectivo con adultos encuestados (N= 51.946) de la Encuesta Nacional del Panel de Gastos Médicos desde el año 2000 hasta el 2007, incluyendo 2 años de datos para cada paciente, y simultáneamente se siguieron los datos de mortalidad hasta el 31 de diciembre de 2006 de una </a:t>
            </a:r>
            <a:r>
              <a:rPr lang="es-ES" sz="2000" dirty="0" err="1">
                <a:effectLst/>
                <a:latin typeface="Calibri" panose="020F0502020204030204" pitchFamily="34" charset="0"/>
                <a:ea typeface="Times New Roman" panose="02020603050405020304" pitchFamily="18" charset="0"/>
              </a:rPr>
              <a:t>submuestra</a:t>
            </a:r>
            <a:r>
              <a:rPr lang="es-ES" sz="2000" dirty="0">
                <a:effectLst/>
                <a:latin typeface="Calibri" panose="020F0502020204030204" pitchFamily="34" charset="0"/>
                <a:ea typeface="Times New Roman" panose="02020603050405020304" pitchFamily="18" charset="0"/>
              </a:rPr>
              <a:t> (n=36.428) del 2000 hasta el 2005. En el año 1 la satisfacción del paciente se evaluó utilizando 5 ítems de la Evaluación del Consumidor de la Encuesta de Planes de Salud. Se estimó la asociación ajustada entre la satisfacción del paciente en el año 1 y la utilización de servicios de salud en el año 2 (visitas al departamento de emergencias y admisión hospitalaria), así como los gastos en servicios de salud en el año 2 (gasto en prescripción de medicamentos y demás gastos), y mortalidad durante una media de seguimiento de 3,9 años.</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46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a:t>
            </a:r>
            <a:r>
              <a:rPr lang="es-ES" sz="2000" dirty="0">
                <a:effectLst/>
                <a:latin typeface="Calibri" panose="020F0502020204030204" pitchFamily="34" charset="0"/>
                <a:ea typeface="Times New Roman" panose="02020603050405020304" pitchFamily="18" charset="0"/>
              </a:rPr>
              <a:t> Ajustando por las características sociodemográficas, estado de seguro, disponibilidad de una fuente habitual de atención, carga de la enfermedad crónica enfermedad, estado de salud, y 1 año de utilización y los gastos, la más alta satisfacción de los encuestados (cuartil superior de satisfacción) en relación con los de menos satisfacción (cuartil más bajo de satisfacción) se asoció con una menor posibilidad de visitas a emergencias [OR ajustado = 0.92 (IC 95%, 0,84-1,00)], más alta posibilidad de admisión hospitalaria [OR ajustado = 1,12 (IC 95%, 1,02-1,23), 8.8% (IC 95% 1,6% a 16,6%)], mayores gastos sanitarios [9,1% (IC 95%, 2,3% a 16,4%)] mayores gastos de medicamentos prescritos, y mayor mortalidad [(HR ajustado = 1,26 (IC 95%, 1,05-1,53)].</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CONCLUSIÓN:</a:t>
            </a:r>
            <a:r>
              <a:rPr lang="es-ES" sz="2000" dirty="0">
                <a:effectLst/>
                <a:latin typeface="Calibri" panose="020F0502020204030204" pitchFamily="34" charset="0"/>
                <a:ea typeface="Times New Roman" panose="02020603050405020304" pitchFamily="18" charset="0"/>
              </a:rPr>
              <a:t> En una muestra representativa nacional, la mayor satisfacción del paciente se asoció con menos visitas a los departamentos de emergencias, aunque también con mayor hospitalización, más gastos en farmacia y demás gastos sanitarios y con más mortalidad.</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488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Times New Roman" panose="02020603050405020304" pitchFamily="18" charset="0"/>
              </a:rPr>
              <a:t>METAANÁLISIS DE 12 ESTUDIOS DE GUÍAS DE PRÁCTICA CLÍNICA: SE SIGUEN MÁS LAS 7 QUE PRESCRIBEN HACER QUE LAS 5 QUE PROSCRIBEN HACER.</a:t>
            </a:r>
            <a:endParaRPr lang="es-ES" sz="2000" dirty="0">
              <a:solidFill>
                <a:srgbClr val="0000FF"/>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20071231-MA 12Est GPC, 6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dimens</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prescript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vs 5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proscrip</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MAP siguen o no. </a:t>
            </a:r>
            <a:r>
              <a:rPr lang="en-U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Glenton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 Pope C. Thou shalt versus thou shalt not: a meta-synthesis of GPs' attitudes to clinical practice guidelines.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Br J Gen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Pract</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Dec;57(545):971-8. </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Las guías clínicas en medicina general son muchas veces restrictivas, y son por ello rechazadas, cuando había que ver las prohibiciones tipo “no se debería” como protección para nuestro “no es necesario”.</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893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5" y="206060"/>
            <a:ext cx="10251583" cy="6297771"/>
          </a:xfrm>
        </p:spPr>
        <p:txBody>
          <a:bodyPr>
            <a:normAutofit/>
          </a:bodyPr>
          <a:lstStyle/>
          <a:p>
            <a:pPr algn="just">
              <a:spcAft>
                <a:spcPts val="0"/>
              </a:spcAft>
            </a:pPr>
            <a:r>
              <a:rPr lang="es-ES" sz="2000" b="1" dirty="0">
                <a:solidFill>
                  <a:srgbClr val="0000FF"/>
                </a:solidFill>
                <a:effectLst/>
                <a:latin typeface="Calibri" panose="020F0502020204030204" pitchFamily="34" charset="0"/>
                <a:ea typeface="Times New Roman" panose="02020603050405020304" pitchFamily="18" charset="0"/>
              </a:rPr>
              <a:t>ESTUDIO TRANSVERSAL 1999-2008 EN ESTADOS UNIDOS SOBRE 22 INDICADORES DE CALIDAD AMBULATORIA: MEJORAN SIGNIFICATIVAMENTE LOS DE INFRAUTILIZACIÓN Y MUY POCO LOS DE SOBREUTILIZACIÓN.</a:t>
            </a:r>
            <a:endParaRPr lang="es-ES" sz="2800" dirty="0">
              <a:solidFill>
                <a:srgbClr val="0000FF"/>
              </a:solidFill>
              <a:effectLst/>
              <a:latin typeface="Times New Roman" panose="02020603050405020304" pitchFamily="18" charset="0"/>
              <a:ea typeface="Times New Roman" panose="02020603050405020304" pitchFamily="18" charset="0"/>
            </a:endParaRPr>
          </a:p>
          <a:p>
            <a:pPr algn="just">
              <a:spcAft>
                <a:spcPts val="0"/>
              </a:spcAft>
            </a:pPr>
            <a:r>
              <a:rPr lang="en-US" sz="1700" b="1" dirty="0">
                <a:solidFill>
                  <a:srgbClr val="0000FF"/>
                </a:solidFill>
                <a:effectLst/>
                <a:latin typeface="Calibri" panose="020F0502020204030204" pitchFamily="34" charset="0"/>
                <a:ea typeface="Times New Roman" panose="02020603050405020304" pitchFamily="18" charset="0"/>
              </a:rPr>
              <a:t>Rep-20121225-EstTranv 1999-2009, 22 </a:t>
            </a:r>
            <a:r>
              <a:rPr lang="en-US" sz="1700" b="1" dirty="0" err="1">
                <a:solidFill>
                  <a:srgbClr val="0000FF"/>
                </a:solidFill>
                <a:effectLst/>
                <a:latin typeface="Calibri" panose="020F0502020204030204" pitchFamily="34" charset="0"/>
                <a:ea typeface="Times New Roman" panose="02020603050405020304" pitchFamily="18" charset="0"/>
              </a:rPr>
              <a:t>indic</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calid</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Subreutil</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AP.Kale</a:t>
            </a:r>
            <a:endParaRPr lang="es-ES" sz="1700" dirty="0">
              <a:effectLst/>
              <a:latin typeface="Times New Roman" panose="02020603050405020304" pitchFamily="18" charset="0"/>
              <a:ea typeface="Times New Roman" panose="02020603050405020304" pitchFamily="18" charset="0"/>
            </a:endParaRPr>
          </a:p>
          <a:p>
            <a:pPr algn="just">
              <a:spcAft>
                <a:spcPts val="0"/>
              </a:spcAft>
            </a:pPr>
            <a:r>
              <a:rPr lang="en-GB" sz="1700" dirty="0">
                <a:solidFill>
                  <a:srgbClr val="0000FF"/>
                </a:solidFill>
                <a:effectLst/>
                <a:latin typeface="Calibri" panose="020F0502020204030204" pitchFamily="34" charset="0"/>
                <a:ea typeface="Times New Roman" panose="02020603050405020304" pitchFamily="18" charset="0"/>
              </a:rPr>
              <a:t>Kale MS, Bishop TF, </a:t>
            </a:r>
            <a:r>
              <a:rPr lang="en-GB" sz="1700" dirty="0" err="1">
                <a:solidFill>
                  <a:srgbClr val="0000FF"/>
                </a:solidFill>
                <a:effectLst/>
                <a:latin typeface="Calibri" panose="020F0502020204030204" pitchFamily="34" charset="0"/>
                <a:ea typeface="Times New Roman" panose="02020603050405020304" pitchFamily="18" charset="0"/>
              </a:rPr>
              <a:t>Federman</a:t>
            </a:r>
            <a:r>
              <a:rPr lang="en-GB" sz="1700" dirty="0">
                <a:solidFill>
                  <a:srgbClr val="0000FF"/>
                </a:solidFill>
                <a:effectLst/>
                <a:latin typeface="Calibri" panose="020F0502020204030204" pitchFamily="34" charset="0"/>
                <a:ea typeface="Times New Roman" panose="02020603050405020304" pitchFamily="18" charset="0"/>
              </a:rPr>
              <a:t> AD, </a:t>
            </a:r>
            <a:r>
              <a:rPr lang="en-GB" sz="1700" dirty="0" err="1">
                <a:solidFill>
                  <a:srgbClr val="0000FF"/>
                </a:solidFill>
                <a:effectLst/>
                <a:latin typeface="Calibri" panose="020F0502020204030204" pitchFamily="34" charset="0"/>
                <a:ea typeface="Times New Roman" panose="02020603050405020304" pitchFamily="18" charset="0"/>
              </a:rPr>
              <a:t>Keyhani</a:t>
            </a:r>
            <a:r>
              <a:rPr lang="en-GB" sz="1700" dirty="0">
                <a:solidFill>
                  <a:srgbClr val="0000FF"/>
                </a:solidFill>
                <a:effectLst/>
                <a:latin typeface="Calibri" panose="020F0502020204030204" pitchFamily="34" charset="0"/>
                <a:ea typeface="Times New Roman" panose="02020603050405020304" pitchFamily="18" charset="0"/>
              </a:rPr>
              <a:t> S. Trends in the Overuse of Ambulatory Health Care Services in the United States. </a:t>
            </a:r>
            <a:r>
              <a:rPr lang="es-ES" sz="1700" dirty="0" err="1">
                <a:solidFill>
                  <a:srgbClr val="0000FF"/>
                </a:solidFill>
                <a:effectLst/>
                <a:latin typeface="Calibri" panose="020F0502020204030204" pitchFamily="34" charset="0"/>
                <a:ea typeface="Times New Roman" panose="02020603050405020304" pitchFamily="18" charset="0"/>
              </a:rPr>
              <a:t>Arch</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Intern</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a:t>
            </a:r>
            <a:r>
              <a:rPr lang="es-ES" sz="1700" dirty="0" err="1">
                <a:solidFill>
                  <a:srgbClr val="0000FF"/>
                </a:solidFill>
                <a:effectLst/>
                <a:latin typeface="Calibri" panose="020F0502020204030204" pitchFamily="34" charset="0"/>
                <a:ea typeface="Times New Roman" panose="02020603050405020304" pitchFamily="18" charset="0"/>
              </a:rPr>
              <a:t>Dec</a:t>
            </a:r>
            <a:r>
              <a:rPr lang="es-ES" sz="1700" dirty="0">
                <a:solidFill>
                  <a:srgbClr val="0000FF"/>
                </a:solidFill>
                <a:effectLst/>
                <a:latin typeface="Calibri" panose="020F0502020204030204" pitchFamily="34" charset="0"/>
                <a:ea typeface="Times New Roman" panose="02020603050405020304" pitchFamily="18" charset="0"/>
              </a:rPr>
              <a:t> 24:1-7.</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Introducción: </a:t>
            </a:r>
            <a:r>
              <a:rPr lang="es-ES" sz="2000" dirty="0">
                <a:effectLst/>
                <a:latin typeface="Calibri" panose="020F0502020204030204" pitchFamily="34" charset="0"/>
                <a:ea typeface="Times New Roman" panose="02020603050405020304" pitchFamily="18" charset="0"/>
              </a:rPr>
              <a:t>Dado el elevado coste que genera la sanidad, los políticos muestran un interés creciente en identificar las ineficiencias de nuestro sistema de salud. El objetivo de este estudio fue determinar si la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de los servicios sanitarios ambulatorios ha disminuido durante la pasada década.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Métodos: </a:t>
            </a:r>
            <a:r>
              <a:rPr lang="es-ES" sz="2000" dirty="0">
                <a:effectLst/>
                <a:latin typeface="Calibri" panose="020F0502020204030204" pitchFamily="34" charset="0"/>
                <a:ea typeface="Times New Roman" panose="02020603050405020304" pitchFamily="18" charset="0"/>
              </a:rPr>
              <a:t>Se hizo un análisis transversal de los datos de los registros del Nacional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y de las del departamento de pacientes ambulatorios del Nacional Hospital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a:t>
            </a:r>
            <a:r>
              <a:rPr lang="es-ES" sz="2000" dirty="0" err="1">
                <a:effectLst/>
                <a:latin typeface="Calibri" panose="020F0502020204030204" pitchFamily="34" charset="0"/>
                <a:ea typeface="Times New Roman" panose="02020603050405020304" pitchFamily="18" charset="0"/>
              </a:rPr>
              <a:t>Survey</a:t>
            </a:r>
            <a:r>
              <a:rPr lang="es-ES" sz="2000" dirty="0">
                <a:effectLst/>
                <a:latin typeface="Calibri" panose="020F0502020204030204" pitchFamily="34" charset="0"/>
                <a:ea typeface="Times New Roman" panose="02020603050405020304" pitchFamily="18" charset="0"/>
              </a:rPr>
              <a:t> en el periodo comprendido entre los años 1999 y 2009. Estos registros muestran a nivel nacional y con periodicidad anual los datos de visitas a ambulatorios no financiados estatalmente.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Calibri" panose="020F0502020204030204" pitchFamily="34" charset="0"/>
                <a:ea typeface="Times New Roman" panose="02020603050405020304" pitchFamily="18" charset="0"/>
              </a:rPr>
              <a:t>Se emplearon 22 indicadores de calidad, usando una combinación de medidas de calidad usadas actualmente y de recomendaciones de las guías de práctica clínica. Las variables principales fueron los ratios de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y sus respectivos intervalos de confianza al 95%.</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501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8338"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 </a:t>
            </a:r>
            <a:r>
              <a:rPr lang="es-ES" sz="2000" dirty="0">
                <a:effectLst/>
                <a:latin typeface="Calibri" panose="020F0502020204030204" pitchFamily="34" charset="0"/>
                <a:ea typeface="Times New Roman" panose="02020603050405020304" pitchFamily="18" charset="0"/>
              </a:rPr>
              <a:t>Se observó un aumento estadísticamente significativo de 6 de los 9 </a:t>
            </a:r>
            <a:r>
              <a:rPr lang="es-ES" sz="2000" b="1" dirty="0">
                <a:effectLst/>
                <a:latin typeface="Calibri" panose="020F0502020204030204" pitchFamily="34" charset="0"/>
                <a:ea typeface="Times New Roman" panose="02020603050405020304" pitchFamily="18" charset="0"/>
              </a:rPr>
              <a:t>indicadores de infrautilización</a:t>
            </a:r>
            <a:r>
              <a:rPr lang="es-ES" sz="2000" dirty="0">
                <a:effectLst/>
                <a:latin typeface="Calibri" panose="020F0502020204030204" pitchFamily="34" charset="0"/>
                <a:ea typeface="Times New Roman" panose="02020603050405020304" pitchFamily="18" charset="0"/>
              </a:rPr>
              <a:t>. Así, se vio que aumentaban el uso de fármacos </a:t>
            </a:r>
            <a:r>
              <a:rPr lang="es-ES" sz="2000" dirty="0" err="1">
                <a:effectLst/>
                <a:latin typeface="Calibri" panose="020F0502020204030204" pitchFamily="34" charset="0"/>
                <a:ea typeface="Times New Roman" panose="02020603050405020304" pitchFamily="18" charset="0"/>
              </a:rPr>
              <a:t>antitrombóticos</a:t>
            </a:r>
            <a:r>
              <a:rPr lang="es-ES" sz="2000" dirty="0">
                <a:effectLst/>
                <a:latin typeface="Calibri" panose="020F0502020204030204" pitchFamily="34" charset="0"/>
                <a:ea typeface="Times New Roman" panose="02020603050405020304" pitchFamily="18" charset="0"/>
              </a:rPr>
              <a:t> en la fibrilación auricular, el empleo de AAS y betabloqueantes en la enfermedad coronaria, la utilización de betabloqueantes en la insuficiencia cardíaca congestiva y el uso de </a:t>
            </a:r>
            <a:r>
              <a:rPr lang="es-ES" sz="2000" dirty="0" err="1">
                <a:effectLst/>
                <a:latin typeface="Calibri" panose="020F0502020204030204" pitchFamily="34" charset="0"/>
                <a:ea typeface="Times New Roman" panose="02020603050405020304" pitchFamily="18" charset="0"/>
              </a:rPr>
              <a:t>estatinas</a:t>
            </a:r>
            <a:r>
              <a:rPr lang="es-ES" sz="2000" dirty="0">
                <a:effectLst/>
                <a:latin typeface="Calibri" panose="020F0502020204030204" pitchFamily="34" charset="0"/>
                <a:ea typeface="Times New Roman" panose="02020603050405020304" pitchFamily="18" charset="0"/>
              </a:rPr>
              <a:t> en pacientes diabéticos. En cuanto a los </a:t>
            </a:r>
            <a:r>
              <a:rPr lang="es-ES" sz="2000" b="1" dirty="0">
                <a:effectLst/>
                <a:latin typeface="Calibri" panose="020F0502020204030204" pitchFamily="34" charset="0"/>
                <a:ea typeface="Times New Roman" panose="02020603050405020304" pitchFamily="18" charset="0"/>
              </a:rPr>
              <a:t>indicadores de sobreutilización</a:t>
            </a:r>
            <a:r>
              <a:rPr lang="es-ES" sz="2000" dirty="0">
                <a:effectLst/>
                <a:latin typeface="Calibri" panose="020F0502020204030204" pitchFamily="34" charset="0"/>
                <a:ea typeface="Times New Roman" panose="02020603050405020304" pitchFamily="18" charset="0"/>
              </a:rPr>
              <a:t>, 2 de los 11 mejoraron, 1 empeoró y 8 se mantuvieron sin cambios. Hubo una disminución significativa en la sobreutilización del cribado de cáncer de cérvix en mujeres mayores de 65 años y en la utilización de antibióticos en las exacerbaciones asmáticas. Sin embargo, se observó un aumento en el uso de técnicas de </a:t>
            </a:r>
            <a:r>
              <a:rPr lang="es-ES" sz="2000" dirty="0" err="1">
                <a:effectLst/>
                <a:latin typeface="Calibri" panose="020F0502020204030204" pitchFamily="34" charset="0"/>
                <a:ea typeface="Times New Roman" panose="02020603050405020304" pitchFamily="18" charset="0"/>
              </a:rPr>
              <a:t>screening</a:t>
            </a:r>
            <a:r>
              <a:rPr lang="es-ES" sz="2000" dirty="0">
                <a:effectLst/>
                <a:latin typeface="Calibri" panose="020F0502020204030204" pitchFamily="34" charset="0"/>
                <a:ea typeface="Times New Roman" panose="02020603050405020304" pitchFamily="18" charset="0"/>
              </a:rPr>
              <a:t> de cáncer de próstata en varones mayores de 74 años. Respecto a los indicadores de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disminuyó la proporción de pacientes con infecciones de tracto urinario a los que se les prescribió un antibiótico inapropiado.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Conclusiones: </a:t>
            </a:r>
            <a:r>
              <a:rPr lang="es-ES" sz="2000" dirty="0">
                <a:effectLst/>
                <a:latin typeface="Calibri" panose="020F0502020204030204" pitchFamily="34" charset="0"/>
                <a:ea typeface="Times New Roman" panose="02020603050405020304" pitchFamily="18" charset="0"/>
              </a:rPr>
              <a:t>Encontramos una mejora significativa en los indicadores de infrautilización y una reducción menos importante en los de sobreutilización. Dado el elevado gasto sanitario, consideramos que estos datos son relevantes. </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02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85000" lnSpcReduction="10000"/>
          </a:bodyPr>
          <a:lstStyle/>
          <a:p>
            <a:pPr algn="just">
              <a:lnSpc>
                <a:spcPct val="110000"/>
              </a:lnSpc>
              <a:spcAft>
                <a:spcPts val="0"/>
              </a:spcAft>
            </a:pPr>
            <a:r>
              <a:rPr lang="es-ES"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SOBRE EXPECTATIVAS A USUARIOS DE ESTATINAS: SOBRESTIMAN EL EFECTO DE LAS ESTATINAS EN LA REDUCCIÓN DEL INFARTO.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20070731-Enc,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Expect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user</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estat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-IAM 51 y 54pc 5y, real 1 y 5pc en PP y PS. </a:t>
            </a:r>
            <a:r>
              <a:rPr lang="en-U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P,Westerling</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 Patient expectations on lipid-lowering drugs.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Patient</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Couns</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Jul;67(1-2):143-150.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En 2007 </a:t>
            </a:r>
            <a:r>
              <a:rPr lang="es-ES" dirty="0" err="1">
                <a:effectLst/>
                <a:latin typeface="Calibri" panose="020F0502020204030204" pitchFamily="34" charset="0"/>
                <a:ea typeface="Calibri" panose="020F0502020204030204" pitchFamily="34" charset="0"/>
                <a:cs typeface="Times New Roman" panose="02020603050405020304" pitchFamily="18" charset="0"/>
              </a:rPr>
              <a:t>Lytsy</a:t>
            </a:r>
            <a:r>
              <a:rPr lang="es-ES" dirty="0">
                <a:effectLst/>
                <a:latin typeface="Calibri" panose="020F0502020204030204" pitchFamily="34" charset="0"/>
                <a:ea typeface="Calibri" panose="020F0502020204030204" pitchFamily="34" charset="0"/>
                <a:cs typeface="Times New Roman" panose="02020603050405020304" pitchFamily="18" charset="0"/>
              </a:rPr>
              <a:t> y col llevaron a cabo en Suecia una encuesta sobre 829 pacientes que acudían a oficinas de farmacia a retirar sus recetas de </a:t>
            </a:r>
            <a:r>
              <a:rPr lang="es-ES" dirty="0" err="1">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effectLst/>
                <a:latin typeface="Calibri" panose="020F0502020204030204" pitchFamily="34" charset="0"/>
                <a:ea typeface="Calibri" panose="020F0502020204030204" pitchFamily="34" charset="0"/>
                <a:cs typeface="Times New Roman" panose="02020603050405020304" pitchFamily="18" charset="0"/>
              </a:rPr>
              <a:t>. Contestaron sus características sociodemográficas, educativas, económicas, cinco condiciones de salud, satisfacción con las explicaciones de su médico, y las expectativas de beneficio sobre el ataque cardíaco de las estatinas en 5 años. Se preguntaba ¿a cuántos de cada 1000 tratados beneficiaría en el ataque cardíaco el tratamiento con estatinas frente a no estar tratado?.</a:t>
            </a: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El resultado mostró que las expectativas de los pacientes en el beneficio del tratamiento son muy elevadas. En 5 años, los individuos de bajo riesgo esperaban que si toman </a:t>
            </a:r>
            <a:r>
              <a:rPr lang="es-ES" dirty="0" err="1">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effectLst/>
                <a:latin typeface="Calibri" panose="020F0502020204030204" pitchFamily="34" charset="0"/>
                <a:ea typeface="Calibri" panose="020F0502020204030204" pitchFamily="34" charset="0"/>
                <a:cs typeface="Times New Roman" panose="02020603050405020304" pitchFamily="18" charset="0"/>
              </a:rPr>
              <a:t> se beneficiarían el 51%, así como el 54% de los de alto riesgo, respecto a si no las toman. Sin embargo, para ese grupo de edad, las RAR realistas son 1,08% para los de bajo riesgo y 5,12% para los de alto riesgo en 5 años.</a:t>
            </a:r>
          </a:p>
          <a:p>
            <a:endParaRPr lang="es-ES" dirty="0"/>
          </a:p>
        </p:txBody>
      </p:sp>
    </p:spTree>
    <p:extLst>
      <p:ext uri="{BB962C8B-B14F-4D97-AF65-F5344CB8AC3E}">
        <p14:creationId xmlns:p14="http://schemas.microsoft.com/office/powerpoint/2010/main" val="1251872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cerremos el paréntesis para continuar)</a:t>
            </a: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94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8039" y="1736624"/>
            <a:ext cx="9414457" cy="3223766"/>
          </a:xfrm>
        </p:spPr>
        <p:txBody>
          <a:bodyPr>
            <a:normAutofit fontScale="32500" lnSpcReduction="20000"/>
          </a:bodyPr>
          <a:lstStyle/>
          <a:p>
            <a:pPr algn="just">
              <a:lnSpc>
                <a:spcPct val="120000"/>
              </a:lnSpc>
              <a:spcAft>
                <a:spcPts val="0"/>
              </a:spcAft>
            </a:pPr>
            <a:r>
              <a:rPr lang="es-ES" sz="7400" b="1" dirty="0">
                <a:solidFill>
                  <a:srgbClr val="990099"/>
                </a:solidFill>
                <a:effectLst/>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QUITAR ES MUCHO MAYOR QUE PARA DAR (AVERSIÓN A LA PÉRDIDA, EFECTO DOTACIÓN).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7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POR ESO ES MÁS FÁCIL EVITAR LA INFRAUTILIZACIÓN QUE EVITAR LA SOBREUTILIZACIÓN.</a:t>
            </a:r>
            <a:endParaRPr lang="es-ES" sz="7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7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Sobreutilizar</a:t>
            </a:r>
            <a:r>
              <a:rPr lang="es-ES" sz="6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error tipo 1</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a:effectLst/>
                <a:latin typeface="Calibri" panose="020F0502020204030204" pitchFamily="34" charset="0"/>
                <a:ea typeface="Calibri" panose="020F0502020204030204" pitchFamily="34" charset="0"/>
                <a:cs typeface="Times New Roman" panose="02020603050405020304" pitchFamily="18" charset="0"/>
              </a:rPr>
              <a:t>Infrautilizar = error tipo 2</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78039" y="1571223"/>
            <a:ext cx="9581882" cy="3554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18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p>
          <a:p>
            <a:pPr algn="just">
              <a:spcAft>
                <a:spcPts val="0"/>
              </a:spcAft>
            </a:pP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436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978794"/>
            <a:ext cx="10251583" cy="3541692"/>
          </a:xfrm>
        </p:spPr>
        <p:txBody>
          <a:bodyPr>
            <a:normAutofit/>
          </a:bodyPr>
          <a:lstStyle/>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Error tipo 1 (dar por bueno algo que es malo) y error tipo 2 (dar por malo algo que es bueno) en la práctica médica.</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En su práctica el médico puede incurrir en un error tipo 1 (prescribe por error algo que es malo) por falta de precisión en sus contenidos mentales (con sus instrumentos auxiliares) de detección de la realidad, o por exceso de rapidez. Daña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Para defenderse y no volver a incurrir en un error tipo 1, el médico tiende a aumentar los requisitos, los trámites y la lentitud, pudiendo entonces incurrir en un error tipo 2 (no prescribe por error algo que es bueno). Se deja de beneficiar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Se trata de alcanzar un intervalo virtuoso en el que se cometa el mínimo error tipo 1 condicionado a cometer el mínimo error tipo 2.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464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33376" y="743800"/>
            <a:ext cx="11202061" cy="5141845"/>
          </a:xfrm>
          <a:prstGeom prst="rect">
            <a:avLst/>
          </a:prstGeom>
        </p:spPr>
      </p:pic>
    </p:spTree>
    <p:extLst>
      <p:ext uri="{BB962C8B-B14F-4D97-AF65-F5344CB8AC3E}">
        <p14:creationId xmlns:p14="http://schemas.microsoft.com/office/powerpoint/2010/main" val="3431130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93183" y="576372"/>
            <a:ext cx="11803067" cy="5618365"/>
          </a:xfrm>
          <a:prstGeom prst="rect">
            <a:avLst/>
          </a:prstGeom>
        </p:spPr>
      </p:pic>
    </p:spTree>
    <p:extLst>
      <p:ext uri="{BB962C8B-B14F-4D97-AF65-F5344CB8AC3E}">
        <p14:creationId xmlns:p14="http://schemas.microsoft.com/office/powerpoint/2010/main" val="4124080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6754" y="2560872"/>
            <a:ext cx="8983015" cy="2964165"/>
          </a:xfrm>
        </p:spPr>
        <p:txBody>
          <a:bodyPr>
            <a:normAutofit/>
          </a:bodyPr>
          <a:lstStyle/>
          <a:p>
            <a:pPr algn="just">
              <a:spcAft>
                <a:spcPts val="0"/>
              </a:spcAft>
            </a:pPr>
            <a:r>
              <a:rPr lang="es-ES" sz="3200" b="1" dirty="0">
                <a:solidFill>
                  <a:srgbClr val="990099"/>
                </a:solidFill>
                <a:effectLst/>
                <a:latin typeface="Calibri" panose="020F0502020204030204" pitchFamily="34" charset="0"/>
                <a:ea typeface="Calibri" panose="020F0502020204030204" pitchFamily="34" charset="0"/>
                <a:cs typeface="Times New Roman" panose="02020603050405020304" pitchFamily="18" charset="0"/>
              </a:rPr>
              <a:t>DIMENSIÓN MORAL Y ÉTICA</a:t>
            </a:r>
            <a:r>
              <a:rPr lang="es-ES" sz="3200" b="1" dirty="0">
                <a:solidFill>
                  <a:srgbClr val="990099"/>
                </a:solidFill>
                <a:latin typeface="Calibri" panose="020F0502020204030204" pitchFamily="34" charset="0"/>
                <a:ea typeface="Calibri" panose="020F0502020204030204" pitchFamily="34" charset="0"/>
                <a:cs typeface="Times New Roman" panose="02020603050405020304" pitchFamily="18" charset="0"/>
              </a:rPr>
              <a:t> </a:t>
            </a:r>
            <a:r>
              <a:rPr lang="es-ES" sz="3200" b="1" dirty="0">
                <a:solidFill>
                  <a:srgbClr val="990099"/>
                </a:solidFill>
                <a:effectLst/>
                <a:latin typeface="Calibri" panose="020F0502020204030204" pitchFamily="34" charset="0"/>
                <a:ea typeface="Calibri" panose="020F0502020204030204" pitchFamily="34" charset="0"/>
                <a:cs typeface="Times New Roman" panose="02020603050405020304" pitchFamily="18" charset="0"/>
              </a:rPr>
              <a:t>DE LA PREVENCIÓN CUATERNARIA</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78039" y="2369713"/>
            <a:ext cx="9581882" cy="1313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07593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2580" y="540912"/>
            <a:ext cx="10251583" cy="6065949"/>
          </a:xfrm>
        </p:spPr>
        <p:txBody>
          <a:bodyPr>
            <a:normAutofit fontScale="92500" lnSpcReduction="10000"/>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EL RETO DEL SOBREDIAGNÓSTICO COMIENZA POR SU DEFINICIÓN: Dimensiones social y ética del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sobrediagnóstico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20150304-Nar, El reto a </a:t>
            </a:r>
            <a:r>
              <a:rPr lang="es-ES" sz="17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sobrediagn</a:t>
            </a:r>
            <a:r>
              <a:rPr lang="es-ES" sz="17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comienza con su definición. </a:t>
            </a:r>
            <a:r>
              <a:rPr lang="en-US" sz="17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Carter ESPANOL</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Carter SM, Rogers W, Heath I, et al. The challenge of </a:t>
            </a:r>
            <a:r>
              <a:rPr lang="en-US" sz="17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overdiagnosis</a:t>
            </a:r>
            <a:r>
              <a:rPr lang="en-U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begins with its definition. </a:t>
            </a:r>
            <a:r>
              <a:rPr lang="es-ES" sz="17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BMJ 2015 Mar 4;350: h869.</a:t>
            </a:r>
            <a:endParaRPr lang="es-ES" sz="1700" dirty="0">
              <a:effectLst/>
              <a:latin typeface="Times New Roman" panose="02020603050405020304" pitchFamily="18" charset="0"/>
              <a:ea typeface="Times New Roman" panose="02020603050405020304" pitchFamily="18" charset="0"/>
            </a:endParaRPr>
          </a:p>
          <a:p>
            <a:pPr indent="449580" algn="just">
              <a:lnSpc>
                <a:spcPct val="11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Una comprensión más profunda de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requiere un análisis moral, tanto como técnico. Es tentador buscar una definición puramente técnica de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que excluya el contexto, los valores y la ética. Pero el más debatido balance de beneficios y daños añadidos es central en el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sobrediagnóstco</a:t>
            </a:r>
            <a:r>
              <a:rPr lang="es-ES" sz="2000" dirty="0">
                <a:effectLst/>
                <a:latin typeface="Calibri" panose="020F0502020204030204" pitchFamily="34" charset="0"/>
                <a:ea typeface="Calibri" panose="020F0502020204030204" pitchFamily="34" charset="0"/>
                <a:cs typeface="Times New Roman" panose="02020603050405020304" pitchFamily="18" charset="0"/>
              </a:rPr>
              <a:t> y en la ética de la atención sanitaria. </a:t>
            </a:r>
          </a:p>
          <a:p>
            <a:pPr indent="449580" algn="just">
              <a:lnSpc>
                <a:spcPct val="11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Las definiciones técnicas de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se enfrentan rápidamente a consideraciones morales, tales como qué tipos de beneficio o daño deberían importar; qué diferentes beneficios y daños deben ser sopesados, o qué beneficios y daños para diferentes personas; si los beneficios y los daños deben medirse en los individuos o en la sociedad o los sistemas de salud; y quién debe juzgar qué beneficios y daños importan. </a:t>
            </a:r>
          </a:p>
          <a:p>
            <a:pPr indent="449580" algn="just">
              <a:lnSpc>
                <a:spcPct val="11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Por ejemplo, los daños del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son a menudo efectos secundarios del tratamiento. Pero, ¿qué efectos secundarios son lo suficientemente importantes como para incluirlos en cualquier medición de daño? ¿Son algunos efectos secundarios más importantes que otros? ¿Quién debe decidir: pacientes, médicos o investigadores? ¿Y si no están de acuerdo?</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525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8338" y="721215"/>
            <a:ext cx="10251583" cy="6297771"/>
          </a:xfrm>
        </p:spPr>
        <p:txBody>
          <a:bodyPr>
            <a:normAutofit/>
          </a:bodyPr>
          <a:lstStyle/>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Para comprender, definir y responder al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también tenemos que pensar en los complejos sistemas de salud, las personas que acuden a recibir servicios y los trabajadores sanitarios que los prestan. Hoffman y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Kanzaria</a:t>
            </a:r>
            <a:r>
              <a:rPr lang="es-ES" sz="2000" dirty="0">
                <a:effectLst/>
                <a:latin typeface="Calibri" panose="020F0502020204030204" pitchFamily="34" charset="0"/>
                <a:ea typeface="Calibri" panose="020F0502020204030204" pitchFamily="34" charset="0"/>
                <a:cs typeface="Times New Roman" panose="02020603050405020304" pitchFamily="18" charset="0"/>
              </a:rPr>
              <a:t> argumentan que el exceso de pruebas y el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sobretratamiento</a:t>
            </a:r>
            <a:r>
              <a:rPr lang="es-ES" sz="2000" dirty="0">
                <a:effectLst/>
                <a:latin typeface="Calibri" panose="020F0502020204030204" pitchFamily="34" charset="0"/>
                <a:ea typeface="Calibri" panose="020F0502020204030204" pitchFamily="34" charset="0"/>
                <a:cs typeface="Times New Roman" panose="02020603050405020304" pitchFamily="18" charset="0"/>
              </a:rPr>
              <a:t> continuarán hasta que los médicos, los pacientes y la sociedad aprendan a aceptar la incertidumbre inherente a la práctica de la medicina.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No debe pasarse por alto que al paisaje del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contribuyen los médicos que tratan de ayudar a sus pacientes en un sistema cargado de incentivos y sanciones, los ciudadanos que tratan de cumplir con los consejos de salud, las industrias que buscan beneficios económicos, los sistemas de defensa médico-legales, el aumento de los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tests</a:t>
            </a:r>
            <a:r>
              <a:rPr lang="es-ES" sz="2000" dirty="0">
                <a:effectLst/>
                <a:latin typeface="Calibri" panose="020F0502020204030204" pitchFamily="34" charset="0"/>
                <a:ea typeface="Calibri" panose="020F0502020204030204" pitchFamily="34" charset="0"/>
                <a:cs typeface="Times New Roman" panose="02020603050405020304" pitchFamily="18" charset="0"/>
              </a:rPr>
              <a:t> de autodiagnóstico vendidos farmacias o parafarmacias sin receta o por internet, y los indicadores de rendimiento burocráticos.</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49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8338" y="721215"/>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Times New Roman" panose="02020603050405020304" pitchFamily="18" charset="0"/>
              </a:rPr>
              <a:t>APUNTES DE ÉTICA PARA NAVEGANTES SANITARIOS: BALANCE DE BENEFICIOS MENOS RIESGOS (GRAVES Y MODERADOS) QUE JUSTIFIQUEN LOS INCONVENIENTES Y LOS COSTES DE LOS RESULTADOS EN SALUD QUE IMPORTAN AL INDIVIDUO INFORMADO Y AUTÓNOMO, EN EL ÁMBITO DE SUS VALORES Y PREFERENCIAS.</a:t>
            </a:r>
            <a:endParaRPr lang="es-ES" sz="2800" dirty="0">
              <a:latin typeface="Times New Roman" panose="02020603050405020304" pitchFamily="18" charset="0"/>
              <a:ea typeface="Times New Roman" panose="02020603050405020304" pitchFamily="18" charset="0"/>
            </a:endParaRPr>
          </a:p>
          <a:p>
            <a:pPr algn="just">
              <a:spcAft>
                <a:spcPts val="0"/>
              </a:spcAft>
            </a:pPr>
            <a:r>
              <a:rPr lang="es-ES" sz="1700" dirty="0">
                <a:solidFill>
                  <a:srgbClr val="0000FF"/>
                </a:solidFill>
                <a:latin typeface="Calibri" panose="020F0502020204030204" pitchFamily="34" charset="0"/>
                <a:ea typeface="Times New Roman" panose="02020603050405020304" pitchFamily="18" charset="0"/>
              </a:rPr>
              <a:t>Grupo evalmed-GRADE. Apuntes de ética para navegantes sanitarios [versión reducida]. Web evalmed.es 3-nov-2014. Disponible en: </a:t>
            </a:r>
            <a:r>
              <a:rPr lang="es-ES" sz="1700" u="sng" dirty="0">
                <a:solidFill>
                  <a:srgbClr val="0000FF"/>
                </a:solidFill>
                <a:latin typeface="Calibri" panose="020F0502020204030204" pitchFamily="34" charset="0"/>
                <a:ea typeface="Times New Roman" panose="02020603050405020304" pitchFamily="18" charset="0"/>
                <a:hlinkClick r:id="rId2"/>
              </a:rPr>
              <a:t>http://evalmedicamento.weebly.com/varios/apuntes-de-etica-para-navegantes-sanitarios-version-reducida</a:t>
            </a:r>
            <a:endParaRPr lang="es-ES" sz="17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rPr>
              <a:t>	La misión (</a:t>
            </a:r>
            <a:r>
              <a:rPr lang="es-ES" sz="2000" i="1" dirty="0" err="1">
                <a:latin typeface="Calibri" panose="020F0502020204030204" pitchFamily="34" charset="0"/>
                <a:ea typeface="Times New Roman" panose="02020603050405020304" pitchFamily="18" charset="0"/>
              </a:rPr>
              <a:t>telos</a:t>
            </a:r>
            <a:r>
              <a:rPr lang="es-ES" sz="2000" dirty="0">
                <a:latin typeface="Calibri" panose="020F0502020204030204" pitchFamily="34" charset="0"/>
                <a:ea typeface="Times New Roman" panose="02020603050405020304" pitchFamily="18" charset="0"/>
              </a:rPr>
              <a:t>) de toda intervención sanitaria es disminuir en una magnitud relevante los riesgos basales graves y moderados de un individuo, sin que, como consecuencia de esa intervención, se le añada un daño tal que iguale o supere el de su situación inicial. El resultado del balance entre los Beneficios (riesgos evitados) y los Riesgos añadidos además debe justificar los Inconvenientes y los Costes (BRIC), en el marco de los valores y preferencias del individuo autónomo. El interés primario de toda intervención sanitaria es “el bien último de este individuo en riesgo grave o moderado” al que va dirigida.</a:t>
            </a:r>
            <a:endParaRPr lang="es-ES" sz="2800" dirty="0">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83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5074275"/>
            <a:ext cx="10290219" cy="1522157"/>
          </a:xfrm>
        </p:spPr>
        <p:txBody>
          <a:bodyPr>
            <a:normAutofit/>
          </a:bodyPr>
          <a:lstStyle/>
          <a:p>
            <a:pPr indent="449580" algn="just">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Además, según las demás respuestas de las encuestas, aumentaron la expectativa en el tratamiento los siguientes factores: 1) mejor relación médico-paciente (referida a la explicación del tratamiento); 2) la mejor situación social del paciente; y 3) la mejor percepción sobre su control de la salud.</a:t>
            </a:r>
          </a:p>
          <a:p>
            <a:endParaRPr lang="es-ES" dirty="0"/>
          </a:p>
        </p:txBody>
      </p:sp>
      <p:pic>
        <p:nvPicPr>
          <p:cNvPr id="2" name="Imagen 1"/>
          <p:cNvPicPr>
            <a:picLocks noChangeAspect="1"/>
          </p:cNvPicPr>
          <p:nvPr/>
        </p:nvPicPr>
        <p:blipFill>
          <a:blip r:embed="rId2"/>
          <a:stretch>
            <a:fillRect/>
          </a:stretch>
        </p:blipFill>
        <p:spPr>
          <a:xfrm>
            <a:off x="1723376" y="167221"/>
            <a:ext cx="8116084" cy="4726749"/>
          </a:xfrm>
          <a:prstGeom prst="rect">
            <a:avLst/>
          </a:prstGeom>
        </p:spPr>
      </p:pic>
    </p:spTree>
    <p:extLst>
      <p:ext uri="{BB962C8B-B14F-4D97-AF65-F5344CB8AC3E}">
        <p14:creationId xmlns:p14="http://schemas.microsoft.com/office/powerpoint/2010/main" val="2539563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8338" y="721215"/>
            <a:ext cx="10251583" cy="6297771"/>
          </a:xfrm>
        </p:spPr>
        <p:txBody>
          <a:bodyPr>
            <a:normAutofit/>
          </a:bodyPr>
          <a:lstStyle/>
          <a:p>
            <a:pPr algn="just">
              <a:spcAft>
                <a:spcPts val="0"/>
              </a:spcAft>
            </a:pPr>
            <a:r>
              <a:rPr lang="es-ES" sz="2000" dirty="0">
                <a:latin typeface="Calibri" panose="020F0502020204030204" pitchFamily="34" charset="0"/>
                <a:ea typeface="Times New Roman" panose="02020603050405020304" pitchFamily="18" charset="0"/>
              </a:rPr>
              <a:t>	Esta formulación persigue el imperativo categórico de Kant, y además contiene los valores éticos para situar en una escala la cuantificación o estimación del máximo bienestar (no maleficencia y beneficencia) para el máximo de individuos libres y autónomos (autonomía e integralidad) por unidad de tiempo y de coste (justicia). </a:t>
            </a:r>
            <a:endParaRPr lang="es-ES" sz="2800" dirty="0">
              <a:latin typeface="Times New Roman" panose="02020603050405020304" pitchFamily="18" charset="0"/>
              <a:ea typeface="Times New Roman" panose="02020603050405020304" pitchFamily="18" charset="0"/>
            </a:endParaRPr>
          </a:p>
          <a:p>
            <a:pPr algn="just">
              <a:spcAft>
                <a:spcPts val="0"/>
              </a:spcAft>
            </a:pPr>
            <a:r>
              <a:rPr lang="es-ES" sz="2800" dirty="0">
                <a:latin typeface="Times New Roman" panose="02020603050405020304" pitchFamily="18"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En prevención y curación medimos científicamente la beneficencia o beneficio por el porcentaje de riesgo basal que evitamos por unidad de tiempo, y la no maleficencia o no añadir daño por el porcentaje de riesgo añadido. </a:t>
            </a:r>
            <a:endParaRPr lang="es-ES" sz="2800" dirty="0">
              <a:latin typeface="Times New Roman" panose="02020603050405020304" pitchFamily="18" charset="0"/>
              <a:ea typeface="Times New Roman" panose="02020603050405020304" pitchFamily="18" charset="0"/>
            </a:endParaRPr>
          </a:p>
          <a:p>
            <a:pPr algn="just">
              <a:spcAft>
                <a:spcPts val="0"/>
              </a:spcAft>
            </a:pPr>
            <a:r>
              <a:rPr lang="es-ES" sz="2800" dirty="0">
                <a:latin typeface="Times New Roman" panose="02020603050405020304" pitchFamily="18"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Ante la ausencia de datos o ante la incertidumbre científica en cualquiera de sus tres fuentes (de probabilidad, de ambigüedad o de complejidad), utilizamos racionalmente el principio de precaución.</a:t>
            </a:r>
            <a:endParaRPr lang="es-ES" sz="2800" dirty="0">
              <a:latin typeface="Times New Roman" panose="02020603050405020304" pitchFamily="18" charset="0"/>
              <a:ea typeface="Times New Roman" panose="02020603050405020304" pitchFamily="18" charset="0"/>
            </a:endParaRPr>
          </a:p>
          <a:p>
            <a:pPr algn="just">
              <a:spcAft>
                <a:spcPts val="0"/>
              </a:spcAft>
            </a:pPr>
            <a:r>
              <a:rPr lang="es-ES" sz="2800" dirty="0">
                <a:latin typeface="Times New Roman" panose="02020603050405020304" pitchFamily="18"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Testamos la autonomía, integralidad y justicia con el imperativo categórico, cuyo enunciado es: </a:t>
            </a:r>
            <a:r>
              <a:rPr lang="es-ES" sz="2000" i="1" dirty="0">
                <a:latin typeface="Calibri" panose="020F0502020204030204" pitchFamily="34" charset="0"/>
                <a:ea typeface="Times New Roman" panose="02020603050405020304" pitchFamily="18" charset="0"/>
              </a:rPr>
              <a:t>“Actúa de modo que al mismo tiempo desees que la regla según la que actúas pueda convertirse en una ley general (para que todos actúen como tú incluso respecto a ti). Y obra de tal modo que trates a la humanidad, tanto en tu persona como en la de cualquier otro, siempre como un fin y nunca solamente como un medio”</a:t>
            </a:r>
            <a:r>
              <a:rPr lang="es-ES" sz="2000" dirty="0">
                <a:latin typeface="Calibri" panose="020F0502020204030204" pitchFamily="34" charset="0"/>
                <a:ea typeface="Times New Roman" panose="02020603050405020304" pitchFamily="18" charset="0"/>
              </a:rPr>
              <a:t>. </a:t>
            </a:r>
            <a:endParaRPr lang="es-ES" sz="2800" dirty="0">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337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6754" y="2560872"/>
            <a:ext cx="8983015" cy="2964165"/>
          </a:xfrm>
        </p:spPr>
        <p:txBody>
          <a:bodyPr>
            <a:normAutofit/>
          </a:bodyPr>
          <a:lstStyle/>
          <a:p>
            <a:pPr algn="just">
              <a:lnSpc>
                <a:spcPct val="100000"/>
              </a:lnSpc>
              <a:spcAft>
                <a:spcPts val="0"/>
              </a:spcAft>
            </a:pPr>
            <a:r>
              <a:rPr lang="es-ES" sz="3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PRIMERA BARRERA: TAMBIÉN HAY MÉDICOS QUE SOBREESTIMAN LOS BENEFICIOS Y SUBESTIMAN LOS DAÑOS AÑADIDOS</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470805" y="2409470"/>
            <a:ext cx="9581882" cy="1884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6757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MÉDICOS GENERALES PROACTIVOS Y REACTIVOS AL PSA TENÍAN UN CONOCIMIENTO LIMITADO DE LA EVIDENCIA. La mitad de los reactivos estaban dispuestos a cambiar si se demostraba beneficio, pero la mitad de los proactivos no estaban dispuestos a cambiar si se demostraba beneficio cero.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20131231-EstEtol, creencias y conocimiento de MAP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proPSA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vs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antiPSA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D, Murphy K, Green S. What do general practitioners think and do about prostate cancer screening in Australia?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Aust</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Fam</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Physician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2013 Dec;42(12):904-8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Los 77 médicos generales se dividieron en partes iguales entre los que indicaban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de cáncer de próstata a todos los varones (proactivos) y los que sólo lo indicaban con los varones que lo solicitaban (reactivos). Tras una encuesta se comprobó que los médicos tenían un conocimiento limitado de la evidencia recientemente publicada de los ensayos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de cáncer de próstata, refiriéndose a la revisión sistemática Cochrane actualizada sobre la detección del cáncer de próstata, junto con la evidencia de los dos grandes ECA publicados de estudios realizados en Europa y los EE.UU. Muchos mencionaron que eran vagamente conscientes de que se estaba llevando a cabo investigación, pero pocos podían proporcionar ningún detalle acerca de los estudios. Sólo dos médicos estaban al tanto de los dos estudios realizados en Europa y los EE.UU.</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349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Los médicos tenían la esperanza de que las nuevas pruebas proporcionarían un consenso sobre el tema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pero no estaban seguros si los resultados cambiarían su comportamiento en la práctica. Los médicos comentaron que sus creencias y práctica actuales dictarían su postura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Aproximadamente la mitad de los médicos reactivos a indicar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declararon que seguirán las recomendaciones de indicarlo si la evidencia mostraba que es beneficioso.</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Por el contrario, varios médicos proactivos a indicar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dijeron que no se adherirían a las recomendaciones en contra si la evidencia mostraba poco o ningún beneficio. Estos médicos preferían confiar en su experiencia pasada y seguir indicándolo. Para su comportamiento la “evidencia” serían los beneficiosos resultados en ellos creían haber visto entre sus pacientes en lugar de cualquier evidencia proporcionada por los ensayos clínicos.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456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TRAS 600 DÍAS DE PUBLICARSE 21 EVIDENCIAS DE “REVERSIÓN MÉDICA”, LAS RESPUESTAS DE LAS ESPECIALIDADES MÉDICAS RESPECTIVAS FUERON 49% DE ACUERDO CON DEJAR DE HACERLAS, 20% NEUTRAL Y 31% EN CONTRA DE DEJAR DE HACERLAS.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20150531-EstEtol,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solo 49pc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MédEspec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apoy</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aband</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20Práct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equivoc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Wang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Wang MTM, Gamble G, Grey A. Responses of specialist societies to evidence for reversal of practice.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JAMA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2015 May;175(5):845-8.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Un informe llevado a cabo Michael Wang y col, publicado en 2015 en Archives of </a:t>
            </a:r>
            <a:r>
              <a:rPr lang="es-ES" sz="2000" dirty="0" err="1">
                <a:solidFill>
                  <a:srgbClr val="000000"/>
                </a:solidFill>
                <a:latin typeface="Calibri" panose="020F0502020204030204" pitchFamily="34" charset="0"/>
                <a:ea typeface="Calibri" panose="020F0502020204030204" pitchFamily="34" charset="0"/>
                <a:cs typeface="Tahoma" panose="020B0604030504040204" pitchFamily="34" charset="0"/>
              </a:rPr>
              <a:t>Internal</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Medicine, analizó 156 respuestas de sociedades de especialidades médicas a 21 evidencias de reversión de la práctica médica, con una mediana de tiempo desde la publicación de la evidencia de 591 días (rango 2 a 4115 días). Los resultados mostraron que el 49% (77/156) de las respuestas mantenían un apoyo para revertir la práctica, el 20% (31/156) era neutral y el 31% (48/156) era partidario de continuarla, a pesar de la nueva evidencia en contra de la práctica.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035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NARRATIVA: RAZONES POR LAS CUALES LOS MÉDICOS UTILIZAN TRATAMIENTOS INEFICACES O PERJUDICIALES..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a typeface="Calibri" panose="020F0502020204030204" pitchFamily="34" charset="0"/>
                <a:cs typeface="Tahoma" panose="020B0604030504040204" pitchFamily="34" charset="0"/>
              </a:rPr>
              <a:t>Rep-20040228-Edit, ¿Por qué médicos usan </a:t>
            </a:r>
            <a:r>
              <a:rPr lang="es-ES" sz="1700" b="1" dirty="0" err="1">
                <a:solidFill>
                  <a:srgbClr val="0000FF"/>
                </a:solidFill>
                <a:ea typeface="Calibri" panose="020F0502020204030204" pitchFamily="34" charset="0"/>
                <a:cs typeface="Tahoma" panose="020B0604030504040204" pitchFamily="34" charset="0"/>
              </a:rPr>
              <a:t>ttos</a:t>
            </a:r>
            <a:r>
              <a:rPr lang="es-ES" sz="1700" b="1" dirty="0">
                <a:solidFill>
                  <a:srgbClr val="0000FF"/>
                </a:solidFill>
                <a:ea typeface="Calibri" panose="020F0502020204030204" pitchFamily="34" charset="0"/>
                <a:cs typeface="Tahoma" panose="020B0604030504040204" pitchFamily="34" charset="0"/>
              </a:rPr>
              <a:t> que no funcionan. </a:t>
            </a:r>
            <a:r>
              <a:rPr lang="en-US" sz="1700" b="1" dirty="0" err="1">
                <a:solidFill>
                  <a:srgbClr val="0000FF"/>
                </a:solidFill>
                <a:ea typeface="Calibri" panose="020F0502020204030204" pitchFamily="34" charset="0"/>
                <a:cs typeface="Tahoma" panose="020B0604030504040204" pitchFamily="34" charset="0"/>
              </a:rPr>
              <a:t>Doust</a:t>
            </a:r>
            <a:endParaRPr lang="es-ES" sz="1700" dirty="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a typeface="Times New Roman" panose="02020603050405020304" pitchFamily="18" charset="0"/>
                <a:cs typeface="Tahoma" panose="020B0604030504040204" pitchFamily="34" charset="0"/>
              </a:rPr>
              <a:t>Doust</a:t>
            </a:r>
            <a:r>
              <a:rPr lang="en-US" sz="1700" dirty="0">
                <a:solidFill>
                  <a:srgbClr val="0000FF"/>
                </a:solidFill>
                <a:ea typeface="Times New Roman" panose="02020603050405020304" pitchFamily="18" charset="0"/>
                <a:cs typeface="Tahoma" panose="020B0604030504040204" pitchFamily="34" charset="0"/>
              </a:rPr>
              <a:t> J, Del Mar C. Why do doctors use treatments that do not work? </a:t>
            </a:r>
            <a:r>
              <a:rPr lang="es-ES" sz="1700" dirty="0">
                <a:solidFill>
                  <a:srgbClr val="0000FF"/>
                </a:solidFill>
                <a:ea typeface="Times New Roman" panose="02020603050405020304" pitchFamily="18" charset="0"/>
                <a:cs typeface="Tahoma" panose="020B0604030504040204" pitchFamily="34" charset="0"/>
              </a:rPr>
              <a:t>BMJ. 2004 Feb 28;328(7438):474-5.</a:t>
            </a:r>
            <a:endParaRPr lang="es-ES" sz="1700" dirty="0">
              <a:ea typeface="Times New Roman" panose="02020603050405020304" pitchFamily="18" charset="0"/>
            </a:endParaRPr>
          </a:p>
          <a:p>
            <a:pPr algn="just">
              <a:lnSpc>
                <a:spcPct val="100000"/>
              </a:lnSpc>
              <a:spcAft>
                <a:spcPts val="0"/>
              </a:spcAft>
            </a:pPr>
            <a:r>
              <a:rPr lang="es-ES" sz="800" dirty="0">
                <a:solidFill>
                  <a:srgbClr val="0000FF"/>
                </a:solidFill>
                <a:latin typeface="Times New Roman" panose="02020603050405020304" pitchFamily="18" charset="0"/>
                <a:ea typeface="Times New Roman" panose="02020603050405020304" pitchFamily="18" charset="0"/>
                <a:cs typeface="Tahoma" panose="020B0604030504040204" pitchFamily="34" charset="0"/>
              </a:rPr>
              <a:t> </a:t>
            </a:r>
            <a:endParaRPr lang="es-ES" sz="2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Razones para el uso de tratamientos ineficaces o perjudiciales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experiencia clínica (si no está condicionada a la misión, incurre en la ilusión terapéutica)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excesiva confianza en un resultado subrogado (ilusión del control)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Historia natural de la enfermedad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Pasión por el modelo fisiopatológico (descuido del sistema)</a:t>
            </a: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Ritual y mística (ilusión de la validez)</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Una necesidad de hacer algo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Nadie se formula preguntas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Expectativas de los pacientes reales o supuestas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51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345115"/>
            <a:ext cx="10251583"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ENCUESTAS MUESTRAN SOBREESTIMACIÓN DEL EFECTO DE LAS ESTATINAS POR MÉDICOS GENERALES. LOS CARDIÓLOGOS AÚN MÁS OPTIMISMO Y MENOS PREOCUPACIONES POR LOS EFECTOS ADVERSOS.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20090531-Enc, MAP y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Cardiólo</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sobreest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estat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tras IAM, sin dar NNT.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N, Mann S,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Elley</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CR. Doctors’ perceptions of the prognostic benefit of statins in patients who have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hadmyocardial</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infarction.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J. 2009 May;39(5):277-82.</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COMO RECORDATORIO: En el ECA 4S, IAM probado en 5,4 años: Hubo 164 (7,4%) eventos con </a:t>
            </a:r>
            <a:r>
              <a:rPr lang="es-ES" sz="18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simvastatina</a:t>
            </a: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frente a 270 (12,1%) con placebo; RR 0,61 (0,51-0,73); RAR 4,76% (3,01 a 6,50); NNT 21 (15 a 33) en 5,4 años.</a:t>
            </a:r>
          </a:p>
          <a:p>
            <a:pPr algn="just">
              <a:lnSpc>
                <a:spcPct val="100000"/>
              </a:lnSpc>
              <a:spcAft>
                <a:spcPts val="0"/>
              </a:spcAft>
            </a:pPr>
            <a:r>
              <a:rPr lang="es-ES" sz="5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En </a:t>
            </a:r>
            <a:r>
              <a:rPr lang="es-ES" sz="2000">
                <a:latin typeface="Calibri" panose="020F0502020204030204" pitchFamily="34" charset="0"/>
                <a:ea typeface="Calibri" panose="020F0502020204030204" pitchFamily="34" charset="0"/>
                <a:cs typeface="Times New Roman" panose="02020603050405020304" pitchFamily="18" charset="0"/>
              </a:rPr>
              <a:t>Nueva Zelanda, </a:t>
            </a:r>
            <a:r>
              <a:rPr lang="es-ES" sz="2000" dirty="0" err="1">
                <a:latin typeface="Calibri" panose="020F0502020204030204" pitchFamily="34" charset="0"/>
                <a:ea typeface="Calibri" panose="020F0502020204030204" pitchFamily="34" charset="0"/>
                <a:cs typeface="Times New Roman" panose="02020603050405020304" pitchFamily="18" charset="0"/>
              </a:rPr>
              <a:t>Sapre</a:t>
            </a:r>
            <a:r>
              <a:rPr lang="es-ES" sz="2000" dirty="0">
                <a:latin typeface="Calibri" panose="020F0502020204030204" pitchFamily="34" charset="0"/>
                <a:ea typeface="Calibri" panose="020F0502020204030204" pitchFamily="34" charset="0"/>
                <a:cs typeface="Times New Roman" panose="02020603050405020304" pitchFamily="18" charset="0"/>
              </a:rPr>
              <a:t> y col llevaron a cabo estudio etológico mediante encuestas a 20 médicos generales y 22 cardiólogos sobre su estimación de los beneficios y riesgos de las </a:t>
            </a:r>
            <a:r>
              <a:rPr lang="es-ES" sz="2000" dirty="0" err="1">
                <a:latin typeface="Calibri" panose="020F0502020204030204" pitchFamily="34" charset="0"/>
                <a:ea typeface="Calibri" panose="020F0502020204030204" pitchFamily="34" charset="0"/>
                <a:cs typeface="Times New Roman" panose="02020603050405020304" pitchFamily="18" charset="0"/>
              </a:rPr>
              <a:t>estatinas</a:t>
            </a:r>
            <a:r>
              <a:rPr lang="es-ES" sz="2000" dirty="0">
                <a:latin typeface="Calibri" panose="020F0502020204030204" pitchFamily="34" charset="0"/>
                <a:ea typeface="Calibri" panose="020F0502020204030204" pitchFamily="34" charset="0"/>
                <a:cs typeface="Times New Roman" panose="02020603050405020304" pitchFamily="18" charset="0"/>
              </a:rPr>
              <a:t> en pacientes tras un infarto de miocardio. Los autores encontraron diferencias sustanciales entre ambos grupos de médicos en su elección del tipo y dosis de </a:t>
            </a:r>
            <a:r>
              <a:rPr lang="es-ES" sz="2000" dirty="0" err="1">
                <a:latin typeface="Calibri" panose="020F0502020204030204" pitchFamily="34" charset="0"/>
                <a:ea typeface="Calibri" panose="020F0502020204030204" pitchFamily="34" charset="0"/>
                <a:cs typeface="Times New Roman" panose="02020603050405020304" pitchFamily="18" charset="0"/>
              </a:rPr>
              <a:t>estatina</a:t>
            </a:r>
            <a:r>
              <a:rPr lang="es-ES" sz="2000" dirty="0">
                <a:latin typeface="Calibri" panose="020F0502020204030204" pitchFamily="34" charset="0"/>
                <a:ea typeface="Calibri" panose="020F0502020204030204" pitchFamily="34" charset="0"/>
                <a:cs typeface="Times New Roman" panose="02020603050405020304" pitchFamily="18" charset="0"/>
              </a:rPr>
              <a:t> para un mismo problema clínico. Ambos grupos sobreestimaron los beneficios de las </a:t>
            </a:r>
            <a:r>
              <a:rPr lang="es-ES" sz="2000" dirty="0" err="1">
                <a:latin typeface="Calibri" panose="020F0502020204030204" pitchFamily="34" charset="0"/>
                <a:ea typeface="Calibri" panose="020F0502020204030204" pitchFamily="34" charset="0"/>
                <a:cs typeface="Times New Roman" panose="02020603050405020304" pitchFamily="18" charset="0"/>
              </a:rPr>
              <a:t>estatinas</a:t>
            </a:r>
            <a:r>
              <a:rPr lang="es-ES" sz="2000" dirty="0">
                <a:latin typeface="Calibri" panose="020F0502020204030204" pitchFamily="34" charset="0"/>
                <a:ea typeface="Calibri" panose="020F0502020204030204" pitchFamily="34" charset="0"/>
                <a:cs typeface="Times New Roman" panose="02020603050405020304" pitchFamily="18" charset="0"/>
              </a:rPr>
              <a:t>. Los cardiólogos mostraron un mayor optimismo por los beneficios y menos preocupaciones por los efectos adversos que los médicos generales, con más agresivas recomendaciones en las dosificaciones.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Sólo 11 de los 22 cardiólogos y 1 de los 20 médicos generales dieron una cantidad estimativa del beneficio, y en este caso preferían expresarla en RRR. Todos los 22 cardiólogos y 20 médicos generales mostraron incomodidad y renuencia a comunicar a sus pacientes las estimaciones numéricas de beneficio en RAR y NNT. </a:t>
            </a:r>
          </a:p>
          <a:p>
            <a:pPr algn="just">
              <a:lnSpc>
                <a:spcPct val="100000"/>
              </a:lnSpc>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360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ENCUESTA NACIONAL MÉDICOS GENERALES USA: ANCLADOS EN REDUCCIÓN DE MORTALIDAD ESPECÍFICA DEL CÁNCER CON SCREENING NO PERCIBÍAN QUE EL SIGNIFICADO “SALVAR VIDAS” ALUDE A MORTALIDAD TOTAL. </a:t>
            </a: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Rep-20120306-Enc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MédAP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USA,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estadíst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SalvaVidas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O, Schwartz LM,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Woloshin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Gaissmaier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W,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Gigerenzer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G. Do physicians understand cancer screening statistics? A national survey of primary care physicians in the United States.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2012 Mar 6;156(5):340-9.</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ANTECEDENTES:</a:t>
            </a:r>
            <a:r>
              <a:rPr lang="es-ES" sz="2000" dirty="0">
                <a:latin typeface="Calibri" panose="020F0502020204030204" pitchFamily="34" charset="0"/>
                <a:ea typeface="Calibri" panose="020F0502020204030204" pitchFamily="34" charset="0"/>
                <a:cs typeface="Times New Roman" panose="02020603050405020304" pitchFamily="18" charset="0"/>
              </a:rPr>
              <a:t> A diferencia de las tasas de reducción de la mortalidad, las mejores tasas de supervivencia y el aumento de la detección precoz no demuestran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de detección del cáncer salven vidas. Sin embargo, esas 2 variables se utilizan a menudo para promocionar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PARTICIPANTES:</a:t>
            </a:r>
            <a:r>
              <a:rPr lang="es-ES" sz="2000" dirty="0">
                <a:latin typeface="Calibri" panose="020F0502020204030204" pitchFamily="34" charset="0"/>
                <a:ea typeface="Calibri" panose="020F0502020204030204" pitchFamily="34" charset="0"/>
                <a:cs typeface="Times New Roman" panose="02020603050405020304" pitchFamily="18" charset="0"/>
              </a:rPr>
              <a:t> Se encuestó en el año 2010 a 297 médicos de atención primaria de Estados Unidos que practicaban en ambulatorio y en hospital, y en el año 2011 a 115 médicos exclusivamente ambulatorios.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INTERVENCIÓN:</a:t>
            </a:r>
            <a:r>
              <a:rPr lang="es-ES" sz="2000" dirty="0">
                <a:latin typeface="Calibri" panose="020F0502020204030204" pitchFamily="34" charset="0"/>
                <a:ea typeface="Calibri" panose="020F0502020204030204" pitchFamily="34" charset="0"/>
                <a:cs typeface="Times New Roman" panose="02020603050405020304" pitchFamily="18" charset="0"/>
              </a:rPr>
              <a:t> Los médicos recibieron escenarios sobre el efecto de 2 hipotéticas pruebas de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el primero, el efecto fue descrito como “mejor supervivencia a los 5 años y aumento de la detección precoz”, mientras que en el segundo el efecto fue descrito como “disminución de la mortalidad por cáncer y aumento de la incidencia”.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694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Los médicos de atención primaria fueron más entusiastas con el screening que aportaba una evidencia irrelevante (la supervivencia a 5 años aumentó de 68% a 99%), que con el screening que aportaba una evidencia relevante (la mortalidad por cáncer se redujo desde el 2 al 1,6 por 1000).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presentaba con la evidencia irrelevante, el 69% de los médicos recomendaba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comparación con el 23%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les presentaba con evidencia relevante (P &lt;0,001).</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Cuando se les hicieron preguntas de conocimiento general acerca de las estadísticas del screening, muchos médicos no distinguían entre la evidencia irrelevante y la relevante. El 76% versus 81%, respectivamente, indicó que cada una de estas estadísticas demuestra que el screening salva vidas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0,39). Cerca de la mitad (47%) de los médicos dijo incorrectamente que encontrar más casos de cáncer en los sometidos a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frente a los no sometidos “prueba que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salva vidas”.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CONCLUSIÓN:</a:t>
            </a:r>
            <a:r>
              <a:rPr lang="es-ES" sz="2000" dirty="0">
                <a:latin typeface="Calibri" panose="020F0502020204030204" pitchFamily="34" charset="0"/>
                <a:ea typeface="Calibri" panose="020F0502020204030204" pitchFamily="34" charset="0"/>
                <a:cs typeface="Times New Roman" panose="02020603050405020304" pitchFamily="18" charset="0"/>
              </a:rPr>
              <a:t> La mayoría de los médicos de atención primaria interpretaron erróneamente la mejora de la supervivencia y el aumento de la detección como una evidencia de que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salva vidas. Pocos reconocieron correctamente que sólo la reducción de la mortalidad en un ensayo clínico constituye una evidencia del beneficio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7848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DE 48 ESTUDIOS: LAS EXPECTATIVAS DE LOS MÉDICOS SOBREESTIMAN LOS BENEFICIOS Y SUBESTIMAN LOS DAÑOS EN TRATAMIENTOS, DIAGNÓSTICOS POR IMAGEN Y SCREENINGS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600" b="1" dirty="0">
                <a:solidFill>
                  <a:srgbClr val="0000FF"/>
                </a:solidFill>
                <a:latin typeface="Calibri" panose="020F0502020204030204" pitchFamily="34" charset="0"/>
                <a:ea typeface="Calibri" panose="020F0502020204030204" pitchFamily="34" charset="0"/>
                <a:cs typeface="Tahoma" panose="020B0604030504040204" pitchFamily="34" charset="0"/>
              </a:rPr>
              <a:t>20170109</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RevSist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48Est,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Espect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subestim</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Dañ</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Tto+Imag+Scre</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Hoffmann</a:t>
            </a:r>
            <a:endParaRPr lang="es-ES" dirty="0">
              <a:latin typeface="Times New Roman" panose="02020603050405020304" pitchFamily="18" charset="0"/>
              <a:ea typeface="Times New Roman" panose="02020603050405020304" pitchFamily="18" charset="0"/>
            </a:endParaRPr>
          </a:p>
          <a:p>
            <a:pPr algn="just">
              <a:spcAft>
                <a:spcPts val="0"/>
              </a:spcAft>
            </a:pP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Hoffmann TC, Del Mar C.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Clinicians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Expectations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the</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Benefits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Harms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Treatments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Screening,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Tests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Systematic</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Review</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JAMA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2017 Mar 1;177(3):407-419.</a:t>
            </a:r>
            <a:endParaRPr lang="es-ES" dirty="0">
              <a:solidFill>
                <a:srgbClr val="0000FF"/>
              </a:solidFill>
              <a:latin typeface="Times New Roman" panose="02020603050405020304" pitchFamily="18" charset="0"/>
              <a:ea typeface="Calibri" panose="020F0502020204030204" pitchFamily="34" charset="0"/>
            </a:endParaRPr>
          </a:p>
          <a:p>
            <a:pPr algn="just">
              <a:spcAft>
                <a:spcPts val="0"/>
              </a:spcAft>
            </a:pPr>
            <a:r>
              <a:rPr lang="es-E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Fueron elegibles 48 artículos (13.011 clínicos). Veinte estudios se centraron en tratamientos, 20 en diagnósticos por imagen, y 8 en cribados. De los 48 estudios, 30 (67%) evaluaron sólo las expectativas de los daños, 9 (20%) evaluados solamente las expectativas de beneficios, y 6 (13%) evaluaron ambas expectativas.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Entre los 28 resultados susceptibles de comparar las expectativas de beneficio con una respuesta correcta, la mayoría de los participantes proporcionaron una correcta estimación en sólo 3 resultados (11%).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 los estudios que comparan las expectativas de daño con una respuesta correcta (un total de 69 resultados), la mayoría de los participantes estimó correctamente el daño en 9 resultados (13%).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 los 22 resultados que permitieron investigar la sobreestimación o subestimación de los beneficios, la mayoría de los participantes los sobreestimó en 7 resultados (32%), y subestimó en 2 (9%). De los 58 resultados que permitieron investigar los daños, la mayoría los subestimó en 20 (34%) y los sobrestimó en 3 (5%).</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27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10.000 PERSONAS DE 9 PAÍSES: SOBRESTIMAN LOS BENEFICIOS DEL SCREENING CÁNCER DE MAMA Y DE PRÓSTATA.</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20090902-Enc, 10Mil 9País,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benef</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Scren</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CaMama</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y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CaPróst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endParaRPr lang="es-ES" sz="2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G, Mata J, Frank R. Public knowledge of benefits of breast and prostate cancer screening in Europe. </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J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Natl</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Cancer</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Inst. 2009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Sep</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2;101(17):1216-20. </a:t>
            </a:r>
            <a:endParaRPr lang="es-ES" sz="2800" dirty="0">
              <a:effectLst/>
              <a:latin typeface="Times New Roman" panose="02020603050405020304" pitchFamily="18" charset="0"/>
              <a:ea typeface="Times New Roman" panose="02020603050405020304" pitchFamily="18" charset="0"/>
            </a:endParaRPr>
          </a:p>
          <a:p>
            <a:pPr indent="449580"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Se realizaron entrevistas personales cara a cara asistidas por ordenador a 10.228 personas seleccionadas mediante un método de cuotas de representación en nueve países europeos (Austria, Francia, Alemania, Italia, Países Bajos, Polonia, Rusia, España y el Reino Unido), para evaluar sus percepciones en la reducción de la mortalidad por cáncer de mama y de próstata asociada con la participación en los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effectLst/>
                <a:latin typeface="Calibri" panose="020F0502020204030204" pitchFamily="34" charset="0"/>
                <a:ea typeface="Calibri" panose="020F0502020204030204" pitchFamily="34" charset="0"/>
                <a:cs typeface="Times New Roman" panose="02020603050405020304" pitchFamily="18" charset="0"/>
              </a:rPr>
              <a:t> de mamografía y de antígeno específico prostático (PSA). </a:t>
            </a:r>
            <a:endParaRPr lang="es-ES" sz="22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La inmensa mayoría de los ciudadanos de los 9 países europeos sobreestimó sistemáticamente los beneficios de los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effectLst/>
                <a:latin typeface="Calibri" panose="020F0502020204030204" pitchFamily="34" charset="0"/>
                <a:ea typeface="Calibri" panose="020F0502020204030204" pitchFamily="34" charset="0"/>
                <a:cs typeface="Times New Roman" panose="02020603050405020304" pitchFamily="18" charset="0"/>
              </a:rPr>
              <a:t> de mamografía y de PSA. En los 9 países investigados, los médicos y otras fuentes de información</a:t>
            </a:r>
            <a:r>
              <a:rPr lang="es-ES" sz="2200" dirty="0">
                <a:effectLst/>
                <a:latin typeface="Times New Roman" panose="02020603050405020304" pitchFamily="18" charset="0"/>
                <a:ea typeface="Times New Roman" panose="02020603050405020304" pitchFamily="18" charset="0"/>
              </a:rPr>
              <a:t> </a:t>
            </a:r>
            <a:r>
              <a:rPr lang="es-ES" sz="2200" dirty="0">
                <a:effectLst/>
                <a:latin typeface="Calibri" panose="020F0502020204030204" pitchFamily="34" charset="0"/>
                <a:ea typeface="Calibri" panose="020F0502020204030204" pitchFamily="34" charset="0"/>
                <a:cs typeface="Times New Roman" panose="02020603050405020304" pitchFamily="18" charset="0"/>
              </a:rPr>
              <a:t>tendieron a aumentar la sobreestimación en vez de reducirla.</a:t>
            </a:r>
            <a:endParaRPr lang="es-ES" sz="2200" dirty="0">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166820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6754" y="2560872"/>
            <a:ext cx="8983015" cy="2964165"/>
          </a:xfrm>
        </p:spPr>
        <p:txBody>
          <a:bodyPr>
            <a:normAutofit/>
          </a:bodyPr>
          <a:lstStyle/>
          <a:p>
            <a:pPr algn="just">
              <a:spcAft>
                <a:spcPts val="0"/>
              </a:spcAft>
            </a:pPr>
            <a:r>
              <a:rPr lang="es-ES" sz="3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SEGUNDA BARRERA: LOS MEDIOS DE COMUNICACIÓN DE MASAS</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455312" y="2252791"/>
            <a:ext cx="9581882" cy="1790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726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MASS MEDIA (periódicos y TV), INFORMACIÓN 4 MEDICAMENTOS DE PREVENCIÓN: INCOMPLETA O INADECUADA EN BENEFICIOS, DAÑOS Y COSTES, ASÍ COMO EN LOS CONFLICTOS DE INTERESES DE LOS EXPERTOS Y ESTUDIOS CITADOS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20000601-EstTra 180+27tv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BRIC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ConfInter</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Bero</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 Ross-</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Degnan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 Henry D, Lee K, Watkins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Mah</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C,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Soumerai</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SB. </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Coverage by the news media of the benefits and risks of medications.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2000 Jun 1;342(22):1645-50.</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INTRODUCCIÓN:</a:t>
            </a:r>
            <a:r>
              <a:rPr lang="es-ES" sz="2000" dirty="0">
                <a:latin typeface="Calibri" panose="020F0502020204030204" pitchFamily="34" charset="0"/>
                <a:ea typeface="Calibri" panose="020F0502020204030204" pitchFamily="34" charset="0"/>
                <a:cs typeface="Times New Roman" panose="02020603050405020304" pitchFamily="18" charset="0"/>
              </a:rPr>
              <a:t> Las noticias de medios de comunicación son una fuente importante de información sobre los nuevos tratamientos médicos, pero existe la preocupación de la cobertura informativa de algunos pueda ser inexacta y demasiado entusiasta.</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MÉTODOS:</a:t>
            </a:r>
            <a:r>
              <a:rPr lang="es-ES" sz="2000" dirty="0">
                <a:latin typeface="Calibri" panose="020F0502020204030204" pitchFamily="34" charset="0"/>
                <a:ea typeface="Calibri" panose="020F0502020204030204" pitchFamily="34" charset="0"/>
                <a:cs typeface="Times New Roman" panose="02020603050405020304" pitchFamily="18" charset="0"/>
              </a:rPr>
              <a:t> Se estudió la cobertura informativa de los medios de comunicación de EE.UU. sobre los beneficios y riesgos de tres medicamentos que se utilizan para prevenir enfermedades graves. Los medicamentos fueron </a:t>
            </a:r>
            <a:r>
              <a:rPr lang="es-ES" sz="2000" dirty="0" err="1">
                <a:latin typeface="Calibri" panose="020F0502020204030204" pitchFamily="34" charset="0"/>
                <a:ea typeface="Calibri" panose="020F0502020204030204" pitchFamily="34" charset="0"/>
                <a:cs typeface="Times New Roman" panose="02020603050405020304" pitchFamily="18" charset="0"/>
              </a:rPr>
              <a:t>pravastatina</a:t>
            </a:r>
            <a:r>
              <a:rPr lang="es-ES" sz="2000" dirty="0">
                <a:latin typeface="Calibri" panose="020F0502020204030204" pitchFamily="34" charset="0"/>
                <a:ea typeface="Calibri" panose="020F0502020204030204" pitchFamily="34" charset="0"/>
                <a:cs typeface="Times New Roman" panose="02020603050405020304" pitchFamily="18" charset="0"/>
              </a:rPr>
              <a:t>, un fármaco reductor del colesterol para la prevención de la enfermedad cardiovascular; </a:t>
            </a:r>
            <a:r>
              <a:rPr lang="es-ES" sz="2000" dirty="0" err="1">
                <a:latin typeface="Calibri" panose="020F0502020204030204" pitchFamily="34" charset="0"/>
                <a:ea typeface="Calibri" panose="020F0502020204030204" pitchFamily="34" charset="0"/>
                <a:cs typeface="Times New Roman" panose="02020603050405020304" pitchFamily="18" charset="0"/>
              </a:rPr>
              <a:t>alendronato</a:t>
            </a:r>
            <a:r>
              <a:rPr lang="es-ES" sz="2000" dirty="0">
                <a:latin typeface="Calibri" panose="020F0502020204030204" pitchFamily="34" charset="0"/>
                <a:ea typeface="Calibri" panose="020F0502020204030204" pitchFamily="34" charset="0"/>
                <a:cs typeface="Times New Roman" panose="02020603050405020304" pitchFamily="18" charset="0"/>
              </a:rPr>
              <a:t>, un </a:t>
            </a:r>
            <a:r>
              <a:rPr lang="es-ES" sz="2000" dirty="0" err="1">
                <a:latin typeface="Calibri" panose="020F0502020204030204" pitchFamily="34" charset="0"/>
                <a:ea typeface="Calibri" panose="020F0502020204030204" pitchFamily="34" charset="0"/>
                <a:cs typeface="Times New Roman" panose="02020603050405020304" pitchFamily="18" charset="0"/>
              </a:rPr>
              <a:t>bisfosfonato</a:t>
            </a:r>
            <a:r>
              <a:rPr lang="es-ES" sz="2000" dirty="0">
                <a:latin typeface="Calibri" panose="020F0502020204030204" pitchFamily="34" charset="0"/>
                <a:ea typeface="Calibri" panose="020F0502020204030204" pitchFamily="34" charset="0"/>
                <a:cs typeface="Times New Roman" panose="02020603050405020304" pitchFamily="18" charset="0"/>
              </a:rPr>
              <a:t> para el tratamiento y prevención de la osteoporosis; y aspirina, que se utiliza para la prevención de la enfermedad cardiovascular. Se analizó una muestra probabilística de 180 artículos de prensa (60 para cada fármaco) y 27 informes de televisión que aparecieron entre 1994 y 1998.</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36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9367" y="676419"/>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De las 207 historias, 83 (40%) no informaron los beneficios cuantitativamente. De los 124 que lo hicieron, 103 (83%) informaron sólo los beneficios relativos, 3 (2% por ciento) sólo los beneficios absolutos, y 18 (15% por ciento), tanto los absolutos como los relativos</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De las 207 historias, 98 (47%) mencionaron el daño potencial a los pacientes, y sólo 63 (30%) refirieron los costes. De las 170 historias que citaban a un experto o un estudio científico, 85 (50%) citaron al menos a un experto o a un estudio científico vinculados al propietario del fármaco que había sido citado en la literatura científica. Pero de las 85 con vínculos, sólo 33 lo declararon en las noticias.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Las historias cubiertas en las noticias de los </a:t>
            </a:r>
            <a:r>
              <a:rPr lang="es-ES" sz="2000" dirty="0" err="1">
                <a:latin typeface="Calibri" panose="020F0502020204030204" pitchFamily="34" charset="0"/>
                <a:ea typeface="Calibri" panose="020F0502020204030204" pitchFamily="34" charset="0"/>
                <a:cs typeface="Times New Roman" panose="02020603050405020304" pitchFamily="18" charset="0"/>
              </a:rPr>
              <a:t>médios</a:t>
            </a:r>
            <a:r>
              <a:rPr lang="es-ES" sz="2000" dirty="0">
                <a:latin typeface="Calibri" panose="020F0502020204030204" pitchFamily="34" charset="0"/>
                <a:ea typeface="Calibri" panose="020F0502020204030204" pitchFamily="34" charset="0"/>
                <a:cs typeface="Times New Roman" panose="02020603050405020304" pitchFamily="18" charset="0"/>
              </a:rPr>
              <a:t> de comunicación sobre medicamentos pueden incluir información incompleta o inadecuada acerca de los beneficios riesgos y costes de los fármacos, así como las vinculaciones financieras entre los expertos o grupos de estudios citados y la industria farmacéutica.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313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INFORMACIÓN DE 5 MEDICAMENTOS 24 DIARIOS DE CANADÁ, EL 62% NO INFORMÓ DE BENEFICIOS NI DAÑOS. EL 24% DA DATOS CUANTITATIVOS DE BENEFICIOS Y DAÑOS PERO SUBÓPTIMAMENTE, Y EL 19% BENEFICIOS PERO DE VARIABLES INTERMEDIAS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20030429-EstTra,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Inf</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5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sesga B,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Hughes MA, Cole C,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Mintzes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Lexchin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McCormack JP. Drugs in the news: an analysis of Canadian newspaper coverage of new prescription drugs.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CMAJ. 2003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Apr</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29;168(9):1133-7.</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La búsqueda dio 193 artículos que informaron al menos un beneficio o un daño de uno de los 5 medicamentos. Todos los artículos mencionaron al menos un beneficio, pero el 68% (132/193) no hizo mención de los posibles efectos secundarios o daños. Sólo el 24% (120/510) de las menciones de los beneficios de medicamentos y los daños presentaron información cuantitativa. En el 26% (31/120) de los casos en los que se cuantifican los beneficios de medicamentos y los daños, la magnitud se presentó sólo en términos relativos, lo que puede inducir a error de comprensión al lector. En general, el 62% (119/193) de los artículos no dio ninguna cuantificación de los beneficios o daños. Treinta y siete (19%) de los 193 artículos informaron sólo beneficios en las variables intermedias.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531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560230"/>
            <a:ext cx="10251583" cy="4276814"/>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 menudo faltaron otras informaciones necesarias para tomar decisiones informadas, concretamente: sólo 7 (4%) de los artículos mencionaron las contraindicaciones, 61 (32%) mencionaron los costes, 89 (46%) fármacos alternativos, y 30 (16%) mencionaron otras opciones de tratamiento no farmacológico, como el ejercicio o la dieta.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El 62% (120/193) de los artículos citó al menos a un entrevistado. Después excluir a los portavoces de la industria o del gobierno, sólo en del 3% (5/164) de los entrevistados se hizo alguna mención de sus conflictos de intereses financieros. El 26% (15/57) de los artículos que citaban algún estudio incluyó información sobre la financiación del estudio.</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INTERPRETACIÓN:</a:t>
            </a:r>
            <a:r>
              <a:rPr lang="es-ES" sz="2000" dirty="0">
                <a:latin typeface="Calibri" panose="020F0502020204030204" pitchFamily="34" charset="0"/>
                <a:ea typeface="Calibri" panose="020F0502020204030204" pitchFamily="34" charset="0"/>
                <a:cs typeface="Times New Roman" panose="02020603050405020304" pitchFamily="18" charset="0"/>
              </a:rPr>
              <a:t> Es preocupante el resultado de la </a:t>
            </a:r>
            <a:r>
              <a:rPr lang="es-ES" sz="2000" dirty="0" err="1">
                <a:latin typeface="Calibri" panose="020F0502020204030204" pitchFamily="34" charset="0"/>
                <a:ea typeface="Calibri" panose="020F0502020204030204" pitchFamily="34" charset="0"/>
                <a:cs typeface="Times New Roman" panose="02020603050405020304" pitchFamily="18" charset="0"/>
              </a:rPr>
              <a:t>subóptima</a:t>
            </a:r>
            <a:r>
              <a:rPr lang="es-ES" sz="2000" dirty="0">
                <a:latin typeface="Calibri" panose="020F0502020204030204" pitchFamily="34" charset="0"/>
                <a:ea typeface="Calibri" panose="020F0502020204030204" pitchFamily="34" charset="0"/>
                <a:cs typeface="Times New Roman" panose="02020603050405020304" pitchFamily="18" charset="0"/>
              </a:rPr>
              <a:t> integridad y calidad de la información que proporcionan los periódicos de más impacto a sus lectores sobre los nuevos medicamentos.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217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4745" y="2560872"/>
            <a:ext cx="8983015" cy="2964165"/>
          </a:xfrm>
        </p:spPr>
        <p:txBody>
          <a:bodyPr>
            <a:normAutofit/>
          </a:bodyPr>
          <a:lstStyle/>
          <a:p>
            <a:pPr algn="just">
              <a:spcAft>
                <a:spcPts val="0"/>
              </a:spcAft>
            </a:pPr>
            <a:r>
              <a:rPr lang="es-ES" sz="3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TERCERA BARRERA: LOS CENTROS CONTRA EL CÁNCER Y OTRAS ASOCIACIONES “BENÉFICAS” O DE “DEFENSA DE PACIENTES”</a:t>
            </a:r>
            <a:endParaRPr lang="es-ES" dirty="0"/>
          </a:p>
        </p:txBody>
      </p:sp>
      <p:sp>
        <p:nvSpPr>
          <p:cNvPr id="4" name="Rectángulo 3"/>
          <p:cNvSpPr/>
          <p:nvPr/>
        </p:nvSpPr>
        <p:spPr>
          <a:xfrm>
            <a:off x="1455311" y="2420216"/>
            <a:ext cx="9581882" cy="1790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89746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450738"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112 CENTROS CONTRA EL CÁNCER EN 2012 PUBLICITARON 409 ANUNCIOS CLÍNICOS (DE TRATAMIENTOS Y SCREENINGS) EN MASS MEDIA EN USA (269 REVISTAS Y 44 CADENAS DE TV): FRECUENTEMENTE PROMOCIONAN LA TERAPIA Y SCREENING, ADEMÁS CON APELACIONES AL TEMOR Y ESPERANZA. RARAMENTE PROPORCIONAN BENEFICIOS, DAÑOS, COSTES NI COBERTURA SEGURO MÉDICO.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20140617-EstTra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anunc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AsocCánc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Prom</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+Miedo, +B –R,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NoCost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NoAband</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LB, Donohue JM, Arnold R, White DB, Chu E,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Schenker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Y. What are cancer centers advertising to the public?: a content analysis.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2014 Jun 17;160(12):813-20.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 DE ANÁLISIS:</a:t>
            </a:r>
            <a:r>
              <a:rPr lang="es-ES" sz="2000" dirty="0">
                <a:latin typeface="Calibri" panose="020F0502020204030204" pitchFamily="34" charset="0"/>
                <a:ea typeface="Calibri" panose="020F0502020204030204" pitchFamily="34" charset="0"/>
                <a:cs typeface="Times New Roman" panose="02020603050405020304" pitchFamily="18" charset="0"/>
              </a:rPr>
              <a:t> Revistas más consumidas en Estados Unidos (n = 269) y redes de televisión (n = 44) en el año 2012.</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Un total de 102 de centros contra el cáncer colocaron 409 anuncios clínicos únicos en los mercados más importantes de medios de comunicación en 2012. Los anuncios promovieron los tratamientos (88%) con más frecuencia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(18%) o los servicios de apoyo (13%). Los beneficios de las terapias anunciadas se describieron más a menudo que los riesgos (27% vs. 2%), pero rara vez se cuantificaron (2%). Pocos anuncios mencionaron la cobertura o los costes (5%), y ninguno mencionó los planes de seguro específicos. Fueron frecuentas las apelaciones emocionales (85%), que evocaban esperanza de supervivencia (61%), que describían el tratamiento contra el cáncer como una lucha o batalla (41%), e inducían el miedo (30%). Casi la mitad de los anuncios incluyeron testimonios de pacientes, que por lo general se centraban en la supervivencia, rara vez incluían descargas de responsabilidad (15%), y nunca describían los resultados que un paciente típico puede esperar.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082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ANÁLISIS SOCIOLÓGICO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COLESTEROLización</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EN CANADÁ: FUNDACIÓN DEL CORAZÓN E ICTUS (financiada por margarina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belcel</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BELCEL Y LA IND FCA SON LA TRIFECTA QUE CREA ENFERMEDAD COLESTEROL ALTO, RESPONSABILIZANDO A LA MUJER PARA EVITÁRSELA A ELLA Y SU FAMILIA, CON LA INTERESADA “PASIVIDAD” DE LAS AUTORIDADES SANITARIAS.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20140131-AnalSOCIOL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Muj</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Canadá,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Trifecta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crea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Col alto.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 Creating the 'dis-ease' of high cholesterol: A sociology of diagnosis reception analysis.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Soc</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Sci</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2014 Jan;101:120-8.</a:t>
            </a:r>
            <a:endParaRPr lang="es-ES" sz="17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 </a:t>
            </a:r>
            <a:r>
              <a:rPr lang="es-ES" sz="2000" dirty="0" err="1">
                <a:latin typeface="Calibri" panose="020F0502020204030204" pitchFamily="34" charset="0"/>
                <a:ea typeface="Calibri" panose="020F0502020204030204" pitchFamily="34" charset="0"/>
                <a:cs typeface="Times New Roman" panose="02020603050405020304" pitchFamily="18" charset="0"/>
              </a:rPr>
              <a:t>trifecta</a:t>
            </a:r>
            <a:r>
              <a:rPr lang="es-ES" sz="2000" dirty="0">
                <a:latin typeface="Calibri" panose="020F0502020204030204" pitchFamily="34" charset="0"/>
                <a:ea typeface="Calibri" panose="020F0502020204030204" pitchFamily="34" charset="0"/>
                <a:cs typeface="Times New Roman" panose="02020603050405020304" pitchFamily="18" charset="0"/>
              </a:rPr>
              <a:t> para la </a:t>
            </a:r>
            <a:r>
              <a:rPr lang="es-ES" sz="2000" dirty="0" err="1">
                <a:latin typeface="Calibri" panose="020F0502020204030204" pitchFamily="34" charset="0"/>
                <a:ea typeface="Calibri" panose="020F0502020204030204" pitchFamily="34" charset="0"/>
                <a:cs typeface="Times New Roman" panose="02020603050405020304" pitchFamily="18" charset="0"/>
              </a:rPr>
              <a:t>COLESTEROLización</a:t>
            </a:r>
            <a:r>
              <a:rPr lang="es-ES" sz="2000" dirty="0">
                <a:latin typeface="Calibri" panose="020F0502020204030204" pitchFamily="34" charset="0"/>
                <a:ea typeface="Calibri" panose="020F0502020204030204" pitchFamily="34" charset="0"/>
                <a:cs typeface="Times New Roman" panose="02020603050405020304" pitchFamily="18" charset="0"/>
              </a:rPr>
              <a:t> de la mujer canadiense: 1) La margarina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que financia a la Fundación del Corazón e Ictus; 2) La industria farmacéutica de estatinas; y 3) Las autoridades sanitarias, con su interesadamente activa “pasividad”.</a:t>
            </a:r>
          </a:p>
          <a:p>
            <a:pPr algn="just">
              <a:lnSpc>
                <a:spcPct val="100000"/>
              </a:lnSpc>
              <a:spcAft>
                <a:spcPts val="0"/>
              </a:spcAft>
            </a:pPr>
            <a:r>
              <a:rPr lang="es-ES" sz="2000" b="1" u="sng" dirty="0">
                <a:solidFill>
                  <a:srgbClr val="000000"/>
                </a:solidFill>
                <a:latin typeface="Calibri" panose="020F0502020204030204" pitchFamily="34" charset="0"/>
                <a:ea typeface="Calibri" panose="020F0502020204030204" pitchFamily="34" charset="0"/>
                <a:cs typeface="Tahoma" panose="020B0604030504040204" pitchFamily="34" charset="0"/>
              </a:rPr>
              <a:t>La Fundación del Corazón e Ictus de Canadá, y la margarina </a:t>
            </a:r>
            <a:r>
              <a:rPr lang="es-ES" sz="2000" b="1" u="sng" dirty="0" err="1">
                <a:solidFill>
                  <a:srgbClr val="000000"/>
                </a:solidFill>
                <a:latin typeface="Calibri" panose="020F0502020204030204" pitchFamily="34" charset="0"/>
                <a:ea typeface="Calibri" panose="020F0502020204030204" pitchFamily="34" charset="0"/>
                <a:cs typeface="Tahoma" panose="020B0604030504040204" pitchFamily="34" charset="0"/>
              </a:rPr>
              <a:t>Becel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GB" sz="2000" dirty="0" err="1">
                <a:latin typeface="Calibri" panose="020F0502020204030204" pitchFamily="34" charset="0"/>
                <a:ea typeface="Times New Roman" panose="02020603050405020304" pitchFamily="18" charset="0"/>
                <a:cs typeface="Times New Roman" panose="02020603050405020304" pitchFamily="18" charset="0"/>
              </a:rPr>
              <a:t>Aunque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cáncer</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causa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muerte</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mayoría</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canadienses</a:t>
            </a:r>
            <a:r>
              <a:rPr lang="en-GB" sz="2000" dirty="0">
                <a:latin typeface="Calibri" panose="020F0502020204030204" pitchFamily="34" charset="0"/>
                <a:ea typeface="Times New Roman" panose="02020603050405020304" pitchFamily="18" charset="0"/>
                <a:cs typeface="Times New Roman" panose="02020603050405020304" pitchFamily="18" charset="0"/>
              </a:rPr>
              <a:t>,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literatura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través</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Fundación del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e Ictus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Canadá</a:t>
            </a:r>
            <a:r>
              <a:rPr lang="en-GB" sz="2000" dirty="0">
                <a:latin typeface="Calibri" panose="020F0502020204030204" pitchFamily="34" charset="0"/>
                <a:ea typeface="Times New Roman" panose="02020603050405020304" pitchFamily="18" charset="0"/>
                <a:cs typeface="Times New Roman" panose="02020603050405020304" pitchFamily="18" charset="0"/>
              </a:rPr>
              <a:t> (que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una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organización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sin fines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lucro</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dedicada</a:t>
            </a:r>
            <a:r>
              <a:rPr lang="en-GB" sz="2000" dirty="0">
                <a:latin typeface="Calibri" panose="020F0502020204030204" pitchFamily="34" charset="0"/>
                <a:ea typeface="Times New Roman" panose="02020603050405020304" pitchFamily="18" charset="0"/>
                <a:cs typeface="Times New Roman" panose="02020603050405020304" pitchFamily="18" charset="0"/>
              </a:rPr>
              <a:t> a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educación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los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consumidores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sobre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y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prevención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del ictus), y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Becel</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específicamente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su</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campaña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pro-</a:t>
            </a:r>
            <a:r>
              <a:rPr lang="en-GB" sz="2000" dirty="0" err="1">
                <a:latin typeface="Calibri" panose="020F0502020204030204" pitchFamily="34" charset="0"/>
                <a:ea typeface="Times New Roman" panose="02020603050405020304" pitchFamily="18" charset="0"/>
                <a:cs typeface="Times New Roman" panose="02020603050405020304" pitchFamily="18" charset="0"/>
              </a:rPr>
              <a:t>activ</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promueve</a:t>
            </a:r>
            <a:r>
              <a:rPr lang="en-GB" sz="2000" dirty="0">
                <a:latin typeface="Calibri" panose="020F0502020204030204" pitchFamily="34" charset="0"/>
                <a:ea typeface="Times New Roman" panose="02020603050405020304" pitchFamily="18" charset="0"/>
                <a:cs typeface="Times New Roman" panose="02020603050405020304" pitchFamily="18" charset="0"/>
              </a:rPr>
              <a:t> la idea de que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enfermedad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cardíaca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preocupación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a:t>
            </a:r>
            <a:r>
              <a:rPr lang="en-GB" sz="2000" dirty="0">
                <a:latin typeface="Times New Roman" panose="02020603050405020304" pitchFamily="18" charset="0"/>
                <a:ea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787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94340" y="560230"/>
            <a:ext cx="10251583" cy="4714136"/>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se centra específicamente en el colesterol alto como el factor de riesgo clave para todas las mujeres, independientemente de su edad, nivel de ingresos, o circunstancias de vida.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es el patrocinador fundador de la campaña “La verdad acerca del corazón” de la Fundación, y campaña anual “Domina al corazón” de recaudación de fondos, y hace suya la idea de que la enfermedad cardíaca es un peligro inminente para las mujeres en su premio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al ganador de la campaña de la margarina: </a:t>
            </a:r>
          </a:p>
          <a:p>
            <a:pPr algn="just">
              <a:lnSpc>
                <a:spcPct val="100000"/>
              </a:lnSpc>
              <a:spcAft>
                <a:spcPts val="0"/>
              </a:spcAft>
            </a:pPr>
            <a:r>
              <a:rPr lang="es-ES" sz="2000" i="1" dirty="0">
                <a:latin typeface="Calibri" panose="020F0502020204030204" pitchFamily="34" charset="0"/>
                <a:ea typeface="Calibri" panose="020F0502020204030204" pitchFamily="34" charset="0"/>
                <a:cs typeface="Times New Roman" panose="02020603050405020304" pitchFamily="18" charset="0"/>
              </a:rPr>
              <a:t>	Las enfermedades del corazón y los accidentes cerebrovasculares son la principal causa de muerte entre las mujeres en Canadá, pero la mayoría no lo saben.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i="1" dirty="0">
                <a:latin typeface="Calibri" panose="020F0502020204030204" pitchFamily="34" charset="0"/>
                <a:ea typeface="Calibri" panose="020F0502020204030204" pitchFamily="34" charset="0"/>
                <a:cs typeface="Times New Roman" panose="02020603050405020304" pitchFamily="18" charset="0"/>
              </a:rPr>
              <a:t>La buena noticia es que la enfermedad cardiovascular es a menudo prevenible. Las mujeres pueden reducir su riesgo en hasta un 80 por ciento, haciendo cambios de estilo de vida.</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centra directamente su atención en las mujeres: </a:t>
            </a:r>
            <a:r>
              <a:rPr lang="es-ES" sz="2000" i="1" dirty="0">
                <a:latin typeface="Calibri" panose="020F0502020204030204" pitchFamily="34" charset="0"/>
                <a:ea typeface="Calibri" panose="020F0502020204030204" pitchFamily="34" charset="0"/>
                <a:cs typeface="Times New Roman" panose="02020603050405020304" pitchFamily="18" charset="0"/>
              </a:rPr>
              <a:t>“Como muchas mujeres, tú puedes estar tan ocupada cuidando de los demás, que no siempre te cuidas. Sin embargo, disfrutar de una vida larga y saludable es el mejor regalo que puedes dar a tus seres queridos”.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036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EDITORIAL: ORGANIZACIONES BENÉFICAS USA (KOMEN) SOBRE-VENDEN SCREENING MAMOGRAFÍA: MEDIANTE EL EFECTO MARCO LOGRAN SOBREESTIMAR LOS BENEFICIOS SIN TENER EN CUENTA EL SESGO DE ADELANTO DIAGNÓSTICO NI EL SESGO DE SOBREDIAGNÓSTICO.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20120802-Edit,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Organ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benéficas USA sobre-vende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mamogr</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 Schwartz LM. How a charity oversells mammography.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2012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Aug</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2;345:e5132.</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Al igual que el Día de la Independencia de Estados Unidos, Acción de Gracias y Navidad, la concienciación de la enfermedad también se hace con los suyos en el calendario de los EEUU. En 2012 tenemos 175 oficialmente designados “observancias nacionales de salud”, incluyendo día de la rabia, la semana de la conciencia del sueño, mes de la conciencia de la endometriosis, y muchas celebraciones para las enfermedades del corazón y una variedad de cánceres. Ninguno es más prominente que mes de la concienciación del cáncer de mama, también conocido como “Octubre”. Y ninguna organización ha hecho más para promover esta observancia que </a:t>
            </a:r>
            <a:r>
              <a:rPr lang="es-ES" sz="2000" dirty="0" err="1">
                <a:latin typeface="Calibri" panose="020F0502020204030204" pitchFamily="34" charset="0"/>
                <a:ea typeface="Calibri" panose="020F0502020204030204" pitchFamily="34" charset="0"/>
                <a:cs typeface="Times New Roman" panose="02020603050405020304" pitchFamily="18" charset="0"/>
              </a:rPr>
              <a:t>Susan</a:t>
            </a:r>
            <a:r>
              <a:rPr lang="es-ES" sz="2000" dirty="0">
                <a:latin typeface="Calibri" panose="020F0502020204030204" pitchFamily="34" charset="0"/>
                <a:ea typeface="Calibri" panose="020F0502020204030204" pitchFamily="34" charset="0"/>
                <a:cs typeface="Times New Roman" panose="02020603050405020304" pitchFamily="18" charset="0"/>
              </a:rPr>
              <a:t> G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for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the</a:t>
            </a:r>
            <a:r>
              <a:rPr lang="es-ES" sz="2000" dirty="0">
                <a:latin typeface="Calibri" panose="020F0502020204030204" pitchFamily="34" charset="0"/>
                <a:ea typeface="Calibri" panose="020F0502020204030204" pitchFamily="34" charset="0"/>
                <a:cs typeface="Times New Roman" panose="02020603050405020304" pitchFamily="18" charset="0"/>
              </a:rPr>
              <a:t> Cure, la mayor organización benéfica del cáncer de mama en el mundo y creadora de la ubicua “cinta de color rosa”, que cada año tiene como objetivo “poner el país de rosa para el mes nacional de la concienciación del cáncer de mama”.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08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METASTÁSICO (ESTADÍO IV: SÓLO EL 31% Y EL 19% CONTESTÓ QUE NO HABÍA PROBABILIDAD DE CURA CON LA QUIMIOTERAPIA.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20121025-Enc, 1200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pac</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CaPulm</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ó</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Col, no saben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incurabl</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o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 JC, Catalano PJ, Cronin A,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Finkelman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MD, Mack JW, Keating NL,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Schrag</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D. Patients' expectations about effects of chemotherapy for advanced cancer.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2012 Oct 25;367(17):1616-25</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t>
            </a:r>
            <a:r>
              <a:rPr lang="es-ES" sz="2000" dirty="0">
                <a:effectLst/>
                <a:latin typeface="Calibri" panose="020F0502020204030204" pitchFamily="34" charset="0"/>
                <a:ea typeface="Calibri" panose="020F0502020204030204" pitchFamily="34" charset="0"/>
                <a:cs typeface="Times New Roman" panose="02020603050405020304" pitchFamily="18" charset="0"/>
              </a:rPr>
              <a:t>La quimioterapia de cáncer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 no es curativa, aunque puede prolongar la vida por semanas o meses y puede ser paliativa, asociándose frecuentemente con efectos tóxicos sustanciales relacionados con el tratamiento.</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Se estudiaron 1193 pacientes que estaban vivos 4 meses después del diagnóstico y que recibían quimioterapia para reciente diagnóstico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(estadio IV) de cáncer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ES" dirty="0"/>
          </a:p>
        </p:txBody>
      </p:sp>
    </p:spTree>
    <p:extLst>
      <p:ext uri="{BB962C8B-B14F-4D97-AF65-F5344CB8AC3E}">
        <p14:creationId xmlns:p14="http://schemas.microsoft.com/office/powerpoint/2010/main" val="984606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7349" y="661580"/>
            <a:ext cx="10251583" cy="3526107"/>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La cartera de actividades de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incluye una variedad de esfuerzos loables “salvar vidas, empoderar a las personas, garantizar una atención de calidad para todos y exhortar a la ciencia para encontrar la cura.” Pero organización de beneficencia es más conocida por su promoción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Por desgracia, hay una gran falta de correspondencia entre la fuerza de la evidencia en apoyo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y la fuerza con la que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lo promociona. Una creciente y cada vez más aceptada evidencia muestra que a pesar de screening puede reducir la probabilidad de una mujer de morir por cáncer de mama en una pequeña cantidad, también provoca importantes daños, sin disminuir las muertes por todas las causas.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728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730322" y="202373"/>
            <a:ext cx="6524092" cy="6494640"/>
          </a:xfrm>
          <a:prstGeom prst="rect">
            <a:avLst/>
          </a:prstGeom>
        </p:spPr>
      </p:pic>
    </p:spTree>
    <p:extLst>
      <p:ext uri="{BB962C8B-B14F-4D97-AF65-F5344CB8AC3E}">
        <p14:creationId xmlns:p14="http://schemas.microsoft.com/office/powerpoint/2010/main" val="3136262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6754" y="2560872"/>
            <a:ext cx="8983015" cy="2964165"/>
          </a:xfrm>
        </p:spPr>
        <p:txBody>
          <a:bodyPr>
            <a:normAutofit/>
          </a:bodyPr>
          <a:lstStyle/>
          <a:p>
            <a:pPr algn="just">
              <a:spcAft>
                <a:spcPts val="0"/>
              </a:spcAft>
            </a:pPr>
            <a:r>
              <a:rPr lang="es-ES" sz="3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CUARTA BARRERA: LOS ADMINISTRACIONES SANITARIAS Y ORGANIZACIONES CON FONDOS PÚBLICOS</a:t>
            </a:r>
            <a:endParaRPr lang="es-ES" dirty="0"/>
          </a:p>
        </p:txBody>
      </p:sp>
      <p:sp>
        <p:nvSpPr>
          <p:cNvPr id="4" name="Rectángulo 3"/>
          <p:cNvSpPr/>
          <p:nvPr/>
        </p:nvSpPr>
        <p:spPr>
          <a:xfrm>
            <a:off x="1455312" y="2394458"/>
            <a:ext cx="9581882" cy="1790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4185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4249" y="32197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webs INFORMANDO SCREENING CÁNCER MAMA: LAS 11 DE INSTITUCIONES GUBERNAMENTALES Y LAS 13 DE GRUPOS DE DEFENSA INFORMAN FAVORABLEMENTE Y LO RECOMIENDAN, CON SÓLO 4 MENCIONES DE EF ADVERSOS DE SOBREDIAGNÓSTICO Y SOBRETRATAMIENTO. LAS 3 DE ORGANIZACIONES CONSUMIDORES CUESTIONAN EL SCREENING Y MENCIONAN LOS EF ADVERSOS.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20040117-EstTra 27webs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Sesgos a favor 11Gov y 13Benéf.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Jorgense</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Presentation on websites of possible benefits and harms from screening for breast cancer: cross sectional study.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2004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17;328(7432):148.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OBJETIVO:</a:t>
            </a:r>
            <a:r>
              <a:rPr lang="es-ES" sz="2000" dirty="0">
                <a:latin typeface="Calibri" panose="020F0502020204030204" pitchFamily="34" charset="0"/>
                <a:ea typeface="Calibri" panose="020F0502020204030204" pitchFamily="34" charset="0"/>
                <a:cs typeface="Times New Roman" panose="02020603050405020304" pitchFamily="18" charset="0"/>
              </a:rPr>
              <a:t> Investigar si la información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 presentado en los sitios web de los grupos de interés está equilibrado, es independiente de la fuente de financiación, y refleja los hallazgos recientes.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DISEÑO:</a:t>
            </a:r>
            <a:r>
              <a:rPr lang="es-ES" sz="2000" dirty="0">
                <a:latin typeface="Calibri" panose="020F0502020204030204" pitchFamily="34" charset="0"/>
                <a:ea typeface="Calibri" panose="020F0502020204030204" pitchFamily="34" charset="0"/>
                <a:cs typeface="Times New Roman" panose="02020603050405020304" pitchFamily="18" charset="0"/>
              </a:rPr>
              <a:t> Estudio transversal utilizando una lista con los 17 elementos de información que importan al usuario elaborada por los investigadores.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a:t>
            </a:r>
            <a:r>
              <a:rPr lang="es-ES" sz="2000" dirty="0">
                <a:latin typeface="Calibri" panose="020F0502020204030204" pitchFamily="34" charset="0"/>
                <a:ea typeface="Calibri" panose="020F0502020204030204" pitchFamily="34" charset="0"/>
                <a:cs typeface="Times New Roman" panose="02020603050405020304" pitchFamily="18" charset="0"/>
              </a:rPr>
              <a:t> 27 sitios web en países de lengua escandinava o inglesa: 11 grupos de defensa, 11 instituciones gubernamentales y 3 organizaciones de consumidores.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Los 13 sitios de grupos de defensa y los 11 de las instituciones gubernamentales recomendaban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mientras que las 3 organizaciones de consumidores cuestionaron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 0,0007).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284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70" y="560229"/>
            <a:ext cx="10251583" cy="6297771"/>
          </a:xfrm>
        </p:spPr>
        <p:txBody>
          <a:bodyPr>
            <a:normAutofit/>
          </a:bodyPr>
          <a:lstStyle/>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Todos los grupos de defensa aceptaron financiación de la industria, al parecer sin restricciones. Por el contrario las 3 organizaciones de consumidores reconocieron el riesgo de sesgo del financiador relacionado con la financiación de la industria, y dos de ellas no aceptaron dicha financiación en absoluto.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Los grupos de defensa y las organizaciones gubernamentales favorecieron los ítems de información arrojaban luz positiva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Los daños añadidos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y el </a:t>
            </a:r>
            <a:r>
              <a:rPr lang="es-ES" sz="2000" dirty="0" err="1">
                <a:latin typeface="Calibri" panose="020F0502020204030204" pitchFamily="34" charset="0"/>
                <a:ea typeface="Calibri" panose="020F0502020204030204" pitchFamily="34" charset="0"/>
                <a:cs typeface="Times New Roman" panose="02020603050405020304" pitchFamily="18" charset="0"/>
              </a:rPr>
              <a:t>sobretratamiento</a:t>
            </a:r>
            <a:r>
              <a:rPr lang="es-ES" sz="2000" dirty="0">
                <a:latin typeface="Calibri" panose="020F0502020204030204" pitchFamily="34" charset="0"/>
                <a:ea typeface="Calibri" panose="020F0502020204030204" pitchFamily="34" charset="0"/>
                <a:cs typeface="Times New Roman" panose="02020603050405020304" pitchFamily="18" charset="0"/>
              </a:rPr>
              <a:t> fueron mencionados por 4 de estos grupos. Las 3 organizaciones de consumidores los mencionaron (p = 0,02).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Además, la información elegida fue a menudo engañosa o errónea. La selección de los ítems de información para los sitios web no reflejaba los hallazgos del momentos, aparte de las webs de los consumidores, las cuales eran mucho más equilibrada y completas que las otras (mediana de ítems de información 9 frente a 3, p = 0,03).</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El material de la información proporcionado por los grupos de defensa profesionales y organizaciones gubernamentales es la escasa y altamente sesgada en favor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Pocos sitios web están a la altura de los estándares aceptados para el consentimiento informado, tales como los indicados en las guías del Consejo Médico General.</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627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06375" y="277268"/>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DEL CONTENIDO DE LAS INVITACIONES DE ORGANIZACIONES PÚBLICAS DE 7 PAÍSES PARA PARTICIPAR EN SCREENING CÁNCER DE MAMA: SÓLO CONTIENEN UNA MEDIANA DE 2 DE LOS 17 ELEMENTOS DE INFORMACIÓN, TODOS DAN MORTALIDAD CÁNCER MAMA PERO POR RRR Y NO POR NNT (con lo que se sobreestima el beneficio), NINGUNA INFORMA MORTALIDAD TOTAL NI DE LOS EFECTOS ADVERSOS.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20060304-Contenido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invitac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Org</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Públic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para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partic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Jorgensen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Content of invitations for publicly funded screening mammography.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2006 Mar 4;332(7540):538-41.</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¿Qué contienen las invitaciones de los siguientes países: Australia, Canadá, Dinamarca, Nueva Zelanda, Noruega, Suecia y Reino Unido?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Las invitaciones incluyen una mediana de 2 de los 17 posibles elementos de información en nuestra encuesta, que van desde ninguno en Suecia a las seis de Nueva Zelanda.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Treinta invitaciones (97%) señalan el principal beneficio del screening, una reducción en la mortalidad por cáncer de mama, pero sólo siete (tres países) dieron el tamaño del beneficio y todos ellos lo describieron en reducción del riesgo relativo en lugar de reducción absoluta del riesgo o el número necesario a participar en el screening. Ninguno mencionó el efecto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la mortalidad total. En contraste, ninguna invitación menciona el principal daño de la detección: 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y consiguiente </a:t>
            </a:r>
            <a:r>
              <a:rPr lang="es-ES" sz="2000" dirty="0" err="1">
                <a:latin typeface="Calibri" panose="020F0502020204030204" pitchFamily="34" charset="0"/>
                <a:ea typeface="Calibri" panose="020F0502020204030204" pitchFamily="34" charset="0"/>
                <a:cs typeface="Times New Roman" panose="02020603050405020304" pitchFamily="18" charset="0"/>
              </a:rPr>
              <a:t>sobretramiento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317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5 PAÍSES CON SCREENING ORGANIZADO PARA OFRECER A LA POBLACIÓN, con datos de 7 años antes y 7 después de la introducción del programa: UNO DE CADA TRES CÁNCERES DE MAMA ES SOBREDIAGNÓSTICO (sesgo de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sobrediagnóstico</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20090716-En 5 países organizan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screening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CaMama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33pc es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SOBREdiag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Jorgensen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Jørgensen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KJ,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Gøtzsche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PC.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Overdiagnosis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 publicly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organised</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mammography screening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programmes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systematic review of incidence trends.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2009 Jul 9;339:b2587.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Reino Unido, Manitoba (Canadá), Nueva Gales del Sur (Australia), Suecia y partes de Noruega hay una publicidad organizada para participar en el screening de cáncer de mama. Los investigadores dispusieron de los datos 7 años antes y 7 después de la introducción del programa. Su estudio muestra que el </a:t>
            </a:r>
            <a:r>
              <a:rPr lang="es-ES" sz="2000" dirty="0">
                <a:latin typeface="Calibri" panose="020F0502020204030204" pitchFamily="34" charset="0"/>
                <a:ea typeface="Times New Roman" panose="02020603050405020304" pitchFamily="18" charset="0"/>
              </a:rPr>
              <a:t>aumento de la incidencia de cáncer de mama estaba estrechamente relacionado con la introducción del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sólo una pequeña parte de este aumento estaba compensado por la disminución en la incidencia de cáncer de mama en las mujeres que se habían sometido al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Uno de cada tres cánceres de mama detectados en el screening organizado para ofrecérselo a la población era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(sesgo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565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lnSpcReduction="10000"/>
          </a:bodyPr>
          <a:lstStyle/>
          <a:p>
            <a:pPr algn="just">
              <a:lnSpc>
                <a:spcPct val="110000"/>
              </a:lnSpc>
              <a:spcAft>
                <a:spcPts val="0"/>
              </a:spcAft>
            </a:pPr>
            <a:r>
              <a:rPr lang="es-ES" sz="2000" b="1" dirty="0">
                <a:solidFill>
                  <a:srgbClr val="0000FF"/>
                </a:solidFill>
                <a:latin typeface="Calibri" panose="020F0502020204030204" pitchFamily="34" charset="0"/>
                <a:ea typeface="Times New Roman" panose="02020603050405020304" pitchFamily="18" charset="0"/>
              </a:rPr>
              <a:t>PARADOJAS PRAGMÁTICAS (TEORÍA DE LA COMUNICACIÓN HUMANA): EL FUNCIONARIO DEBE CUMPLIR LA LEY QUE SALUD PÚBLICA ESTARÁ BASADA EN LA EVIDENCIA (O PRINCIPIO DE PRECAUCIÓN) PERO RECIBE UNA ORDEN DE SU SUPERIOR PARA UNA ACTUACIÓN NO BASADA EN LA EVIDENCIA NI EN EL USO RACIONAL DEL PRINCIPIO DE PRECAUCIÓN</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Paul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Watzlawick</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Janet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Beavin</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Bavelas</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Don D. Jackson. </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Teoría de la comunicación humana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Pragmatics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of human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communication</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1967). Traducción de Noemí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Rosenblatt</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Barcelona, Herder Editorial, 1981. 1ª Ed, 16ª impresión</a:t>
            </a:r>
            <a:r>
              <a:rPr lang="es-ES" sz="1600">
                <a:solidFill>
                  <a:srgbClr val="0000FF"/>
                </a:solidFill>
                <a:latin typeface="Calibri" panose="020F0502020204030204" pitchFamily="34" charset="0"/>
                <a:ea typeface="Calibri" panose="020F0502020204030204" pitchFamily="34" charset="0"/>
                <a:cs typeface="Times New Roman" panose="02020603050405020304" pitchFamily="18" charset="0"/>
              </a:rPr>
              <a:t>. Cap</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6: La comunicación paradójica. p. 173-212.</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Paradojas pragmáticas (</a:t>
            </a:r>
            <a:r>
              <a:rPr lang="es-ES" sz="2000" b="1" dirty="0" err="1">
                <a:latin typeface="Calibri" panose="020F0502020204030204" pitchFamily="34" charset="0"/>
                <a:ea typeface="Calibri" panose="020F0502020204030204" pitchFamily="34" charset="0"/>
                <a:cs typeface="Times New Roman" panose="02020603050405020304" pitchFamily="18" charset="0"/>
              </a:rPr>
              <a:t>pág</a:t>
            </a:r>
            <a:r>
              <a:rPr lang="es-ES" sz="2000" b="1" dirty="0">
                <a:latin typeface="Calibri" panose="020F0502020204030204" pitchFamily="34" charset="0"/>
                <a:ea typeface="Calibri" panose="020F0502020204030204" pitchFamily="34" charset="0"/>
                <a:cs typeface="Times New Roman" panose="02020603050405020304" pitchFamily="18" charset="0"/>
              </a:rPr>
              <a:t> 181)</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Las instrucciones paradójicas.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Es sintáctica y semánticamente correcto escribir: </a:t>
            </a:r>
            <a:r>
              <a:rPr lang="es-ES" sz="2000" i="1" dirty="0">
                <a:latin typeface="Calibri" panose="020F0502020204030204" pitchFamily="34" charset="0"/>
                <a:ea typeface="Calibri" panose="020F0502020204030204" pitchFamily="34" charset="0"/>
                <a:cs typeface="Times New Roman" panose="02020603050405020304" pitchFamily="18" charset="0"/>
              </a:rPr>
              <a:t>Chicago es una ciudad populosa</a:t>
            </a:r>
            <a:r>
              <a:rPr lang="es-ES" sz="2000" dirty="0">
                <a:latin typeface="Calibri" panose="020F0502020204030204" pitchFamily="34" charset="0"/>
                <a:ea typeface="Calibri" panose="020F0502020204030204" pitchFamily="34" charset="0"/>
                <a:cs typeface="Times New Roman" panose="02020603050405020304" pitchFamily="18" charset="0"/>
              </a:rPr>
              <a:t>, pero sería incorrecto escribir: </a:t>
            </a:r>
            <a:r>
              <a:rPr lang="es-ES" sz="2000" i="1" dirty="0">
                <a:latin typeface="Calibri" panose="020F0502020204030204" pitchFamily="34" charset="0"/>
                <a:ea typeface="Calibri" panose="020F0502020204030204" pitchFamily="34" charset="0"/>
                <a:cs typeface="Times New Roman" panose="02020603050405020304" pitchFamily="18" charset="0"/>
              </a:rPr>
              <a:t>Chicago es trisilábica</a:t>
            </a:r>
            <a:r>
              <a:rPr lang="es-ES" sz="2000" dirty="0">
                <a:latin typeface="Calibri" panose="020F0502020204030204" pitchFamily="34" charset="0"/>
                <a:ea typeface="Calibri" panose="020F0502020204030204" pitchFamily="34" charset="0"/>
                <a:cs typeface="Times New Roman" panose="02020603050405020304" pitchFamily="18" charset="0"/>
              </a:rPr>
              <a:t>, pues en este caso deben utilizarse comillas: </a:t>
            </a:r>
            <a:r>
              <a:rPr lang="es-ES" sz="2000" i="1" dirty="0">
                <a:latin typeface="Calibri" panose="020F0502020204030204" pitchFamily="34" charset="0"/>
                <a:ea typeface="Calibri" panose="020F0502020204030204" pitchFamily="34" charset="0"/>
                <a:cs typeface="Times New Roman" panose="02020603050405020304" pitchFamily="18" charset="0"/>
              </a:rPr>
              <a:t>“Chicago” es trisilábica</a:t>
            </a:r>
            <a:r>
              <a:rPr lang="es-ES" sz="2000" dirty="0">
                <a:latin typeface="Calibri" panose="020F0502020204030204" pitchFamily="34" charset="0"/>
                <a:ea typeface="Calibri" panose="020F0502020204030204" pitchFamily="34" charset="0"/>
                <a:cs typeface="Times New Roman" panose="02020603050405020304" pitchFamily="18" charset="0"/>
              </a:rPr>
              <a:t>. Se trata de dos tipos lógicos diferentes. El primero trata de un objeto físico (la ciudad), mientras que el segundo, esa misma palabra se refiere al nombre (que es una palabra). Efectivamente la segunda es una simplificación de la frase: </a:t>
            </a:r>
            <a:r>
              <a:rPr lang="es-ES" sz="2000" i="1" dirty="0">
                <a:latin typeface="Calibri" panose="020F0502020204030204" pitchFamily="34" charset="0"/>
                <a:ea typeface="Calibri" panose="020F0502020204030204" pitchFamily="34" charset="0"/>
                <a:cs typeface="Times New Roman" panose="02020603050405020304" pitchFamily="18" charset="0"/>
              </a:rPr>
              <a:t>La palabra “Chicago” es trisilábica</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Imaginemos los efectos de un jefe que dicta a su secretaria la frase consolidada: Chicago es una ciudad populosa y trisilábica. La anomalía está presente, pero ¿la detecta el jefe? ¿Y la secretaria? ¿Qué efectos tiene si la detecta la secretaria y no la detecta el jefe autoritario? Si cumple, se le acusa de menoscabo intelectual. Si no cumple se le acusa de mala voluntad.</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759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00358" y="560229"/>
            <a:ext cx="10251583" cy="6297771"/>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Veamos el efecto del doble vínculo en el ejemplo siguiente: Un jefe ordena que, para cumplir con la Ley General de Salud Pública en España, el funcionario haga la intervención A, no estando A basada en la evidencia ni en el uso racional del principio de precaución. La paradoja pragmática (en forma de instrucción paradójica) está presente porque la citada Ley establece que todas las intervenciones estén basadas en la evidencia o, en su defecto, en el uso racional del principio de precaución.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Si el funcionario cumple, la Ley le acusa de incompetencia por ineficacia en analizar y detectar la falta de requisitos para actuar. Si no cumple, el jefe le acusa de malevolencia por insubordinación.</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874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5311" y="2509357"/>
            <a:ext cx="8983015" cy="2964165"/>
          </a:xfrm>
        </p:spPr>
        <p:txBody>
          <a:bodyPr>
            <a:normAutofit/>
          </a:bodyPr>
          <a:lstStyle/>
          <a:p>
            <a:pPr algn="just">
              <a:spcAft>
                <a:spcPts val="0"/>
              </a:spcAft>
            </a:pPr>
            <a:r>
              <a:rPr lang="es-ES" sz="3200" b="1" dirty="0">
                <a:solidFill>
                  <a:srgbClr val="800080"/>
                </a:solidFill>
                <a:latin typeface="Calibri" panose="020F0502020204030204" pitchFamily="34" charset="0"/>
                <a:cs typeface="Times New Roman" panose="02020603050405020304" pitchFamily="18" charset="0"/>
              </a:rPr>
              <a:t>QUINTA BARRERA: GRAN PARTE DE LA FORMACIÓN CONTINUADA NO ESTÁ CONDICIONADA A LA MISIÓN (TELOS)</a:t>
            </a:r>
            <a:endParaRPr lang="es-ES" dirty="0"/>
          </a:p>
        </p:txBody>
      </p:sp>
      <p:sp>
        <p:nvSpPr>
          <p:cNvPr id="4" name="Rectángulo 3"/>
          <p:cNvSpPr/>
          <p:nvPr/>
        </p:nvSpPr>
        <p:spPr>
          <a:xfrm>
            <a:off x="1155877" y="2226022"/>
            <a:ext cx="9581882" cy="1792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9880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 </a:t>
            </a:r>
            <a:r>
              <a:rPr lang="es-ES" sz="2000" dirty="0">
                <a:effectLst/>
                <a:latin typeface="Calibri" panose="020F0502020204030204" pitchFamily="34" charset="0"/>
                <a:ea typeface="Calibri" panose="020F0502020204030204" pitchFamily="34" charset="0"/>
                <a:cs typeface="Times New Roman" panose="02020603050405020304" pitchFamily="18" charset="0"/>
              </a:rPr>
              <a:t>El 31% de los pacientes con cáncer de pulmón y el 19% con colorrectal contestó que no había probabilidad de cura, de modo que el 61% y el 81% respectivamente contestaron que era poco, algo o muy probable la cura. El nivel educativo, el estado funcional y el papel del paciente en la toma de decisiones no se asociaron con estas inexactas creencias sobre la quimioterapia.</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CONCLUSIONES:</a:t>
            </a:r>
            <a:r>
              <a:rPr lang="es-ES" sz="2000" dirty="0">
                <a:effectLst/>
                <a:latin typeface="Calibri" panose="020F0502020204030204" pitchFamily="34" charset="0"/>
                <a:ea typeface="Calibri" panose="020F0502020204030204" pitchFamily="34" charset="0"/>
                <a:cs typeface="Times New Roman" panose="02020603050405020304" pitchFamily="18" charset="0"/>
              </a:rPr>
              <a:t> Muchos pacientes que reciben quimioterapia para cánceres incurables pueden no entender que es muy poco probable que la quimioterapia sea curativa, lo cual podría comprometer su capacidad para tomar decisiones informadas sobre el tratamiento que estén en consonancia con sus preferencias.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Los médicos pueden ser capaces de mejorar la comprensión pacientes, pero esto puede ser a costa de la satisfacción que expresan los pacientes para con ellos.</a:t>
            </a:r>
          </a:p>
          <a:p>
            <a:pPr algn="just"/>
            <a:endParaRPr lang="es-ES" dirty="0"/>
          </a:p>
        </p:txBody>
      </p:sp>
    </p:spTree>
    <p:extLst>
      <p:ext uri="{BB962C8B-B14F-4D97-AF65-F5344CB8AC3E}">
        <p14:creationId xmlns:p14="http://schemas.microsoft.com/office/powerpoint/2010/main" val="2579153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367046"/>
            <a:ext cx="10805374" cy="6593985"/>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BD QUEBEC ACREDITACIÓN 110 FORMACIÓN MEDICA CONTINUADA: SÓLO EL 26% TENÍAN COMO OBJETIVO LOS DOMINIOS COGNITIVOS DE ALTA COMPLEJIDAD, ES DECIR LOS QUE PROMUEVEN UN CAMBIO DE COMPORTAMIENTO, A DIFERENCIA DEL 46% QUE ASPIRABAN A COMPLACER EL COMPROMISO DE RESPUESTAS ACERTADAS.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20150228-EstTra BD Quebec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acredit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FMC, solo 25c target alta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complej</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cogn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Legare</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Légaré</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F,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Freitas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A, Thompson-Leduc P,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Borduas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F,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Luconi</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F, Boucher A,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Witteman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HO, Jacques A. The majority of accredited continuing professional development activities do not target clinical behavior change.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Acad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2015 Feb;90(2):197-202.</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PROPÓSITO: </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Mejorar continuamente los resultados del paciente requiere que los médicos inicien nuevos comportamientos, eliminen algunos de los antiguos, o ajusten su práctica médica. La Formación Médica Continuada (FMC) es el método más utilizado por los médicos para mejorar sus conocimientos y habilidades. Sin embargo, a pesar de que los médicos acuden a esas actividades, raramente se observa un cambio en el comportamiento en la clínica.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Los autores trataron de identificar a qué </a:t>
            </a:r>
            <a:r>
              <a:rPr lang="es-ES" sz="2000" i="1" dirty="0">
                <a:solidFill>
                  <a:srgbClr val="000000"/>
                </a:solidFill>
                <a:latin typeface="Calibri" panose="020F0502020204030204" pitchFamily="34" charset="0"/>
                <a:ea typeface="Calibri" panose="020F0502020204030204" pitchFamily="34" charset="0"/>
                <a:cs typeface="Tahoma" panose="020B0604030504040204" pitchFamily="34" charset="0"/>
              </a:rPr>
              <a:t>dominios de aprendizaje de Bloom</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(cognitivo, afectivo o psicomotor), y nivel de complejidad, iban dirigidas las actividades de Formación Médica Continuada que ofrecían las asociaciones médicas, organismos reguladores e instituciones académicas en la provincia de Quebec, Canadá.</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4707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367046"/>
            <a:ext cx="10805374" cy="6593985"/>
          </a:xfrm>
        </p:spPr>
        <p:txBody>
          <a:bodyPr>
            <a:normAutofit/>
          </a:bodyPr>
          <a:lstStyle/>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MÉTODO:</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Los autores evaluaron los objetivos de 110 actividades de FMC acreditadas que se ofrecieron a los médicos y otros profesionales sanitarios desde noviembre de 2012 hasta marzo de 2013. Los objetivos de cada actividad se extrajeron y clasificaron según la taxonomía de los dominios de aprendizaje de Bloom.</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RESULTADOS:</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El 96% de los objetivos del aprendizaje analizados iban dirigidos a dominios cognitivos, los cuales constan de 6 niveles de complejidad creciente: </a:t>
            </a:r>
            <a:r>
              <a:rPr lang="es-ES" sz="2000" dirty="0">
                <a:solidFill>
                  <a:srgbClr val="97CA00"/>
                </a:solidFill>
                <a:latin typeface="Calibri" panose="020F0502020204030204" pitchFamily="34" charset="0"/>
                <a:ea typeface="Calibri" panose="020F0502020204030204" pitchFamily="34" charset="0"/>
                <a:cs typeface="Tahoma" panose="020B0604030504040204" pitchFamily="34" charset="0"/>
              </a:rPr>
              <a:t>1) conocimiento, 2) comprensión</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a:t>
            </a:r>
            <a:r>
              <a:rPr lang="es-ES" sz="2000" dirty="0">
                <a:solidFill>
                  <a:srgbClr val="319731"/>
                </a:solidFill>
                <a:latin typeface="Calibri" panose="020F0502020204030204" pitchFamily="34" charset="0"/>
                <a:ea typeface="Calibri" panose="020F0502020204030204" pitchFamily="34" charset="0"/>
                <a:cs typeface="Tahoma" panose="020B0604030504040204" pitchFamily="34" charset="0"/>
              </a:rPr>
              <a:t>3) aplicación</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a:t>
            </a:r>
            <a:r>
              <a:rPr lang="es-ES" sz="2000" b="1" dirty="0">
                <a:solidFill>
                  <a:srgbClr val="007E00"/>
                </a:solidFill>
                <a:latin typeface="Calibri" panose="020F0502020204030204" pitchFamily="34" charset="0"/>
                <a:ea typeface="Calibri" panose="020F0502020204030204" pitchFamily="34" charset="0"/>
                <a:cs typeface="Tahoma" panose="020B0604030504040204" pitchFamily="34" charset="0"/>
              </a:rPr>
              <a:t>4) análisis, 5) síntesis, y 6) evaluación</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La mitad (47%) iba dirigido a los dos niveles más bajos de complejidad cognitiva: el conocimiento y la comprensión, mientras que sólo el 26% iban dirigidos a mejorar su capacitación en los tres niveles más altos de complejidad cognitiva: el análisis, la síntesis y la evaluación.</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Conclusiones:</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La mayor parte de las actividades de FMC de esta muestra no estaban diseñadas para promover un cambio en el comportamiento clínico, porque su objetivo era conocer y recordar información (compromiso de respuestas acertadas) en lugar de preparar a los médicos para poner en práctica el conocimiento mediante el análisis de la información, la evaluación de la nueva evidencia y la planificación de operaciones que conduzcan a un cambio de su comportamiento. Los proveedores y educadores deberían dirigir y desarrollar sus actividades según las teorías bien establecidas de cambio de comportamiento de los profesionales de la salud, tales como las teorías </a:t>
            </a:r>
            <a:r>
              <a:rPr lang="es-ES" sz="2000" dirty="0" err="1">
                <a:solidFill>
                  <a:srgbClr val="000000"/>
                </a:solidFill>
                <a:latin typeface="Calibri" panose="020F0502020204030204" pitchFamily="34" charset="0"/>
                <a:ea typeface="Calibri" panose="020F0502020204030204" pitchFamily="34" charset="0"/>
                <a:cs typeface="Tahoma" panose="020B0604030504040204" pitchFamily="34" charset="0"/>
              </a:rPr>
              <a:t>sociocognitivas</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281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367046"/>
            <a:ext cx="10805374" cy="6593985"/>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COHORTE DE OBTENCIÓN MEDIANTE DE 1300 MÉDICOS: CUESTIONARIO 17 ÍTEMS CON 3 FACTORES (Evidencia vs experiencia; No conformidad; Practicidad) EXPLICA 4 ESTILOS COGNITIVOS: </a:t>
            </a:r>
            <a:r>
              <a:rPr lang="es-ES" sz="20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Seeker</a:t>
            </a:r>
            <a:r>
              <a:rPr lang="es-ES" sz="20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(buscador), Receptivo, Tradicionalista y Pragmático. LA INFORMACIÓN Y FORMACIÓN EN UN CANAL ÚNICO DE COMUNICACIÓN NO FUNCIONA PARA TODOS.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20021130-Obtenc 1300 </a:t>
            </a:r>
            <a:r>
              <a:rPr lang="es-ES" sz="17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Méd</a:t>
            </a: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a:t>
            </a:r>
            <a:r>
              <a:rPr lang="es-ES" sz="17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Esq</a:t>
            </a: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4 </a:t>
            </a:r>
            <a:r>
              <a:rPr lang="es-ES" sz="17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EstCogn</a:t>
            </a: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a:t>
            </a:r>
            <a:r>
              <a:rPr lang="es-ES" sz="17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seeker</a:t>
            </a: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a:t>
            </a:r>
            <a:r>
              <a:rPr lang="es-ES" sz="17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receptive</a:t>
            </a: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a:t>
            </a:r>
            <a:r>
              <a:rPr lang="es-ES" sz="17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tradicion</a:t>
            </a: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a:t>
            </a:r>
            <a:r>
              <a:rPr lang="es-ES" sz="1700" b="1"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pragmát</a:t>
            </a:r>
            <a:r>
              <a:rPr lang="es-ES"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 </a:t>
            </a:r>
            <a:r>
              <a:rPr lang="en-GB" sz="1700" b="1" dirty="0">
                <a:solidFill>
                  <a:srgbClr val="0000FF"/>
                </a:solidFill>
                <a:latin typeface="Calibri" panose="020F0502020204030204" pitchFamily="34" charset="0"/>
                <a:ea typeface="Times New Roman" panose="02020603050405020304" pitchFamily="18" charset="0"/>
                <a:cs typeface="Tahoma" panose="020B0604030504040204" pitchFamily="34" charset="0"/>
              </a:rPr>
              <a:t>Green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a:solidFill>
                  <a:srgbClr val="0000FF"/>
                </a:solidFill>
                <a:latin typeface="Calibri" panose="020F0502020204030204" pitchFamily="34" charset="0"/>
                <a:ea typeface="Times New Roman" panose="02020603050405020304" pitchFamily="18" charset="0"/>
                <a:cs typeface="Tahoma" panose="020B0604030504040204" pitchFamily="34" charset="0"/>
              </a:rPr>
              <a:t>Green LA, </a:t>
            </a:r>
            <a:r>
              <a:rPr lang="en-US" sz="1700"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Gorenflo</a:t>
            </a:r>
            <a:r>
              <a:rPr lang="en-US" sz="1700" dirty="0">
                <a:solidFill>
                  <a:srgbClr val="0000FF"/>
                </a:solidFill>
                <a:latin typeface="Calibri" panose="020F0502020204030204" pitchFamily="34" charset="0"/>
                <a:ea typeface="Times New Roman" panose="02020603050405020304" pitchFamily="18" charset="0"/>
                <a:cs typeface="Tahoma" panose="020B0604030504040204" pitchFamily="34" charset="0"/>
              </a:rPr>
              <a:t> DW, </a:t>
            </a:r>
            <a:r>
              <a:rPr lang="en-US" sz="1700"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Wyszewianski</a:t>
            </a:r>
            <a:r>
              <a:rPr lang="en-US" sz="1700" dirty="0">
                <a:solidFill>
                  <a:srgbClr val="0000FF"/>
                </a:solidFill>
                <a:latin typeface="Calibri" panose="020F0502020204030204" pitchFamily="34" charset="0"/>
                <a:ea typeface="Times New Roman" panose="02020603050405020304" pitchFamily="18" charset="0"/>
                <a:cs typeface="Tahoma" panose="020B0604030504040204" pitchFamily="34" charset="0"/>
              </a:rPr>
              <a:t> L; Michigan Consortium for Family Practice Research. Validating an instrument for selecting interventions to change physician practice patterns: a Michigan Consortium for Family Practice Research study. </a:t>
            </a:r>
            <a:r>
              <a:rPr lang="es-ES" sz="1700" dirty="0">
                <a:solidFill>
                  <a:srgbClr val="0000FF"/>
                </a:solidFill>
                <a:latin typeface="Calibri" panose="020F0502020204030204" pitchFamily="34" charset="0"/>
                <a:ea typeface="Times New Roman" panose="02020603050405020304" pitchFamily="18" charset="0"/>
                <a:cs typeface="Tahoma" panose="020B0604030504040204" pitchFamily="34" charset="0"/>
              </a:rPr>
              <a:t>J </a:t>
            </a:r>
            <a:r>
              <a:rPr lang="es-ES" sz="1700"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Fam</a:t>
            </a:r>
            <a:r>
              <a:rPr lang="es-ES" sz="1700" dirty="0">
                <a:solidFill>
                  <a:srgbClr val="0000FF"/>
                </a:solidFill>
                <a:latin typeface="Calibri" panose="020F0502020204030204" pitchFamily="34" charset="0"/>
                <a:ea typeface="Times New Roman" panose="02020603050405020304" pitchFamily="18" charset="0"/>
                <a:cs typeface="Tahoma" panose="020B0604030504040204" pitchFamily="34" charset="0"/>
              </a:rPr>
              <a:t> </a:t>
            </a:r>
            <a:r>
              <a:rPr lang="es-ES" sz="1700" dirty="0" err="1">
                <a:solidFill>
                  <a:srgbClr val="0000FF"/>
                </a:solidFill>
                <a:latin typeface="Calibri" panose="020F0502020204030204" pitchFamily="34" charset="0"/>
                <a:ea typeface="Times New Roman" panose="02020603050405020304" pitchFamily="18" charset="0"/>
                <a:cs typeface="Tahoma" panose="020B0604030504040204" pitchFamily="34" charset="0"/>
              </a:rPr>
              <a:t>Pract</a:t>
            </a:r>
            <a:r>
              <a:rPr lang="es-ES" sz="1700" dirty="0">
                <a:solidFill>
                  <a:srgbClr val="0000FF"/>
                </a:solidFill>
                <a:latin typeface="Calibri" panose="020F0502020204030204" pitchFamily="34" charset="0"/>
                <a:ea typeface="Times New Roman" panose="02020603050405020304" pitchFamily="18" charset="0"/>
                <a:cs typeface="Tahoma" panose="020B0604030504040204" pitchFamily="34" charset="0"/>
              </a:rPr>
              <a:t>. 2002 Nov;51(11):938-42.</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Green, </a:t>
            </a:r>
            <a:r>
              <a:rPr lang="es-ES" sz="2000" dirty="0" err="1">
                <a:latin typeface="Calibri" panose="020F0502020204030204" pitchFamily="34" charset="0"/>
                <a:ea typeface="Times New Roman" panose="02020603050405020304" pitchFamily="18" charset="0"/>
              </a:rPr>
              <a:t>Wyszewiansky</a:t>
            </a:r>
            <a:r>
              <a:rPr lang="es-ES" sz="2000" dirty="0">
                <a:latin typeface="Calibri" panose="020F0502020204030204" pitchFamily="34" charset="0"/>
                <a:ea typeface="Times New Roman" panose="02020603050405020304" pitchFamily="18" charset="0"/>
              </a:rPr>
              <a:t> y col. vienen trabajando desde antes del año 2000 para enfocar las intervenciones de Educación Médica Continuada de acuerdo a su hipótesis de </a:t>
            </a:r>
            <a:r>
              <a:rPr lang="es-ES" sz="2000" b="1" dirty="0">
                <a:latin typeface="Calibri" panose="020F0502020204030204" pitchFamily="34" charset="0"/>
                <a:ea typeface="Times New Roman" panose="02020603050405020304" pitchFamily="18" charset="0"/>
              </a:rPr>
              <a:t>4 categorías de estilos cognitivos</a:t>
            </a:r>
            <a:r>
              <a:rPr lang="es-ES" sz="2000" dirty="0">
                <a:latin typeface="Calibri" panose="020F0502020204030204" pitchFamily="34" charset="0"/>
                <a:ea typeface="Times New Roman" panose="02020603050405020304" pitchFamily="18" charset="0"/>
              </a:rPr>
              <a:t> en los que se sitúan los médicos en ejercicio en función la </a:t>
            </a:r>
            <a:r>
              <a:rPr lang="es-ES" sz="2000" b="1" dirty="0">
                <a:latin typeface="Calibri" panose="020F0502020204030204" pitchFamily="34" charset="0"/>
                <a:ea typeface="Times New Roman" panose="02020603050405020304" pitchFamily="18" charset="0"/>
              </a:rPr>
              <a:t>combinación de tres factores subyacentes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1900" dirty="0">
                <a:latin typeface="Calibri" panose="020F0502020204030204" pitchFamily="34" charset="0"/>
                <a:ea typeface="Times New Roman" panose="02020603050405020304" pitchFamily="18" charset="0"/>
              </a:rPr>
              <a:t>1) Factor 1: Grado en que la evidencia científica, en lugar de la experiencia clínica y la autoridad, se percibe como la mejor fuente de conocimiento sobre las buenas prácticas (</a:t>
            </a:r>
            <a:r>
              <a:rPr lang="es-ES" sz="1900" b="1" dirty="0">
                <a:latin typeface="Calibri" panose="020F0502020204030204" pitchFamily="34" charset="0"/>
                <a:ea typeface="Times New Roman" panose="02020603050405020304" pitchFamily="18" charset="0"/>
              </a:rPr>
              <a:t>evidencia vs experiencia</a:t>
            </a:r>
            <a:r>
              <a:rPr lang="es-ES" sz="1900" dirty="0">
                <a:latin typeface="Calibri" panose="020F0502020204030204" pitchFamily="34" charset="0"/>
                <a:ea typeface="Times New Roman" panose="02020603050405020304" pitchFamily="18" charset="0"/>
              </a:rPr>
              <a:t>). </a:t>
            </a:r>
            <a:endParaRPr lang="es-ES" sz="19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1900" dirty="0">
                <a:latin typeface="Calibri" panose="020F0502020204030204" pitchFamily="34" charset="0"/>
                <a:ea typeface="Times New Roman" panose="02020603050405020304" pitchFamily="18" charset="0"/>
              </a:rPr>
              <a:t>2) Factor 2: Grado de comodidad con las prácticas clínicas que no están en sintonía con las prácticas de la comunidad local o las recomendaciones de los líderes (</a:t>
            </a:r>
            <a:r>
              <a:rPr lang="es-ES" sz="1900" b="1" dirty="0">
                <a:latin typeface="Calibri" panose="020F0502020204030204" pitchFamily="34" charset="0"/>
                <a:ea typeface="Times New Roman" panose="02020603050405020304" pitchFamily="18" charset="0"/>
              </a:rPr>
              <a:t>no conformidad</a:t>
            </a:r>
            <a:r>
              <a:rPr lang="es-ES" sz="1900" dirty="0">
                <a:latin typeface="Calibri" panose="020F0502020204030204" pitchFamily="34" charset="0"/>
                <a:ea typeface="Times New Roman" panose="02020603050405020304" pitchFamily="18" charset="0"/>
              </a:rPr>
              <a:t>).</a:t>
            </a:r>
            <a:endParaRPr lang="es-ES" sz="19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1900" dirty="0">
                <a:latin typeface="Calibri" panose="020F0502020204030204" pitchFamily="34" charset="0"/>
                <a:ea typeface="Times New Roman" panose="02020603050405020304" pitchFamily="18" charset="0"/>
              </a:rPr>
              <a:t>3) Factor 3: Importancia que se otorga a la gestión de carga de trabajo y al flujo de pacientes, manteniendo al mismo tiempo la satisfacción del paciente en general (</a:t>
            </a:r>
            <a:r>
              <a:rPr lang="es-ES" sz="1900" b="1" dirty="0">
                <a:latin typeface="Calibri" panose="020F0502020204030204" pitchFamily="34" charset="0"/>
                <a:ea typeface="Times New Roman" panose="02020603050405020304" pitchFamily="18" charset="0"/>
              </a:rPr>
              <a:t>practicidad</a:t>
            </a:r>
            <a:r>
              <a:rPr lang="es-ES" sz="1900" dirty="0">
                <a:latin typeface="Calibri" panose="020F0502020204030204" pitchFamily="34" charset="0"/>
                <a:ea typeface="Times New Roman" panose="02020603050405020304" pitchFamily="18" charset="0"/>
              </a:rPr>
              <a:t>).</a:t>
            </a:r>
            <a:endParaRPr lang="es-ES" sz="19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26844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40755" y="1120461"/>
            <a:ext cx="11034322" cy="4334023"/>
          </a:xfrm>
          <a:prstGeom prst="rect">
            <a:avLst/>
          </a:prstGeom>
        </p:spPr>
      </p:pic>
    </p:spTree>
    <p:extLst>
      <p:ext uri="{BB962C8B-B14F-4D97-AF65-F5344CB8AC3E}">
        <p14:creationId xmlns:p14="http://schemas.microsoft.com/office/powerpoint/2010/main" val="682104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367046"/>
            <a:ext cx="10805374" cy="6593985"/>
          </a:xfrm>
        </p:spPr>
        <p:txBody>
          <a:bodyPr>
            <a:normAutofit/>
          </a:bodyPr>
          <a:lstStyle/>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rPr>
              <a:t>1) Cuando se proporciona una nueva información a los médicos, probablemente no sirve para todos ellos un mismo formato y contenido.</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rPr>
              <a:t>2) Los médicos difieren sensiblemente en lo que consideran las fuentes de información creíbles, en el peso que asignan a las preocupaciones de su práctica, y en su voluntad para apartarse de las prácticas habituales del grupo.</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rPr>
              <a:t>3) Las intervenciones que aportan nuevos conocimientos en la práctica se pueden adaptar a las perspectivas de los médicos. Más investigaciones adecuadas pueden mostrar que este enfoque es más útil para los médicos y con más probabilidades de éxito que los enfoques actuales.</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88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367046"/>
            <a:ext cx="10805374" cy="6593985"/>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LOS DOS ESFUERZOS COGNITIVOS ARISTOTÉLICOS PARA NO INCURRIR EN UN SESGO DE DISPONIBILIDAD QUE NOS LLEVARÍA A UNA ILUSIÓN TELEOLÓGICA: DEBO DEFENDER LA ·FMC FUNDAMENTADA EN LA TEORÍA DEL CONOCIMIENTO Y CONDICIONADA A LA BUENA PRÁCTICA”, PUES SI DEFIENDO INESPECÍFICAMENTE LA “FMC” INCURRO EN UNA CONTRADICCIÓN (EN FORMA DE PARADOJA PRAGMÁTICA).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Debo defender y tender a la </a:t>
            </a:r>
            <a:r>
              <a:rPr lang="es-ES" sz="20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“FMC fundamentada en la Teoría del Conocimiento y condicionada a la buena práctica”</a:t>
            </a:r>
            <a:r>
              <a:rPr lang="es-ES" sz="2000" dirty="0">
                <a:latin typeface="Calibri" panose="020F0502020204030204" pitchFamily="34" charset="0"/>
                <a:ea typeface="Calibri" panose="020F0502020204030204" pitchFamily="34" charset="0"/>
                <a:cs typeface="Times New Roman" panose="02020603050405020304" pitchFamily="18" charset="0"/>
              </a:rPr>
              <a:t>, es decir el condicionado a la misión (virtud de la práctica)</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s-ES" sz="2000" dirty="0">
                <a:latin typeface="Calibri" panose="020F0502020204030204" pitchFamily="34" charset="0"/>
                <a:ea typeface="Calibri" panose="020F0502020204030204" pitchFamily="34" charset="0"/>
                <a:cs typeface="Times New Roman" panose="02020603050405020304" pitchFamily="18" charset="0"/>
              </a:rPr>
              <a:t>, porque si no lo especifico y defiendo inespecíficamente la </a:t>
            </a:r>
            <a:r>
              <a:rPr lang="es-ES" sz="2000" b="1" dirty="0">
                <a:solidFill>
                  <a:srgbClr val="FF9900"/>
                </a:solidFill>
                <a:latin typeface="Calibri" panose="020F0502020204030204" pitchFamily="34" charset="0"/>
                <a:ea typeface="Calibri" panose="020F0502020204030204" pitchFamily="34" charset="0"/>
                <a:cs typeface="Times New Roman" panose="02020603050405020304" pitchFamily="18" charset="0"/>
              </a:rPr>
              <a:t>“FMC”</a:t>
            </a:r>
            <a:r>
              <a:rPr lang="es-ES" sz="2000" dirty="0">
                <a:latin typeface="Calibri" panose="020F0502020204030204" pitchFamily="34" charset="0"/>
                <a:ea typeface="Calibri" panose="020F0502020204030204" pitchFamily="34" charset="0"/>
                <a:cs typeface="Times New Roman" panose="02020603050405020304" pitchFamily="18" charset="0"/>
              </a:rPr>
              <a:t>, entonces incurro en una contradicción (en forma de paradoja pragmática) pues estoy defendiendo simultáneamente la </a:t>
            </a:r>
            <a:r>
              <a:rPr lang="es-ES" sz="20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“fundamentada en la Teoría del Conocimiento y condicionada a la buena práctica”</a:t>
            </a:r>
            <a:r>
              <a:rPr lang="es-ES" sz="2000" dirty="0">
                <a:latin typeface="Calibri" panose="020F0502020204030204" pitchFamily="34" charset="0"/>
                <a:ea typeface="Calibri" panose="020F0502020204030204" pitchFamily="34" charset="0"/>
                <a:cs typeface="Times New Roman" panose="02020603050405020304" pitchFamily="18" charset="0"/>
              </a:rPr>
              <a:t> y </a:t>
            </a:r>
            <a:r>
              <a:rPr lang="es-E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“no fundamentada en la Teoría del Conocimiento y condicionada a la buena práctica”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996600"/>
                </a:solidFill>
                <a:latin typeface="Calibri" panose="020F0502020204030204" pitchFamily="34" charset="0"/>
                <a:ea typeface="Calibri" panose="020F0502020204030204" pitchFamily="34" charset="0"/>
                <a:cs typeface="Times New Roman" panose="02020603050405020304" pitchFamily="18" charset="0"/>
              </a:rPr>
              <a:t>Involuntariamente cometo</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1) una injusticia interna</a:t>
            </a:r>
            <a:r>
              <a:rPr lang="es-ES" sz="2000" dirty="0">
                <a:latin typeface="Calibri" panose="020F0502020204030204" pitchFamily="34" charset="0"/>
                <a:ea typeface="Calibri" panose="020F0502020204030204" pitchFamily="34" charset="0"/>
                <a:cs typeface="Times New Roman" panose="02020603050405020304" pitchFamily="18" charset="0"/>
              </a:rPr>
              <a:t>, porque al no distinguir la calidad de las intervenciones de FMC, desincentivo a las de buena calidad; y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2) una injusticia externa</a:t>
            </a:r>
            <a:r>
              <a:rPr lang="es-ES" sz="2000" dirty="0">
                <a:latin typeface="Calibri" panose="020F0502020204030204" pitchFamily="34" charset="0"/>
                <a:ea typeface="Calibri" panose="020F0502020204030204" pitchFamily="34" charset="0"/>
                <a:cs typeface="Times New Roman" panose="02020603050405020304" pitchFamily="18" charset="0"/>
              </a:rPr>
              <a:t>, porque los costes de las intervenciones de FMC no buenas minoran las inversiones en intervenciones de FMC buenas.</a:t>
            </a:r>
          </a:p>
          <a:p>
            <a:pPr algn="just">
              <a:lnSpc>
                <a:spcPct val="100000"/>
              </a:lnSpc>
              <a:spcAft>
                <a:spcPts val="0"/>
              </a:spcAft>
            </a:pPr>
            <a:r>
              <a:rPr lang="es-ES" sz="1600" b="1" dirty="0">
                <a:solidFill>
                  <a:srgbClr val="0000FF"/>
                </a:solidFill>
                <a:latin typeface="Calibri" panose="020F0502020204030204" pitchFamily="34" charset="0"/>
                <a:ea typeface="Times New Roman" panose="02020603050405020304" pitchFamily="18" charset="0"/>
              </a:rPr>
              <a:t>(*)</a:t>
            </a:r>
            <a:r>
              <a:rPr lang="es-ES" sz="1600" dirty="0">
                <a:latin typeface="Calibri" panose="020F0502020204030204" pitchFamily="34" charset="0"/>
                <a:ea typeface="Times New Roman" panose="02020603050405020304" pitchFamily="18" charset="0"/>
              </a:rPr>
              <a:t> Grupo evalmed-GRADE. </a:t>
            </a:r>
            <a:r>
              <a:rPr lang="es-ES" sz="1600" i="1" dirty="0">
                <a:latin typeface="Calibri" panose="020F0502020204030204" pitchFamily="34" charset="0"/>
                <a:ea typeface="Times New Roman" panose="02020603050405020304" pitchFamily="18" charset="0"/>
              </a:rPr>
              <a:t>Apuntes de ética para navegantes sanitarios [versión reducida]</a:t>
            </a:r>
            <a:r>
              <a:rPr lang="es-ES" sz="1600" dirty="0">
                <a:latin typeface="Calibri" panose="020F0502020204030204" pitchFamily="34" charset="0"/>
                <a:ea typeface="Times New Roman" panose="02020603050405020304" pitchFamily="18" charset="0"/>
              </a:rPr>
              <a:t>. Web evalmed.es 3-nov-2014. Disponible en: </a:t>
            </a:r>
            <a:r>
              <a:rPr lang="es-ES" sz="1600" u="sng" dirty="0">
                <a:solidFill>
                  <a:srgbClr val="0000FF"/>
                </a:solidFill>
                <a:latin typeface="Calibri" panose="020F0502020204030204" pitchFamily="34" charset="0"/>
                <a:ea typeface="Times New Roman" panose="02020603050405020304" pitchFamily="18" charset="0"/>
                <a:hlinkClick r:id="rId2"/>
              </a:rPr>
              <a:t>http://evalmedicamento.weebly.com/varios/apuntes-de-etica-para-navegantes-sanitarios-version-reducida</a:t>
            </a:r>
            <a:endParaRPr lang="es-ES" sz="16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39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824753" y="112734"/>
            <a:ext cx="8452588" cy="6621560"/>
          </a:xfrm>
          <a:prstGeom prst="rect">
            <a:avLst/>
          </a:prstGeom>
        </p:spPr>
      </p:pic>
    </p:spTree>
    <p:extLst>
      <p:ext uri="{BB962C8B-B14F-4D97-AF65-F5344CB8AC3E}">
        <p14:creationId xmlns:p14="http://schemas.microsoft.com/office/powerpoint/2010/main" val="34045500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4745" y="2560872"/>
            <a:ext cx="8983015" cy="2964165"/>
          </a:xfrm>
        </p:spPr>
        <p:txBody>
          <a:bodyPr>
            <a:normAutofit/>
          </a:bodyPr>
          <a:lstStyle/>
          <a:p>
            <a:pPr algn="just">
              <a:spcAft>
                <a:spcPts val="0"/>
              </a:spcAft>
            </a:pPr>
            <a:r>
              <a:rPr lang="es-ES" sz="3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CÓMO FORMAN SUS CREENCIAS Y ACTÚAN LAS PERSONAS SUSCEPTIBLES DE RECIBIR LAS INTENVENCIONES Y QUIENES LAS PROVEEN</a:t>
            </a:r>
            <a:endParaRPr lang="es-ES" dirty="0"/>
          </a:p>
        </p:txBody>
      </p:sp>
      <p:sp>
        <p:nvSpPr>
          <p:cNvPr id="4" name="Rectángulo 3"/>
          <p:cNvSpPr/>
          <p:nvPr/>
        </p:nvSpPr>
        <p:spPr>
          <a:xfrm>
            <a:off x="1455311" y="2355822"/>
            <a:ext cx="9581882" cy="1790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89283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593985"/>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DE 9 TEORÍAS COGNITIVAS Y EMOCIONALES, QUE DESCRIBEN LAS FORMAS EN QUE LOS PROCESOS DE PENSAMIENTO INTUITIVO Y SENTIMIENTOS PUEDEN LLEVAR A LOS PACIENTES A TOMAS DECISONES MÉDICAS SUBÓPTIMAS.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19930707-Rev 9 Teorías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cogn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emoc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TomaDecis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pac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Redelmeier+Rozin+Kahneman</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Redelmeier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DA,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Rozin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Kahneman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 Understanding patients' decisions.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Cognitive</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and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emotional</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perspectives</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JAMA. 1993 Jul 7;270(1):72-6.</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OBJETIVO:</a:t>
            </a:r>
            <a:r>
              <a:rPr lang="es-ES" sz="2000" dirty="0">
                <a:latin typeface="Calibri" panose="020F0502020204030204" pitchFamily="34" charset="0"/>
                <a:ea typeface="Calibri" panose="020F0502020204030204" pitchFamily="34" charset="0"/>
                <a:cs typeface="Times New Roman" panose="02020603050405020304" pitchFamily="18" charset="0"/>
              </a:rPr>
              <a:t> Describir las formas en que los procesos de pensamiento intuitivo y sentimientos pueden llevar a los pacientes a tomar decisiones médicas </a:t>
            </a:r>
            <a:r>
              <a:rPr lang="es-ES" sz="2000" dirty="0" err="1">
                <a:latin typeface="Calibri" panose="020F0502020204030204" pitchFamily="34" charset="0"/>
                <a:ea typeface="Calibri" panose="020F0502020204030204" pitchFamily="34" charset="0"/>
                <a:cs typeface="Times New Roman" panose="02020603050405020304" pitchFamily="18" charset="0"/>
              </a:rPr>
              <a:t>subóptimas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DISEÑO:</a:t>
            </a:r>
            <a:r>
              <a:rPr lang="es-ES" sz="2000" dirty="0">
                <a:latin typeface="Calibri" panose="020F0502020204030204" pitchFamily="34" charset="0"/>
                <a:ea typeface="Calibri" panose="020F0502020204030204" pitchFamily="34" charset="0"/>
                <a:cs typeface="Times New Roman" panose="02020603050405020304" pitchFamily="18" charset="0"/>
              </a:rPr>
              <a:t> Revisión de los estudios previos de la literatura de psicología. Concretamente de: </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PERCEPCIONES DEL RIESGO: 1) </a:t>
            </a:r>
            <a:r>
              <a:rPr lang="es-ES" sz="2000" dirty="0">
                <a:latin typeface="Calibri" panose="020F0502020204030204" pitchFamily="34" charset="0"/>
                <a:ea typeface="Calibri" panose="020F0502020204030204" pitchFamily="34" charset="0"/>
                <a:cs typeface="Times New Roman" panose="02020603050405020304" pitchFamily="18" charset="0"/>
              </a:rPr>
              <a:t>Percepción categórica de la seguridad y del peligro; </a:t>
            </a:r>
            <a:r>
              <a:rPr lang="es-ES" sz="2000" b="1" dirty="0">
                <a:latin typeface="Calibri" panose="020F0502020204030204" pitchFamily="34" charset="0"/>
                <a:ea typeface="Calibri" panose="020F0502020204030204" pitchFamily="34" charset="0"/>
                <a:cs typeface="Times New Roman" panose="02020603050405020304" pitchFamily="18" charset="0"/>
              </a:rPr>
              <a:t>2)</a:t>
            </a:r>
            <a:r>
              <a:rPr lang="es-ES" sz="2000" dirty="0">
                <a:latin typeface="Calibri" panose="020F0502020204030204" pitchFamily="34" charset="0"/>
                <a:ea typeface="Calibri" panose="020F0502020204030204" pitchFamily="34" charset="0"/>
                <a:cs typeface="Times New Roman" panose="02020603050405020304" pitchFamily="18" charset="0"/>
              </a:rPr>
              <a:t> La ilusoria apelación al riesgo cero; </a:t>
            </a:r>
            <a:r>
              <a:rPr lang="es-ES" sz="2000" b="1" dirty="0">
                <a:latin typeface="Calibri" panose="020F0502020204030204" pitchFamily="34" charset="0"/>
                <a:ea typeface="Calibri" panose="020F0502020204030204" pitchFamily="34" charset="0"/>
                <a:cs typeface="Times New Roman" panose="02020603050405020304" pitchFamily="18" charset="0"/>
              </a:rPr>
              <a:t>3)</a:t>
            </a:r>
            <a:r>
              <a:rPr lang="es-ES" sz="2000" dirty="0">
                <a:latin typeface="Calibri" panose="020F0502020204030204" pitchFamily="34" charset="0"/>
                <a:ea typeface="Calibri" panose="020F0502020204030204" pitchFamily="34" charset="0"/>
                <a:cs typeface="Times New Roman" panose="02020603050405020304" pitchFamily="18" charset="0"/>
              </a:rPr>
              <a:t> Enmarcado y presentación de los datos; y </a:t>
            </a:r>
            <a:r>
              <a:rPr lang="es-ES" sz="2000" b="1" dirty="0">
                <a:latin typeface="Calibri" panose="020F0502020204030204" pitchFamily="34" charset="0"/>
                <a:ea typeface="Calibri" panose="020F0502020204030204" pitchFamily="34" charset="0"/>
                <a:cs typeface="Times New Roman" panose="02020603050405020304" pitchFamily="18" charset="0"/>
              </a:rPr>
              <a:t>4)</a:t>
            </a:r>
            <a:r>
              <a:rPr lang="es-ES" sz="2000" dirty="0">
                <a:latin typeface="Calibri" panose="020F0502020204030204" pitchFamily="34" charset="0"/>
                <a:ea typeface="Calibri" panose="020F0502020204030204" pitchFamily="34" charset="0"/>
                <a:cs typeface="Times New Roman" panose="02020603050405020304" pitchFamily="18" charset="0"/>
              </a:rPr>
              <a:t> Sesgo de visión retrospectiva.</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EMOCIONES, SENTIMIENTOS Y TOMA DE DECISIONES: 1) </a:t>
            </a:r>
            <a:r>
              <a:rPr lang="es-ES" sz="2000" dirty="0">
                <a:latin typeface="Calibri" panose="020F0502020204030204" pitchFamily="34" charset="0"/>
                <a:ea typeface="Calibri" panose="020F0502020204030204" pitchFamily="34" charset="0"/>
                <a:cs typeface="Times New Roman" panose="02020603050405020304" pitchFamily="18" charset="0"/>
              </a:rPr>
              <a:t>Aversión a la pérdida y preferencia por el </a:t>
            </a:r>
            <a:r>
              <a:rPr lang="es-ES" sz="2000" i="1" dirty="0">
                <a:latin typeface="Calibri" panose="020F0502020204030204" pitchFamily="34" charset="0"/>
                <a:ea typeface="Calibri" panose="020F0502020204030204" pitchFamily="34" charset="0"/>
                <a:cs typeface="Times New Roman" panose="02020603050405020304" pitchFamily="18" charset="0"/>
              </a:rPr>
              <a:t>statu quo</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b="1" dirty="0">
                <a:latin typeface="Calibri" panose="020F0502020204030204" pitchFamily="34" charset="0"/>
                <a:ea typeface="Calibri" panose="020F0502020204030204" pitchFamily="34" charset="0"/>
                <a:cs typeface="Times New Roman" panose="02020603050405020304" pitchFamily="18" charset="0"/>
              </a:rPr>
              <a:t>2) </a:t>
            </a:r>
            <a:r>
              <a:rPr lang="es-ES" sz="2000" dirty="0">
                <a:latin typeface="Calibri" panose="020F0502020204030204" pitchFamily="34" charset="0"/>
                <a:ea typeface="Calibri" panose="020F0502020204030204" pitchFamily="34" charset="0"/>
                <a:cs typeface="Times New Roman" panose="02020603050405020304" pitchFamily="18" charset="0"/>
              </a:rPr>
              <a:t>Predicción de sentimientos futuros; </a:t>
            </a:r>
            <a:r>
              <a:rPr lang="es-ES" sz="2000" b="1" dirty="0">
                <a:latin typeface="Calibri" panose="020F0502020204030204" pitchFamily="34" charset="0"/>
                <a:ea typeface="Calibri" panose="020F0502020204030204" pitchFamily="34" charset="0"/>
                <a:cs typeface="Times New Roman" panose="02020603050405020304" pitchFamily="18" charset="0"/>
              </a:rPr>
              <a:t>3)</a:t>
            </a:r>
            <a:r>
              <a:rPr lang="es-ES" sz="2000" dirty="0">
                <a:latin typeface="Calibri" panose="020F0502020204030204" pitchFamily="34" charset="0"/>
                <a:ea typeface="Calibri" panose="020F0502020204030204" pitchFamily="34" charset="0"/>
                <a:cs typeface="Times New Roman" panose="02020603050405020304" pitchFamily="18" charset="0"/>
              </a:rPr>
              <a:t> Memoria de experiencias pasadas; </a:t>
            </a:r>
            <a:r>
              <a:rPr lang="es-ES" sz="2000" b="1" dirty="0">
                <a:latin typeface="Calibri" panose="020F0502020204030204" pitchFamily="34" charset="0"/>
                <a:ea typeface="Calibri" panose="020F0502020204030204" pitchFamily="34" charset="0"/>
                <a:cs typeface="Times New Roman" panose="02020603050405020304" pitchFamily="18" charset="0"/>
              </a:rPr>
              <a:t>4) </a:t>
            </a:r>
            <a:r>
              <a:rPr lang="es-ES" sz="2000" dirty="0">
                <a:latin typeface="Calibri" panose="020F0502020204030204" pitchFamily="34" charset="0"/>
                <a:ea typeface="Calibri" panose="020F0502020204030204" pitchFamily="34" charset="0"/>
                <a:cs typeface="Times New Roman" panose="02020603050405020304" pitchFamily="18" charset="0"/>
              </a:rPr>
              <a:t>Preocupaciones irracionales; y </a:t>
            </a:r>
            <a:r>
              <a:rPr lang="es-ES" sz="2000" b="1" dirty="0">
                <a:latin typeface="Calibri" panose="020F0502020204030204" pitchFamily="34" charset="0"/>
                <a:ea typeface="Calibri" panose="020F0502020204030204" pitchFamily="34" charset="0"/>
                <a:cs typeface="Times New Roman" panose="02020603050405020304" pitchFamily="18" charset="0"/>
              </a:rPr>
              <a:t>5)</a:t>
            </a:r>
            <a:r>
              <a:rPr lang="es-ES" sz="2000" dirty="0">
                <a:latin typeface="Calibri" panose="020F0502020204030204" pitchFamily="34" charset="0"/>
                <a:ea typeface="Calibri" panose="020F0502020204030204" pitchFamily="34" charset="0"/>
                <a:cs typeface="Times New Roman" panose="02020603050405020304" pitchFamily="18" charset="0"/>
              </a:rPr>
              <a:t> Manejo de la preocupación.</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La toma de decisiones intuitiva es frecuentemente apropiada y da lugar a decisiones razonables; sin embargo en algunas situaciones, las intuiciones llevan a los pacientes a tomar decisiones alejadas de sus mejores intereses.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2578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3610" y="579080"/>
            <a:ext cx="10251583" cy="5662693"/>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La gente a veces trata la seguridad y el peligro categóricamente, subestiman la importancia de una reducción parcial de riesgo, están influenciadas por la forma en que se enmarca un problema (efecto marco), y ​​evalúa de forma inapropiada una acción por su resultado posterior.</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Estas estrategias ayudan a explicar ejemplos en los que la percepción del riesgo entra en conflicto con los análisis científicos estándares.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En el dominio de las emociones las personas tienden a considerar las pérdidas como más significativas que las correspondientes ganancias, son imperfectos en la predicción de las preferencias futuras, distorsionan sus recuerdos de experiencias personales pasadas, tienen dificultades para resolver las incoherencias entre las emociones y la racionalidad, y se preocupan con una intensidad desproporcionada en relación con el peligro real.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En general, este tipo de aspectos intangibles en la atención clínica han recibido poca atención en la literatura médica.</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CONCLUSIÓN:</a:t>
            </a:r>
            <a:r>
              <a:rPr lang="es-ES" sz="2000" dirty="0">
                <a:latin typeface="Calibri" panose="020F0502020204030204" pitchFamily="34" charset="0"/>
                <a:ea typeface="Calibri" panose="020F0502020204030204" pitchFamily="34" charset="0"/>
                <a:cs typeface="Times New Roman" panose="02020603050405020304" pitchFamily="18" charset="0"/>
              </a:rPr>
              <a:t> Se sugiere que saber cómo razonan las personas es una notable habilidad clínica que puede ser promovida por el conocimiento de las investigaciones de la psicología.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37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PACIENTES SOBRE 2 SCREENINGS Y 2 MEDICAMENTOS PREVENTIVOS: SOBRESTIMAN LOS EFECTOS, Y MANIFIESTAN CUÁL SERÍA EL MÍNIMO BENEFICIO QUE ACEPTARÍAN.</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Rep-20121130-Enc,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Expectativ</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pac</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en 2 Screening y 2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Mtos</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Prev. Hudson</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Hudson B, </a:t>
            </a:r>
            <a:r>
              <a:rPr lang="en-U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Zarifeh</a:t>
            </a: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 Young L, Wells JE. Patients' expectations of screening and preventive treatments. </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Ann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Fam</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Med</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2012 Nov;10(6):495-502. </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OBJETIVO:</a:t>
            </a:r>
            <a:r>
              <a:rPr lang="es-ES" sz="2200" dirty="0">
                <a:effectLst/>
                <a:latin typeface="Calibri" panose="020F0502020204030204" pitchFamily="34" charset="0"/>
                <a:ea typeface="Calibri" panose="020F0502020204030204" pitchFamily="34" charset="0"/>
                <a:cs typeface="Times New Roman" panose="02020603050405020304" pitchFamily="18" charset="0"/>
              </a:rPr>
              <a:t> Una decisión informada para aceptar una intervención sanitaria requiere una comprensión de su posible beneficio. Este estudio evaluó las estimaciones de los participantes sobre el beneficio de las intervenciones, así como el beneficio mínimo aceptable, del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200" dirty="0">
                <a:effectLst/>
                <a:latin typeface="Calibri" panose="020F0502020204030204" pitchFamily="34" charset="0"/>
                <a:ea typeface="Calibri" panose="020F0502020204030204" pitchFamily="34" charset="0"/>
                <a:cs typeface="Times New Roman" panose="02020603050405020304" pitchFamily="18" charset="0"/>
              </a:rPr>
              <a:t> de cáncer de mama y de colon, así como para prevenir con medicamentos la fractura de cadera y enfermedad cardiovascular.</a:t>
            </a: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200" dirty="0">
                <a:effectLst/>
                <a:latin typeface="Calibri" panose="020F0502020204030204" pitchFamily="34" charset="0"/>
                <a:ea typeface="Calibri" panose="020F0502020204030204" pitchFamily="34" charset="0"/>
                <a:cs typeface="Times New Roman" panose="02020603050405020304" pitchFamily="18" charset="0"/>
              </a:rPr>
              <a:t> Tres médicos generales enviaron cuestionarios a todos los pacientes registrados de edades comprendidas entre 50 y 70 años. Los que accedieron a participar en el estudio se les pidió estimar el número de eventos (fracturas o muertes) que se previenen por cada grupo de 5000 pacientes que se someten cada intervención durante un período de 10 años.</a:t>
            </a:r>
          </a:p>
          <a:p>
            <a:pPr algn="just"/>
            <a:endParaRPr lang="es-ES" dirty="0"/>
          </a:p>
        </p:txBody>
      </p:sp>
    </p:spTree>
    <p:extLst>
      <p:ext uri="{BB962C8B-B14F-4D97-AF65-F5344CB8AC3E}">
        <p14:creationId xmlns:p14="http://schemas.microsoft.com/office/powerpoint/2010/main" val="12215435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367046"/>
            <a:ext cx="10805374" cy="6593985"/>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1200 ENCUESTAS TELEFÓNICAS USA: EL 63% CREE QUE ES NECESARIO MÁS PRUEBAS CLÍNICAS AL AÑO, PERO SE REDUCE AL 33% SI SE LES INFORMAN LOS PRECIOS QUE HABRÍA QUE PAGAR.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20020507-Enc, 1200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tel</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USA,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Expect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63pc desea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prueb</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año, 33pc si pago.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Oboler</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Oboler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SK,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Prochazka</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AV, Gonzales R, Xu S, Anderson RJ. Public expectations and attitudes for annual physical examinations and testing.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2002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May</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7;136(9):652-9.</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 </a:t>
            </a:r>
            <a:r>
              <a:rPr lang="es-ES" sz="2000" dirty="0">
                <a:latin typeface="Calibri" panose="020F0502020204030204" pitchFamily="34" charset="0"/>
                <a:ea typeface="Calibri" panose="020F0502020204030204" pitchFamily="34" charset="0"/>
                <a:cs typeface="Times New Roman" panose="02020603050405020304" pitchFamily="18" charset="0"/>
              </a:rPr>
              <a:t>De 1203 encuestados, el 66% (67% en Denver, Colorado; 71% en Boston, Massachusetts; y el 58% en San Diego, California) cree que es necesaria una exploración física anual, además de la atención regular. Entre los 600 encuestados que se les indica que habría que pagarlo, el interés se redujo del 63% a 33%.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Para la prescripción de estilos de vida, más de un 90% cree que la dieta, el ejercicio, el tabaco y el consumo de alcohol deben ser discutidos, y un 60% el uso del cinturón de seguridad y los hábitos sexuales. Para la exploración física, más del 90% cree que se deben examinar la presión arterial, el corazón, los pulmones, el abdomen, los reflejos y la próstata. Sin embargo, menos del 80% pensaba en el chequeo anual de la audición y la visión. Los encuestados deseaban: el frotis de Papanicolaou (75%), la mamografía (71%), la medición de colesterol (65%), la prueba del antígeno prostático específico (65%), el análisis de orina (40%), la medición de glucosa en sangre (41%), la prueba de la sangre oculta en heces (39%), y la radiografía de tórax (36%).. El interés en estas pruebas se redujo sustancialmente cuando se conocieron los precios que habría que pagar.</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5064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05309" y="264015"/>
            <a:ext cx="10805374" cy="6593985"/>
          </a:xfrm>
        </p:spPr>
        <p:txBody>
          <a:bodyPr>
            <a:normAutofit lnSpcReduction="10000"/>
          </a:bodyPr>
          <a:lstStyle/>
          <a:p>
            <a:pPr algn="just">
              <a:lnSpc>
                <a:spcPct val="11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NARRATIVA SESGOS COGNITIVOS ESPONTÁNEOS O INDUCIDOS MÁS HABITUALES EN LA CLÍNICA: LOS PROFESIONALES SANITARIOS DEBEN CONOCERLOS Y ADIESTRARSE O SER ADIESTRADOS EN CÓMO EVITARLOS O AL MENOS DISMINUIRLOS.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20131202-RevNar, Sesgos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cogn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tendentes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Intereses. Grupo evalmed</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Grupo evalmed-GRADE. Sesgos cognitivos tendentes al conflicto de [entre] intereses. Web evalmed.es 2-dic-2013. Disponible en: </a:t>
            </a:r>
            <a:r>
              <a:rPr lang="es-ES" sz="17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http://evalmedicamento.weebly.com/superando-la-intuicioacuten/sesgos-cognitivos-tendentes-al-conflicto-de-entre-intereses</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Times New Roman" panose="02020603050405020304" pitchFamily="18" charset="0"/>
              </a:rPr>
              <a:t>1º. </a:t>
            </a:r>
            <a:r>
              <a:rPr lang="es-ES" sz="2000" dirty="0">
                <a:latin typeface="Calibri" panose="020F0502020204030204" pitchFamily="34" charset="0"/>
                <a:ea typeface="Times New Roman" panose="02020603050405020304" pitchFamily="18" charset="0"/>
              </a:rPr>
              <a:t>Deliberadamente la Industria Farmacéutica puede fomentar los conflictos de interés de los que toman decisiones sobre sus medicamentos actuando directa o indirectamente sobre sus barreras internas y externas.</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rPr>
              <a:t>Deliberada o indeliberadamente </a:t>
            </a:r>
            <a:r>
              <a:rPr lang="es-ES" sz="2000" b="1" dirty="0">
                <a:latin typeface="Calibri" panose="020F0502020204030204" pitchFamily="34" charset="0"/>
                <a:ea typeface="Times New Roman" panose="02020603050405020304" pitchFamily="18" charset="0"/>
              </a:rPr>
              <a:t>las personas</a:t>
            </a:r>
            <a:r>
              <a:rPr lang="es-ES" sz="2000" dirty="0">
                <a:latin typeface="Calibri" panose="020F0502020204030204" pitchFamily="34" charset="0"/>
                <a:ea typeface="Times New Roman" panose="02020603050405020304" pitchFamily="18" charset="0"/>
              </a:rPr>
              <a:t> de las Agencias Reguladoras, Administraciones Sanitarias y Sociedades Profesionales también pueden hacerlo.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rPr>
              <a:t>En estas últimas el antídoto es la transparencia, para permitir un dialogo socrático</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rPr>
              <a:t>Para la industria una parte del antídoto es la transparencia, y esto es así porque su interés primario genera actos de los que la gestión del conocimiento es sólo una parte. Así por ejemplo, uno de los actos que ha producido es la auto-regulación, y es palmario que no tiene como objetivo fomentar el interés primario del médico.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Times New Roman" panose="02020603050405020304" pitchFamily="18" charset="0"/>
              </a:rPr>
              <a:t>2º.</a:t>
            </a:r>
            <a:r>
              <a:rPr lang="es-ES" sz="2000" dirty="0">
                <a:latin typeface="Calibri" panose="020F0502020204030204" pitchFamily="34" charset="0"/>
                <a:ea typeface="Times New Roman" panose="02020603050405020304" pitchFamily="18" charset="0"/>
              </a:rPr>
              <a:t> Los médicos clínicos y otros profesionales sanitarios deben conocer los sesgos cognitivos más habituales en su toma de decisiones para terceras personas [el bien último del paciente], y adiestrarse o ser adiestrados en cómo evitarlos o al menos disminuirlos.</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02234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968019" y="215766"/>
            <a:ext cx="9863113" cy="6404304"/>
          </a:xfrm>
          <a:prstGeom prst="rect">
            <a:avLst/>
          </a:prstGeom>
        </p:spPr>
      </p:pic>
    </p:spTree>
    <p:extLst>
      <p:ext uri="{BB962C8B-B14F-4D97-AF65-F5344CB8AC3E}">
        <p14:creationId xmlns:p14="http://schemas.microsoft.com/office/powerpoint/2010/main" val="1869725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81598" y="428929"/>
            <a:ext cx="10894051" cy="5121865"/>
          </a:xfrm>
          <a:prstGeom prst="rect">
            <a:avLst/>
          </a:prstGeom>
        </p:spPr>
      </p:pic>
    </p:spTree>
    <p:extLst>
      <p:ext uri="{BB962C8B-B14F-4D97-AF65-F5344CB8AC3E}">
        <p14:creationId xmlns:p14="http://schemas.microsoft.com/office/powerpoint/2010/main" val="1598742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74255" y="2547993"/>
            <a:ext cx="9205174" cy="2964165"/>
          </a:xfrm>
        </p:spPr>
        <p:txBody>
          <a:bodyPr>
            <a:normAutofit/>
          </a:bodyPr>
          <a:lstStyle/>
          <a:p>
            <a:pPr algn="just">
              <a:spcAft>
                <a:spcPts val="0"/>
              </a:spcAft>
            </a:pPr>
            <a:r>
              <a:rPr lang="es-ES" sz="3200" b="1" dirty="0">
                <a:solidFill>
                  <a:srgbClr val="800080"/>
                </a:solidFill>
                <a:latin typeface="Calibri" panose="020F0502020204030204" pitchFamily="34" charset="0"/>
                <a:cs typeface="Times New Roman" panose="02020603050405020304" pitchFamily="18" charset="0"/>
              </a:rPr>
              <a:t>¿QUÉ SABEMOS HOY DEL APRENDIZAJE DE NIÑOS Y DE ALDULTOS?</a:t>
            </a:r>
            <a:endParaRPr lang="es-ES" dirty="0"/>
          </a:p>
        </p:txBody>
      </p:sp>
      <p:sp>
        <p:nvSpPr>
          <p:cNvPr id="4" name="Rectángulo 3"/>
          <p:cNvSpPr/>
          <p:nvPr/>
        </p:nvSpPr>
        <p:spPr>
          <a:xfrm>
            <a:off x="1155877" y="2291428"/>
            <a:ext cx="9919953" cy="1340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29668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457199" y="274638"/>
            <a:ext cx="1029665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000000"/>
                </a:solidFill>
                <a:effectLst/>
                <a:uLnTx/>
                <a:uFillTx/>
                <a:latin typeface="+mn-lt"/>
                <a:ea typeface="+mj-ea"/>
                <a:cs typeface="+mj-cs"/>
              </a:rPr>
              <a:t>Howard Gardner</a:t>
            </a:r>
            <a:r>
              <a:rPr kumimoji="0" lang="es-ES" altLang="es-ES" sz="1800" b="0" i="0" u="none" strike="noStrike" kern="0" cap="none" spc="0" normalizeH="0" baseline="0" noProof="0" dirty="0">
                <a:ln>
                  <a:noFill/>
                </a:ln>
                <a:solidFill>
                  <a:srgbClr val="000000"/>
                </a:solidFill>
                <a:effectLst/>
                <a:uLnTx/>
                <a:uFillTx/>
                <a:latin typeface="+mn-lt"/>
                <a:ea typeface="+mj-ea"/>
                <a:cs typeface="+mj-cs"/>
              </a:rPr>
              <a:t> (</a:t>
            </a:r>
            <a:r>
              <a:rPr kumimoji="0" lang="es-ES" altLang="es-ES" sz="1800" b="0" i="0" u="none" strike="noStrike" kern="0" cap="none" spc="0" normalizeH="0" baseline="0" noProof="0" dirty="0">
                <a:ln>
                  <a:noFill/>
                </a:ln>
                <a:solidFill>
                  <a:srgbClr val="000000"/>
                </a:solidFill>
                <a:effectLst/>
                <a:uLnTx/>
                <a:uFillTx/>
                <a:latin typeface="+mn-lt"/>
                <a:ea typeface="+mj-ea"/>
                <a:cs typeface="+mj-cs"/>
                <a:hlinkClick r:id="rId2" tooltip="1943"/>
              </a:rPr>
              <a:t>1943</a:t>
            </a:r>
            <a:r>
              <a:rPr kumimoji="0" lang="es-ES" altLang="es-ES" sz="1800" b="0" i="0" u="none" strike="noStrike" kern="0" cap="none" spc="0" normalizeH="0" baseline="0" noProof="0" dirty="0">
                <a:ln>
                  <a:noFill/>
                </a:ln>
                <a:solidFill>
                  <a:srgbClr val="000000"/>
                </a:solidFill>
                <a:effectLst/>
                <a:uLnTx/>
                <a:uFillTx/>
                <a:latin typeface="+mn-lt"/>
                <a:ea typeface="+mj-ea"/>
                <a:cs typeface="+mj-cs"/>
              </a:rPr>
              <a:t>- ) Psicólogo y profesor en la Universidad de Harvard, conocido en el ambiente de la educación por su </a:t>
            </a:r>
            <a:r>
              <a:rPr kumimoji="0" lang="es-ES" altLang="es-ES" sz="1800" b="0" i="0" u="none" strike="noStrike" kern="0" cap="none" spc="0" normalizeH="0" baseline="0" noProof="0" dirty="0">
                <a:ln>
                  <a:noFill/>
                </a:ln>
                <a:solidFill>
                  <a:srgbClr val="000000"/>
                </a:solidFill>
                <a:effectLst/>
                <a:uLnTx/>
                <a:uFillTx/>
                <a:latin typeface="+mn-lt"/>
                <a:ea typeface="+mj-ea"/>
                <a:cs typeface="+mj-cs"/>
                <a:hlinkClick r:id="rId3" tooltip="Teoría de las inteligencias múltiples"/>
              </a:rPr>
              <a:t>teoría de las inteligencias múltiples</a:t>
            </a:r>
            <a:r>
              <a:rPr kumimoji="0" lang="es-ES" altLang="es-ES" sz="1800" b="0" i="0" u="none" strike="noStrike" kern="0" cap="none" spc="0" normalizeH="0" baseline="0" noProof="0" dirty="0">
                <a:ln>
                  <a:noFill/>
                </a:ln>
                <a:solidFill>
                  <a:srgbClr val="000000"/>
                </a:solidFill>
                <a:effectLst/>
                <a:uLnTx/>
                <a:uFillTx/>
                <a:latin typeface="+mn-lt"/>
                <a:ea typeface="+mj-ea"/>
                <a:cs typeface="+mj-cs"/>
              </a:rPr>
              <a:t> </a:t>
            </a:r>
            <a:r>
              <a:rPr kumimoji="0" lang="es-ES" altLang="es-ES" sz="1800" b="0" i="0" u="sng" strike="noStrike" kern="0" cap="none" spc="0" normalizeH="0" baseline="0" noProof="0" dirty="0">
                <a:ln>
                  <a:noFill/>
                </a:ln>
                <a:solidFill>
                  <a:srgbClr val="99CC00"/>
                </a:solidFill>
                <a:effectLst/>
                <a:uLnTx/>
                <a:uFillTx/>
                <a:latin typeface="+mn-lt"/>
                <a:ea typeface="+mj-ea"/>
                <a:cs typeface="+mj-cs"/>
              </a:rPr>
              <a:t>y el aprendizaje</a:t>
            </a:r>
            <a:r>
              <a:rPr kumimoji="0" lang="es-ES" altLang="es-ES" sz="1800" b="0" i="0" u="none" strike="noStrike" kern="0" cap="none" spc="0" normalizeH="0" baseline="0" noProof="0" dirty="0">
                <a:ln>
                  <a:noFill/>
                </a:ln>
                <a:solidFill>
                  <a:srgbClr val="000000"/>
                </a:solidFill>
                <a:effectLst/>
                <a:uLnTx/>
                <a:uFillTx/>
                <a:latin typeface="+mn-lt"/>
                <a:ea typeface="+mj-ea"/>
                <a:cs typeface="+mj-cs"/>
              </a:rPr>
              <a:t>. Premio Príncipe de Asturias en Ciencias Sociales 11-may-2011.</a:t>
            </a:r>
            <a:br>
              <a:rPr kumimoji="0" lang="es-ES" altLang="es-ES" sz="2000" b="0" i="0" u="none" strike="noStrike" kern="0" cap="none" spc="0" normalizeH="0" baseline="0" noProof="0" dirty="0">
                <a:ln>
                  <a:noFill/>
                </a:ln>
                <a:solidFill>
                  <a:srgbClr val="000000"/>
                </a:solidFill>
                <a:effectLst/>
                <a:uLnTx/>
                <a:uFillTx/>
                <a:latin typeface="+mn-lt"/>
                <a:ea typeface="+mj-ea"/>
                <a:cs typeface="+mj-cs"/>
              </a:rPr>
            </a:br>
            <a:endParaRPr kumimoji="0" lang="es-ES" altLang="es-ES" sz="2000" b="0" i="0" u="none" strike="noStrike" kern="0" cap="none" spc="0" normalizeH="0" baseline="0" noProof="0" dirty="0">
              <a:ln>
                <a:noFill/>
              </a:ln>
              <a:solidFill>
                <a:srgbClr val="000000"/>
              </a:solidFill>
              <a:effectLst/>
              <a:uLnTx/>
              <a:uFillTx/>
              <a:latin typeface="+mn-lt"/>
              <a:ea typeface="+mj-ea"/>
              <a:cs typeface="+mj-cs"/>
            </a:endParaRPr>
          </a:p>
        </p:txBody>
      </p:sp>
      <p:sp>
        <p:nvSpPr>
          <p:cNvPr id="3" name="Rectangle 7"/>
          <p:cNvSpPr txBox="1">
            <a:spLocks noChangeArrowheads="1"/>
          </p:cNvSpPr>
          <p:nvPr/>
        </p:nvSpPr>
        <p:spPr bwMode="auto">
          <a:xfrm>
            <a:off x="4067175" y="1628775"/>
            <a:ext cx="6338955" cy="2232025"/>
          </a:xfrm>
          <a:prstGeom prst="rect">
            <a:avLst/>
          </a:prstGeom>
          <a:noFill/>
          <a:ln>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pPr>
            <a:r>
              <a:rPr lang="es-ES" altLang="es-ES" sz="2000" b="1" kern="0" dirty="0"/>
              <a:t>LOS PRINCIPALES CONTENIDOS DE LA MENTE</a:t>
            </a:r>
          </a:p>
          <a:p>
            <a:pPr eaLnBrk="1" hangingPunct="1">
              <a:lnSpc>
                <a:spcPct val="80000"/>
              </a:lnSpc>
              <a:buFontTx/>
              <a:buNone/>
            </a:pPr>
            <a:endParaRPr lang="es-ES" altLang="es-ES" sz="500" b="1" kern="0" dirty="0"/>
          </a:p>
          <a:p>
            <a:pPr eaLnBrk="1" hangingPunct="1">
              <a:lnSpc>
                <a:spcPct val="80000"/>
              </a:lnSpc>
              <a:buFontTx/>
              <a:buAutoNum type="arabicParenR"/>
            </a:pPr>
            <a:r>
              <a:rPr lang="es-ES" altLang="es-ES" sz="2000" b="1" kern="0" dirty="0"/>
              <a:t>Conceptos</a:t>
            </a:r>
          </a:p>
          <a:p>
            <a:pPr eaLnBrk="1" hangingPunct="1">
              <a:lnSpc>
                <a:spcPct val="80000"/>
              </a:lnSpc>
              <a:buFontTx/>
              <a:buAutoNum type="arabicParenR"/>
            </a:pPr>
            <a:r>
              <a:rPr lang="es-ES" altLang="es-ES" sz="2000" b="1" kern="0" dirty="0"/>
              <a:t>Relatos</a:t>
            </a:r>
          </a:p>
          <a:p>
            <a:pPr eaLnBrk="1" hangingPunct="1">
              <a:lnSpc>
                <a:spcPct val="80000"/>
              </a:lnSpc>
              <a:buFontTx/>
              <a:buNone/>
            </a:pPr>
            <a:r>
              <a:rPr lang="es-ES" altLang="es-ES" sz="2000" b="1" kern="0" dirty="0"/>
              <a:t>3) </a:t>
            </a:r>
            <a:r>
              <a:rPr lang="es-ES" altLang="es-ES" sz="2000" b="1" kern="0" dirty="0">
                <a:solidFill>
                  <a:srgbClr val="FF9900"/>
                </a:solidFill>
              </a:rPr>
              <a:t>“Teorías” (se refiere las creencias) </a:t>
            </a:r>
          </a:p>
          <a:p>
            <a:pPr eaLnBrk="1" hangingPunct="1">
              <a:lnSpc>
                <a:spcPct val="80000"/>
              </a:lnSpc>
              <a:buFontTx/>
              <a:buNone/>
            </a:pPr>
            <a:r>
              <a:rPr lang="es-ES" altLang="es-ES" sz="2000" b="1" kern="0" dirty="0"/>
              <a:t>4) Aptitudes</a:t>
            </a:r>
          </a:p>
        </p:txBody>
      </p:sp>
      <p:pic>
        <p:nvPicPr>
          <p:cNvPr id="4" name="Picture 8" descr="11-gardner1-45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555750"/>
            <a:ext cx="3240087" cy="230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descr="Mentes flexibles: el arte y la ciencia de saber cambiar nuestra opinión y la ...">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221163"/>
            <a:ext cx="1728787"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0"/>
          <p:cNvSpPr>
            <a:spLocks noChangeArrowheads="1"/>
          </p:cNvSpPr>
          <p:nvPr/>
        </p:nvSpPr>
        <p:spPr bwMode="auto">
          <a:xfrm>
            <a:off x="2627313" y="4149725"/>
            <a:ext cx="7946242" cy="23749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2000" b="0" i="0" u="none" strike="noStrike" kern="0" cap="none" spc="0" normalizeH="0" baseline="0" noProof="0" dirty="0">
                <a:ln>
                  <a:noFill/>
                </a:ln>
                <a:solidFill>
                  <a:srgbClr val="000000"/>
                </a:solidFill>
                <a:effectLst/>
                <a:uLnTx/>
                <a:uFillTx/>
                <a:latin typeface="+mn-lt"/>
              </a:rPr>
              <a:t>La </a:t>
            </a:r>
            <a:r>
              <a:rPr kumimoji="0" lang="es-ES" altLang="es-ES" sz="2000" b="0" i="0" u="sng" strike="noStrike" kern="0" cap="none" spc="0" normalizeH="0" baseline="0" noProof="0" dirty="0">
                <a:ln>
                  <a:noFill/>
                </a:ln>
                <a:solidFill>
                  <a:srgbClr val="000000"/>
                </a:solidFill>
                <a:effectLst/>
                <a:uLnTx/>
                <a:uFillTx/>
                <a:latin typeface="+mn-lt"/>
              </a:rPr>
              <a:t>atribución de la causalidad</a:t>
            </a:r>
            <a:r>
              <a:rPr kumimoji="0" lang="es-ES" altLang="es-ES" sz="2000" b="0" i="0" u="none" strike="noStrike" kern="0" cap="none" spc="0" normalizeH="0" baseline="0" noProof="0" dirty="0">
                <a:ln>
                  <a:noFill/>
                </a:ln>
                <a:solidFill>
                  <a:srgbClr val="000000"/>
                </a:solidFill>
                <a:effectLst/>
                <a:uLnTx/>
                <a:uFillTx/>
                <a:latin typeface="+mn-lt"/>
              </a:rPr>
              <a:t>, con</a:t>
            </a:r>
            <a:r>
              <a:rPr kumimoji="0" lang="es-ES" altLang="es-ES" sz="2000" b="0" i="0" u="none" strike="noStrike" kern="0" cap="none" spc="0" normalizeH="0" noProof="0" dirty="0">
                <a:ln>
                  <a:noFill/>
                </a:ln>
                <a:solidFill>
                  <a:srgbClr val="000000"/>
                </a:solidFill>
                <a:effectLst/>
                <a:uLnTx/>
                <a:uFillTx/>
                <a:latin typeface="+mn-lt"/>
              </a:rPr>
              <a:t> </a:t>
            </a:r>
            <a:r>
              <a:rPr kumimoji="0" lang="es-ES" altLang="es-ES" sz="2000" b="0" i="0" u="none" strike="noStrike" kern="0" cap="none" spc="0" normalizeH="0" baseline="0" noProof="0" dirty="0">
                <a:ln>
                  <a:noFill/>
                </a:ln>
                <a:solidFill>
                  <a:srgbClr val="000000"/>
                </a:solidFill>
                <a:effectLst/>
                <a:uLnTx/>
                <a:uFillTx/>
                <a:latin typeface="+mn-lt"/>
              </a:rPr>
              <a:t>errores en la mente no </a:t>
            </a:r>
          </a:p>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2000" b="0" i="0" u="none" strike="noStrike" kern="0" cap="none" spc="0" normalizeH="0" baseline="0" noProof="0" dirty="0">
                <a:ln>
                  <a:noFill/>
                </a:ln>
                <a:solidFill>
                  <a:srgbClr val="000000"/>
                </a:solidFill>
                <a:effectLst/>
                <a:uLnTx/>
                <a:uFillTx/>
                <a:latin typeface="+mn-lt"/>
              </a:rPr>
              <a:t>escolarizada, con los que habitualmente se puede funcionar </a:t>
            </a:r>
          </a:p>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2000" b="0" i="0" u="none" strike="noStrike" kern="0" cap="none" spc="0" normalizeH="0" baseline="0" noProof="0" dirty="0">
                <a:ln>
                  <a:noFill/>
                </a:ln>
                <a:solidFill>
                  <a:srgbClr val="000000"/>
                </a:solidFill>
                <a:effectLst/>
                <a:uLnTx/>
                <a:uFillTx/>
                <a:latin typeface="+mn-lt"/>
              </a:rPr>
              <a:t>para el nivel 1 de complejidad. Pero es causa de distorsiones </a:t>
            </a:r>
          </a:p>
          <a:p>
            <a:pPr marL="0" marR="0" lvl="0" indent="0" defTabSz="914400" eaLnBrk="1" fontAlgn="base" latinLnBrk="0" hangingPunct="1">
              <a:lnSpc>
                <a:spcPct val="100000"/>
              </a:lnSpc>
              <a:spcBef>
                <a:spcPct val="0"/>
              </a:spcBef>
              <a:spcAft>
                <a:spcPct val="0"/>
              </a:spcAft>
              <a:buClrTx/>
              <a:buSzTx/>
              <a:buFontTx/>
              <a:buNone/>
              <a:tabLst/>
              <a:defRPr/>
            </a:pPr>
            <a:r>
              <a:rPr lang="es-ES" altLang="es-ES" sz="2000" kern="0" dirty="0">
                <a:solidFill>
                  <a:srgbClr val="000000"/>
                </a:solidFill>
                <a:latin typeface="+mn-lt"/>
              </a:rPr>
              <a:t>c</a:t>
            </a:r>
            <a:r>
              <a:rPr kumimoji="0" lang="es-ES" altLang="es-ES" sz="2000" b="0" i="0" u="none" strike="noStrike" kern="0" cap="none" spc="0" normalizeH="0" baseline="0" noProof="0" dirty="0" err="1">
                <a:ln>
                  <a:noFill/>
                </a:ln>
                <a:solidFill>
                  <a:srgbClr val="000000"/>
                </a:solidFill>
                <a:effectLst/>
                <a:uLnTx/>
                <a:uFillTx/>
                <a:latin typeface="+mn-lt"/>
              </a:rPr>
              <a:t>ognitivas</a:t>
            </a:r>
            <a:r>
              <a:rPr kumimoji="0" lang="es-ES" altLang="es-ES" sz="2000" b="0" i="0" u="none" strike="noStrike" kern="0" cap="none" spc="0" normalizeH="0" baseline="0" noProof="0" dirty="0">
                <a:ln>
                  <a:noFill/>
                </a:ln>
                <a:solidFill>
                  <a:srgbClr val="000000"/>
                </a:solidFill>
                <a:effectLst/>
                <a:uLnTx/>
                <a:uFillTx/>
                <a:latin typeface="+mn-lt"/>
              </a:rPr>
              <a:t> que impiden funcionar en los niveles de complejidad </a:t>
            </a:r>
          </a:p>
          <a:p>
            <a:pPr marL="0" marR="0" lvl="0" indent="0" defTabSz="914400" eaLnBrk="1" fontAlgn="base" latinLnBrk="0" hangingPunct="1">
              <a:lnSpc>
                <a:spcPct val="100000"/>
              </a:lnSpc>
              <a:spcBef>
                <a:spcPct val="0"/>
              </a:spcBef>
              <a:spcAft>
                <a:spcPct val="0"/>
              </a:spcAft>
              <a:buClrTx/>
              <a:buSzTx/>
              <a:buFontTx/>
              <a:buNone/>
              <a:tabLst/>
              <a:defRPr/>
            </a:pPr>
            <a:r>
              <a:rPr lang="es-ES" altLang="es-ES" sz="2000" kern="0" noProof="0" dirty="0">
                <a:solidFill>
                  <a:srgbClr val="000000"/>
                </a:solidFill>
                <a:latin typeface="+mn-lt"/>
              </a:rPr>
              <a:t>de </a:t>
            </a:r>
            <a:r>
              <a:rPr kumimoji="0" lang="es-ES" altLang="es-ES" sz="2000" b="0" i="0" u="none" strike="noStrike" kern="0" cap="none" spc="0" normalizeH="0" baseline="0" noProof="0" dirty="0">
                <a:ln>
                  <a:noFill/>
                </a:ln>
                <a:solidFill>
                  <a:srgbClr val="000000"/>
                </a:solidFill>
                <a:effectLst/>
                <a:uLnTx/>
                <a:uFillTx/>
                <a:latin typeface="+mn-lt"/>
              </a:rPr>
              <a:t>la clínica, e incluso trabajo sanitario no clínico. </a:t>
            </a:r>
          </a:p>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2000" b="0" i="0" u="none" strike="noStrike" kern="0" cap="none" spc="0" normalizeH="0" baseline="0" noProof="0" dirty="0">
                <a:ln>
                  <a:noFill/>
                </a:ln>
                <a:solidFill>
                  <a:srgbClr val="000000"/>
                </a:solidFill>
                <a:effectLst/>
                <a:uLnTx/>
                <a:uFillTx/>
                <a:latin typeface="+mn-lt"/>
              </a:rPr>
              <a:t> </a:t>
            </a:r>
          </a:p>
        </p:txBody>
      </p:sp>
      <p:sp>
        <p:nvSpPr>
          <p:cNvPr id="7" name="Line 11"/>
          <p:cNvSpPr>
            <a:spLocks noChangeShapeType="1"/>
          </p:cNvSpPr>
          <p:nvPr/>
        </p:nvSpPr>
        <p:spPr bwMode="auto">
          <a:xfrm flipH="1">
            <a:off x="4138613" y="2859110"/>
            <a:ext cx="1154605" cy="1635617"/>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sz="2000">
              <a:solidFill>
                <a:srgbClr val="000000"/>
              </a:solidFill>
            </a:endParaRPr>
          </a:p>
        </p:txBody>
      </p:sp>
    </p:spTree>
    <p:extLst>
      <p:ext uri="{BB962C8B-B14F-4D97-AF65-F5344CB8AC3E}">
        <p14:creationId xmlns:p14="http://schemas.microsoft.com/office/powerpoint/2010/main" val="3181711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764527" y="946686"/>
            <a:ext cx="953857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spcBef>
                <a:spcPct val="20000"/>
              </a:spcBef>
              <a:spcAft>
                <a:spcPct val="0"/>
              </a:spcAft>
              <a:buClrTx/>
              <a:buSzTx/>
              <a:buFontTx/>
              <a:buNone/>
              <a:tabLst/>
              <a:defRPr/>
            </a:pPr>
            <a:r>
              <a:rPr kumimoji="0" lang="es-ES" sz="2000" b="0" i="0" u="none" strike="noStrike" kern="0" cap="none" spc="0" normalizeH="0" baseline="0" noProof="0" dirty="0">
                <a:ln>
                  <a:noFill/>
                </a:ln>
                <a:solidFill>
                  <a:srgbClr val="000000"/>
                </a:solidFill>
                <a:effectLst/>
                <a:uLnTx/>
                <a:uFillTx/>
                <a:ea typeface="+mn-ea"/>
                <a:cs typeface="+mn-cs"/>
              </a:rPr>
              <a:t>EJEMPLOS DE LOS PRINCIPALES CONTENIDOS DE LA MENTE (</a:t>
            </a:r>
            <a:r>
              <a:rPr kumimoji="0" lang="es-ES" sz="2000" b="0" i="1" u="none" strike="noStrike" kern="0" cap="none" spc="0" normalizeH="0" baseline="0" noProof="0" dirty="0">
                <a:ln>
                  <a:noFill/>
                </a:ln>
                <a:solidFill>
                  <a:srgbClr val="000000"/>
                </a:solidFill>
                <a:effectLst/>
                <a:uLnTx/>
                <a:uFillTx/>
                <a:ea typeface="+mn-ea"/>
                <a:cs typeface="+mn-cs"/>
              </a:rPr>
              <a:t>Mentes flexibles</a:t>
            </a:r>
            <a:r>
              <a:rPr kumimoji="0" lang="es-ES" sz="2000" b="0" i="0" u="none" strike="noStrike" kern="0" cap="none" spc="0" normalizeH="0" baseline="0" noProof="0" dirty="0">
                <a:ln>
                  <a:noFill/>
                </a:ln>
                <a:solidFill>
                  <a:srgbClr val="000000"/>
                </a:solidFill>
                <a:effectLst/>
                <a:uLnTx/>
                <a:uFillTx/>
                <a:ea typeface="+mn-ea"/>
                <a:cs typeface="+mn-cs"/>
              </a:rPr>
              <a:t>. Howard Gardner. Ed. Paidós transiciones, </a:t>
            </a:r>
            <a:r>
              <a:rPr kumimoji="0" lang="es-ES" sz="2000" b="1" i="0" u="none" strike="noStrike" kern="0" cap="none" spc="0" normalizeH="0" baseline="0" noProof="0" dirty="0">
                <a:ln>
                  <a:noFill/>
                </a:ln>
                <a:solidFill>
                  <a:srgbClr val="9933FF"/>
                </a:solidFill>
                <a:effectLst>
                  <a:outerShdw blurRad="38100" dist="38100" dir="2700000" algn="tl">
                    <a:srgbClr val="C0C0C0"/>
                  </a:outerShdw>
                </a:effectLst>
                <a:uLnTx/>
                <a:uFillTx/>
                <a:ea typeface="+mn-ea"/>
                <a:cs typeface="+mn-cs"/>
              </a:rPr>
              <a:t>2004</a:t>
            </a:r>
            <a:r>
              <a:rPr kumimoji="0" lang="es-ES" sz="2000" b="0" i="0" u="none" strike="noStrike" kern="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spcBef>
                <a:spcPct val="20000"/>
              </a:spcBef>
              <a:spcAft>
                <a:spcPct val="0"/>
              </a:spcAft>
              <a:buClrTx/>
              <a:buSzTx/>
              <a:buFontTx/>
              <a:buNone/>
              <a:tabLst/>
              <a:defRPr/>
            </a:pPr>
            <a:endParaRPr kumimoji="0" lang="es-ES" sz="2000" b="0" i="0" u="none" strike="noStrike" kern="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spcBef>
                <a:spcPct val="20000"/>
              </a:spcBef>
              <a:spcAft>
                <a:spcPct val="0"/>
              </a:spcAft>
              <a:buClrTx/>
              <a:buSzTx/>
              <a:buFontTx/>
              <a:buNone/>
              <a:tabLst/>
              <a:defRPr/>
            </a:pPr>
            <a:r>
              <a:rPr kumimoji="0" lang="es-ES" sz="2000" b="0" i="0" u="none" strike="noStrike" kern="0" cap="none" spc="0" normalizeH="0" baseline="0" noProof="0" dirty="0">
                <a:ln>
                  <a:noFill/>
                </a:ln>
                <a:solidFill>
                  <a:srgbClr val="009999"/>
                </a:solidFill>
                <a:effectLst/>
                <a:uLnTx/>
                <a:uFillTx/>
                <a:ea typeface="+mn-ea"/>
                <a:cs typeface="+mn-cs"/>
              </a:rPr>
              <a:t>1) Conceptos habituales:</a:t>
            </a:r>
            <a:r>
              <a:rPr kumimoji="0" lang="es-ES" sz="2000" b="0" i="0" u="none" strike="noStrike" kern="0" cap="none" spc="0" normalizeH="0" baseline="0" noProof="0" dirty="0">
                <a:ln>
                  <a:noFill/>
                </a:ln>
                <a:solidFill>
                  <a:srgbClr val="000000"/>
                </a:solidFill>
                <a:effectLst/>
                <a:uLnTx/>
                <a:uFillTx/>
                <a:ea typeface="+mn-ea"/>
                <a:cs typeface="+mn-cs"/>
              </a:rPr>
              <a:t> “entidad viva / entidad muerta”; “virtud / vicio”; “placer / dolor”; “planta / animal”.</a:t>
            </a:r>
          </a:p>
          <a:p>
            <a:pPr marL="0" marR="0" lvl="0" indent="0" algn="l" defTabSz="914400" rtl="0" eaLnBrk="1" fontAlgn="base" latinLnBrk="0" hangingPunct="1">
              <a:spcBef>
                <a:spcPct val="20000"/>
              </a:spcBef>
              <a:spcAft>
                <a:spcPct val="0"/>
              </a:spcAft>
              <a:buClrTx/>
              <a:buSzTx/>
              <a:buFontTx/>
              <a:buNone/>
              <a:tabLst/>
              <a:defRPr/>
            </a:pPr>
            <a:endParaRPr kumimoji="0" lang="es-ES" sz="1400" b="0" i="0" u="none" strike="noStrike" kern="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spcBef>
                <a:spcPct val="20000"/>
              </a:spcBef>
              <a:spcAft>
                <a:spcPct val="0"/>
              </a:spcAft>
              <a:buClrTx/>
              <a:buSzTx/>
              <a:buFontTx/>
              <a:buNone/>
              <a:tabLst/>
              <a:defRPr/>
            </a:pPr>
            <a:r>
              <a:rPr kumimoji="0" lang="es-ES" sz="2000" b="0" i="0" u="none" strike="noStrike" kern="0" cap="none" spc="0" normalizeH="0" baseline="0" noProof="0" dirty="0">
                <a:ln>
                  <a:noFill/>
                </a:ln>
                <a:solidFill>
                  <a:srgbClr val="009999"/>
                </a:solidFill>
                <a:effectLst/>
                <a:uLnTx/>
                <a:uFillTx/>
                <a:ea typeface="+mn-ea"/>
                <a:cs typeface="+mn-cs"/>
              </a:rPr>
              <a:t>2) Relatos habituales:</a:t>
            </a:r>
            <a:r>
              <a:rPr kumimoji="0" lang="es-ES" sz="2000" b="0" i="0" u="none" strike="noStrike" kern="0" cap="none" spc="0" normalizeH="0" baseline="0" noProof="0" dirty="0">
                <a:ln>
                  <a:noFill/>
                </a:ln>
                <a:solidFill>
                  <a:srgbClr val="000000"/>
                </a:solidFill>
                <a:effectLst/>
                <a:uLnTx/>
                <a:uFillTx/>
                <a:ea typeface="+mn-ea"/>
                <a:cs typeface="+mn-cs"/>
              </a:rPr>
              <a:t> “chico encuentra chica”; “héroe derrotado por un trágico defecto”; “el triunfo del bien sobre el mal”; “el regreso del hijo pródigo”.</a:t>
            </a:r>
          </a:p>
          <a:p>
            <a:pPr marL="0" marR="0" lvl="0" indent="0" algn="l" defTabSz="914400" rtl="0" eaLnBrk="1" fontAlgn="base" latinLnBrk="0" hangingPunct="1">
              <a:spcBef>
                <a:spcPct val="20000"/>
              </a:spcBef>
              <a:spcAft>
                <a:spcPct val="0"/>
              </a:spcAft>
              <a:buClrTx/>
              <a:buSzTx/>
              <a:buFontTx/>
              <a:buNone/>
              <a:tabLst/>
              <a:defRPr/>
            </a:pPr>
            <a:endParaRPr kumimoji="0" lang="es-ES" sz="1400" b="0" i="0" u="none" strike="noStrike" kern="0" cap="none" spc="0" normalizeH="0" baseline="0" noProof="0" dirty="0">
              <a:ln>
                <a:noFill/>
              </a:ln>
              <a:solidFill>
                <a:srgbClr val="009999"/>
              </a:solidFill>
              <a:effectLst/>
              <a:uLnTx/>
              <a:uFillTx/>
              <a:ea typeface="+mn-ea"/>
              <a:cs typeface="+mn-cs"/>
            </a:endParaRPr>
          </a:p>
          <a:p>
            <a:pPr marL="0" marR="0" lvl="0" indent="0" algn="l" defTabSz="914400" rtl="0" eaLnBrk="1" fontAlgn="base" latinLnBrk="0" hangingPunct="1">
              <a:spcBef>
                <a:spcPct val="20000"/>
              </a:spcBef>
              <a:spcAft>
                <a:spcPct val="0"/>
              </a:spcAft>
              <a:buClrTx/>
              <a:buSzTx/>
              <a:buFontTx/>
              <a:buNone/>
              <a:tabLst/>
              <a:defRPr/>
            </a:pPr>
            <a:r>
              <a:rPr kumimoji="0" lang="es-ES" sz="2000" b="0" i="0" u="none" strike="noStrike" kern="0" cap="none" spc="0" normalizeH="0" baseline="0" noProof="0" dirty="0">
                <a:ln>
                  <a:noFill/>
                </a:ln>
                <a:solidFill>
                  <a:srgbClr val="009999"/>
                </a:solidFill>
                <a:effectLst/>
                <a:uLnTx/>
                <a:uFillTx/>
                <a:ea typeface="+mn-ea"/>
                <a:cs typeface="+mn-cs"/>
              </a:rPr>
              <a:t>3) Teorías habituales:</a:t>
            </a:r>
            <a:r>
              <a:rPr kumimoji="0" lang="es-ES" sz="2000" b="0" i="0" u="none" strike="noStrike" kern="0" cap="none" spc="0" normalizeH="0" baseline="0" noProof="0" dirty="0">
                <a:ln>
                  <a:noFill/>
                </a:ln>
                <a:solidFill>
                  <a:srgbClr val="000000"/>
                </a:solidFill>
                <a:effectLst/>
                <a:uLnTx/>
                <a:uFillTx/>
                <a:ea typeface="+mn-ea"/>
                <a:cs typeface="+mn-cs"/>
              </a:rPr>
              <a:t> “quienes se parecen a nosotros son buenos, los demás son malos”; </a:t>
            </a:r>
            <a:r>
              <a:rPr kumimoji="0" lang="es-ES" sz="2000" b="0" i="0" u="none" strike="noStrike" kern="0" cap="none" spc="0" normalizeH="0" baseline="0" noProof="0" dirty="0">
                <a:ln>
                  <a:noFill/>
                </a:ln>
                <a:solidFill>
                  <a:srgbClr val="FF9900"/>
                </a:solidFill>
                <a:effectLst/>
                <a:uLnTx/>
                <a:uFillTx/>
                <a:ea typeface="+mn-ea"/>
                <a:cs typeface="+mn-cs"/>
              </a:rPr>
              <a:t>“si dos sucesos se producen con gran proximidad, el primero es causa del segundo”;</a:t>
            </a:r>
            <a:r>
              <a:rPr kumimoji="0" lang="es-ES" sz="2000" b="0" i="0" u="none" strike="noStrike" kern="0" cap="none" spc="0" normalizeH="0" baseline="0" noProof="0" dirty="0">
                <a:ln>
                  <a:noFill/>
                </a:ln>
                <a:solidFill>
                  <a:srgbClr val="000000"/>
                </a:solidFill>
                <a:effectLst/>
                <a:uLnTx/>
                <a:uFillTx/>
                <a:ea typeface="+mn-ea"/>
                <a:cs typeface="+mn-cs"/>
              </a:rPr>
              <a:t> “el más fuerte siempre gana”; “más es mejor”.</a:t>
            </a:r>
          </a:p>
          <a:p>
            <a:pPr marL="0" marR="0" lvl="0" indent="0" algn="l" defTabSz="914400" rtl="0" eaLnBrk="1" fontAlgn="base" latinLnBrk="0" hangingPunct="1">
              <a:spcBef>
                <a:spcPct val="20000"/>
              </a:spcBef>
              <a:spcAft>
                <a:spcPct val="0"/>
              </a:spcAft>
              <a:buClrTx/>
              <a:buSzTx/>
              <a:buFontTx/>
              <a:buNone/>
              <a:tabLst/>
              <a:defRPr/>
            </a:pPr>
            <a:endParaRPr kumimoji="0" lang="es-ES" sz="1400" b="0" i="0" u="none" strike="noStrike" kern="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spcBef>
                <a:spcPct val="20000"/>
              </a:spcBef>
              <a:spcAft>
                <a:spcPct val="0"/>
              </a:spcAft>
              <a:buClrTx/>
              <a:buSzTx/>
              <a:buFontTx/>
              <a:buNone/>
              <a:tabLst/>
              <a:defRPr/>
            </a:pPr>
            <a:r>
              <a:rPr kumimoji="0" lang="es-ES" sz="2000" b="0" i="0" u="none" strike="noStrike" kern="0" cap="none" spc="0" normalizeH="0" baseline="0" noProof="0" dirty="0">
                <a:ln>
                  <a:noFill/>
                </a:ln>
                <a:solidFill>
                  <a:srgbClr val="009999"/>
                </a:solidFill>
                <a:effectLst/>
                <a:uLnTx/>
                <a:uFillTx/>
                <a:ea typeface="+mn-ea"/>
                <a:cs typeface="+mn-cs"/>
              </a:rPr>
              <a:t>4) Aptitudes habituales:</a:t>
            </a:r>
            <a:r>
              <a:rPr kumimoji="0" lang="es-ES" sz="2000" b="0" i="0" u="none" strike="noStrike" kern="0" cap="none" spc="0" normalizeH="0" baseline="0" noProof="0" dirty="0">
                <a:ln>
                  <a:noFill/>
                </a:ln>
                <a:solidFill>
                  <a:srgbClr val="000000"/>
                </a:solidFill>
                <a:effectLst/>
                <a:uLnTx/>
                <a:uFillTx/>
                <a:ea typeface="+mn-ea"/>
                <a:cs typeface="+mn-cs"/>
              </a:rPr>
              <a:t> “distribuir recursos en forma equitativa”; “conservar energías de cara a una actuación decisiva”; “acabar las tareas justo antes de la fecha de entrega”.</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s-ES" sz="2000" b="0" i="0" u="none" strike="noStrike" kern="0" cap="none" spc="0" normalizeH="0" baseline="0" noProof="0" dirty="0">
              <a:ln>
                <a:noFill/>
              </a:ln>
              <a:solidFill>
                <a:srgbClr val="000000"/>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120988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07402" y="595314"/>
            <a:ext cx="9035088"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171450" marR="0" lvl="0" indent="-171450" algn="l" defTabSz="914400" rtl="0" eaLnBrk="1" fontAlgn="base" latinLnBrk="0" hangingPunct="1">
              <a:lnSpc>
                <a:spcPct val="80000"/>
              </a:lnSpc>
              <a:spcBef>
                <a:spcPct val="20000"/>
              </a:spcBef>
              <a:spcAft>
                <a:spcPct val="0"/>
              </a:spcAft>
              <a:buClrTx/>
              <a:buSzTx/>
              <a:buFontTx/>
              <a:buNone/>
              <a:tabLst/>
              <a:defRPr/>
            </a:pPr>
            <a:r>
              <a:rPr kumimoji="0" lang="es-ES" sz="2000" b="1" i="0" u="none" strike="noStrike" kern="0" cap="none" spc="0" normalizeH="0" baseline="0" noProof="0" dirty="0">
                <a:ln>
                  <a:noFill/>
                </a:ln>
                <a:solidFill>
                  <a:srgbClr val="000000"/>
                </a:solidFill>
                <a:effectLst/>
                <a:uLnTx/>
                <a:uFillTx/>
                <a:latin typeface="Calibri" panose="020F0502020204030204" pitchFamily="34" charset="0"/>
              </a:rPr>
              <a:t>LOS SIETE FACTORES O PALANCAS DEL CAMBIO</a:t>
            </a:r>
          </a:p>
          <a:p>
            <a:pPr marL="171450" marR="0" lvl="0" indent="-171450" algn="l" defTabSz="914400" rtl="0" eaLnBrk="1" fontAlgn="base" latinLnBrk="0" hangingPunct="1">
              <a:lnSpc>
                <a:spcPct val="80000"/>
              </a:lnSpc>
              <a:spcBef>
                <a:spcPct val="20000"/>
              </a:spcBef>
              <a:spcAft>
                <a:spcPct val="0"/>
              </a:spcAft>
              <a:buClrTx/>
              <a:buSzTx/>
              <a:buFontTx/>
              <a:buNone/>
              <a:tabLst/>
              <a:defRPr/>
            </a:pPr>
            <a:r>
              <a:rPr kumimoji="0" lang="es-ES" sz="1400" b="1" i="0" u="none" strike="noStrike" kern="0" cap="none" spc="0" normalizeH="0" baseline="0" noProof="0" dirty="0">
                <a:ln>
                  <a:noFill/>
                </a:ln>
                <a:solidFill>
                  <a:srgbClr val="0000FF"/>
                </a:solidFill>
                <a:effectLst/>
                <a:uLnTx/>
                <a:uFillTx/>
                <a:latin typeface="Calibri" panose="020F0502020204030204" pitchFamily="34" charset="0"/>
              </a:rPr>
              <a:t>Howard Gardner. Mentes flexibles. Ed. Paidós transiciones, </a:t>
            </a:r>
            <a:r>
              <a:rPr kumimoji="0" lang="es-ES" sz="1400" b="1" i="0" u="none" strike="noStrike" kern="0" cap="none" spc="0" normalizeH="0" baseline="0" noProof="0" dirty="0">
                <a:ln>
                  <a:noFill/>
                </a:ln>
                <a:solidFill>
                  <a:srgbClr val="0000FF"/>
                </a:solidFill>
                <a:effectLst>
                  <a:outerShdw blurRad="38100" dist="38100" dir="2700000" algn="tl">
                    <a:srgbClr val="C0C0C0"/>
                  </a:outerShdw>
                </a:effectLst>
                <a:uLnTx/>
                <a:uFillTx/>
                <a:latin typeface="Calibri" panose="020F0502020204030204" pitchFamily="34" charset="0"/>
              </a:rPr>
              <a:t>2004</a:t>
            </a:r>
            <a:r>
              <a:rPr kumimoji="0" lang="es-ES" sz="1400" b="1" i="0" u="none" strike="noStrike" kern="0" cap="none" spc="0" normalizeH="0" baseline="0" noProof="0" dirty="0">
                <a:ln>
                  <a:noFill/>
                </a:ln>
                <a:solidFill>
                  <a:srgbClr val="0000FF"/>
                </a:solidFill>
                <a:effectLst/>
                <a:uLnTx/>
                <a:uFillTx/>
                <a:latin typeface="Calibri" panose="020F0502020204030204" pitchFamily="34" charset="0"/>
              </a:rPr>
              <a:t>)</a:t>
            </a:r>
          </a:p>
          <a:p>
            <a:pPr marL="171450" marR="0" lvl="0" indent="-171450" algn="l" defTabSz="914400" rtl="0" eaLnBrk="1" fontAlgn="base" latinLnBrk="0" hangingPunct="1">
              <a:lnSpc>
                <a:spcPct val="80000"/>
              </a:lnSpc>
              <a:spcBef>
                <a:spcPct val="20000"/>
              </a:spcBef>
              <a:spcAft>
                <a:spcPct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Calibri" panose="020F0502020204030204" pitchFamily="34" charset="0"/>
            </a:endParaRPr>
          </a:p>
          <a:p>
            <a:pPr marL="171450" marR="0" lvl="0" indent="-171450" algn="l" defTabSz="914400" rtl="0" eaLnBrk="1" fontAlgn="base" latinLnBrk="0" hangingPunct="1">
              <a:lnSpc>
                <a:spcPct val="80000"/>
              </a:lnSpc>
              <a:spcBef>
                <a:spcPct val="20000"/>
              </a:spcBef>
              <a:spcAft>
                <a:spcPct val="0"/>
              </a:spcAft>
              <a:buClrTx/>
              <a:buSzTx/>
              <a:buFontTx/>
              <a:buNone/>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ndParaRPr>
          </a:p>
          <a:p>
            <a:pPr marL="171450" marR="0" lvl="0" indent="-171450" algn="l" defTabSz="914400" rtl="0" eaLnBrk="1" fontAlgn="base" latinLnBrk="0" hangingPunct="1">
              <a:lnSpc>
                <a:spcPct val="80000"/>
              </a:lnSpc>
              <a:spcBef>
                <a:spcPct val="20000"/>
              </a:spcBef>
              <a:spcAft>
                <a:spcPct val="0"/>
              </a:spcAft>
              <a:buClrTx/>
              <a:buSzTx/>
              <a:buFontTx/>
              <a:buAutoNum type="arabicParenR"/>
              <a:tabLst/>
              <a:defRPr/>
            </a:pPr>
            <a:r>
              <a:rPr kumimoji="0" lang="es-ES" sz="2000" b="0" i="0" u="none" strike="noStrike" kern="0" cap="none" spc="0" normalizeH="0" baseline="0" noProof="0" dirty="0">
                <a:ln>
                  <a:noFill/>
                </a:ln>
                <a:solidFill>
                  <a:srgbClr val="99CC00"/>
                </a:solidFill>
                <a:effectLst/>
                <a:uLnTx/>
                <a:uFillTx/>
                <a:latin typeface="Calibri" panose="020F0502020204030204" pitchFamily="34" charset="0"/>
              </a:rPr>
              <a:t> Razón</a:t>
            </a:r>
          </a:p>
          <a:p>
            <a:pPr marL="171450" marR="0" lvl="0" indent="-171450" algn="l" defTabSz="914400" rtl="0" eaLnBrk="1" fontAlgn="base" latinLnBrk="0" hangingPunct="1">
              <a:lnSpc>
                <a:spcPct val="80000"/>
              </a:lnSpc>
              <a:spcBef>
                <a:spcPct val="20000"/>
              </a:spcBef>
              <a:spcAft>
                <a:spcPct val="0"/>
              </a:spcAft>
              <a:buClrTx/>
              <a:buSzTx/>
              <a:buFontTx/>
              <a:buAutoNum type="arabicParenR"/>
              <a:tabLst/>
              <a:defRPr/>
            </a:pPr>
            <a:r>
              <a:rPr kumimoji="0" lang="es-ES" sz="2000" b="0" i="0" u="none" strike="noStrike" kern="0" cap="none" spc="0" normalizeH="0" baseline="0" noProof="0" dirty="0">
                <a:ln>
                  <a:noFill/>
                </a:ln>
                <a:solidFill>
                  <a:srgbClr val="99CC00"/>
                </a:solidFill>
                <a:effectLst/>
                <a:uLnTx/>
                <a:uFillTx/>
                <a:latin typeface="Calibri" panose="020F0502020204030204" pitchFamily="34" charset="0"/>
              </a:rPr>
              <a:t> Investigación (por el aprendiz)</a:t>
            </a:r>
          </a:p>
          <a:p>
            <a:pPr marL="171450" marR="0" lvl="0" indent="-171450" algn="l" defTabSz="914400" rtl="0" eaLnBrk="1" fontAlgn="base" latinLnBrk="0" hangingPunct="1">
              <a:lnSpc>
                <a:spcPct val="80000"/>
              </a:lnSpc>
              <a:spcBef>
                <a:spcPct val="20000"/>
              </a:spcBef>
              <a:spcAft>
                <a:spcPct val="0"/>
              </a:spcAft>
              <a:buClrTx/>
              <a:buSzTx/>
              <a:buFontTx/>
              <a:buAutoNum type="arabicParenR"/>
              <a:tabLst/>
              <a:defRPr/>
            </a:pPr>
            <a:r>
              <a:rPr kumimoji="0" lang="es-ES" sz="2000" b="0" i="0" u="none" strike="noStrike" kern="0" cap="none" spc="0" normalizeH="0" baseline="0" noProof="0" dirty="0">
                <a:ln>
                  <a:noFill/>
                </a:ln>
                <a:solidFill>
                  <a:srgbClr val="99CC00"/>
                </a:solidFill>
                <a:effectLst/>
                <a:uLnTx/>
                <a:uFillTx/>
                <a:latin typeface="Calibri" panose="020F0502020204030204" pitchFamily="34" charset="0"/>
              </a:rPr>
              <a:t> </a:t>
            </a:r>
            <a:r>
              <a:rPr kumimoji="0" lang="es-ES" sz="2000" b="0" i="0" u="none" strike="noStrike" kern="0" cap="none" spc="0" normalizeH="0" baseline="0" noProof="0" dirty="0" err="1">
                <a:ln>
                  <a:noFill/>
                </a:ln>
                <a:solidFill>
                  <a:srgbClr val="99CC00"/>
                </a:solidFill>
                <a:effectLst/>
                <a:uLnTx/>
                <a:uFillTx/>
                <a:latin typeface="Calibri" panose="020F0502020204030204" pitchFamily="34" charset="0"/>
              </a:rPr>
              <a:t>Redescripciones</a:t>
            </a:r>
            <a:r>
              <a:rPr kumimoji="0" lang="es-ES" sz="2000" b="0" i="0" u="none" strike="noStrike" kern="0" cap="none" spc="0" normalizeH="0" baseline="0" noProof="0" dirty="0">
                <a:ln>
                  <a:noFill/>
                </a:ln>
                <a:solidFill>
                  <a:srgbClr val="99CC00"/>
                </a:solidFill>
                <a:effectLst/>
                <a:uLnTx/>
                <a:uFillTx/>
                <a:latin typeface="Calibri" panose="020F0502020204030204" pitchFamily="34" charset="0"/>
              </a:rPr>
              <a:t> representacionales</a:t>
            </a:r>
          </a:p>
          <a:p>
            <a:pPr marL="171450" marR="0" lvl="0" indent="-171450" algn="l" defTabSz="914400" rtl="0" eaLnBrk="1" fontAlgn="base" latinLnBrk="0" hangingPunct="1">
              <a:lnSpc>
                <a:spcPct val="80000"/>
              </a:lnSpc>
              <a:spcBef>
                <a:spcPct val="20000"/>
              </a:spcBef>
              <a:spcAft>
                <a:spcPct val="0"/>
              </a:spcAft>
              <a:buClrTx/>
              <a:buSzTx/>
              <a:buFontTx/>
              <a:buAutoNum type="arabicParenR"/>
              <a:tabLst/>
              <a:defRPr/>
            </a:pPr>
            <a:r>
              <a:rPr kumimoji="0" lang="es-ES" sz="2000" b="0" i="0" u="none" strike="noStrike" kern="0" cap="none" spc="0" normalizeH="0" baseline="0" noProof="0" dirty="0">
                <a:ln>
                  <a:noFill/>
                </a:ln>
                <a:solidFill>
                  <a:srgbClr val="FF9900"/>
                </a:solidFill>
                <a:effectLst/>
                <a:uLnTx/>
                <a:uFillTx/>
                <a:latin typeface="Calibri" panose="020F0502020204030204" pitchFamily="34" charset="0"/>
              </a:rPr>
              <a:t> Resonancia emocional</a:t>
            </a:r>
          </a:p>
          <a:p>
            <a:pPr marL="171450" marR="0" lvl="0" indent="-171450" algn="l" defTabSz="914400" rtl="0" eaLnBrk="1" fontAlgn="base" latinLnBrk="0" hangingPunct="1">
              <a:lnSpc>
                <a:spcPct val="80000"/>
              </a:lnSpc>
              <a:spcBef>
                <a:spcPct val="20000"/>
              </a:spcBef>
              <a:spcAft>
                <a:spcPct val="0"/>
              </a:spcAft>
              <a:buClrTx/>
              <a:buSzTx/>
              <a:buFontTx/>
              <a:buAutoNum type="arabicParenR"/>
              <a:tabLst/>
              <a:defRPr/>
            </a:pPr>
            <a:r>
              <a:rPr kumimoji="0" lang="es-ES" sz="2000" b="0" i="0" u="none" strike="noStrike" kern="0" cap="none" spc="0" normalizeH="0" baseline="0" noProof="0" dirty="0">
                <a:ln>
                  <a:noFill/>
                </a:ln>
                <a:solidFill>
                  <a:srgbClr val="FF9900"/>
                </a:solidFill>
                <a:effectLst/>
                <a:uLnTx/>
                <a:uFillTx/>
                <a:latin typeface="Calibri" panose="020F0502020204030204" pitchFamily="34" charset="0"/>
              </a:rPr>
              <a:t> Recursos y recompensas</a:t>
            </a:r>
          </a:p>
          <a:p>
            <a:pPr marL="171450" marR="0" lvl="0" indent="-171450" algn="l" defTabSz="914400" rtl="0" eaLnBrk="1" fontAlgn="base" latinLnBrk="0" hangingPunct="1">
              <a:lnSpc>
                <a:spcPct val="80000"/>
              </a:lnSpc>
              <a:spcBef>
                <a:spcPct val="20000"/>
              </a:spcBef>
              <a:spcAft>
                <a:spcPct val="0"/>
              </a:spcAft>
              <a:buClrTx/>
              <a:buSzTx/>
              <a:buFontTx/>
              <a:buAutoNum type="arabicParenR"/>
              <a:tabLst/>
              <a:defRPr/>
            </a:pPr>
            <a:r>
              <a:rPr kumimoji="0" lang="es-ES" sz="2000" b="0" i="0" u="none" strike="noStrike" kern="0" cap="none" spc="0" normalizeH="0" baseline="0" noProof="0" dirty="0">
                <a:ln>
                  <a:noFill/>
                </a:ln>
                <a:solidFill>
                  <a:srgbClr val="FF9900"/>
                </a:solidFill>
                <a:effectLst/>
                <a:uLnTx/>
                <a:uFillTx/>
                <a:latin typeface="Calibri" panose="020F0502020204030204" pitchFamily="34" charset="0"/>
              </a:rPr>
              <a:t> Sucesos del mundo real</a:t>
            </a:r>
          </a:p>
          <a:p>
            <a:pPr marL="171450" marR="0" lvl="0" indent="-171450" algn="l" defTabSz="914400" rtl="0" eaLnBrk="1" fontAlgn="base" latinLnBrk="0" hangingPunct="1">
              <a:lnSpc>
                <a:spcPct val="80000"/>
              </a:lnSpc>
              <a:spcBef>
                <a:spcPct val="20000"/>
              </a:spcBef>
              <a:spcAft>
                <a:spcPct val="0"/>
              </a:spcAft>
              <a:buClrTx/>
              <a:buSzTx/>
              <a:buFontTx/>
              <a:buAutoNum type="arabicParenR"/>
              <a:tabLst/>
              <a:defRPr/>
            </a:pPr>
            <a:r>
              <a:rPr kumimoji="0" lang="es-ES" sz="2000" b="0" i="0" u="none" strike="noStrike" kern="0" cap="none" spc="0" normalizeH="0" baseline="0" noProof="0" dirty="0">
                <a:ln>
                  <a:noFill/>
                </a:ln>
                <a:solidFill>
                  <a:srgbClr val="000000"/>
                </a:solidFill>
                <a:effectLst/>
                <a:uLnTx/>
                <a:uFillTx/>
                <a:latin typeface="Calibri" panose="020F0502020204030204" pitchFamily="34" charset="0"/>
              </a:rPr>
              <a:t> Resistencias</a:t>
            </a:r>
          </a:p>
          <a:p>
            <a:pPr marL="171450" marR="0" lvl="0" indent="-171450" algn="l" defTabSz="914400" rtl="0" eaLnBrk="1" fontAlgn="base" latinLnBrk="0" hangingPunct="1">
              <a:lnSpc>
                <a:spcPct val="80000"/>
              </a:lnSpc>
              <a:spcBef>
                <a:spcPct val="20000"/>
              </a:spcBef>
              <a:spcAft>
                <a:spcPct val="0"/>
              </a:spcAft>
              <a:buClrTx/>
              <a:buSzTx/>
              <a:buFontTx/>
              <a:buNone/>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ndParaRPr>
          </a:p>
          <a:p>
            <a:pPr marL="171450" marR="0" lvl="0" indent="-171450" algn="l" defTabSz="914400" rtl="0" eaLnBrk="1" fontAlgn="base" latinLnBrk="0" hangingPunct="1">
              <a:lnSpc>
                <a:spcPct val="80000"/>
              </a:lnSpc>
              <a:spcBef>
                <a:spcPct val="20000"/>
              </a:spcBef>
              <a:spcAft>
                <a:spcPct val="0"/>
              </a:spcAft>
              <a:buClrTx/>
              <a:buSzTx/>
              <a:buFontTx/>
              <a:buNone/>
              <a:tabLst/>
              <a:defRPr/>
            </a:pPr>
            <a:endParaRPr kumimoji="0" lang="es-ES" sz="2000" b="0" i="0" u="none" strike="noStrike" kern="0" cap="none" spc="0" normalizeH="0" baseline="0" noProof="0" dirty="0">
              <a:ln>
                <a:noFill/>
              </a:ln>
              <a:solidFill>
                <a:srgbClr val="000000"/>
              </a:solidFill>
              <a:effectLst/>
              <a:uLnTx/>
              <a:uFillTx/>
              <a:latin typeface="Calibri" panose="020F0502020204030204" pitchFamily="34" charset="0"/>
            </a:endParaRPr>
          </a:p>
          <a:p>
            <a:pPr marL="171450" marR="0" lvl="0" indent="-171450" algn="just" defTabSz="914400" rtl="0" eaLnBrk="1" fontAlgn="base" latinLnBrk="0" hangingPunct="1">
              <a:lnSpc>
                <a:spcPct val="80000"/>
              </a:lnSpc>
              <a:spcBef>
                <a:spcPct val="20000"/>
              </a:spcBef>
              <a:spcAft>
                <a:spcPct val="0"/>
              </a:spcAft>
              <a:buClrTx/>
              <a:buSzTx/>
              <a:buFontTx/>
              <a:buNone/>
              <a:tabLst/>
              <a:defRPr/>
            </a:pPr>
            <a:r>
              <a:rPr kumimoji="0" lang="es-ES" sz="20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es-ES" sz="2000" b="0" i="0" u="none" strike="noStrike" kern="0" cap="none" spc="0" normalizeH="0" baseline="0" noProof="0" dirty="0">
                <a:ln>
                  <a:noFill/>
                </a:ln>
                <a:solidFill>
                  <a:srgbClr val="99CC00"/>
                </a:solidFill>
                <a:effectLst/>
                <a:uLnTx/>
                <a:uFillTx/>
                <a:latin typeface="Calibri" panose="020F0502020204030204" pitchFamily="34" charset="0"/>
              </a:rPr>
              <a:t>Lo más probable es que se produzca un cambio mental cuando los primeros seis factores operan en armonía</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es-ES" sz="2000" b="0" i="0" u="none" strike="noStrike" kern="0" cap="none" spc="0" normalizeH="0" baseline="0" noProof="0" dirty="0">
                <a:ln>
                  <a:noFill/>
                </a:ln>
                <a:solidFill>
                  <a:srgbClr val="009999"/>
                </a:solidFill>
                <a:effectLst/>
                <a:uLnTx/>
                <a:uFillTx/>
                <a:latin typeface="Calibri" panose="020F0502020204030204" pitchFamily="34" charset="0"/>
              </a:rPr>
              <a:t>y las resistencias son relativamente débiles</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rPr>
              <a:t>. </a:t>
            </a:r>
          </a:p>
          <a:p>
            <a:pPr marL="171450" marR="0" lvl="0" indent="-171450" algn="just" defTabSz="914400" rtl="0" eaLnBrk="1" fontAlgn="base" latinLnBrk="0" hangingPunct="1">
              <a:lnSpc>
                <a:spcPct val="80000"/>
              </a:lnSpc>
              <a:spcBef>
                <a:spcPct val="20000"/>
              </a:spcBef>
              <a:spcAft>
                <a:spcPct val="0"/>
              </a:spcAft>
              <a:buClrTx/>
              <a:buSzTx/>
              <a:buFontTx/>
              <a:buNone/>
              <a:tabLst/>
              <a:defRPr/>
            </a:pPr>
            <a:r>
              <a:rPr lang="es-ES" sz="2000" kern="0" dirty="0">
                <a:solidFill>
                  <a:srgbClr val="000000"/>
                </a:solidFill>
                <a:latin typeface="Calibri" panose="020F0502020204030204" pitchFamily="34" charset="0"/>
              </a:rPr>
              <a:t>		</a:t>
            </a:r>
            <a:r>
              <a:rPr kumimoji="0" lang="es-ES" sz="2000" b="0" i="0" u="none" strike="noStrike" kern="0" cap="none" spc="0" normalizeH="0" baseline="0" noProof="0" dirty="0">
                <a:ln>
                  <a:noFill/>
                </a:ln>
                <a:solidFill>
                  <a:srgbClr val="CC3399"/>
                </a:solidFill>
                <a:effectLst/>
                <a:uLnTx/>
                <a:uFillTx/>
                <a:latin typeface="Calibri" panose="020F0502020204030204" pitchFamily="34" charset="0"/>
              </a:rPr>
              <a:t>A la inversa, cuando las resistencias son fuertes</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es-ES" sz="2000" b="0" i="0" u="none" strike="noStrike" kern="0" cap="none" spc="0" normalizeH="0" baseline="0" noProof="0" dirty="0">
                <a:ln>
                  <a:noFill/>
                </a:ln>
                <a:solidFill>
                  <a:srgbClr val="FF0000"/>
                </a:solidFill>
                <a:effectLst/>
                <a:uLnTx/>
                <a:uFillTx/>
                <a:latin typeface="Calibri" panose="020F0502020204030204" pitchFamily="34" charset="0"/>
              </a:rPr>
              <a:t>y los otros factores no empujan en la misma dirección </a:t>
            </a:r>
            <a:r>
              <a:rPr kumimoji="0" lang="es-ES" sz="2000" b="0" i="0" u="none" strike="noStrike" kern="0" cap="none" spc="0" normalizeH="0" baseline="0" noProof="0" dirty="0">
                <a:ln>
                  <a:noFill/>
                </a:ln>
                <a:solidFill>
                  <a:srgbClr val="FF9900"/>
                </a:solidFill>
                <a:effectLst/>
                <a:uLnTx/>
                <a:uFillTx/>
                <a:latin typeface="Calibri" panose="020F0502020204030204" pitchFamily="34" charset="0"/>
              </a:rPr>
              <a:t>es improbable que el cambio mental se acabe produciendo</a:t>
            </a:r>
            <a:r>
              <a:rPr kumimoji="0" lang="es-ES" sz="2000" b="0" i="0" u="none" strike="noStrike" kern="0" cap="none" spc="0" normalizeH="0" baseline="0" noProof="0" dirty="0">
                <a:ln>
                  <a:noFill/>
                </a:ln>
                <a:solidFill>
                  <a:srgbClr val="000000"/>
                </a:solidFill>
                <a:effectLst/>
                <a:uLnTx/>
                <a:uFillTx/>
                <a:latin typeface="Calibri" panose="020F0502020204030204" pitchFamily="34" charset="0"/>
              </a:rPr>
              <a:t>.</a:t>
            </a:r>
          </a:p>
        </p:txBody>
      </p:sp>
      <p:sp>
        <p:nvSpPr>
          <p:cNvPr id="4" name="Rectangle 4"/>
          <p:cNvSpPr>
            <a:spLocks noChangeArrowheads="1"/>
          </p:cNvSpPr>
          <p:nvPr/>
        </p:nvSpPr>
        <p:spPr bwMode="auto">
          <a:xfrm>
            <a:off x="5435599" y="1268413"/>
            <a:ext cx="4169423" cy="2592387"/>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000000"/>
                </a:solidFill>
                <a:effectLst/>
                <a:uLnTx/>
                <a:uFillTx/>
                <a:latin typeface="Calibri" panose="020F0502020204030204" pitchFamily="34" charset="0"/>
              </a:rPr>
              <a:t>¿En cuáles podemos actuar los</a:t>
            </a:r>
          </a:p>
          <a:p>
            <a:pPr marL="342900" marR="0" lvl="0" indent="-342900" defTabSz="91440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000000"/>
                </a:solidFill>
                <a:effectLst/>
                <a:uLnTx/>
                <a:uFillTx/>
                <a:latin typeface="Calibri" panose="020F0502020204030204" pitchFamily="34" charset="0"/>
              </a:rPr>
              <a:t>actores de este foro?</a:t>
            </a:r>
          </a:p>
          <a:p>
            <a:pPr marL="342900" marR="0" lvl="0" indent="-342900" defTabSz="914400" eaLnBrk="1" fontAlgn="base" latinLnBrk="0" hangingPunct="1">
              <a:lnSpc>
                <a:spcPct val="100000"/>
              </a:lnSpc>
              <a:spcBef>
                <a:spcPct val="0"/>
              </a:spcBef>
              <a:spcAft>
                <a:spcPct val="0"/>
              </a:spcAft>
              <a:buClrTx/>
              <a:buSzTx/>
              <a:buFontTx/>
              <a:buNone/>
              <a:tabLst/>
              <a:defRPr/>
            </a:pPr>
            <a:endParaRPr kumimoji="0" lang="es-ES" altLang="es-ES" sz="1800" b="1" i="0" u="none" strike="noStrike" kern="0" cap="none" spc="0" normalizeH="0" baseline="0" noProof="0" dirty="0">
              <a:ln>
                <a:noFill/>
              </a:ln>
              <a:solidFill>
                <a:srgbClr val="000000"/>
              </a:solidFill>
              <a:effectLst/>
              <a:uLnTx/>
              <a:uFillTx/>
              <a:latin typeface="Calibri" panose="020F0502020204030204" pitchFamily="34" charset="0"/>
            </a:endParaRPr>
          </a:p>
          <a:p>
            <a:pPr marL="342900" marR="0" lvl="0" indent="-342900" defTabSz="914400" eaLnBrk="1" fontAlgn="base" latinLnBrk="0" hangingPunct="1">
              <a:lnSpc>
                <a:spcPct val="100000"/>
              </a:lnSpc>
              <a:spcBef>
                <a:spcPct val="0"/>
              </a:spcBef>
              <a:spcAft>
                <a:spcPct val="0"/>
              </a:spcAft>
              <a:buClrTx/>
              <a:buSzTx/>
              <a:buFontTx/>
              <a:buAutoNum type="alphaLcParenR"/>
              <a:tabLst/>
              <a:defRPr/>
            </a:pPr>
            <a:r>
              <a:rPr kumimoji="0" lang="es-ES" altLang="es-ES" sz="1800" b="1" i="0" u="none" strike="noStrike" kern="0" cap="none" spc="0" normalizeH="0" baseline="0" noProof="0" dirty="0">
                <a:ln>
                  <a:noFill/>
                </a:ln>
                <a:solidFill>
                  <a:srgbClr val="99CC00"/>
                </a:solidFill>
                <a:effectLst/>
                <a:uLnTx/>
                <a:uFillTx/>
                <a:latin typeface="Calibri" panose="020F0502020204030204" pitchFamily="34" charset="0"/>
              </a:rPr>
              <a:t>Actuación directa con posibilidad </a:t>
            </a:r>
          </a:p>
          <a:p>
            <a:pPr marL="0" marR="0" lvl="0" indent="0" defTabSz="914400" eaLnBrk="1" fontAlgn="base" latinLnBrk="0" hangingPunct="1">
              <a:lnSpc>
                <a:spcPct val="100000"/>
              </a:lnSpc>
              <a:spcBef>
                <a:spcPct val="0"/>
              </a:spcBef>
              <a:spcAft>
                <a:spcPct val="0"/>
              </a:spcAft>
              <a:buClrTx/>
              <a:buSzTx/>
              <a:buNone/>
              <a:tabLst/>
              <a:defRPr/>
            </a:pPr>
            <a:r>
              <a:rPr kumimoji="0" lang="es-ES" altLang="es-ES" sz="1800" b="1" i="0" u="none" strike="noStrike" kern="0" cap="none" spc="0" normalizeH="0" baseline="0" noProof="0" dirty="0">
                <a:ln>
                  <a:noFill/>
                </a:ln>
                <a:solidFill>
                  <a:srgbClr val="99CC00"/>
                </a:solidFill>
                <a:effectLst/>
                <a:uLnTx/>
                <a:uFillTx/>
                <a:latin typeface="Calibri" panose="020F0502020204030204" pitchFamily="34" charset="0"/>
              </a:rPr>
              <a:t>de fuerte impacto</a:t>
            </a:r>
          </a:p>
          <a:p>
            <a:pPr marL="342900" marR="0" lvl="0" indent="-342900" defTabSz="914400" eaLnBrk="1" fontAlgn="base" latinLnBrk="0" hangingPunct="1">
              <a:lnSpc>
                <a:spcPct val="100000"/>
              </a:lnSpc>
              <a:spcBef>
                <a:spcPct val="0"/>
              </a:spcBef>
              <a:spcAft>
                <a:spcPct val="0"/>
              </a:spcAft>
              <a:buClrTx/>
              <a:buSzTx/>
              <a:buFontTx/>
              <a:buNone/>
              <a:tabLst/>
              <a:defRPr/>
            </a:pPr>
            <a:endParaRPr kumimoji="0" lang="es-ES" altLang="es-ES" sz="1800" b="1" i="0" u="none" strike="noStrike" kern="0" cap="none" spc="0" normalizeH="0" baseline="0" noProof="0" dirty="0">
              <a:ln>
                <a:noFill/>
              </a:ln>
              <a:solidFill>
                <a:srgbClr val="99CC00"/>
              </a:solidFill>
              <a:effectLst/>
              <a:uLnTx/>
              <a:uFillTx/>
              <a:latin typeface="Calibri" panose="020F0502020204030204" pitchFamily="34" charset="0"/>
            </a:endParaRPr>
          </a:p>
          <a:p>
            <a:pPr marL="342900" marR="0" lvl="0" indent="-342900" defTabSz="91440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FF9900"/>
                </a:solidFill>
                <a:effectLst/>
                <a:uLnTx/>
                <a:uFillTx/>
                <a:latin typeface="Calibri" panose="020F0502020204030204" pitchFamily="34" charset="0"/>
              </a:rPr>
              <a:t>b) Actuación directa o indirecta con </a:t>
            </a:r>
          </a:p>
          <a:p>
            <a:pPr marL="342900" marR="0" lvl="0" indent="-342900" defTabSz="91440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FF9900"/>
                </a:solidFill>
                <a:effectLst/>
                <a:uLnTx/>
                <a:uFillTx/>
                <a:latin typeface="Calibri" panose="020F0502020204030204" pitchFamily="34" charset="0"/>
              </a:rPr>
              <a:t>posibilidad de moderado o bajo impacto</a:t>
            </a:r>
          </a:p>
        </p:txBody>
      </p:sp>
      <p:sp>
        <p:nvSpPr>
          <p:cNvPr id="5" name="Line 9"/>
          <p:cNvSpPr>
            <a:spLocks noChangeShapeType="1"/>
          </p:cNvSpPr>
          <p:nvPr/>
        </p:nvSpPr>
        <p:spPr bwMode="auto">
          <a:xfrm flipH="1" flipV="1">
            <a:off x="3563938" y="2781300"/>
            <a:ext cx="1800225" cy="576263"/>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sz="2000">
              <a:solidFill>
                <a:srgbClr val="000000"/>
              </a:solidFill>
              <a:latin typeface="Calibri" panose="020F0502020204030204" pitchFamily="34" charset="0"/>
            </a:endParaRPr>
          </a:p>
        </p:txBody>
      </p:sp>
      <p:sp>
        <p:nvSpPr>
          <p:cNvPr id="6" name="Line 12"/>
          <p:cNvSpPr>
            <a:spLocks noChangeShapeType="1"/>
          </p:cNvSpPr>
          <p:nvPr/>
        </p:nvSpPr>
        <p:spPr bwMode="auto">
          <a:xfrm flipH="1">
            <a:off x="3708400" y="3357563"/>
            <a:ext cx="1655763"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sz="2000">
              <a:solidFill>
                <a:srgbClr val="000000"/>
              </a:solidFill>
              <a:latin typeface="Calibri" panose="020F0502020204030204" pitchFamily="34" charset="0"/>
            </a:endParaRPr>
          </a:p>
        </p:txBody>
      </p:sp>
      <p:sp>
        <p:nvSpPr>
          <p:cNvPr id="7" name="Line 13"/>
          <p:cNvSpPr>
            <a:spLocks noChangeShapeType="1"/>
          </p:cNvSpPr>
          <p:nvPr/>
        </p:nvSpPr>
        <p:spPr bwMode="auto">
          <a:xfrm flipH="1" flipV="1">
            <a:off x="3779838" y="3068638"/>
            <a:ext cx="1512887" cy="288925"/>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sz="2000">
              <a:solidFill>
                <a:srgbClr val="000000"/>
              </a:solidFill>
              <a:latin typeface="Calibri" panose="020F0502020204030204" pitchFamily="34" charset="0"/>
            </a:endParaRPr>
          </a:p>
        </p:txBody>
      </p:sp>
      <p:sp>
        <p:nvSpPr>
          <p:cNvPr id="8" name="Line 14"/>
          <p:cNvSpPr>
            <a:spLocks noChangeShapeType="1"/>
          </p:cNvSpPr>
          <p:nvPr/>
        </p:nvSpPr>
        <p:spPr bwMode="auto">
          <a:xfrm flipH="1" flipV="1">
            <a:off x="1835150" y="1844675"/>
            <a:ext cx="3529013" cy="360363"/>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ES" sz="20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9" name="Line 16"/>
          <p:cNvSpPr>
            <a:spLocks noChangeShapeType="1"/>
          </p:cNvSpPr>
          <p:nvPr/>
        </p:nvSpPr>
        <p:spPr bwMode="auto">
          <a:xfrm flipH="1">
            <a:off x="5076825" y="2276475"/>
            <a:ext cx="358775" cy="144463"/>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ES" sz="20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0" name="Line 17"/>
          <p:cNvSpPr>
            <a:spLocks noChangeShapeType="1"/>
          </p:cNvSpPr>
          <p:nvPr/>
        </p:nvSpPr>
        <p:spPr bwMode="auto">
          <a:xfrm flipH="1" flipV="1">
            <a:off x="4535488" y="2205038"/>
            <a:ext cx="828675"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ES" sz="2000" b="0" i="0" u="none" strike="noStrike" kern="0" cap="none" spc="0" normalizeH="0" baseline="0" noProof="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6329599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713669" y="2560872"/>
            <a:ext cx="9205174" cy="2964165"/>
          </a:xfrm>
        </p:spPr>
        <p:txBody>
          <a:bodyPr>
            <a:normAutofit/>
          </a:bodyPr>
          <a:lstStyle/>
          <a:p>
            <a:pPr algn="just">
              <a:spcAft>
                <a:spcPts val="0"/>
              </a:spcAft>
            </a:pPr>
            <a:r>
              <a:rPr lang="es-ES" sz="3200" b="1" dirty="0">
                <a:solidFill>
                  <a:srgbClr val="800080"/>
                </a:solidFill>
                <a:latin typeface="Calibri" panose="020F0502020204030204" pitchFamily="34" charset="0"/>
                <a:cs typeface="Times New Roman" panose="02020603050405020304" pitchFamily="18" charset="0"/>
              </a:rPr>
              <a:t>RESUMEN</a:t>
            </a:r>
            <a:endParaRPr lang="es-ES" dirty="0"/>
          </a:p>
        </p:txBody>
      </p:sp>
      <p:sp>
        <p:nvSpPr>
          <p:cNvPr id="4" name="Rectángulo 3"/>
          <p:cNvSpPr/>
          <p:nvPr/>
        </p:nvSpPr>
        <p:spPr>
          <a:xfrm>
            <a:off x="2910625" y="2162639"/>
            <a:ext cx="5911403" cy="1340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874809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sobre expectativas a usuarios de </a:t>
            </a:r>
            <a:r>
              <a:rPr lang="es-ES" sz="2000" b="1" dirty="0" err="1">
                <a:latin typeface="Calibri" panose="020F0502020204030204" pitchFamily="34" charset="0"/>
                <a:ea typeface="Calibri" panose="020F0502020204030204" pitchFamily="34" charset="0"/>
                <a:cs typeface="Times New Roman" panose="02020603050405020304" pitchFamily="18" charset="0"/>
              </a:rPr>
              <a:t>estatinas</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Sobrestiman el efecto de las </a:t>
            </a:r>
            <a:r>
              <a:rPr lang="es-ES" sz="2000" dirty="0" err="1">
                <a:latin typeface="Calibri" panose="020F0502020204030204" pitchFamily="34" charset="0"/>
                <a:ea typeface="Calibri" panose="020F0502020204030204" pitchFamily="34" charset="0"/>
                <a:cs typeface="Times New Roman" panose="02020603050405020304" pitchFamily="18" charset="0"/>
              </a:rPr>
              <a:t>estatinas</a:t>
            </a:r>
            <a:r>
              <a:rPr lang="es-ES" sz="2000" dirty="0">
                <a:latin typeface="Calibri" panose="020F0502020204030204" pitchFamily="34" charset="0"/>
                <a:ea typeface="Calibri" panose="020F0502020204030204" pitchFamily="34" charset="0"/>
                <a:cs typeface="Times New Roman" panose="02020603050405020304" pitchFamily="18" charset="0"/>
              </a:rPr>
              <a:t> en la reducción del infarto.</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100.000 personas de 9 países</a:t>
            </a:r>
            <a:r>
              <a:rPr lang="es-ES" sz="2000" dirty="0">
                <a:latin typeface="Calibri" panose="020F0502020204030204" pitchFamily="34" charset="0"/>
                <a:ea typeface="Calibri" panose="020F0502020204030204" pitchFamily="34" charset="0"/>
                <a:cs typeface="Times New Roman" panose="02020603050405020304" pitchFamily="18" charset="0"/>
              </a:rPr>
              <a:t>: Sobrestiman los beneficios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cáncer de mama y de próstata.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a:t>
            </a:r>
            <a:r>
              <a:rPr lang="es-ES" sz="2000" b="1" dirty="0" err="1">
                <a:latin typeface="Calibri" panose="020F0502020204030204" pitchFamily="34" charset="0"/>
                <a:ea typeface="Calibri" panose="020F0502020204030204" pitchFamily="34" charset="0"/>
                <a:cs typeface="Times New Roman" panose="02020603050405020304" pitchFamily="18" charset="0"/>
              </a:rPr>
              <a:t>metastásico</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estadío</a:t>
            </a:r>
            <a:r>
              <a:rPr lang="es-ES" sz="2000" b="1" dirty="0">
                <a:latin typeface="Calibri" panose="020F0502020204030204" pitchFamily="34" charset="0"/>
                <a:ea typeface="Calibri" panose="020F0502020204030204" pitchFamily="34" charset="0"/>
                <a:cs typeface="Times New Roman" panose="02020603050405020304" pitchFamily="18" charset="0"/>
              </a:rPr>
              <a:t> IV): </a:t>
            </a:r>
            <a:r>
              <a:rPr lang="es-ES" sz="2000" dirty="0">
                <a:latin typeface="Calibri" panose="020F0502020204030204" pitchFamily="34" charset="0"/>
                <a:ea typeface="Calibri" panose="020F0502020204030204" pitchFamily="34" charset="0"/>
                <a:cs typeface="Times New Roman" panose="02020603050405020304" pitchFamily="18" charset="0"/>
              </a:rPr>
              <a:t>Sólo el 31% y el 19% contestó que no había probabilidad de cura con la quimioterapia.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pacientes sobre 2 </a:t>
            </a:r>
            <a:r>
              <a:rPr lang="es-ES" sz="2000" b="1"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b="1" dirty="0">
                <a:latin typeface="Calibri" panose="020F0502020204030204" pitchFamily="34" charset="0"/>
                <a:ea typeface="Calibri" panose="020F0502020204030204" pitchFamily="34" charset="0"/>
                <a:cs typeface="Times New Roman" panose="02020603050405020304" pitchFamily="18" charset="0"/>
              </a:rPr>
              <a:t> y 2 medicamentos preventivos: </a:t>
            </a:r>
            <a:r>
              <a:rPr lang="es-ES" sz="2000" dirty="0">
                <a:latin typeface="Calibri" panose="020F0502020204030204" pitchFamily="34" charset="0"/>
                <a:ea typeface="Calibri" panose="020F0502020204030204" pitchFamily="34" charset="0"/>
                <a:cs typeface="Times New Roman" panose="02020603050405020304" pitchFamily="18" charset="0"/>
              </a:rPr>
              <a:t>Sobrestiman los efectos, y manifiestan cuál sería el mínimo beneficio que aceptarían (que es superior al real).</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sistemática de 32 estudios sobre las expectativas de los pacientes: </a:t>
            </a:r>
            <a:r>
              <a:rPr lang="es-ES" sz="2000" dirty="0">
                <a:latin typeface="Calibri" panose="020F0502020204030204" pitchFamily="34" charset="0"/>
                <a:ea typeface="Calibri" panose="020F0502020204030204" pitchFamily="34" charset="0"/>
                <a:cs typeface="Times New Roman" panose="02020603050405020304" pitchFamily="18" charset="0"/>
              </a:rPr>
              <a:t>Sobreestiman los beneficios y subestiman los daños en tratamientos y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a:t>
            </a:r>
            <a:r>
              <a:rPr lang="es-ES" sz="2000" dirty="0">
                <a:latin typeface="Calibri" panose="020F0502020204030204" pitchFamily="34" charset="0"/>
                <a:ea typeface="Calibri" panose="020F0502020204030204" pitchFamily="34" charset="0"/>
                <a:cs typeface="Times New Roman" panose="02020603050405020304" pitchFamily="18" charset="0"/>
              </a:rPr>
              <a:t>Ninguna actuación para reducir las expectativas no realistas funciona si no se entienden los pilares y fomentadores de la creencia.</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58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La tasa de participación fue del 36%: De los 977 pacientes que fueron invitados a participar en el estudio, 354 completaron el cuestionario. Los participantes sobreestimaron el grado de beneficio obtenido de todas las intervenciones: el 90% de los participantes sobrestimó el efecto del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000" dirty="0">
                <a:effectLst/>
                <a:latin typeface="Calibri" panose="020F0502020204030204" pitchFamily="34" charset="0"/>
                <a:ea typeface="Calibri" panose="020F0502020204030204" pitchFamily="34" charset="0"/>
                <a:cs typeface="Times New Roman" panose="02020603050405020304" pitchFamily="18" charset="0"/>
              </a:rPr>
              <a:t> del cáncer de mama, el 94% sobreestimó el de cáncer de colon, el 82% sobreestimó el efecto de la medicación preventiva fractura de cadera, y el 69% el dela medicación preventiva de las enfermedades cardiovasculares. </a:t>
            </a:r>
          </a:p>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Las estimaciones de beneficio mínimo aceptable fueron más conservadoras, pero la mayoría de los encuestados indicó un beneficio mínimo mayor que el que alcanzan estas intervenciones. Un menor nivel de educación se asoció con mayores estimaciones de beneficio mínimo aceptable para todas las intervenciones.</a:t>
            </a:r>
          </a:p>
          <a:p>
            <a:pPr algn="just"/>
            <a:endParaRPr lang="es-ES" dirty="0"/>
          </a:p>
        </p:txBody>
      </p:sp>
    </p:spTree>
    <p:extLst>
      <p:ext uri="{BB962C8B-B14F-4D97-AF65-F5344CB8AC3E}">
        <p14:creationId xmlns:p14="http://schemas.microsoft.com/office/powerpoint/2010/main" val="5930310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PREVENCIÓN CUATERNARIA Y LA EXTENSIÓN DE SU CONCEPTO INICIAL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err="1">
                <a:latin typeface="Calibri" panose="020F0502020204030204" pitchFamily="34" charset="0"/>
                <a:ea typeface="Calibri" panose="020F0502020204030204" pitchFamily="34" charset="0"/>
                <a:cs typeface="Times New Roman" panose="02020603050405020304" pitchFamily="18" charset="0"/>
              </a:rPr>
              <a:t>Gérvas</a:t>
            </a:r>
            <a:r>
              <a:rPr lang="es-ES" sz="2000" b="1" dirty="0">
                <a:latin typeface="Calibri" panose="020F0502020204030204" pitchFamily="34" charset="0"/>
                <a:ea typeface="Calibri" panose="020F0502020204030204" pitchFamily="34" charset="0"/>
                <a:cs typeface="Times New Roman" panose="02020603050405020304" pitchFamily="18" charset="0"/>
              </a:rPr>
              <a:t> - Revisión narrativa: </a:t>
            </a:r>
            <a:r>
              <a:rPr lang="es-ES" sz="2000" dirty="0">
                <a:latin typeface="Calibri" panose="020F0502020204030204" pitchFamily="34" charset="0"/>
                <a:ea typeface="Calibri" panose="020F0502020204030204" pitchFamily="34" charset="0"/>
                <a:cs typeface="Times New Roman" panose="02020603050405020304" pitchFamily="18" charset="0"/>
              </a:rPr>
              <a:t>La prevención cuaternaria es evitar los daños de las intervenciones sanitarias de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y </a:t>
            </a:r>
            <a:r>
              <a:rPr lang="es-ES" sz="2000" dirty="0" err="1">
                <a:latin typeface="Calibri" panose="020F0502020204030204" pitchFamily="34" charset="0"/>
                <a:ea typeface="Calibri" panose="020F0502020204030204" pitchFamily="34" charset="0"/>
                <a:cs typeface="Times New Roman" panose="02020603050405020304" pitchFamily="18" charset="0"/>
              </a:rPr>
              <a:t>SOBREtratamiento</a:t>
            </a:r>
            <a:r>
              <a:rPr lang="es-ES" sz="2000" dirty="0">
                <a:latin typeface="Calibri" panose="020F0502020204030204" pitchFamily="34" charset="0"/>
                <a:ea typeface="Calibri" panose="020F0502020204030204" pitchFamily="34" charset="0"/>
                <a:cs typeface="Times New Roman" panose="02020603050405020304" pitchFamily="18" charset="0"/>
              </a:rPr>
              <a:t> en sanos y enfermos. Hace falta “conocerlas” para tomar la decisión de no iniciarlas (no hacer) o eliminar las ya comenzadas (dejar de hacer). </a:t>
            </a:r>
          </a:p>
          <a:p>
            <a:pPr marL="342900" lvl="0" indent="-342900" algn="just">
              <a:lnSpc>
                <a:spcPct val="100000"/>
              </a:lnSpc>
              <a:spcAft>
                <a:spcPts val="0"/>
              </a:spcAft>
              <a:buFont typeface="Symbol" panose="05050102010706020507" pitchFamily="18" charset="2"/>
              <a:buChar char=""/>
            </a:pPr>
            <a:r>
              <a:rPr lang="es-ES" sz="2000" b="1" dirty="0" err="1">
                <a:latin typeface="Calibri" panose="020F0502020204030204" pitchFamily="34" charset="0"/>
                <a:ea typeface="Calibri" panose="020F0502020204030204" pitchFamily="34" charset="0"/>
                <a:cs typeface="Times New Roman" panose="02020603050405020304" pitchFamily="18" charset="0"/>
              </a:rPr>
              <a:t>Gérvas</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Kuehlein</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Sghedoni</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Visentin</a:t>
            </a:r>
            <a:r>
              <a:rPr lang="es-ES" sz="2000" b="1" dirty="0">
                <a:latin typeface="Calibri" panose="020F0502020204030204" pitchFamily="34" charset="0"/>
                <a:ea typeface="Calibri" panose="020F0502020204030204" pitchFamily="34" charset="0"/>
                <a:cs typeface="Times New Roman" panose="02020603050405020304" pitchFamily="18" charset="0"/>
              </a:rPr>
              <a:t> y </a:t>
            </a:r>
            <a:r>
              <a:rPr lang="es-ES" sz="2000" b="1" dirty="0" err="1">
                <a:latin typeface="Calibri" panose="020F0502020204030204" pitchFamily="34" charset="0"/>
                <a:ea typeface="Calibri" panose="020F0502020204030204" pitchFamily="34" charset="0"/>
                <a:cs typeface="Times New Roman" panose="02020603050405020304" pitchFamily="18" charset="0"/>
              </a:rPr>
              <a:t>Jamoulle</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el Seminario 15º Congreso WONCA Europa 2009 refuerzan la idea de prevención cuaternaria ante un mundo obsesionado con la salud y las posibilidades crecientes de “hacer algo” (que puede dañar).</a:t>
            </a:r>
          </a:p>
          <a:p>
            <a:pPr marL="342900" lvl="0" indent="-342900" algn="just">
              <a:lnSpc>
                <a:spcPct val="100000"/>
              </a:lnSpc>
              <a:spcAft>
                <a:spcPts val="0"/>
              </a:spcAft>
              <a:buFont typeface="Symbol" panose="05050102010706020507" pitchFamily="18" charset="2"/>
              <a:buChar char=""/>
            </a:pPr>
            <a:r>
              <a:rPr lang="es-ES" sz="2000" b="1" dirty="0" err="1">
                <a:latin typeface="Calibri" panose="020F0502020204030204" pitchFamily="34" charset="0"/>
                <a:ea typeface="Calibri" panose="020F0502020204030204" pitchFamily="34" charset="0"/>
                <a:cs typeface="Times New Roman" panose="02020603050405020304" pitchFamily="18" charset="0"/>
              </a:rPr>
              <a:t>Jamuelle</a:t>
            </a:r>
            <a:r>
              <a:rPr lang="es-ES" sz="2000" b="1" dirty="0">
                <a:latin typeface="Calibri" panose="020F0502020204030204" pitchFamily="34" charset="0"/>
                <a:ea typeface="Calibri" panose="020F0502020204030204" pitchFamily="34" charset="0"/>
                <a:cs typeface="Times New Roman" panose="02020603050405020304" pitchFamily="18" charset="0"/>
              </a:rPr>
              <a:t> – Narrativa, 2015:</a:t>
            </a:r>
            <a:r>
              <a:rPr lang="es-ES" sz="2000" dirty="0">
                <a:latin typeface="Calibri" panose="020F0502020204030204" pitchFamily="34" charset="0"/>
                <a:ea typeface="Calibri" panose="020F0502020204030204" pitchFamily="34" charset="0"/>
                <a:cs typeface="Times New Roman" panose="02020603050405020304" pitchFamily="18" charset="0"/>
              </a:rPr>
              <a:t> La prevención cuaternaria, que abarca muchos campos de prevención y tratamiento, también debe respetar la autonomía de los pacientes.</a:t>
            </a:r>
          </a:p>
          <a:p>
            <a:pPr marL="342900" lvl="0" indent="-342900" algn="just">
              <a:lnSpc>
                <a:spcPct val="100000"/>
              </a:lnSpc>
              <a:spcAft>
                <a:spcPts val="0"/>
              </a:spcAft>
              <a:buFont typeface="Symbol" panose="05050102010706020507" pitchFamily="18" charset="2"/>
              <a:buChar char=""/>
            </a:pPr>
            <a:r>
              <a:rPr lang="es-ES" sz="2000" b="1" dirty="0" err="1">
                <a:latin typeface="Calibri" panose="020F0502020204030204" pitchFamily="34" charset="0"/>
                <a:ea typeface="Calibri" panose="020F0502020204030204" pitchFamily="34" charset="0"/>
                <a:cs typeface="Times New Roman" panose="02020603050405020304" pitchFamily="18" charset="0"/>
              </a:rPr>
              <a:t>Visentin</a:t>
            </a:r>
            <a:r>
              <a:rPr lang="es-ES" sz="2000" b="1" dirty="0">
                <a:latin typeface="Calibri" panose="020F0502020204030204" pitchFamily="34" charset="0"/>
                <a:ea typeface="Calibri" panose="020F0502020204030204" pitchFamily="34" charset="0"/>
                <a:cs typeface="Times New Roman" panose="02020603050405020304" pitchFamily="18" charset="0"/>
              </a:rPr>
              <a:t> – Comentario </a:t>
            </a:r>
            <a:r>
              <a:rPr lang="es-ES" sz="2000" b="1" dirty="0" err="1">
                <a:latin typeface="Calibri" panose="020F0502020204030204" pitchFamily="34" charset="0"/>
                <a:ea typeface="Calibri" panose="020F0502020204030204" pitchFamily="34" charset="0"/>
                <a:cs typeface="Times New Roman" panose="02020603050405020304" pitchFamily="18" charset="0"/>
              </a:rPr>
              <a:t>addenda</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Jamuelle</a:t>
            </a:r>
            <a:r>
              <a:rPr lang="es-ES" sz="2000" b="1" dirty="0">
                <a:latin typeface="Calibri" panose="020F0502020204030204" pitchFamily="34" charset="0"/>
                <a:ea typeface="Calibri" panose="020F0502020204030204" pitchFamily="34" charset="0"/>
                <a:cs typeface="Times New Roman" panose="02020603050405020304" pitchFamily="18" charset="0"/>
              </a:rPr>
              <a:t>, 2015:</a:t>
            </a:r>
            <a:r>
              <a:rPr lang="es-ES" sz="2000" dirty="0">
                <a:latin typeface="Calibri" panose="020F0502020204030204" pitchFamily="34" charset="0"/>
                <a:ea typeface="Calibri" panose="020F0502020204030204" pitchFamily="34" charset="0"/>
                <a:cs typeface="Times New Roman" panose="02020603050405020304" pitchFamily="18" charset="0"/>
              </a:rPr>
              <a:t> Hablar con el enfermo en lugar de hablar con la enfermedad supone un cambio cualitativo en la práctica clínica.</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1196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Abramos un paréntesis para advertir que dos aspectos importantes en la relación con el paciente: la satisfacción del paciente y la aversión a la pérdida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a:t>
            </a:r>
            <a:r>
              <a:rPr lang="es-ES" sz="2000" dirty="0">
                <a:latin typeface="Calibri" panose="020F0502020204030204" pitchFamily="34" charset="0"/>
                <a:ea typeface="Calibri" panose="020F0502020204030204" pitchFamily="34" charset="0"/>
                <a:cs typeface="Times New Roman" panose="02020603050405020304" pitchFamily="18" charset="0"/>
              </a:rPr>
              <a:t>La mayor satisfacción del paciente se asoció con menos visitas a departamentos de emergencias, aunque mayor hospitalización, más gastos en farmacia y demás gastos sanitarios, y con más mortalidad.</a:t>
            </a:r>
          </a:p>
          <a:p>
            <a:pPr marL="342900" lvl="0" indent="-342900" algn="just">
              <a:lnSpc>
                <a:spcPct val="100000"/>
              </a:lnSpc>
              <a:spcAft>
                <a:spcPts val="0"/>
              </a:spcAft>
              <a:buFont typeface="Symbol" panose="05050102010706020507" pitchFamily="18" charset="2"/>
              <a:buChar char=""/>
            </a:pPr>
            <a:r>
              <a:rPr lang="es-ES" sz="2000" b="1" dirty="0" err="1">
                <a:latin typeface="Calibri" panose="020F0502020204030204" pitchFamily="34" charset="0"/>
                <a:ea typeface="Times New Roman" panose="02020603050405020304" pitchFamily="18" charset="0"/>
              </a:rPr>
              <a:t>Metaanálisis</a:t>
            </a:r>
            <a:r>
              <a:rPr lang="es-ES" sz="2000" b="1" dirty="0">
                <a:latin typeface="Calibri" panose="020F0502020204030204" pitchFamily="34" charset="0"/>
                <a:ea typeface="Times New Roman" panose="02020603050405020304" pitchFamily="18" charset="0"/>
              </a:rPr>
              <a:t> de 12 estudios de GPC: </a:t>
            </a:r>
            <a:r>
              <a:rPr lang="es-ES" sz="2000" dirty="0">
                <a:latin typeface="Calibri" panose="020F0502020204030204" pitchFamily="34" charset="0"/>
                <a:ea typeface="Times New Roman" panose="02020603050405020304" pitchFamily="18" charset="0"/>
              </a:rPr>
              <a:t>Se siguen más las 7 que prescriben hacer que las 5 que prescriben NO hacer.</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1999-2008 en Estados Unidos sobre 22 indicadores de calidad ambulatoria: </a:t>
            </a:r>
            <a:r>
              <a:rPr lang="es-ES" sz="2000" dirty="0">
                <a:latin typeface="Calibri" panose="020F0502020204030204" pitchFamily="34" charset="0"/>
                <a:ea typeface="Times New Roman" panose="02020603050405020304" pitchFamily="18" charset="0"/>
              </a:rPr>
              <a:t>Mejoran significativamente los indicadores de infrautilización (es decir los indicadores de hacer más) y muy poco los de sobreutilización (los de dejar de hacer).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Cerremos el paréntesis para continuar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dirty="0">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quitar es mucho mayor que para dar (aversión a la pérdida, efecto dotación). Por eso es más fácil evitar la infrautilización que evitar la sobreutilización.</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8436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57545" y="1626010"/>
            <a:ext cx="10378174" cy="4662048"/>
          </a:xfrm>
          <a:prstGeom prst="rect">
            <a:avLst/>
          </a:prstGeom>
        </p:spPr>
      </p:pic>
    </p:spTree>
    <p:extLst>
      <p:ext uri="{BB962C8B-B14F-4D97-AF65-F5344CB8AC3E}">
        <p14:creationId xmlns:p14="http://schemas.microsoft.com/office/powerpoint/2010/main" val="17162748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78254" y="713178"/>
            <a:ext cx="11607447" cy="5249740"/>
          </a:xfrm>
          <a:prstGeom prst="rect">
            <a:avLst/>
          </a:prstGeom>
        </p:spPr>
      </p:pic>
    </p:spTree>
    <p:extLst>
      <p:ext uri="{BB962C8B-B14F-4D97-AF65-F5344CB8AC3E}">
        <p14:creationId xmlns:p14="http://schemas.microsoft.com/office/powerpoint/2010/main" val="20077040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DIMENSIÓN MORAL Y ÉTICA DE LA PREVENCIÓN CUATERNARIA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dirty="0">
                <a:latin typeface="Calibri" panose="020F0502020204030204" pitchFamily="34" charset="0"/>
                <a:ea typeface="Times New Roman" panose="02020603050405020304" pitchFamily="18" charset="0"/>
              </a:rPr>
              <a:t>El reto del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comienza por su definición: dimensiones social y ética del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Las definiciones técnicas de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se enfrentan rápidamente a consideraciones morales, tales como: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1)</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qué tipos de beneficio o daño deberían importar;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2) </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qué diferentes beneficios y daños deben ser sopesados, o qué beneficios y daños para diferentes personas;</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 3) </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si los beneficios y los daños deben medirse en los individuos, la sociedad o los sistemas de salud; y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4)</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quién debe juzgar qué beneficios y daños importan.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Por ejemplo, los daños del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son a menudo efectos secundarios del tratamiento. Pero, ¿qué efectos secundarios son lo suficientemente importantes como para incluirlos en cualquier medición de daño? ¿Son algunos efectos secundarios más importantes que otros? ¿Quién debe decidir: pacientes, médicos o investigadores? ¿Y si no están de acuerdo?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dirty="0">
                <a:latin typeface="Calibri" panose="020F0502020204030204" pitchFamily="34" charset="0"/>
                <a:ea typeface="Times New Roman" panose="02020603050405020304" pitchFamily="18" charset="0"/>
              </a:rPr>
              <a:t>Apuntes de ética para navegantes sanitarios: Balance de Beneficios menos Riesgos (graves y moderados) que justifiquen los Inconvenientes y los Costes de los resultados en salud que importan al individuo informado y autónomo, en el ámbito de sus valores y preferencias.</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646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9113" y="521965"/>
            <a:ext cx="10760206" cy="6037861"/>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PRIMERA BARRERA: TAMBIÉN HAY MÉDICOS QUE SUBREESTIMAN LOS BENEFICIOS Y SUBESTIMAN LOS DAÑOS AÑADIDOS.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Médicos generales proactivos y reactivos al PSA tenían un conocimiento limitado de la evidencia. La mitad de los reactivos estaban dispuestos a cambiar si se demostraba beneficio, pero la mitad de los proactivos no estaban dispuestos a cambiar si se demostraba beneficio cero.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Tras 600 días de publicarse 21 evidencias de “Reversión Médica”, las respuestas de las especialidades médicas respectivas fueron 49% de acuerdo con dejar de hacerlas, 20% neutral y 31% en contra de dejar de hacerlas.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narrativa: </a:t>
            </a:r>
            <a:r>
              <a:rPr lang="es-ES" sz="2000" dirty="0">
                <a:latin typeface="Calibri" panose="020F0502020204030204" pitchFamily="34" charset="0"/>
                <a:ea typeface="Times New Roman" panose="02020603050405020304" pitchFamily="18" charset="0"/>
              </a:rPr>
              <a:t>Razones por las cuales los médicos utilizan tratamientos ineficaces o perjudiciales.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Encuestas muestran sobreestimación del efecto de las </a:t>
            </a:r>
            <a:r>
              <a:rPr lang="es-ES" sz="2000" dirty="0" err="1">
                <a:latin typeface="Calibri" panose="020F0502020204030204" pitchFamily="34" charset="0"/>
                <a:ea typeface="Times New Roman" panose="02020603050405020304" pitchFamily="18" charset="0"/>
              </a:rPr>
              <a:t>estatinas</a:t>
            </a:r>
            <a:r>
              <a:rPr lang="es-ES" sz="2000" dirty="0">
                <a:latin typeface="Calibri" panose="020F0502020204030204" pitchFamily="34" charset="0"/>
                <a:ea typeface="Times New Roman" panose="02020603050405020304" pitchFamily="18" charset="0"/>
              </a:rPr>
              <a:t> por médicos generales. Los cardiólogos aún más optimismo y menos preocupaciones por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Encuesta nacional médicos generales USA: </a:t>
            </a:r>
            <a:r>
              <a:rPr lang="es-ES" sz="2000" dirty="0">
                <a:latin typeface="Calibri" panose="020F0502020204030204" pitchFamily="34" charset="0"/>
                <a:ea typeface="Times New Roman" panose="02020603050405020304" pitchFamily="18" charset="0"/>
              </a:rPr>
              <a:t>Anclados en reducción de mortalidad específica del cáncer con screening, no percibían que el significado “salvar vidas” alude a mortalidad total. </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de 48 resultados: </a:t>
            </a:r>
            <a:r>
              <a:rPr lang="es-ES" sz="2000" dirty="0">
                <a:latin typeface="Calibri" panose="020F0502020204030204" pitchFamily="34" charset="0"/>
                <a:ea typeface="Times New Roman" panose="02020603050405020304" pitchFamily="18" charset="0"/>
              </a:rPr>
              <a:t>Los médicos (13.011) sobreestimaban los Beneficios y subestimaban los Daños añadidos de tratamientos, diagnósticos por imagen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6660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SEGUNDA BARRERA: LOS MEDIOS DE COMUNICACIÓN DE MASAS.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mass media (periódicos y TV), información 4 medicamentos de prevención: </a:t>
            </a:r>
            <a:r>
              <a:rPr lang="es-ES" sz="2000" dirty="0">
                <a:latin typeface="Calibri" panose="020F0502020204030204" pitchFamily="34" charset="0"/>
                <a:ea typeface="Times New Roman" panose="02020603050405020304" pitchFamily="18" charset="0"/>
              </a:rPr>
              <a:t>Incompleta o inadecuada en beneficios, daños y costes, así como en los conflictos de intereses de los expertos y estudios citados.</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información de 5 medicamentos en 24 diarios de Canadá: </a:t>
            </a:r>
            <a:r>
              <a:rPr lang="es-ES" sz="2000" dirty="0">
                <a:latin typeface="Calibri" panose="020F0502020204030204" pitchFamily="34" charset="0"/>
                <a:ea typeface="Times New Roman" panose="02020603050405020304" pitchFamily="18" charset="0"/>
              </a:rPr>
              <a:t>El 62% no informó de beneficios ni daños, el 24% informa datos cuantitativos de beneficios y daños pero </a:t>
            </a:r>
            <a:r>
              <a:rPr lang="es-ES" sz="2000" dirty="0" err="1">
                <a:latin typeface="Calibri" panose="020F0502020204030204" pitchFamily="34" charset="0"/>
                <a:ea typeface="Times New Roman" panose="02020603050405020304" pitchFamily="18" charset="0"/>
              </a:rPr>
              <a:t>subóptimamente</a:t>
            </a:r>
            <a:r>
              <a:rPr lang="es-ES" sz="2000" dirty="0">
                <a:latin typeface="Calibri" panose="020F0502020204030204" pitchFamily="34" charset="0"/>
                <a:ea typeface="Times New Roman" panose="02020603050405020304" pitchFamily="18" charset="0"/>
              </a:rPr>
              <a:t>, y el 19% informa de beneficios, pero no de resultados en salud, sino de variables intermedias.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2304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TERCERA BARRERA: LOS CENTROS CONTRA EL CÁNCER Y OTRAS ASOCIACIONES “BENÉFICAS” O DE “DEFENSA DE PACIENTES”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a:t>
            </a:r>
            <a:r>
              <a:rPr lang="es-ES" sz="2000" dirty="0">
                <a:latin typeface="Calibri" panose="020F0502020204030204" pitchFamily="34" charset="0"/>
                <a:ea typeface="Times New Roman" panose="02020603050405020304" pitchFamily="18" charset="0"/>
              </a:rPr>
              <a:t>112 Centros Contra el Cáncer en 2012 publicitaron 409 anuncios clínicos (de tratamientos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en 269 revistas y 44 cadenas de TV de USA: Frecuentemente promocionan la terapia y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además con apelaciones al temor y esperanza. Raramente proporcionan beneficios, daños, costes ni cobertura de seguro médico.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Análisis sociológico </a:t>
            </a:r>
            <a:r>
              <a:rPr lang="es-ES" sz="2000" b="1" dirty="0" err="1">
                <a:latin typeface="Calibri" panose="020F0502020204030204" pitchFamily="34" charset="0"/>
                <a:ea typeface="Times New Roman" panose="02020603050405020304" pitchFamily="18" charset="0"/>
              </a:rPr>
              <a:t>COLESTEROLización</a:t>
            </a:r>
            <a:r>
              <a:rPr lang="es-ES" sz="2000" b="1" dirty="0">
                <a:latin typeface="Calibri" panose="020F0502020204030204" pitchFamily="34" charset="0"/>
                <a:ea typeface="Times New Roman" panose="02020603050405020304" pitchFamily="18" charset="0"/>
              </a:rPr>
              <a:t> en Canadá: </a:t>
            </a:r>
            <a:r>
              <a:rPr lang="es-ES" sz="2000" dirty="0">
                <a:latin typeface="Calibri" panose="020F0502020204030204" pitchFamily="34" charset="0"/>
                <a:ea typeface="Times New Roman" panose="02020603050405020304" pitchFamily="18" charset="0"/>
              </a:rPr>
              <a:t>Fundación del Corazón e Ictus (financiada por margarina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y la Industria farmacéutica son la </a:t>
            </a:r>
            <a:r>
              <a:rPr lang="es-ES" sz="2000" dirty="0" err="1">
                <a:latin typeface="Calibri" panose="020F0502020204030204" pitchFamily="34" charset="0"/>
                <a:ea typeface="Times New Roman" panose="02020603050405020304" pitchFamily="18" charset="0"/>
              </a:rPr>
              <a:t>trifecta</a:t>
            </a:r>
            <a:r>
              <a:rPr lang="es-ES" sz="2000" dirty="0">
                <a:latin typeface="Calibri" panose="020F0502020204030204" pitchFamily="34" charset="0"/>
                <a:ea typeface="Times New Roman" panose="02020603050405020304" pitchFamily="18" charset="0"/>
              </a:rPr>
              <a:t> que crea enfermedad colesterol alto, responsabilizando a la mujer para evitársela a ella y su familia, con la interesada “pasividad” de las autoridades sanitarias.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Editorial: </a:t>
            </a:r>
            <a:r>
              <a:rPr lang="es-ES" sz="2000" dirty="0">
                <a:latin typeface="Calibri" panose="020F0502020204030204" pitchFamily="34" charset="0"/>
                <a:ea typeface="Times New Roman" panose="02020603050405020304" pitchFamily="18" charset="0"/>
              </a:rPr>
              <a:t>Organizaciones benéficas USA (</a:t>
            </a:r>
            <a:r>
              <a:rPr lang="es-ES" sz="2000" i="1" dirty="0" err="1">
                <a:latin typeface="Calibri" panose="020F0502020204030204" pitchFamily="34" charset="0"/>
                <a:ea typeface="Times New Roman" panose="02020603050405020304" pitchFamily="18" charset="0"/>
              </a:rPr>
              <a:t>Susan</a:t>
            </a:r>
            <a:r>
              <a:rPr lang="es-ES" sz="2000" i="1" dirty="0">
                <a:latin typeface="Calibri" panose="020F0502020204030204" pitchFamily="34" charset="0"/>
                <a:ea typeface="Times New Roman" panose="02020603050405020304" pitchFamily="18" charset="0"/>
              </a:rPr>
              <a:t> G </a:t>
            </a:r>
            <a:r>
              <a:rPr lang="es-ES" sz="2000" i="1" dirty="0" err="1">
                <a:latin typeface="Calibri" panose="020F0502020204030204" pitchFamily="34" charset="0"/>
                <a:ea typeface="Times New Roman" panose="02020603050405020304" pitchFamily="18" charset="0"/>
              </a:rPr>
              <a:t>Komen</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for</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the</a:t>
            </a:r>
            <a:r>
              <a:rPr lang="es-ES" sz="2000" i="1" dirty="0">
                <a:latin typeface="Calibri" panose="020F0502020204030204" pitchFamily="34" charset="0"/>
                <a:ea typeface="Times New Roman" panose="02020603050405020304" pitchFamily="18" charset="0"/>
              </a:rPr>
              <a:t> Cure</a:t>
            </a:r>
            <a:r>
              <a:rPr lang="es-ES" sz="2000" dirty="0">
                <a:latin typeface="Calibri" panose="020F0502020204030204" pitchFamily="34" charset="0"/>
                <a:ea typeface="Times New Roman" panose="02020603050405020304" pitchFamily="18" charset="0"/>
              </a:rPr>
              <a:t>) sobre-venden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mamografía. Mediante el efecto marco logran sobreestimar los beneficios sin tener en cuenta el sesgo de adelanto diagnóstico ni el sesgo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1892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CUARTA BARRERA: LOS ADMINISTRACIONES SANITARIAS Y ORGANIZACIONES CON FONDOS PÚBLICOS.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webs informando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cáncer mama: </a:t>
            </a:r>
            <a:r>
              <a:rPr lang="es-ES" sz="2000" dirty="0">
                <a:latin typeface="Calibri" panose="020F0502020204030204" pitchFamily="34" charset="0"/>
                <a:ea typeface="Times New Roman" panose="02020603050405020304" pitchFamily="18" charset="0"/>
              </a:rPr>
              <a:t>Las 11 de instituciones gubernamentales y las 13 de grupos de defensa informan favorablemente y lo recomiendan, con sólo 4 menciones de los efectos adversos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y </a:t>
            </a:r>
            <a:r>
              <a:rPr lang="es-ES" sz="2000" dirty="0" err="1">
                <a:latin typeface="Calibri" panose="020F0502020204030204" pitchFamily="34" charset="0"/>
                <a:ea typeface="Times New Roman" panose="02020603050405020304" pitchFamily="18" charset="0"/>
              </a:rPr>
              <a:t>sobretratamiento</a:t>
            </a:r>
            <a:r>
              <a:rPr lang="es-ES" sz="2000" dirty="0">
                <a:latin typeface="Calibri" panose="020F0502020204030204" pitchFamily="34" charset="0"/>
                <a:ea typeface="Times New Roman" panose="02020603050405020304" pitchFamily="18" charset="0"/>
              </a:rPr>
              <a:t>. Las 3 de organizaciones consumidores cuestionan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mencionan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del contenido de las invitaciones de organizaciones públicas de 7 países para participar en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cáncer de mama: </a:t>
            </a:r>
            <a:r>
              <a:rPr lang="es-ES" sz="2000" dirty="0">
                <a:latin typeface="Calibri" panose="020F0502020204030204" pitchFamily="34" charset="0"/>
                <a:ea typeface="Times New Roman" panose="02020603050405020304" pitchFamily="18" charset="0"/>
              </a:rPr>
              <a:t>Sólo contienen una mediana de 2 de los 17 elementos de información, todos dan mortalidad por cáncer mama pero por RRR y no por NNT (con lo que se sobreestima el beneficio), ninguna informa mortalidad total ni de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5 países con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organizado para ofrecer a la población, con datos 7 años antes y 7 después de la introducción del programa: </a:t>
            </a:r>
            <a:r>
              <a:rPr lang="es-ES" sz="2000" dirty="0">
                <a:latin typeface="Calibri" panose="020F0502020204030204" pitchFamily="34" charset="0"/>
                <a:ea typeface="Times New Roman" panose="02020603050405020304" pitchFamily="18" charset="0"/>
              </a:rPr>
              <a:t>Uno de cada tres cánceres de mama es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(sesgo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Paradojas pragmáticas (teoría de la comunicación humana): </a:t>
            </a:r>
            <a:r>
              <a:rPr lang="es-ES" sz="2000" dirty="0">
                <a:latin typeface="Calibri" panose="020F0502020204030204" pitchFamily="34" charset="0"/>
                <a:ea typeface="Times New Roman" panose="02020603050405020304" pitchFamily="18" charset="0"/>
              </a:rPr>
              <a:t>El funcionario debe cumplir la Ley que salud pública estará basada en la evidencia (o principio de precaución), pero recibe una orden de su superior para una actuación no basada en la evidencia ni en el uso racional del principio de precaución.</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0298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QUINTA BARRERA: GRAN PARTE DE LA FORMACIÓN MÉDICA CONTINUADA NO ESTÁ CONDICIONADA A LA MISIÓN (TELOS)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de BD en Quebec de acreditación 110 cursos de formación médica continuada: </a:t>
            </a:r>
            <a:r>
              <a:rPr lang="es-ES" sz="2000" dirty="0">
                <a:latin typeface="Calibri" panose="020F0502020204030204" pitchFamily="34" charset="0"/>
                <a:ea typeface="Times New Roman" panose="02020603050405020304" pitchFamily="18" charset="0"/>
              </a:rPr>
              <a:t>Sólo el 26% tenían como objetivo los dominios cognitivos de alta complejidad, es decir los que promueven un cambio de comportamiento, a diferencia del 46% que aspiraban a complacer el compromiso de respuestas acertadas.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Cohorte de obtención mediante de 1300 médicos: </a:t>
            </a:r>
            <a:r>
              <a:rPr lang="es-ES" sz="2000" dirty="0">
                <a:latin typeface="Calibri" panose="020F0502020204030204" pitchFamily="34" charset="0"/>
                <a:ea typeface="Times New Roman" panose="02020603050405020304" pitchFamily="18" charset="0"/>
              </a:rPr>
              <a:t>Cuestionario 17 ítems con 3 factores (evidencia vs experiencia; no conformidad; practicidad) explica 4 estilos cognitivos: </a:t>
            </a:r>
            <a:r>
              <a:rPr lang="es-ES" sz="2000" dirty="0" err="1">
                <a:latin typeface="Calibri" panose="020F0502020204030204" pitchFamily="34" charset="0"/>
                <a:ea typeface="Times New Roman" panose="02020603050405020304" pitchFamily="18" charset="0"/>
              </a:rPr>
              <a:t>seeker</a:t>
            </a:r>
            <a:r>
              <a:rPr lang="es-ES" sz="2000" dirty="0">
                <a:latin typeface="Calibri" panose="020F0502020204030204" pitchFamily="34" charset="0"/>
                <a:ea typeface="Times New Roman" panose="02020603050405020304" pitchFamily="18" charset="0"/>
              </a:rPr>
              <a:t> (buscador), receptivo, tradicionalista y pragmático. La información y formación en un canal único de comunicación no funciona para todos.</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Los dos esfuerzos cognitivos aristotélicos para no incurrir en un sesgo de disponibilidad que nos llevaría a una ILUSIÓN TELEOLÓGICA: </a:t>
            </a:r>
            <a:r>
              <a:rPr lang="es-ES" sz="2000" dirty="0">
                <a:latin typeface="Calibri" panose="020F0502020204030204" pitchFamily="34" charset="0"/>
                <a:ea typeface="Times New Roman" panose="02020603050405020304" pitchFamily="18" charset="0"/>
              </a:rPr>
              <a:t>Debo defender la “FMC fundamentada en la teoría del conocimiento y condicionada a la buena práctica”, pues si defiendo inespecíficamente la “FMC” incurro en una contradicción (en forma de paradoja pragmática).</a:t>
            </a:r>
            <a:endParaRPr lang="es-ES" sz="2000" dirty="0">
              <a:latin typeface="Times New Roman" panose="02020603050405020304" pitchFamily="18" charset="0"/>
              <a:ea typeface="Times New Roman" panose="02020603050405020304" pitchFamily="18" charset="0"/>
            </a:endParaRPr>
          </a:p>
          <a:p>
            <a:pPr lvl="0"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580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2370</TotalTime>
  <Words>10757</Words>
  <Application>Microsoft Office PowerPoint</Application>
  <PresentationFormat>Panorámica</PresentationFormat>
  <Paragraphs>413</Paragraphs>
  <Slides>101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101</vt:i4>
      </vt:variant>
    </vt:vector>
  </HeadingPairs>
  <TitlesOfParts>
    <vt:vector size="109" baseType="lpstr">
      <vt:lpstr>Arial</vt:lpstr>
      <vt:lpstr>Calibri</vt:lpstr>
      <vt:lpstr>Calibri Light</vt:lpstr>
      <vt:lpstr>Symbol</vt:lpstr>
      <vt:lpstr>Tahoma</vt:lpstr>
      <vt:lpstr>Times New Roman</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167</cp:revision>
  <dcterms:created xsi:type="dcterms:W3CDTF">2016-04-03T14:02:53Z</dcterms:created>
  <dcterms:modified xsi:type="dcterms:W3CDTF">2017-06-21T18:23:35Z</dcterms:modified>
</cp:coreProperties>
</file>