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16" r:id="rId4"/>
    <p:sldId id="415" r:id="rId5"/>
    <p:sldId id="286" r:id="rId6"/>
    <p:sldId id="258" r:id="rId7"/>
    <p:sldId id="259" r:id="rId8"/>
    <p:sldId id="260" r:id="rId9"/>
    <p:sldId id="261" r:id="rId10"/>
    <p:sldId id="262" r:id="rId11"/>
    <p:sldId id="263" r:id="rId12"/>
    <p:sldId id="264" r:id="rId13"/>
    <p:sldId id="265" r:id="rId14"/>
    <p:sldId id="266" r:id="rId15"/>
    <p:sldId id="267" r:id="rId16"/>
    <p:sldId id="268" r:id="rId17"/>
    <p:sldId id="287" r:id="rId18"/>
    <p:sldId id="269" r:id="rId19"/>
    <p:sldId id="270" r:id="rId20"/>
    <p:sldId id="363" r:id="rId21"/>
    <p:sldId id="393" r:id="rId22"/>
    <p:sldId id="364" r:id="rId23"/>
    <p:sldId id="424" r:id="rId24"/>
    <p:sldId id="427" r:id="rId25"/>
    <p:sldId id="394" r:id="rId26"/>
    <p:sldId id="395" r:id="rId27"/>
    <p:sldId id="396" r:id="rId28"/>
    <p:sldId id="397" r:id="rId29"/>
    <p:sldId id="398" r:id="rId30"/>
    <p:sldId id="419" r:id="rId31"/>
    <p:sldId id="272" r:id="rId32"/>
    <p:sldId id="425" r:id="rId33"/>
    <p:sldId id="291" r:id="rId34"/>
    <p:sldId id="418" r:id="rId35"/>
    <p:sldId id="426" r:id="rId36"/>
    <p:sldId id="277" r:id="rId37"/>
    <p:sldId id="388" r:id="rId38"/>
    <p:sldId id="420" r:id="rId39"/>
    <p:sldId id="387" r:id="rId40"/>
    <p:sldId id="400" r:id="rId41"/>
    <p:sldId id="392" r:id="rId42"/>
    <p:sldId id="271" r:id="rId43"/>
    <p:sldId id="273" r:id="rId44"/>
    <p:sldId id="274" r:id="rId45"/>
    <p:sldId id="332" r:id="rId46"/>
    <p:sldId id="421" r:id="rId47"/>
    <p:sldId id="275" r:id="rId48"/>
    <p:sldId id="278" r:id="rId49"/>
    <p:sldId id="281" r:id="rId50"/>
    <p:sldId id="282" r:id="rId51"/>
    <p:sldId id="283" r:id="rId52"/>
    <p:sldId id="284" r:id="rId53"/>
    <p:sldId id="285" r:id="rId54"/>
    <p:sldId id="367" r:id="rId55"/>
    <p:sldId id="375" r:id="rId56"/>
    <p:sldId id="362" r:id="rId57"/>
    <p:sldId id="376" r:id="rId58"/>
    <p:sldId id="279" r:id="rId59"/>
    <p:sldId id="377" r:id="rId60"/>
    <p:sldId id="356" r:id="rId61"/>
    <p:sldId id="280" r:id="rId62"/>
    <p:sldId id="378" r:id="rId63"/>
    <p:sldId id="357" r:id="rId64"/>
    <p:sldId id="355" r:id="rId65"/>
    <p:sldId id="432" r:id="rId66"/>
    <p:sldId id="429" r:id="rId67"/>
    <p:sldId id="431" r:id="rId68"/>
    <p:sldId id="433" r:id="rId69"/>
    <p:sldId id="434" r:id="rId70"/>
    <p:sldId id="430" r:id="rId71"/>
    <p:sldId id="288" r:id="rId72"/>
    <p:sldId id="293" r:id="rId73"/>
    <p:sldId id="295" r:id="rId74"/>
    <p:sldId id="422" r:id="rId75"/>
    <p:sldId id="297" r:id="rId76"/>
    <p:sldId id="437" r:id="rId77"/>
    <p:sldId id="438" r:id="rId78"/>
    <p:sldId id="301" r:id="rId79"/>
    <p:sldId id="401" r:id="rId80"/>
    <p:sldId id="410" r:id="rId81"/>
    <p:sldId id="411" r:id="rId82"/>
    <p:sldId id="412" r:id="rId83"/>
    <p:sldId id="414" r:id="rId84"/>
    <p:sldId id="404" r:id="rId85"/>
    <p:sldId id="381" r:id="rId86"/>
    <p:sldId id="382" r:id="rId87"/>
    <p:sldId id="383" r:id="rId88"/>
    <p:sldId id="406" r:id="rId89"/>
    <p:sldId id="306" r:id="rId90"/>
    <p:sldId id="305" r:id="rId91"/>
    <p:sldId id="307" r:id="rId92"/>
    <p:sldId id="440" r:id="rId93"/>
    <p:sldId id="320" r:id="rId94"/>
    <p:sldId id="321" r:id="rId95"/>
    <p:sldId id="322" r:id="rId96"/>
    <p:sldId id="323" r:id="rId97"/>
    <p:sldId id="324" r:id="rId98"/>
    <p:sldId id="333" r:id="rId99"/>
    <p:sldId id="439" r:id="rId10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FF3399"/>
    <a:srgbClr val="C0C0C0"/>
    <a:srgbClr val="DDDDDD"/>
    <a:srgbClr val="0000FF"/>
    <a:srgbClr val="9900FF"/>
    <a:srgbClr val="009900"/>
    <a:srgbClr val="FF6600"/>
    <a:srgbClr val="99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27/08/2019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64166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27/08/2019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55854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27/08/2019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86959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27/08/2019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76531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27/08/2019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96164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BF88C374-E139-4186-BD28-38026B7B368A}" type="datetimeFigureOut">
              <a:rPr lang="es-ES" smtClean="0"/>
              <a:t>27/08/2019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69107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BF88C374-E139-4186-BD28-38026B7B368A}" type="datetimeFigureOut">
              <a:rPr lang="es-ES" smtClean="0"/>
              <a:t>27/08/2019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01334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BF88C374-E139-4186-BD28-38026B7B368A}" type="datetimeFigureOut">
              <a:rPr lang="es-ES" smtClean="0"/>
              <a:t>27/08/2019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2686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88C374-E139-4186-BD28-38026B7B368A}" type="datetimeFigureOut">
              <a:rPr lang="es-ES" smtClean="0"/>
              <a:t>27/08/2019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98213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27/08/2019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413605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27/08/2019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03355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8C374-E139-4186-BD28-38026B7B368A}" type="datetimeFigureOut">
              <a:rPr lang="es-ES" smtClean="0"/>
              <a:t>27/08/2019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168A6-BF1B-4C8C-83C1-A3CDB677F333}" type="slidenum">
              <a:rPr lang="es-ES" smtClean="0"/>
              <a:t>‹Nº›</a:t>
            </a:fld>
            <a:endParaRPr lang="es-ES"/>
          </a:p>
        </p:txBody>
      </p:sp>
    </p:spTree>
    <p:extLst>
      <p:ext uri="{BB962C8B-B14F-4D97-AF65-F5344CB8AC3E}">
        <p14:creationId xmlns:p14="http://schemas.microsoft.com/office/powerpoint/2010/main" val="17350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524000" y="1670241"/>
            <a:ext cx="9144000" cy="23876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b="1" dirty="0">
                <a:solidFill>
                  <a:srgbClr val="990099"/>
                </a:solidFill>
              </a:rPr>
              <a:t>Apuntes de </a:t>
            </a:r>
            <a:r>
              <a:rPr lang="es-ES" b="1" dirty="0">
                <a:solidFill>
                  <a:srgbClr val="009900"/>
                </a:solidFill>
              </a:rPr>
              <a:t>filosofía de la </a:t>
            </a:r>
            <a:r>
              <a:rPr lang="es-ES" b="1" dirty="0" smtClean="0">
                <a:solidFill>
                  <a:srgbClr val="009900"/>
                </a:solidFill>
              </a:rPr>
              <a:t>ciencia (natural </a:t>
            </a:r>
            <a:r>
              <a:rPr lang="es-ES" b="1" smtClean="0">
                <a:solidFill>
                  <a:srgbClr val="009900"/>
                </a:solidFill>
              </a:rPr>
              <a:t>y social)</a:t>
            </a:r>
            <a:r>
              <a:rPr lang="es-ES" b="1" smtClean="0">
                <a:solidFill>
                  <a:srgbClr val="990099"/>
                </a:solidFill>
              </a:rPr>
              <a:t> </a:t>
            </a:r>
            <a:r>
              <a:rPr lang="es-ES" b="1" dirty="0">
                <a:solidFill>
                  <a:srgbClr val="990099"/>
                </a:solidFill>
              </a:rPr>
              <a:t>para navegantes sanitarios</a:t>
            </a:r>
            <a:endParaRPr lang="es-ES" b="1" dirty="0">
              <a:solidFill>
                <a:srgbClr val="0000FF"/>
              </a:solidFill>
            </a:endParaRPr>
          </a:p>
          <a:p>
            <a:pPr algn="just"/>
            <a:endParaRPr lang="es-ES" sz="1800" b="1" dirty="0">
              <a:solidFill>
                <a:srgbClr val="990099"/>
              </a:solidFill>
            </a:endParaRPr>
          </a:p>
          <a:p>
            <a:pPr algn="just"/>
            <a:r>
              <a:rPr lang="es-ES" sz="1800" b="1" dirty="0"/>
              <a:t>(Versión para seminario)</a:t>
            </a:r>
          </a:p>
          <a:p>
            <a:pPr algn="just"/>
            <a:endParaRPr lang="es-ES" b="1" dirty="0">
              <a:solidFill>
                <a:srgbClr val="990099"/>
              </a:solidFill>
            </a:endParaRPr>
          </a:p>
          <a:p>
            <a:pPr algn="just"/>
            <a:endParaRPr lang="es-ES" b="1" dirty="0">
              <a:solidFill>
                <a:srgbClr val="990099"/>
              </a:solidFill>
            </a:endParaRPr>
          </a:p>
          <a:p>
            <a:pPr algn="just"/>
            <a:endParaRPr lang="es-ES" b="1" dirty="0">
              <a:solidFill>
                <a:srgbClr val="990099"/>
              </a:solidFill>
            </a:endParaRPr>
          </a:p>
        </p:txBody>
      </p:sp>
      <p:sp>
        <p:nvSpPr>
          <p:cNvPr id="5" name="Subtítulo 2"/>
          <p:cNvSpPr txBox="1">
            <a:spLocks/>
          </p:cNvSpPr>
          <p:nvPr/>
        </p:nvSpPr>
        <p:spPr>
          <a:xfrm>
            <a:off x="1524000" y="4537054"/>
            <a:ext cx="9026698"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1800" dirty="0">
                <a:solidFill>
                  <a:srgbClr val="000000"/>
                </a:solidFill>
              </a:rPr>
              <a:t>Galo A. Sánchez Robles</a:t>
            </a:r>
          </a:p>
          <a:p>
            <a:pPr marL="0" indent="0">
              <a:buNone/>
            </a:pPr>
            <a:r>
              <a:rPr lang="es-ES" sz="1600" dirty="0">
                <a:solidFill>
                  <a:srgbClr val="000000"/>
                </a:solidFill>
              </a:rPr>
              <a:t>Actualizado en </a:t>
            </a:r>
            <a:r>
              <a:rPr lang="es-ES" sz="1600" dirty="0" smtClean="0">
                <a:solidFill>
                  <a:srgbClr val="000000"/>
                </a:solidFill>
              </a:rPr>
              <a:t>Agosto-2019</a:t>
            </a:r>
            <a:endParaRPr lang="es-ES" sz="1600" dirty="0">
              <a:solidFill>
                <a:srgbClr val="000000"/>
              </a:solidFill>
            </a:endParaRPr>
          </a:p>
          <a:p>
            <a:pPr marL="0" indent="0">
              <a:buNone/>
            </a:pPr>
            <a:endParaRPr lang="es-ES" sz="1600" dirty="0">
              <a:solidFill>
                <a:srgbClr val="000000"/>
              </a:solidFill>
            </a:endParaRPr>
          </a:p>
          <a:p>
            <a:endParaRPr lang="es-ES" dirty="0"/>
          </a:p>
        </p:txBody>
      </p:sp>
    </p:spTree>
    <p:extLst>
      <p:ext uri="{BB962C8B-B14F-4D97-AF65-F5344CB8AC3E}">
        <p14:creationId xmlns:p14="http://schemas.microsoft.com/office/powerpoint/2010/main" val="594902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effectLst/>
                <a:latin typeface="Calibri" panose="020F0502020204030204" pitchFamily="34" charset="0"/>
                <a:ea typeface="Calibri" panose="020F0502020204030204" pitchFamily="34" charset="0"/>
                <a:cs typeface="Times New Roman" panose="02020603050405020304" pitchFamily="18" charset="0"/>
              </a:rPr>
              <a:t>E.1.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Se </a:t>
            </a:r>
            <a:r>
              <a:rPr lang="es-ES" sz="2000" dirty="0">
                <a:effectLst/>
                <a:latin typeface="Calibri" panose="020F0502020204030204" pitchFamily="34" charset="0"/>
                <a:ea typeface="Calibri" panose="020F0502020204030204" pitchFamily="34" charset="0"/>
                <a:cs typeface="Times New Roman" panose="02020603050405020304" pitchFamily="18" charset="0"/>
              </a:rPr>
              <a:t>acudió a varias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explicaciones psicológicas</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Una de ellas hacía notar que la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División Primera </a:t>
            </a:r>
            <a:r>
              <a:rPr lang="es-ES" sz="2000" dirty="0">
                <a:effectLst/>
                <a:latin typeface="Calibri" panose="020F0502020204030204" pitchFamily="34" charset="0"/>
                <a:ea typeface="Calibri" panose="020F0502020204030204" pitchFamily="34" charset="0"/>
                <a:cs typeface="Times New Roman" panose="02020603050405020304" pitchFamily="18" charset="0"/>
              </a:rPr>
              <a:t>estaba organizada de tal modo que un sacerdote que portaba los últimos auxilios a una moribunda tenía que pasar por cinco salas antes de llegar a la enfermería: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se sostenía que la aparición del sacerdote, precedido por un acólito que hacía sonar una campanilla, producía </a:t>
            </a:r>
            <a:r>
              <a:rPr lang="es-ES" sz="20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un terror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debilitante en </a:t>
            </a:r>
            <a:r>
              <a:rPr lang="es-ES" sz="20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las mujeres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de las </a:t>
            </a:r>
            <a:r>
              <a:rPr lang="es-ES" sz="20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salas,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y las hacía así más propicias a contraer la fiebre puerperal</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la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División Segunda </a:t>
            </a:r>
            <a:r>
              <a:rPr lang="es-ES" sz="2000" dirty="0">
                <a:effectLst/>
                <a:latin typeface="Calibri" panose="020F0502020204030204" pitchFamily="34" charset="0"/>
                <a:ea typeface="Calibri" panose="020F0502020204030204" pitchFamily="34" charset="0"/>
                <a:cs typeface="Times New Roman" panose="02020603050405020304" pitchFamily="18" charset="0"/>
              </a:rPr>
              <a:t>no se daba este factor adverso, porque el sacerdote tenía acceso directo a la enfermería.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Semmelweis decidió someter a prueba esta suposición</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Convenció al sacerdote de que debía dar un rodeo y suprimir el toque de campanilla para conseguir que llegara a la habitación de la enferma en silencio y sin ser observado</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Pero la mortalidad no decreció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la División Primera</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p>
        </p:txBody>
      </p:sp>
    </p:spTree>
    <p:extLst>
      <p:ext uri="{BB962C8B-B14F-4D97-AF65-F5344CB8AC3E}">
        <p14:creationId xmlns:p14="http://schemas.microsoft.com/office/powerpoint/2010/main" val="1055812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effectLst/>
                <a:latin typeface="Calibri" panose="020F0502020204030204" pitchFamily="34" charset="0"/>
                <a:ea typeface="Calibri" panose="020F0502020204030204" pitchFamily="34" charset="0"/>
                <a:cs typeface="Times New Roman" panose="02020603050405020304" pitchFamily="18" charset="0"/>
              </a:rPr>
              <a:t>E.2.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 </a:t>
            </a:r>
            <a:r>
              <a:rPr lang="es-ES" sz="2000" dirty="0">
                <a:effectLst/>
                <a:latin typeface="Calibri" panose="020F0502020204030204" pitchFamily="34" charset="0"/>
                <a:ea typeface="Calibri" panose="020F0502020204030204" pitchFamily="34" charset="0"/>
                <a:cs typeface="Times New Roman" panose="02020603050405020304" pitchFamily="18" charset="0"/>
              </a:rPr>
              <a:t>Semmelweis se le ocurrió una nueva idea: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las mujeres,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la División Primera</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yacían de espaldas</a:t>
            </a:r>
            <a:r>
              <a:rPr lang="es-ES" sz="2000" dirty="0">
                <a:effectLst/>
                <a:latin typeface="Calibri" panose="020F0502020204030204" pitchFamily="34" charset="0"/>
                <a:ea typeface="Calibri" panose="020F0502020204030204" pitchFamily="34" charset="0"/>
                <a:cs typeface="Times New Roman" panose="02020603050405020304" pitchFamily="18" charset="0"/>
              </a:rPr>
              <a:t>; en la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Segunda</a:t>
            </a:r>
            <a:r>
              <a:rPr lang="es-ES" sz="2000" dirty="0">
                <a:effectLst/>
                <a:latin typeface="Calibri" panose="020F0502020204030204" pitchFamily="34" charset="0"/>
                <a:ea typeface="Calibri" panose="020F0502020204030204" pitchFamily="34" charset="0"/>
                <a:cs typeface="Times New Roman" panose="02020603050405020304" pitchFamily="18" charset="0"/>
              </a:rPr>
              <a:t>, de lado.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Aunque esta circunstancia le parecía irrelevante, decidió, aferrándose a un clavo ardiendo, probar a ver si la diferencia de posición resultaba significativa. </a:t>
            </a: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Hizo, pues, que las mujeres internadas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la División Primera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se acostaran de lado</a:t>
            </a:r>
            <a:r>
              <a:rPr lang="es-ES" sz="2000" dirty="0">
                <a:effectLst/>
                <a:latin typeface="Calibri" panose="020F0502020204030204" pitchFamily="34" charset="0"/>
                <a:ea typeface="Calibri" panose="020F0502020204030204" pitchFamily="34" charset="0"/>
                <a:cs typeface="Times New Roman" panose="02020603050405020304" pitchFamily="18" charset="0"/>
              </a:rPr>
              <a:t>, pero, una vez más,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la mortalidad continuó</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p>
        </p:txBody>
      </p:sp>
    </p:spTree>
    <p:extLst>
      <p:ext uri="{BB962C8B-B14F-4D97-AF65-F5344CB8AC3E}">
        <p14:creationId xmlns:p14="http://schemas.microsoft.com/office/powerpoint/2010/main" val="426947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5185646"/>
          </a:xfrm>
        </p:spPr>
        <p:txBody>
          <a:bodyPr>
            <a:normAutofit lnSpcReduction="10000"/>
          </a:bodyPr>
          <a:lstStyle/>
          <a:p>
            <a:pPr algn="just">
              <a:lnSpc>
                <a:spcPct val="11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effectLst/>
                <a:latin typeface="Calibri" panose="020F0502020204030204" pitchFamily="34" charset="0"/>
                <a:ea typeface="Calibri" panose="020F0502020204030204" pitchFamily="34" charset="0"/>
                <a:cs typeface="Times New Roman" panose="02020603050405020304" pitchFamily="18" charset="0"/>
              </a:rPr>
              <a:t>E.3.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Finalmente</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en 1847, la casualidad </a:t>
            </a:r>
            <a:r>
              <a:rPr lang="es-ES" sz="2000" dirty="0">
                <a:effectLst/>
                <a:latin typeface="Calibri" panose="020F0502020204030204" pitchFamily="34" charset="0"/>
                <a:ea typeface="Calibri" panose="020F0502020204030204" pitchFamily="34" charset="0"/>
                <a:cs typeface="Times New Roman" panose="02020603050405020304" pitchFamily="18" charset="0"/>
              </a:rPr>
              <a:t>dio a Semmelweis la clave para la solución del problema. Un amigo suyo, </a:t>
            </a:r>
            <a:r>
              <a:rPr lang="es-ES" sz="20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el patólogo </a:t>
            </a:r>
            <a:r>
              <a:rPr lang="es-ES" sz="2000" dirty="0" err="1">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Kollenschka</a:t>
            </a:r>
            <a:r>
              <a:rPr lang="es-ES" sz="2000" dirty="0">
                <a:effectLst/>
                <a:latin typeface="Calibri" panose="020F0502020204030204" pitchFamily="34" charset="0"/>
                <a:ea typeface="Calibri" panose="020F0502020204030204" pitchFamily="34" charset="0"/>
                <a:cs typeface="Times New Roman" panose="02020603050405020304" pitchFamily="18" charset="0"/>
              </a:rPr>
              <a:t>, recibió una herida penetrante en un dedo, producida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accidentalmente por </a:t>
            </a:r>
            <a:r>
              <a:rPr lang="es-ES" sz="2000" dirty="0">
                <a:effectLst/>
                <a:latin typeface="Calibri" panose="020F0502020204030204" pitchFamily="34" charset="0"/>
                <a:ea typeface="Calibri" panose="020F0502020204030204" pitchFamily="34" charset="0"/>
                <a:cs typeface="Times New Roman" panose="02020603050405020304" pitchFamily="18" charset="0"/>
              </a:rPr>
              <a:t>el escalpelo de un estudiante con el que estaba realizando una autopsia, y </a:t>
            </a:r>
            <a:r>
              <a:rPr lang="es-ES" sz="20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murió después de una agonía durante la cual mostró los mismos síntomas </a:t>
            </a:r>
            <a:r>
              <a:rPr lang="es-ES" sz="2000" dirty="0">
                <a:effectLst/>
                <a:latin typeface="Calibri" panose="020F0502020204030204" pitchFamily="34" charset="0"/>
                <a:ea typeface="Calibri" panose="020F0502020204030204" pitchFamily="34" charset="0"/>
                <a:cs typeface="Times New Roman" panose="02020603050405020304" pitchFamily="18" charset="0"/>
              </a:rPr>
              <a:t>que Semmelweis había observado en las víctimas de la fiebre puerperal. </a:t>
            </a:r>
          </a:p>
          <a:p>
            <a:pPr algn="just">
              <a:lnSpc>
                <a:spcPct val="11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Aunque por esa época no se había descubierto todavía el papel de los microorganismos en este tipo de infecciones, Semmelweis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comprendió que la </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"materia cadavérica"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que el escalpelo del estudiante había introducido en la corriente sanguínea de </a:t>
            </a:r>
            <a:r>
              <a:rPr lang="es-ES" sz="2000" dirty="0" err="1">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Kollenschka</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había sido la causa </a:t>
            </a:r>
            <a:r>
              <a:rPr lang="es-ES" sz="2000" dirty="0">
                <a:effectLst/>
                <a:latin typeface="Calibri" panose="020F0502020204030204" pitchFamily="34" charset="0"/>
                <a:ea typeface="Calibri" panose="020F0502020204030204" pitchFamily="34" charset="0"/>
                <a:cs typeface="Times New Roman" panose="02020603050405020304" pitchFamily="18" charset="0"/>
              </a:rPr>
              <a:t>de la fatal enfermedad de su colega, y las semejanzas entre el curso de la dolencia de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Kollenschka</a:t>
            </a:r>
            <a:r>
              <a:rPr lang="es-ES" sz="2000" dirty="0">
                <a:effectLst/>
                <a:latin typeface="Calibri" panose="020F0502020204030204" pitchFamily="34" charset="0"/>
                <a:ea typeface="Calibri" panose="020F0502020204030204" pitchFamily="34" charset="0"/>
                <a:cs typeface="Times New Roman" panose="02020603050405020304" pitchFamily="18" charset="0"/>
              </a:rPr>
              <a:t> y el de las mujeres de su clínica, llevó a Semmelweis a la conclusión de que sus pacientes habían muerto por un envenenamiento de la sangre del mismo tipo: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él, sus colegas y los estudiantes de medicina habían sido los portadores de la materia infecciosa</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porque él y su equipo solían llegar a las salas inmediatamente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después de haberse lavado las manos sólo superficialmente (o no habérselas lavado)</a:t>
            </a:r>
            <a:r>
              <a:rPr lang="es-ES" sz="2000" dirty="0">
                <a:effectLst/>
                <a:latin typeface="Calibri" panose="020F0502020204030204" pitchFamily="34" charset="0"/>
                <a:ea typeface="Calibri" panose="020F0502020204030204" pitchFamily="34" charset="0"/>
                <a:cs typeface="Times New Roman" panose="02020603050405020304" pitchFamily="18" charset="0"/>
              </a:rPr>
              <a:t>, de modo que éstas conservaban a menudo su característico olor a suciedad.</a:t>
            </a:r>
          </a:p>
          <a:p>
            <a:pPr algn="just">
              <a:lnSpc>
                <a:spcPct val="100000"/>
              </a:lnSpc>
              <a:spcAft>
                <a:spcPts val="0"/>
              </a:spcAft>
            </a:pPr>
            <a:endParaRPr lang="es-ES" sz="2000" dirty="0"/>
          </a:p>
        </p:txBody>
      </p:sp>
    </p:spTree>
    <p:extLst>
      <p:ext uri="{BB962C8B-B14F-4D97-AF65-F5344CB8AC3E}">
        <p14:creationId xmlns:p14="http://schemas.microsoft.com/office/powerpoint/2010/main" val="851877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Una vez más,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puso a prueba esta posibilidad. Argumentaba él que si la </a:t>
            </a:r>
            <a:r>
              <a:rPr lang="es-ES" sz="2000" dirty="0">
                <a:latin typeface="Calibri" panose="020F0502020204030204" pitchFamily="34" charset="0"/>
                <a:ea typeface="Calibri" panose="020F0502020204030204" pitchFamily="34" charset="0"/>
                <a:cs typeface="Times New Roman" panose="02020603050405020304" pitchFamily="18" charset="0"/>
              </a:rPr>
              <a:t>hipótesis</a:t>
            </a:r>
            <a:r>
              <a:rPr lang="es-ES" sz="2000" dirty="0">
                <a:effectLst/>
                <a:latin typeface="Calibri" panose="020F0502020204030204" pitchFamily="34" charset="0"/>
                <a:ea typeface="Calibri" panose="020F0502020204030204" pitchFamily="34" charset="0"/>
                <a:cs typeface="Times New Roman" panose="02020603050405020304" pitchFamily="18" charset="0"/>
              </a:rPr>
              <a:t> fuera correcta, entonces se podría prevenir la fiebre puerperal destruyendo químicamente el material infeccioso de los cadáveres adherido a las manos. </a:t>
            </a:r>
            <a:endParaRPr lang="es-E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Dictó</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 tanto, una orden por la que se exigía a todos los estudiantes de medicina que se lavaran las manos con una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solución de cloruro de cal antes de reconocer a ninguna enferma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La mortalidad puerperal comenzó a decrecer, y en el año 1848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descendió hasta el 1,27%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la División Primera</a:t>
            </a:r>
            <a:r>
              <a:rPr lang="es-ES" sz="2000" dirty="0">
                <a:effectLst/>
                <a:latin typeface="Calibri" panose="020F0502020204030204" pitchFamily="34" charset="0"/>
                <a:ea typeface="Calibri" panose="020F0502020204030204" pitchFamily="34" charset="0"/>
                <a:cs typeface="Times New Roman" panose="02020603050405020304" pitchFamily="18" charset="0"/>
              </a:rPr>
              <a:t>, frente al 1,33% de la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División Segunda</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En apoyo de su hipótesis</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hace notar además que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con ella </a:t>
            </a:r>
            <a:r>
              <a:rPr lang="es-ES" sz="20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se explica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el hecho de que la mortalidad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en la División Segunda </a:t>
            </a:r>
            <a:r>
              <a:rPr lang="es-ES" sz="2000" dirty="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fuera mucho más baja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pues en ésta las mujeres estaban atendidas por comadronas, en cuya preparación no estaban incluidas las prácticas de anatomía mediante la disección de cadáveres</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32335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La </a:t>
            </a:r>
            <a:r>
              <a:rPr lang="es-ES" sz="20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hipótesis explicaba</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también el hecho de que la mortalidad fuera menor entre los casos de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parto callejero</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a las mujeres que llegaban con el niño en brazos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casi nunca se </a:t>
            </a:r>
            <a:r>
              <a:rPr lang="es-ES" sz="2000" dirty="0" smtClean="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les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sometía a reconocimiento después de su ingreso</a:t>
            </a:r>
            <a:r>
              <a:rPr lang="es-ES" sz="2000" dirty="0">
                <a:effectLst/>
                <a:latin typeface="Calibri" panose="020F0502020204030204" pitchFamily="34" charset="0"/>
                <a:ea typeface="Calibri" panose="020F0502020204030204" pitchFamily="34" charset="0"/>
                <a:cs typeface="Times New Roman" panose="02020603050405020304" pitchFamily="18" charset="0"/>
              </a:rPr>
              <a:t>, y de este modo tenían mayores posibilidades de escapar de la infección.</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Asimismo, la </a:t>
            </a:r>
            <a:r>
              <a:rPr lang="es-ES" sz="20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hipótesis explicaba</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además el hecho de </a:t>
            </a:r>
            <a:r>
              <a:rPr lang="es-ES" sz="20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que todos los recién nacidos que habían contraído la fiebre puerperal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fueran hijos de madres que habían contraído la enfermedad durante el parto</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porque en ese caso la infección se le podía transmitir al niño antes de su nacimiento, a través de la corriente sanguínea común de madre e hijo, lo cual, en cambio, resultaba imposible cuando la madre estaba sana.</a:t>
            </a: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2787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Posteriores experiencias clínicas llevaron pronto a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a </a:t>
            </a:r>
            <a:r>
              <a:rPr lang="es-ES" sz="20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ampliar su hipótesis</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una ocasión, por ejemplo, él y sus colaboradores, </a:t>
            </a:r>
            <a:r>
              <a:rPr lang="es-ES" sz="2000" dirty="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después de haberse desinfectado cuidadosamente las manos</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examinaron primero a una parturiente aquejada de cáncer cervical ulcerado</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procedieron luego a examinar a otras doce mujeres de la misma sala, después de un lavado rutinario sin desinfectarse</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Once de las doce </a:t>
            </a:r>
            <a:r>
              <a:rPr lang="es-ES" sz="2000" dirty="0" smtClean="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mujeres </a:t>
            </a:r>
            <a:r>
              <a:rPr lang="es-ES" sz="20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rPr>
              <a:t>murieron de fiebre puerperal</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Semmelweis llegó a la conclusión de que </a:t>
            </a:r>
            <a:r>
              <a:rPr lang="es-ES" sz="2000" dirty="0">
                <a:solidFill>
                  <a:srgbClr val="009900"/>
                </a:solidFill>
                <a:latin typeface="Calibri" panose="020F0502020204030204" pitchFamily="34" charset="0"/>
                <a:cs typeface="Times New Roman" panose="02020603050405020304" pitchFamily="18" charset="0"/>
              </a:rPr>
              <a:t>la fiebre puerperal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podía ser producida no sólo por materia cadavérica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rPr>
              <a:t>sino también por </a:t>
            </a:r>
            <a:r>
              <a:rPr lang="es-ES" sz="2000" dirty="0" smtClean="0">
                <a:solidFill>
                  <a:srgbClr val="336600"/>
                </a:solidFill>
                <a:effectLst/>
                <a:latin typeface="Calibri" panose="020F0502020204030204" pitchFamily="34" charset="0"/>
                <a:ea typeface="Calibri" panose="020F0502020204030204" pitchFamily="34" charset="0"/>
                <a:cs typeface="Times New Roman" panose="02020603050405020304" pitchFamily="18" charset="0"/>
              </a:rPr>
              <a:t>"materia </a:t>
            </a:r>
            <a:r>
              <a:rPr lang="es-ES" sz="2000" dirty="0">
                <a:solidFill>
                  <a:srgbClr val="336600"/>
                </a:solidFill>
                <a:effectLst/>
                <a:latin typeface="Calibri" panose="020F0502020204030204" pitchFamily="34" charset="0"/>
                <a:ea typeface="Calibri" panose="020F0502020204030204" pitchFamily="34" charset="0"/>
                <a:cs typeface="Times New Roman" panose="02020603050405020304" pitchFamily="18" charset="0"/>
              </a:rPr>
              <a:t>pútrida procedente de organismos </a:t>
            </a:r>
            <a:r>
              <a:rPr lang="es-ES" sz="2000" dirty="0" smtClean="0">
                <a:solidFill>
                  <a:srgbClr val="336600"/>
                </a:solidFill>
                <a:effectLst/>
                <a:latin typeface="Calibri" panose="020F0502020204030204" pitchFamily="34" charset="0"/>
                <a:ea typeface="Calibri" panose="020F0502020204030204" pitchFamily="34" charset="0"/>
                <a:cs typeface="Times New Roman" panose="02020603050405020304" pitchFamily="18" charset="0"/>
              </a:rPr>
              <a:t>vivos"</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3865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61141" y="2612543"/>
            <a:ext cx="9800824" cy="4769230"/>
          </a:xfrm>
        </p:spPr>
        <p:txBody>
          <a:bodyPr>
            <a:normAutofit/>
          </a:bodyPr>
          <a:lstStyle/>
          <a:p>
            <a:pPr>
              <a:spcAft>
                <a:spcPts val="0"/>
              </a:spcAft>
            </a:pPr>
            <a:r>
              <a:rPr lang="es-ES" sz="2800" b="1" dirty="0">
                <a:effectLst/>
                <a:latin typeface="Calibri" panose="020F0502020204030204" pitchFamily="34" charset="0"/>
                <a:ea typeface="Calibri" panose="020F0502020204030204" pitchFamily="34" charset="0"/>
                <a:cs typeface="Times New Roman" panose="02020603050405020304" pitchFamily="18" charset="0"/>
              </a:rPr>
              <a:t>ETAPAS FUNDAMENTALES DE LA CONTRASTACIÓN DE HIPÓTESIS</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ángulo 1"/>
          <p:cNvSpPr/>
          <p:nvPr/>
        </p:nvSpPr>
        <p:spPr>
          <a:xfrm>
            <a:off x="1068946" y="2110154"/>
            <a:ext cx="9993019" cy="16318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50094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En su intento de encontrar la causa de la fiebre puerperal,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sometió a examen varias hipótesis que le habían sido sugeridas como posibles respuestas.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Veamos cómo, una vez propuesta, se contrasta una hipótesis</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CONTRASTACIÓN TRAS OBSERVACIÓN </a:t>
            </a:r>
            <a:r>
              <a:rPr lang="es-ES" sz="2000" u="sng" dirty="0" smtClean="0">
                <a:latin typeface="Calibri" panose="020F0502020204030204" pitchFamily="34" charset="0"/>
                <a:ea typeface="Calibri" panose="020F0502020204030204" pitchFamily="34" charset="0"/>
                <a:cs typeface="Times New Roman" panose="02020603050405020304" pitchFamily="18" charset="0"/>
              </a:rPr>
              <a:t>DIRECTA SIN MANIPULACIÓN </a:t>
            </a:r>
            <a:r>
              <a:rPr lang="es-ES" sz="2000" u="sng" dirty="0">
                <a:latin typeface="Calibri" panose="020F0502020204030204" pitchFamily="34" charset="0"/>
                <a:ea typeface="Calibri" panose="020F0502020204030204" pitchFamily="34" charset="0"/>
                <a:cs typeface="Times New Roman" panose="02020603050405020304" pitchFamily="18" charset="0"/>
              </a:rPr>
              <a:t>EXPERIMENTAL</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Hay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ocasiones en que el procedimiento es simplemente directo</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Pensemos en las suposiciones según las cuales las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diferencias en la exposición a la dieta o a los cuidados generales</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explicaban las diferencias en el resultado mortalidad entre las dos divisiones</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Como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señala </a:t>
            </a:r>
            <a:r>
              <a:rPr lang="es-ES"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Semmelweis</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esas hipótesis están en conflicto con los hechos fácilmente observables</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No existen esas diferencias en la exposición entre las dos divisiones</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las hipótesis, por tanto, han de ser rechazadas como falsas</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969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3"/>
            <a:ext cx="9800824" cy="5225404"/>
          </a:xfrm>
        </p:spPr>
        <p:txBody>
          <a:bodyPr>
            <a:normAutofit lnSpcReduction="10000"/>
          </a:bodyPr>
          <a:lstStyle/>
          <a:p>
            <a:pPr algn="just">
              <a:lnSpc>
                <a:spcPct val="110000"/>
              </a:lnSpc>
              <a:spcAft>
                <a:spcPts val="0"/>
              </a:spcAft>
            </a:pPr>
            <a:r>
              <a:rPr lang="es-E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Pero </a:t>
            </a:r>
            <a:r>
              <a:rPr lang="es-ES" sz="2000" dirty="0">
                <a:solidFill>
                  <a:srgbClr val="996633"/>
                </a:solidFill>
                <a:effectLst/>
                <a:latin typeface="Calibri" panose="020F0502020204030204" pitchFamily="34" charset="0"/>
                <a:ea typeface="Calibri" panose="020F0502020204030204" pitchFamily="34" charset="0"/>
                <a:cs typeface="Times New Roman" panose="02020603050405020304" pitchFamily="18" charset="0"/>
              </a:rPr>
              <a:t>lo normal es que la contrastación sea menos simple y directamente observable.</a:t>
            </a:r>
          </a:p>
          <a:p>
            <a:pPr algn="just">
              <a:lnSpc>
                <a:spcPct val="110000"/>
              </a:lnSpc>
            </a:pPr>
            <a:r>
              <a:rPr lang="es-ES" sz="2000" u="sng" dirty="0">
                <a:latin typeface="Calibri" panose="020F0502020204030204" pitchFamily="34" charset="0"/>
                <a:ea typeface="Calibri" panose="020F0502020204030204" pitchFamily="34" charset="0"/>
                <a:cs typeface="Times New Roman" panose="02020603050405020304" pitchFamily="18" charset="0"/>
              </a:rPr>
              <a:t>CONTRASTACIÓN TRAS MANIPULACIÓN EXPERIMENTAL</a:t>
            </a:r>
          </a:p>
          <a:p>
            <a:pPr algn="just">
              <a:lnSpc>
                <a:spcPct val="110000"/>
              </a:lnSpc>
              <a:spcAft>
                <a:spcPts val="0"/>
              </a:spcAft>
            </a:pPr>
            <a:r>
              <a:rPr lang="es-ES" sz="2000" dirty="0">
                <a:solidFill>
                  <a:srgbClr val="996633"/>
                </a:solidFill>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Tomemos la hipótesis que atribuye el alto índice de mortalidad en la División Primera al terror producido por la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aparición del sacerdote con su acólito</a:t>
            </a:r>
            <a:r>
              <a:rPr lang="es-ES" sz="2000" dirty="0">
                <a:effectLst/>
                <a:latin typeface="Calibri" panose="020F0502020204030204" pitchFamily="34" charset="0"/>
                <a:ea typeface="Calibri" panose="020F0502020204030204" pitchFamily="34" charset="0"/>
                <a:cs typeface="Times New Roman" panose="02020603050405020304" pitchFamily="18" charset="0"/>
              </a:rPr>
              <a:t>. La intensidad de ese terror, y especialmente los efectos sobre la fiebre puerperal, no son tan directamente identificables como las diferencias en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la dieta o los </a:t>
            </a:r>
            <a:r>
              <a:rPr lang="es-ES" sz="2000" dirty="0" err="1" smtClean="0">
                <a:effectLst/>
                <a:latin typeface="Calibri" panose="020F0502020204030204" pitchFamily="34" charset="0"/>
                <a:ea typeface="Calibri" panose="020F0502020204030204" pitchFamily="34" charset="0"/>
                <a:cs typeface="Times New Roman" panose="02020603050405020304" pitchFamily="18" charset="0"/>
              </a:rPr>
              <a:t>ciudados</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6633"/>
                </a:solidFill>
                <a:effectLst/>
                <a:latin typeface="Calibri" panose="020F0502020204030204" pitchFamily="34" charset="0"/>
                <a:ea typeface="Calibri" panose="020F0502020204030204" pitchFamily="34" charset="0"/>
                <a:cs typeface="Times New Roman" panose="02020603050405020304" pitchFamily="18" charset="0"/>
              </a:rPr>
              <a:t>y Semmelweis utiliza un método indirecto de contrastación.</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Se pregunta a sí mismo: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¿Qué efectos observables, si los hay, se producirían en el caso de que la hipótesis fuera verdadera?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Y argumenta: si la hipótesis </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es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verdadera, </a:t>
            </a:r>
            <a:r>
              <a:rPr lang="es-ES" sz="2000" dirty="0">
                <a:solidFill>
                  <a:srgbClr val="99CC00"/>
                </a:solidFill>
                <a:effectLst/>
                <a:latin typeface="Calibri" panose="020F0502020204030204" pitchFamily="34" charset="0"/>
                <a:ea typeface="Calibri" panose="020F0502020204030204" pitchFamily="34" charset="0"/>
                <a:cs typeface="Times New Roman" panose="02020603050405020304" pitchFamily="18" charset="0"/>
              </a:rPr>
              <a:t>entonces un cambio apropiado en los procedimientos del sacerdote iría seguido de un descenso en la mortalidad</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Mediante un experimento muy simple actúa cambiando </a:t>
            </a:r>
            <a:r>
              <a:rPr lang="es-ES" sz="2000" dirty="0">
                <a:latin typeface="Calibri" panose="020F0502020204030204" pitchFamily="34" charset="0"/>
                <a:ea typeface="Calibri" panose="020F0502020204030204" pitchFamily="34" charset="0"/>
                <a:cs typeface="Times New Roman" panose="02020603050405020304" pitchFamily="18" charset="0"/>
              </a:rPr>
              <a:t>las condiciones para comprobar si este cambio experimental implica un cambio en el resultado. Pero comprueba que el resultado no cambia, por lo que su hipótesis es falsa, y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rechaza la hipótesis</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07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266122" y="2222318"/>
            <a:ext cx="7209182" cy="5106133"/>
          </a:xfrm>
        </p:spPr>
        <p:txBody>
          <a:bodyPr>
            <a:normAutofit/>
          </a:bodyPr>
          <a:lstStyle/>
          <a:p>
            <a:pPr algn="just">
              <a:lnSpc>
                <a:spcPct val="107000"/>
              </a:lnSpc>
            </a:pPr>
            <a:r>
              <a:rPr lang="es-ES" sz="2000" b="1" dirty="0">
                <a:solidFill>
                  <a:srgbClr val="000000"/>
                </a:solidFill>
                <a:latin typeface="Calibri" panose="020F0502020204030204" pitchFamily="34" charset="0"/>
                <a:cs typeface="Times New Roman" panose="02020603050405020304" pitchFamily="18" charset="0"/>
              </a:rPr>
              <a:t>Dado que la contrastación de hipótesis se hace mediante el silogismo hipotético deductivo, abramos un paréntesis para avivar el recuerdo </a:t>
            </a:r>
            <a:r>
              <a:rPr lang="es-ES" sz="2000" b="1" dirty="0" smtClean="0">
                <a:solidFill>
                  <a:srgbClr val="000000"/>
                </a:solidFill>
                <a:latin typeface="Calibri" panose="020F0502020204030204" pitchFamily="34" charset="0"/>
                <a:cs typeface="Times New Roman" panose="02020603050405020304" pitchFamily="18" charset="0"/>
              </a:rPr>
              <a:t>de: </a:t>
            </a:r>
          </a:p>
          <a:p>
            <a:pPr algn="just">
              <a:lnSpc>
                <a:spcPct val="107000"/>
              </a:lnSpc>
            </a:pPr>
            <a:r>
              <a:rPr lang="es-ES" sz="2000" b="1" dirty="0">
                <a:solidFill>
                  <a:srgbClr val="000000"/>
                </a:solidFill>
                <a:latin typeface="Calibri" panose="020F0502020204030204" pitchFamily="34" charset="0"/>
                <a:cs typeface="Times New Roman" panose="02020603050405020304" pitchFamily="18" charset="0"/>
              </a:rPr>
              <a:t>	</a:t>
            </a:r>
            <a:r>
              <a:rPr lang="es-ES" sz="2000" b="1" dirty="0" smtClean="0">
                <a:solidFill>
                  <a:srgbClr val="000000"/>
                </a:solidFill>
                <a:latin typeface="Calibri" panose="020F0502020204030204" pitchFamily="34" charset="0"/>
                <a:cs typeface="Times New Roman" panose="02020603050405020304" pitchFamily="18" charset="0"/>
              </a:rPr>
              <a:t>1º) el </a:t>
            </a:r>
            <a:r>
              <a:rPr lang="es-ES" sz="2000" b="1" dirty="0">
                <a:solidFill>
                  <a:srgbClr val="000000"/>
                </a:solidFill>
                <a:latin typeface="Calibri" panose="020F0502020204030204" pitchFamily="34" charset="0"/>
                <a:cs typeface="Times New Roman" panose="02020603050405020304" pitchFamily="18" charset="0"/>
              </a:rPr>
              <a:t>silogismo clásico, es decir el silogismo categórico </a:t>
            </a:r>
            <a:r>
              <a:rPr lang="es-ES" sz="2000" b="1" dirty="0" smtClean="0">
                <a:solidFill>
                  <a:srgbClr val="000000"/>
                </a:solidFill>
                <a:latin typeface="Calibri" panose="020F0502020204030204" pitchFamily="34" charset="0"/>
                <a:cs typeface="Times New Roman" panose="02020603050405020304" pitchFamily="18" charset="0"/>
              </a:rPr>
              <a:t>deductivo</a:t>
            </a:r>
            <a:r>
              <a:rPr lang="es-ES" sz="2000" b="1" dirty="0">
                <a:solidFill>
                  <a:srgbClr val="000000"/>
                </a:solidFill>
                <a:latin typeface="Calibri" panose="020F0502020204030204" pitchFamily="34" charset="0"/>
                <a:cs typeface="Times New Roman" panose="02020603050405020304" pitchFamily="18" charset="0"/>
              </a:rPr>
              <a:t> </a:t>
            </a:r>
            <a:r>
              <a:rPr lang="es-ES" sz="2000" b="1" dirty="0" smtClean="0">
                <a:solidFill>
                  <a:srgbClr val="000000"/>
                </a:solidFill>
                <a:latin typeface="Calibri" panose="020F0502020204030204" pitchFamily="34" charset="0"/>
                <a:cs typeface="Times New Roman" panose="02020603050405020304" pitchFamily="18" charset="0"/>
              </a:rPr>
              <a:t>(dentro de los cuales está el basado en leyes o: </a:t>
            </a:r>
            <a:r>
              <a:rPr lang="es-ES" sz="2000" b="1" u="sng" dirty="0" smtClean="0">
                <a:solidFill>
                  <a:srgbClr val="00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nomológico deductivo</a:t>
            </a:r>
            <a:r>
              <a:rPr lang="es-ES" sz="2000" b="1" dirty="0" smtClean="0">
                <a:solidFill>
                  <a:srgbClr val="000000"/>
                </a:solidFill>
                <a:latin typeface="Calibri" panose="020F0502020204030204" pitchFamily="34" charset="0"/>
                <a:cs typeface="Times New Roman" panose="02020603050405020304" pitchFamily="18" charset="0"/>
              </a:rPr>
              <a:t>); </a:t>
            </a:r>
          </a:p>
          <a:p>
            <a:pPr algn="just">
              <a:lnSpc>
                <a:spcPct val="107000"/>
              </a:lnSpc>
            </a:pPr>
            <a:r>
              <a:rPr lang="es-ES" sz="2000" b="1" dirty="0">
                <a:solidFill>
                  <a:srgbClr val="000000"/>
                </a:solidFill>
                <a:latin typeface="Calibri" panose="020F0502020204030204" pitchFamily="34" charset="0"/>
                <a:cs typeface="Times New Roman" panose="02020603050405020304" pitchFamily="18" charset="0"/>
              </a:rPr>
              <a:t>	</a:t>
            </a:r>
            <a:r>
              <a:rPr lang="es-ES" sz="2000" b="1" dirty="0" smtClean="0">
                <a:solidFill>
                  <a:srgbClr val="000000"/>
                </a:solidFill>
                <a:latin typeface="Calibri" panose="020F0502020204030204" pitchFamily="34" charset="0"/>
                <a:cs typeface="Times New Roman" panose="02020603050405020304" pitchFamily="18" charset="0"/>
              </a:rPr>
              <a:t>y 2º) el silogismo </a:t>
            </a:r>
            <a:r>
              <a:rPr lang="es-ES" sz="2000" b="1" u="sng" dirty="0" smtClean="0">
                <a:solidFill>
                  <a:srgbClr val="000000"/>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hipotético deductivo</a:t>
            </a:r>
            <a:r>
              <a:rPr lang="es-ES" sz="2000" b="1" dirty="0" smtClean="0">
                <a:solidFill>
                  <a:srgbClr val="000000"/>
                </a:solidFill>
                <a:latin typeface="Calibri" panose="020F0502020204030204" pitchFamily="34" charset="0"/>
                <a:cs typeface="Times New Roman" panose="02020603050405020304" pitchFamily="18" charset="0"/>
              </a:rPr>
              <a:t>, para poder comprender lo que hace la ciencia, es decir lo que hizo </a:t>
            </a:r>
            <a:r>
              <a:rPr lang="es-ES" sz="2000" b="1" dirty="0" err="1" smtClean="0">
                <a:solidFill>
                  <a:srgbClr val="000000"/>
                </a:solidFill>
                <a:latin typeface="Calibri" panose="020F0502020204030204" pitchFamily="34" charset="0"/>
                <a:cs typeface="Times New Roman" panose="02020603050405020304" pitchFamily="18" charset="0"/>
              </a:rPr>
              <a:t>Semmelweiss</a:t>
            </a:r>
            <a:r>
              <a:rPr lang="es-ES" sz="2000" b="1" dirty="0" smtClean="0">
                <a:solidFill>
                  <a:srgbClr val="000000"/>
                </a:solidFill>
                <a:latin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cs typeface="Times New Roman" panose="02020603050405020304" pitchFamily="18" charset="0"/>
              </a:rPr>
              <a:t>(</a:t>
            </a:r>
            <a:r>
              <a:rPr lang="es-ES" sz="2000" b="1" dirty="0" smtClean="0">
                <a:solidFill>
                  <a:srgbClr val="000000"/>
                </a:solidFill>
                <a:latin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9E331290-E981-4547-B092-BE2B1DF19817}"/>
              </a:ext>
            </a:extLst>
          </p:cNvPr>
          <p:cNvSpPr/>
          <p:nvPr/>
        </p:nvSpPr>
        <p:spPr>
          <a:xfrm>
            <a:off x="1663148" y="2012059"/>
            <a:ext cx="8415130" cy="36702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86025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3133044"/>
            <a:ext cx="9800824" cy="4769230"/>
          </a:xfrm>
        </p:spPr>
        <p:txBody>
          <a:bodyPr>
            <a:normAutofit/>
          </a:bodyPr>
          <a:lstStyle/>
          <a:p>
            <a:pPr>
              <a:lnSpc>
                <a:spcPct val="100000"/>
              </a:lnSpc>
              <a:spcAft>
                <a:spcPts val="0"/>
              </a:spcAft>
            </a:pPr>
            <a:r>
              <a:rPr lang="es-ES" sz="2800" b="1" dirty="0">
                <a:effectLst/>
                <a:latin typeface="Calibri" panose="020F0502020204030204" pitchFamily="34" charset="0"/>
                <a:ea typeface="Calibri" panose="020F0502020204030204" pitchFamily="34" charset="0"/>
                <a:cs typeface="Times New Roman" panose="02020603050405020304" pitchFamily="18" charset="0"/>
              </a:rPr>
              <a:t>UN ESQUEMA MUY RESUMIDO DE LA </a:t>
            </a:r>
          </a:p>
          <a:p>
            <a:pPr>
              <a:lnSpc>
                <a:spcPct val="100000"/>
              </a:lnSpc>
              <a:spcAft>
                <a:spcPts val="0"/>
              </a:spcAft>
            </a:pPr>
            <a:r>
              <a:rPr lang="es-ES" sz="2800" b="1" dirty="0">
                <a:effectLst/>
                <a:latin typeface="Calibri" panose="020F0502020204030204" pitchFamily="34" charset="0"/>
                <a:ea typeface="Calibri" panose="020F0502020204030204" pitchFamily="34" charset="0"/>
                <a:cs typeface="Times New Roman" panose="02020603050405020304" pitchFamily="18" charset="0"/>
              </a:rPr>
              <a:t>CLASIFICACIÓN DE LAS CIENCIAS</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
        <p:nvSpPr>
          <p:cNvPr id="2" name="Rectángulo 1"/>
          <p:cNvSpPr/>
          <p:nvPr/>
        </p:nvSpPr>
        <p:spPr>
          <a:xfrm>
            <a:off x="2093741" y="3034747"/>
            <a:ext cx="8004517" cy="1308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367844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97496" y="1754911"/>
            <a:ext cx="8419610" cy="5103089"/>
          </a:xfrm>
        </p:spPr>
        <p:txBody>
          <a:bodyPr>
            <a:normAutofit/>
          </a:bodyPr>
          <a:lstStyle/>
          <a:p>
            <a:pPr lvl="0" algn="just">
              <a:lnSpc>
                <a:spcPct val="100000"/>
              </a:lnSpc>
            </a:pP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 </a:t>
            </a:r>
            <a:r>
              <a:rPr lang="es-ES" dirty="0" smtClean="0">
                <a:latin typeface="Calibri" panose="020F0502020204030204" pitchFamily="34" charset="0"/>
                <a:ea typeface="Calibri" panose="020F0502020204030204" pitchFamily="34" charset="0"/>
                <a:cs typeface="Times New Roman" panose="02020603050405020304" pitchFamily="18" charset="0"/>
              </a:rPr>
              <a:t>1º: </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al rememorar </a:t>
            </a:r>
            <a:r>
              <a:rPr lang="es-ES" dirty="0">
                <a:solidFill>
                  <a:srgbClr val="993300"/>
                </a:solidFill>
                <a:latin typeface="Calibri" panose="020F0502020204030204" pitchFamily="34" charset="0"/>
                <a:ea typeface="Calibri" panose="020F0502020204030204" pitchFamily="34" charset="0"/>
                <a:cs typeface="Times New Roman" panose="02020603050405020304" pitchFamily="18" charset="0"/>
              </a:rPr>
              <a:t>l</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as </a:t>
            </a:r>
            <a:r>
              <a:rPr lang="es-ES" dirty="0">
                <a:solidFill>
                  <a:srgbClr val="993300"/>
                </a:solidFill>
                <a:latin typeface="Calibri" panose="020F0502020204030204" pitchFamily="34" charset="0"/>
                <a:ea typeface="Calibri" panose="020F0502020204030204" pitchFamily="34" charset="0"/>
                <a:cs typeface="Times New Roman" panose="02020603050405020304" pitchFamily="18" charset="0"/>
              </a:rPr>
              <a:t>características del </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razonamiento CATEGÓRICO </a:t>
            </a:r>
            <a:r>
              <a:rPr lang="es-ES" dirty="0">
                <a:solidFill>
                  <a:srgbClr val="993300"/>
                </a:solidFill>
                <a:latin typeface="Calibri" panose="020F0502020204030204" pitchFamily="34" charset="0"/>
                <a:ea typeface="Calibri" panose="020F0502020204030204" pitchFamily="34" charset="0"/>
                <a:cs typeface="Times New Roman" panose="02020603050405020304" pitchFamily="18" charset="0"/>
              </a:rPr>
              <a:t>DEDUCTIVO </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recordaremos cómo detectar el que parece verdad sin serlo, para </a:t>
            </a:r>
            <a:r>
              <a:rPr lang="es-ES" dirty="0">
                <a:solidFill>
                  <a:srgbClr val="993300"/>
                </a:solidFill>
                <a:latin typeface="Calibri" panose="020F0502020204030204" pitchFamily="34" charset="0"/>
                <a:ea typeface="Calibri" panose="020F0502020204030204" pitchFamily="34" charset="0"/>
                <a:cs typeface="Times New Roman" panose="02020603050405020304" pitchFamily="18" charset="0"/>
              </a:rPr>
              <a:t>evitar en lo posible incurrir en la </a:t>
            </a:r>
            <a:r>
              <a:rPr lang="es-E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ilusión de la </a:t>
            </a:r>
            <a:r>
              <a:rPr lang="es-ES"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verdad </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a:t>
            </a:r>
            <a:endParaRPr lang="es-ES" sz="18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697974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3"/>
            <a:ext cx="9800824" cy="5106133"/>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Nos valdremos de la lógica formal denominando a cada proposición con una letra mayúscula, pues esta estructura permite la construcción del modelo teórico más sencillo y universal de validez de las conclusiones en función de todas las posibles relaciones entre las proposiciones.</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Las proposiciones son juicios que predican afirmando o negando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algo del sujeto. </a:t>
            </a:r>
            <a:r>
              <a:rPr lang="es-ES" sz="2000" dirty="0">
                <a:effectLst/>
                <a:latin typeface="Calibri" panose="020F0502020204030204" pitchFamily="34" charset="0"/>
                <a:ea typeface="Calibri" panose="020F0502020204030204" pitchFamily="34" charset="0"/>
                <a:cs typeface="Times New Roman" panose="02020603050405020304" pitchFamily="18" charset="0"/>
              </a:rPr>
              <a:t>El nexo entre el sujeto y lo predicado (afirmado o negado) es directamente un verbo atributivo (ser o estar), u otro cuya equivalencia con el atributivo hay que buscarla. No son proposiciones, por tanto, los imperativos (por ejemplo, ¡Ven aquí!).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Conviene concebir una proposición </a:t>
            </a:r>
            <a:r>
              <a:rPr lang="es-ES" sz="2000" dirty="0" smtClean="0">
                <a:latin typeface="Calibri" panose="020F0502020204030204" pitchFamily="34" charset="0"/>
                <a:ea typeface="Calibri" panose="020F0502020204030204" pitchFamily="34" charset="0"/>
                <a:cs typeface="Times New Roman" panose="02020603050405020304" pitchFamily="18" charset="0"/>
              </a:rPr>
              <a:t>con </a:t>
            </a:r>
            <a:r>
              <a:rPr lang="es-ES" sz="2000" dirty="0">
                <a:latin typeface="Calibri" panose="020F0502020204030204" pitchFamily="34" charset="0"/>
                <a:ea typeface="Calibri" panose="020F0502020204030204" pitchFamily="34" charset="0"/>
                <a:cs typeface="Times New Roman" panose="02020603050405020304" pitchFamily="18" charset="0"/>
              </a:rPr>
              <a:t>una </a:t>
            </a:r>
            <a:r>
              <a:rPr lang="es-ES" sz="2000" dirty="0" smtClean="0">
                <a:latin typeface="Calibri" panose="020F0502020204030204" pitchFamily="34" charset="0"/>
                <a:ea typeface="Calibri" panose="020F0502020204030204" pitchFamily="34" charset="0"/>
                <a:cs typeface="Times New Roman" panose="02020603050405020304" pitchFamily="18" charset="0"/>
              </a:rPr>
              <a:t>oración simple, lo más </a:t>
            </a:r>
            <a:r>
              <a:rPr lang="es-ES" sz="2000" dirty="0">
                <a:latin typeface="Calibri" panose="020F0502020204030204" pitchFamily="34" charset="0"/>
                <a:ea typeface="Calibri" panose="020F0502020204030204" pitchFamily="34" charset="0"/>
                <a:cs typeface="Times New Roman" panose="02020603050405020304" pitchFamily="18" charset="0"/>
              </a:rPr>
              <a:t>simple posible que contenga todo el significado.</a:t>
            </a:r>
          </a:p>
          <a:p>
            <a:pPr algn="just">
              <a:lnSpc>
                <a:spcPct val="100000"/>
              </a:lnSpc>
              <a:spcAft>
                <a:spcPts val="0"/>
              </a:spcAft>
            </a:pPr>
            <a:r>
              <a:rPr lang="es-ES" sz="2000" b="1" dirty="0" err="1" smtClean="0">
                <a:solidFill>
                  <a:srgbClr val="993300"/>
                </a:solidFill>
                <a:latin typeface="Calibri" panose="020F0502020204030204" pitchFamily="34" charset="0"/>
                <a:cs typeface="Times New Roman" panose="02020603050405020304" pitchFamily="18" charset="0"/>
              </a:rPr>
              <a:t>Proposíción</a:t>
            </a:r>
            <a:r>
              <a:rPr lang="es-ES" sz="2000" b="1" dirty="0" smtClean="0">
                <a:solidFill>
                  <a:srgbClr val="993300"/>
                </a:solidFill>
                <a:latin typeface="Calibri" panose="020F0502020204030204" pitchFamily="34" charset="0"/>
                <a:cs typeface="Times New Roman" panose="02020603050405020304" pitchFamily="18" charset="0"/>
              </a:rPr>
              <a:t> </a:t>
            </a:r>
            <a:r>
              <a:rPr lang="es-ES" sz="2000" b="1" dirty="0">
                <a:solidFill>
                  <a:srgbClr val="993300"/>
                </a:solidFill>
                <a:latin typeface="Calibri" panose="020F0502020204030204" pitchFamily="34" charset="0"/>
                <a:cs typeface="Times New Roman" panose="02020603050405020304" pitchFamily="18" charset="0"/>
              </a:rPr>
              <a:t>1</a:t>
            </a:r>
            <a:r>
              <a:rPr lang="es-ES" sz="2000" b="1" dirty="0" smtClean="0">
                <a:solidFill>
                  <a:srgbClr val="993300"/>
                </a:solidFill>
                <a:latin typeface="Calibri" panose="020F0502020204030204" pitchFamily="34" charset="0"/>
                <a:cs typeface="Times New Roman" panose="02020603050405020304" pitchFamily="18" charset="0"/>
              </a:rPr>
              <a:t>: </a:t>
            </a:r>
            <a:r>
              <a:rPr lang="es-ES" sz="2000" dirty="0" smtClean="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 	Las </a:t>
            </a:r>
            <a:r>
              <a:rPr lang="es-ES" sz="2000" dirty="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personas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usuarias</a:t>
            </a:r>
            <a:r>
              <a:rPr lang="es-ES" sz="2000" dirty="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 de insulina SON </a:t>
            </a:r>
            <a:r>
              <a:rPr lang="es-ES" sz="2000" dirty="0" smtClean="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diabéticas</a:t>
            </a:r>
            <a:endParaRPr lang="es-ES" sz="2000" dirty="0">
              <a:solidFill>
                <a:srgbClr val="993300"/>
              </a:solidFill>
              <a:latin typeface="Calibri" panose="020F0502020204030204" pitchFamily="34" charset="0"/>
              <a:cs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cs typeface="Times New Roman" panose="02020603050405020304" pitchFamily="18" charset="0"/>
              </a:rPr>
              <a:t>Proposición </a:t>
            </a:r>
            <a:r>
              <a:rPr lang="es-ES" sz="2000" b="1" dirty="0">
                <a:solidFill>
                  <a:srgbClr val="0000FF"/>
                </a:solidFill>
                <a:latin typeface="Calibri" panose="020F0502020204030204" pitchFamily="34" charset="0"/>
                <a:cs typeface="Times New Roman" panose="02020603050405020304" pitchFamily="18" charset="0"/>
              </a:rPr>
              <a:t>2: </a:t>
            </a:r>
            <a:r>
              <a:rPr lang="es-ES" sz="2000" b="1" dirty="0" smtClean="0">
                <a:solidFill>
                  <a:srgbClr val="0000FF"/>
                </a:solidFill>
                <a:latin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cs typeface="Times New Roman" panose="02020603050405020304" pitchFamily="18" charset="0"/>
              </a:rPr>
              <a:t>Juan </a:t>
            </a:r>
            <a:r>
              <a:rPr lang="es-ES" sz="2000" dirty="0">
                <a:solidFill>
                  <a:srgbClr val="0000FF"/>
                </a:solidFill>
                <a:latin typeface="Calibri" panose="020F0502020204030204" pitchFamily="34" charset="0"/>
                <a:cs typeface="Times New Roman" panose="02020603050405020304" pitchFamily="18" charset="0"/>
              </a:rPr>
              <a:t>ES usuario de </a:t>
            </a:r>
            <a:r>
              <a:rPr lang="es-ES" sz="2000" dirty="0" smtClean="0">
                <a:solidFill>
                  <a:srgbClr val="0000FF"/>
                </a:solidFill>
                <a:latin typeface="Calibri" panose="020F0502020204030204" pitchFamily="34" charset="0"/>
                <a:cs typeface="Times New Roman" panose="02020603050405020304" pitchFamily="18" charset="0"/>
              </a:rPr>
              <a:t>insulina</a:t>
            </a:r>
            <a:endParaRPr lang="es-ES" sz="2000" dirty="0">
              <a:solidFill>
                <a:srgbClr val="0000FF"/>
              </a:solidFill>
              <a:latin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175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821926"/>
            <a:ext cx="9800824" cy="5737141"/>
          </a:xfrm>
        </p:spPr>
        <p:txBody>
          <a:bodyPr>
            <a:normAutofit/>
          </a:bodyPr>
          <a:lstStyle/>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Las premisas simples contienen </a:t>
            </a:r>
            <a:r>
              <a:rPr lang="es-ES" sz="2000" dirty="0" smtClean="0">
                <a:latin typeface="Calibri" panose="020F0502020204030204" pitchFamily="34" charset="0"/>
                <a:ea typeface="Calibri" panose="020F0502020204030204" pitchFamily="34" charset="0"/>
                <a:cs typeface="Times New Roman" panose="02020603050405020304" pitchFamily="18" charset="0"/>
              </a:rPr>
              <a:t>sólo una </a:t>
            </a:r>
            <a:r>
              <a:rPr lang="es-ES" sz="2000" dirty="0">
                <a:latin typeface="Calibri" panose="020F0502020204030204" pitchFamily="34" charset="0"/>
                <a:ea typeface="Calibri" panose="020F0502020204030204" pitchFamily="34" charset="0"/>
                <a:cs typeface="Times New Roman" panose="02020603050405020304" pitchFamily="18" charset="0"/>
              </a:rPr>
              <a:t>proposición, y las </a:t>
            </a:r>
            <a:r>
              <a:rPr lang="es-ES" sz="2000" dirty="0" smtClean="0">
                <a:latin typeface="Calibri" panose="020F0502020204030204" pitchFamily="34" charset="0"/>
                <a:ea typeface="Calibri" panose="020F0502020204030204" pitchFamily="34" charset="0"/>
                <a:cs typeface="Times New Roman" panose="02020603050405020304" pitchFamily="18" charset="0"/>
              </a:rPr>
              <a:t>premisas compuestas </a:t>
            </a:r>
            <a:r>
              <a:rPr lang="es-ES" sz="2000" dirty="0">
                <a:latin typeface="Calibri" panose="020F0502020204030204" pitchFamily="34" charset="0"/>
                <a:ea typeface="Calibri" panose="020F0502020204030204" pitchFamily="34" charset="0"/>
                <a:cs typeface="Times New Roman" panose="02020603050405020304" pitchFamily="18" charset="0"/>
              </a:rPr>
              <a:t>contienen más de una. Pues bien, el razonamiento teórico consiste en una </a:t>
            </a:r>
            <a:r>
              <a:rPr lang="es-ES" sz="2000" b="1" dirty="0">
                <a:latin typeface="Calibri" panose="020F0502020204030204" pitchFamily="34" charset="0"/>
                <a:ea typeface="Calibri" panose="020F0502020204030204" pitchFamily="34" charset="0"/>
                <a:cs typeface="Times New Roman" panose="02020603050405020304" pitchFamily="18" charset="0"/>
              </a:rPr>
              <a:t>premisa mayor</a:t>
            </a:r>
            <a:r>
              <a:rPr lang="es-ES" sz="2000" dirty="0">
                <a:latin typeface="Calibri" panose="020F0502020204030204" pitchFamily="34" charset="0"/>
                <a:ea typeface="Calibri" panose="020F0502020204030204" pitchFamily="34" charset="0"/>
                <a:cs typeface="Times New Roman" panose="02020603050405020304" pitchFamily="18" charset="0"/>
              </a:rPr>
              <a:t> y una </a:t>
            </a:r>
            <a:r>
              <a:rPr lang="es-ES" sz="2000" b="1" dirty="0">
                <a:latin typeface="Calibri" panose="020F0502020204030204" pitchFamily="34" charset="0"/>
                <a:ea typeface="Calibri" panose="020F0502020204030204" pitchFamily="34" charset="0"/>
                <a:cs typeface="Times New Roman" panose="02020603050405020304" pitchFamily="18" charset="0"/>
              </a:rPr>
              <a:t>premisa menor</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entre </a:t>
            </a:r>
            <a:r>
              <a:rPr lang="es-ES" sz="2000" dirty="0">
                <a:latin typeface="Calibri" panose="020F0502020204030204" pitchFamily="34" charset="0"/>
                <a:ea typeface="Calibri" panose="020F0502020204030204" pitchFamily="34" charset="0"/>
                <a:cs typeface="Times New Roman" panose="02020603050405020304" pitchFamily="18" charset="0"/>
              </a:rPr>
              <a:t>las que puede </a:t>
            </a:r>
            <a:r>
              <a:rPr lang="es-ES" sz="2000" dirty="0" smtClean="0">
                <a:latin typeface="Calibri" panose="020F0502020204030204" pitchFamily="34" charset="0"/>
                <a:ea typeface="Calibri" panose="020F0502020204030204" pitchFamily="34" charset="0"/>
                <a:cs typeface="Times New Roman" panose="02020603050405020304" pitchFamily="18" charset="0"/>
              </a:rPr>
              <a:t>establecer </a:t>
            </a:r>
            <a:r>
              <a:rPr lang="es-ES" sz="2000" dirty="0">
                <a:latin typeface="Calibri" panose="020F0502020204030204" pitchFamily="34" charset="0"/>
                <a:ea typeface="Calibri" panose="020F0502020204030204" pitchFamily="34" charset="0"/>
                <a:cs typeface="Times New Roman" panose="02020603050405020304" pitchFamily="18" charset="0"/>
              </a:rPr>
              <a:t>una relación, como consecuencia de la cual puede obtenerse una </a:t>
            </a:r>
            <a:r>
              <a:rPr lang="es-ES" sz="2000" b="1" dirty="0">
                <a:latin typeface="Calibri" panose="020F0502020204030204" pitchFamily="34" charset="0"/>
                <a:ea typeface="Calibri" panose="020F0502020204030204" pitchFamily="34" charset="0"/>
                <a:cs typeface="Times New Roman" panose="02020603050405020304" pitchFamily="18" charset="0"/>
              </a:rPr>
              <a:t>conclusión</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Para que sea un razonamiento teórico, ambas premisas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deben estar relacionadas a través de un elemento común, denominado término medio</a:t>
            </a:r>
            <a:r>
              <a:rPr lang="es-ES" sz="2000" dirty="0">
                <a:latin typeface="Calibri" panose="020F0502020204030204" pitchFamily="34" charset="0"/>
                <a:ea typeface="Calibri" panose="020F0502020204030204" pitchFamily="34" charset="0"/>
                <a:cs typeface="Times New Roman" panose="02020603050405020304" pitchFamily="18" charset="0"/>
              </a:rPr>
              <a:t>, el cual, tras utilizarlo como un puente para la articulación, desaparece en la conclusión.</a:t>
            </a: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841039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803323" y="1058157"/>
            <a:ext cx="10599336" cy="3500779"/>
          </a:xfrm>
          <a:prstGeom prst="rect">
            <a:avLst/>
          </a:prstGeom>
        </p:spPr>
      </p:pic>
    </p:spTree>
    <p:extLst>
      <p:ext uri="{BB962C8B-B14F-4D97-AF65-F5344CB8AC3E}">
        <p14:creationId xmlns:p14="http://schemas.microsoft.com/office/powerpoint/2010/main" val="1023769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243706" y="558121"/>
            <a:ext cx="9742156" cy="5868805"/>
          </a:xfrm>
          <a:prstGeom prst="rect">
            <a:avLst/>
          </a:prstGeom>
        </p:spPr>
      </p:pic>
    </p:spTree>
    <p:extLst>
      <p:ext uri="{BB962C8B-B14F-4D97-AF65-F5344CB8AC3E}">
        <p14:creationId xmlns:p14="http://schemas.microsoft.com/office/powerpoint/2010/main" val="3623739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00000"/>
              </a:lnSpc>
              <a:spcAft>
                <a:spcPts val="0"/>
              </a:spcAft>
            </a:pPr>
            <a:r>
              <a:rPr lang="es-ES" sz="600" dirty="0">
                <a:latin typeface="Calibri" panose="020F0502020204030204" pitchFamily="34" charset="0"/>
                <a:cs typeface="Times New Roman" panose="02020603050405020304" pitchFamily="18" charset="0"/>
              </a:rPr>
              <a:t> </a:t>
            </a:r>
          </a:p>
          <a:p>
            <a:pPr algn="just">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Figura 1: </a:t>
            </a:r>
            <a:r>
              <a:rPr lang="es-ES" sz="2000" dirty="0">
                <a:latin typeface="Calibri" panose="020F0502020204030204" pitchFamily="34" charset="0"/>
                <a:ea typeface="Calibri" panose="020F0502020204030204" pitchFamily="34" charset="0"/>
                <a:cs typeface="Times New Roman" panose="02020603050405020304" pitchFamily="18" charset="0"/>
              </a:rPr>
              <a:t>Tienen la estructura MP, SM, con la que sólo son válidos los modos: </a:t>
            </a:r>
            <a:r>
              <a:rPr lang="es-ES" sz="2000" dirty="0" err="1" smtClean="0">
                <a:latin typeface="Calibri" panose="020F0502020204030204" pitchFamily="34" charset="0"/>
                <a:ea typeface="Calibri" panose="020F0502020204030204" pitchFamily="34" charset="0"/>
                <a:cs typeface="Times New Roman" panose="02020603050405020304" pitchFamily="18" charset="0"/>
              </a:rPr>
              <a:t>Barbara</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Celarent, Darii, Ferio. Si no son estos modos, entonces son inválidos.</a:t>
            </a:r>
          </a:p>
          <a:p>
            <a:pPr algn="just">
              <a:spcAft>
                <a:spcPts val="0"/>
              </a:spcAft>
            </a:pPr>
            <a:r>
              <a:rPr lang="es-E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BARBARA es válido</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MP, clase A: </a:t>
            </a:r>
            <a:r>
              <a:rPr lang="es-ES" sz="2000" dirty="0" smtClean="0">
                <a:latin typeface="Calibri" panose="020F0502020204030204" pitchFamily="34" charset="0"/>
                <a:ea typeface="Calibri" panose="020F0502020204030204" pitchFamily="34" charset="0"/>
                <a:cs typeface="Times New Roman" panose="02020603050405020304" pitchFamily="18" charset="0"/>
              </a:rPr>
              <a:t>    Todos </a:t>
            </a:r>
            <a:r>
              <a:rPr lang="es-ES" sz="2000" dirty="0">
                <a:latin typeface="Calibri" panose="020F0502020204030204" pitchFamily="34" charset="0"/>
                <a:ea typeface="Calibri" panose="020F0502020204030204" pitchFamily="34" charset="0"/>
                <a:cs typeface="Times New Roman" panose="02020603050405020304" pitchFamily="18" charset="0"/>
              </a:rPr>
              <a:t>los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animales</a:t>
            </a:r>
            <a:r>
              <a:rPr lang="es-ES" sz="2000" dirty="0">
                <a:latin typeface="Calibri" panose="020F0502020204030204" pitchFamily="34" charset="0"/>
                <a:ea typeface="Calibri" panose="020F0502020204030204" pitchFamily="34" charset="0"/>
                <a:cs typeface="Times New Roman" panose="02020603050405020304" pitchFamily="18" charset="0"/>
              </a:rPr>
              <a:t> son seres vivos</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SM, clase A: </a:t>
            </a:r>
            <a:r>
              <a:rPr lang="es-ES" sz="2000" dirty="0" smtClean="0">
                <a:latin typeface="Calibri" panose="020F0502020204030204" pitchFamily="34" charset="0"/>
                <a:ea typeface="Calibri" panose="020F0502020204030204" pitchFamily="34" charset="0"/>
                <a:cs typeface="Times New Roman" panose="02020603050405020304" pitchFamily="18" charset="0"/>
              </a:rPr>
              <a:t>    Todos </a:t>
            </a:r>
            <a:r>
              <a:rPr lang="es-ES" sz="2000" dirty="0">
                <a:latin typeface="Calibri" panose="020F0502020204030204" pitchFamily="34" charset="0"/>
                <a:ea typeface="Calibri" panose="020F0502020204030204" pitchFamily="34" charset="0"/>
                <a:cs typeface="Times New Roman" panose="02020603050405020304" pitchFamily="18" charset="0"/>
              </a:rPr>
              <a:t>los gatos son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animales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SP, clase A: </a:t>
            </a:r>
            <a:r>
              <a:rPr lang="es-ES" sz="2000" dirty="0" smtClean="0">
                <a:latin typeface="Calibri" panose="020F0502020204030204" pitchFamily="34" charset="0"/>
                <a:ea typeface="Calibri" panose="020F0502020204030204" pitchFamily="34" charset="0"/>
                <a:cs typeface="Times New Roman" panose="02020603050405020304" pitchFamily="18" charset="0"/>
              </a:rPr>
              <a:t>       Por </a:t>
            </a:r>
            <a:r>
              <a:rPr lang="es-ES" sz="2000" dirty="0">
                <a:latin typeface="Calibri" panose="020F0502020204030204" pitchFamily="34" charset="0"/>
                <a:ea typeface="Calibri" panose="020F0502020204030204" pitchFamily="34" charset="0"/>
                <a:cs typeface="Times New Roman" panose="02020603050405020304" pitchFamily="18" charset="0"/>
              </a:rPr>
              <a:t>lo tanto, Todos los gatos son seres vivos</a:t>
            </a:r>
          </a:p>
          <a:p>
            <a:pPr algn="just">
              <a:spcAft>
                <a:spcPts val="0"/>
              </a:spcAft>
            </a:pPr>
            <a:r>
              <a:rPr lang="es-ES" sz="2000" dirty="0">
                <a:latin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u="sng" dirty="0">
                <a:latin typeface="Calibri" panose="020F0502020204030204" pitchFamily="34" charset="0"/>
                <a:ea typeface="Calibri" panose="020F0502020204030204" pitchFamily="34" charset="0"/>
                <a:cs typeface="Times New Roman" panose="02020603050405020304" pitchFamily="18" charset="0"/>
              </a:rPr>
              <a:t>CELARENT es válido</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MP, clase E: </a:t>
            </a:r>
            <a:r>
              <a:rPr lang="es-ES" sz="2000" dirty="0" smtClean="0">
                <a:latin typeface="Calibri" panose="020F0502020204030204" pitchFamily="34" charset="0"/>
                <a:ea typeface="Calibri" panose="020F0502020204030204" pitchFamily="34" charset="0"/>
                <a:cs typeface="Times New Roman" panose="02020603050405020304" pitchFamily="18" charset="0"/>
              </a:rPr>
              <a:t>      Ningún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crustáceo</a:t>
            </a:r>
            <a:r>
              <a:rPr lang="es-ES" sz="2000" dirty="0">
                <a:latin typeface="Calibri" panose="020F0502020204030204" pitchFamily="34" charset="0"/>
                <a:ea typeface="Calibri" panose="020F0502020204030204" pitchFamily="34" charset="0"/>
                <a:cs typeface="Times New Roman" panose="02020603050405020304" pitchFamily="18" charset="0"/>
              </a:rPr>
              <a:t> tiene respiración traqueal</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SM, clase </a:t>
            </a:r>
            <a:r>
              <a:rPr lang="es-ES" sz="2000" dirty="0" smtClean="0">
                <a:latin typeface="Calibri" panose="020F0502020204030204" pitchFamily="34" charset="0"/>
                <a:ea typeface="Calibri" panose="020F0502020204030204" pitchFamily="34" charset="0"/>
                <a:cs typeface="Times New Roman" panose="02020603050405020304" pitchFamily="18" charset="0"/>
              </a:rPr>
              <a:t>A:      Todos </a:t>
            </a:r>
            <a:r>
              <a:rPr lang="es-ES" sz="2000" dirty="0">
                <a:latin typeface="Calibri" panose="020F0502020204030204" pitchFamily="34" charset="0"/>
                <a:ea typeface="Calibri" panose="020F0502020204030204" pitchFamily="34" charset="0"/>
                <a:cs typeface="Times New Roman" panose="02020603050405020304" pitchFamily="18" charset="0"/>
              </a:rPr>
              <a:t>los cangrejos son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crustáceos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SP, clase E:   </a:t>
            </a:r>
            <a:r>
              <a:rPr lang="es-ES" sz="2000" dirty="0" smtClean="0">
                <a:latin typeface="Calibri" panose="020F0502020204030204" pitchFamily="34" charset="0"/>
                <a:ea typeface="Calibri" panose="020F0502020204030204" pitchFamily="34" charset="0"/>
                <a:cs typeface="Times New Roman" panose="02020603050405020304" pitchFamily="18" charset="0"/>
              </a:rPr>
              <a:t>      Por </a:t>
            </a:r>
            <a:r>
              <a:rPr lang="es-ES" sz="2000" dirty="0">
                <a:latin typeface="Calibri" panose="020F0502020204030204" pitchFamily="34" charset="0"/>
                <a:ea typeface="Calibri" panose="020F0502020204030204" pitchFamily="34" charset="0"/>
                <a:cs typeface="Times New Roman" panose="02020603050405020304" pitchFamily="18" charset="0"/>
              </a:rPr>
              <a:t>lo tanto, Ningún cangrejo tiene respiración traqueal</a:t>
            </a: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810890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spcAft>
                <a:spcPts val="0"/>
              </a:spcAft>
            </a:pPr>
            <a:r>
              <a:rPr lang="es-ES" sz="1800" u="sng" dirty="0" smtClean="0">
                <a:latin typeface="Calibri" panose="020F0502020204030204" pitchFamily="34" charset="0"/>
                <a:ea typeface="Calibri" panose="020F0502020204030204" pitchFamily="34" charset="0"/>
                <a:cs typeface="Calibri" panose="020F0502020204030204" pitchFamily="34" charset="0"/>
              </a:rPr>
              <a:t>DARII es válido</a:t>
            </a:r>
            <a:r>
              <a:rPr lang="es-ES" sz="1800" dirty="0" smtClean="0">
                <a:latin typeface="Calibri" panose="020F0502020204030204" pitchFamily="34" charset="0"/>
                <a:ea typeface="Calibri" panose="020F0502020204030204" pitchFamily="34" charset="0"/>
                <a:cs typeface="Calibri" panose="020F0502020204030204" pitchFamily="34" charset="0"/>
              </a:rPr>
              <a:t>					</a:t>
            </a:r>
            <a:r>
              <a:rPr lang="es-ES" sz="1800" u="sng" dirty="0" smtClean="0">
                <a:latin typeface="Calibri" panose="020F0502020204030204" pitchFamily="34" charset="0"/>
                <a:ea typeface="Calibri" panose="020F0502020204030204" pitchFamily="34" charset="0"/>
                <a:cs typeface="Calibri" panose="020F0502020204030204" pitchFamily="34" charset="0"/>
              </a:rPr>
              <a:t>Silogismo nomológico-deductivo</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MP, clase A: Todos los </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hombres</a:t>
            </a:r>
            <a:r>
              <a:rPr lang="es-ES" sz="1800" dirty="0" smtClean="0">
                <a:latin typeface="Calibri" panose="020F0502020204030204" pitchFamily="34" charset="0"/>
                <a:ea typeface="Calibri" panose="020F0502020204030204" pitchFamily="34" charset="0"/>
                <a:cs typeface="Calibri" panose="020F0502020204030204" pitchFamily="34" charset="0"/>
              </a:rPr>
              <a:t> son mortales		Todos los metales </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calentados</a:t>
            </a:r>
            <a:r>
              <a:rPr lang="es-ES" sz="1800" dirty="0" smtClean="0">
                <a:latin typeface="Calibri" panose="020F0502020204030204" pitchFamily="34" charset="0"/>
                <a:ea typeface="Calibri" panose="020F0502020204030204" pitchFamily="34" charset="0"/>
                <a:cs typeface="Calibri" panose="020F0502020204030204" pitchFamily="34" charset="0"/>
              </a:rPr>
              <a:t> se dilatan</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SM, clase i:  Sócrates es </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hombre			</a:t>
            </a:r>
            <a:r>
              <a:rPr lang="es-ES" sz="1800" dirty="0" smtClean="0">
                <a:latin typeface="Calibri" panose="020F0502020204030204" pitchFamily="34" charset="0"/>
                <a:ea typeface="Calibri" panose="020F0502020204030204" pitchFamily="34" charset="0"/>
                <a:cs typeface="Calibri" panose="020F0502020204030204" pitchFamily="34" charset="0"/>
              </a:rPr>
              <a:t>Este metal se</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 calentará</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SP, clase i:    Por lo tanto, Sócrates es mortal		Este metal se dilatará</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 </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						</a:t>
            </a:r>
            <a:r>
              <a:rPr lang="es-ES" sz="1800" u="sng" dirty="0" smtClean="0">
                <a:latin typeface="Calibri" panose="020F0502020204030204" pitchFamily="34" charset="0"/>
                <a:ea typeface="Calibri" panose="020F0502020204030204" pitchFamily="34" charset="0"/>
                <a:cs typeface="Calibri" panose="020F0502020204030204" pitchFamily="34" charset="0"/>
              </a:rPr>
              <a:t>Silogismo probabilístico</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						60% hombres </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expuestos</a:t>
            </a:r>
            <a:r>
              <a:rPr lang="es-ES" sz="1800" dirty="0" smtClean="0">
                <a:latin typeface="Calibri" panose="020F0502020204030204" pitchFamily="34" charset="0"/>
                <a:ea typeface="Calibri" panose="020F0502020204030204" pitchFamily="34" charset="0"/>
                <a:cs typeface="Calibri" panose="020F0502020204030204" pitchFamily="34" charset="0"/>
              </a:rPr>
              <a:t> enferman</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						Sócrates está </a:t>
            </a:r>
            <a:r>
              <a:rPr lang="es-ES" sz="18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expuesto</a:t>
            </a: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800" dirty="0" smtClean="0">
                <a:latin typeface="Calibri" panose="020F0502020204030204" pitchFamily="34" charset="0"/>
                <a:ea typeface="Calibri" panose="020F0502020204030204" pitchFamily="34" charset="0"/>
                <a:cs typeface="Calibri" panose="020F0502020204030204" pitchFamily="34" charset="0"/>
              </a:rPr>
              <a:t>						Sócrates [con p 60%] enferma	</a:t>
            </a:r>
          </a:p>
          <a:p>
            <a:pPr algn="just">
              <a:spcAft>
                <a:spcPts val="0"/>
              </a:spcAft>
            </a:pPr>
            <a:r>
              <a:rPr lang="es-ES" sz="1800" u="sng" dirty="0" smtClean="0">
                <a:latin typeface="Calibri" panose="020F0502020204030204" pitchFamily="34" charset="0"/>
                <a:ea typeface="Calibri" panose="020F0502020204030204" pitchFamily="34" charset="0"/>
                <a:cs typeface="Times New Roman" panose="02020603050405020304" pitchFamily="18" charset="0"/>
              </a:rPr>
              <a:t>FERIO es válido</a:t>
            </a:r>
          </a:p>
          <a:p>
            <a:pPr algn="just">
              <a:spcAft>
                <a:spcPts val="0"/>
              </a:spcAft>
            </a:pPr>
            <a:r>
              <a:rPr lang="es-ES" sz="1800" dirty="0" smtClean="0">
                <a:latin typeface="Calibri" panose="020F0502020204030204" pitchFamily="34" charset="0"/>
                <a:ea typeface="Calibri" panose="020F0502020204030204" pitchFamily="34" charset="0"/>
                <a:cs typeface="Times New Roman" panose="02020603050405020304" pitchFamily="18" charset="0"/>
              </a:rPr>
              <a:t>MP, clase E:  Ningún </a:t>
            </a:r>
            <a:r>
              <a:rPr lang="es-ES" sz="18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planeta</a:t>
            </a:r>
            <a:r>
              <a:rPr lang="es-ES" sz="1800" dirty="0" smtClean="0">
                <a:latin typeface="Calibri" panose="020F0502020204030204" pitchFamily="34" charset="0"/>
                <a:ea typeface="Calibri" panose="020F0502020204030204" pitchFamily="34" charset="0"/>
                <a:cs typeface="Times New Roman" panose="02020603050405020304" pitchFamily="18" charset="0"/>
              </a:rPr>
              <a:t> tiene luz propia</a:t>
            </a:r>
          </a:p>
          <a:p>
            <a:pPr algn="just">
              <a:spcAft>
                <a:spcPts val="0"/>
              </a:spcAft>
            </a:pPr>
            <a:r>
              <a:rPr lang="es-ES" sz="1800" dirty="0" smtClean="0">
                <a:latin typeface="Calibri" panose="020F0502020204030204" pitchFamily="34" charset="0"/>
                <a:ea typeface="Calibri" panose="020F0502020204030204" pitchFamily="34" charset="0"/>
                <a:cs typeface="Times New Roman" panose="02020603050405020304" pitchFamily="18" charset="0"/>
              </a:rPr>
              <a:t>SM, clase i:   Marte es </a:t>
            </a:r>
            <a:r>
              <a:rPr lang="es-ES" sz="18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un planeta</a:t>
            </a:r>
          </a:p>
          <a:p>
            <a:pPr algn="just">
              <a:spcAft>
                <a:spcPts val="0"/>
              </a:spcAft>
            </a:pPr>
            <a:r>
              <a:rPr lang="es-ES" sz="1800" dirty="0" smtClean="0">
                <a:latin typeface="Calibri" panose="020F0502020204030204" pitchFamily="34" charset="0"/>
                <a:ea typeface="Calibri" panose="020F0502020204030204" pitchFamily="34" charset="0"/>
                <a:cs typeface="Times New Roman" panose="02020603050405020304" pitchFamily="18" charset="0"/>
              </a:rPr>
              <a:t>SP, clase o:    Por lo tanto, Marte no tiene luz propia</a:t>
            </a:r>
          </a:p>
          <a:p>
            <a:pPr algn="just">
              <a:spcAft>
                <a:spcPts val="0"/>
              </a:spcAft>
            </a:pPr>
            <a:endParaRPr lang="es-ES" sz="1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18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4" name="Rectángulo 3"/>
          <p:cNvSpPr/>
          <p:nvPr/>
        </p:nvSpPr>
        <p:spPr>
          <a:xfrm>
            <a:off x="942975" y="628650"/>
            <a:ext cx="10358438" cy="3500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69487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spcAft>
                <a:spcPts val="0"/>
              </a:spcAft>
            </a:pPr>
            <a:r>
              <a:rPr lang="es-ES" sz="2000" u="sng" dirty="0">
                <a:solidFill>
                  <a:srgbClr val="FF6600"/>
                </a:solidFill>
                <a:latin typeface="Calibri" panose="020F0502020204030204" pitchFamily="34" charset="0"/>
                <a:ea typeface="Calibri" panose="020F0502020204030204" pitchFamily="34" charset="0"/>
                <a:cs typeface="Times New Roman" panose="02020603050405020304" pitchFamily="18" charset="0"/>
              </a:rPr>
              <a:t>Ahora ya podemos ver un ejemplo de silogismo no válido de la Figura 1</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MP, clase o</a:t>
            </a:r>
            <a:r>
              <a:rPr lang="es-ES" sz="2000" dirty="0" smtClean="0">
                <a:latin typeface="Calibri" panose="020F0502020204030204" pitchFamily="34" charset="0"/>
                <a:ea typeface="Calibri" panose="020F0502020204030204" pitchFamily="34" charset="0"/>
                <a:cs typeface="Times New Roman" panose="02020603050405020304" pitchFamily="18" charset="0"/>
              </a:rPr>
              <a:t>: Algunas (en lugar de "Las") personas </a:t>
            </a:r>
            <a:r>
              <a:rPr lang="es-ES" sz="2000" dirty="0">
                <a:latin typeface="Calibri" panose="020F0502020204030204" pitchFamily="34" charset="0"/>
                <a:ea typeface="Calibri" panose="020F0502020204030204" pitchFamily="34" charset="0"/>
                <a:cs typeface="Times New Roman" panose="02020603050405020304" pitchFamily="18" charset="0"/>
              </a:rPr>
              <a:t>que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tomarán </a:t>
            </a:r>
            <a:r>
              <a:rPr lang="es-ES" sz="20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estatinas</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s-ES" sz="2000" u="sng" dirty="0" smtClean="0">
                <a:latin typeface="Calibri" panose="020F0502020204030204" pitchFamily="34" charset="0"/>
                <a:ea typeface="Calibri" panose="020F0502020204030204" pitchFamily="34" charset="0"/>
                <a:cs typeface="Times New Roman" panose="02020603050405020304" pitchFamily="18" charset="0"/>
              </a:rPr>
              <a:t>NO</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tendrán mialgia</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SM, clase </a:t>
            </a:r>
            <a:r>
              <a:rPr lang="es-ES" sz="2000" dirty="0" smtClean="0">
                <a:latin typeface="Calibri" panose="020F0502020204030204" pitchFamily="34" charset="0"/>
                <a:ea typeface="Calibri" panose="020F0502020204030204" pitchFamily="34" charset="0"/>
                <a:cs typeface="Times New Roman" panose="02020603050405020304" pitchFamily="18" charset="0"/>
              </a:rPr>
              <a:t>i:  Estas </a:t>
            </a:r>
            <a:r>
              <a:rPr lang="es-ES" sz="2000" dirty="0">
                <a:latin typeface="Calibri" panose="020F0502020204030204" pitchFamily="34" charset="0"/>
                <a:ea typeface="Calibri" panose="020F0502020204030204" pitchFamily="34" charset="0"/>
                <a:cs typeface="Times New Roman" panose="02020603050405020304" pitchFamily="18" charset="0"/>
              </a:rPr>
              <a:t>ocho personas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tomarán </a:t>
            </a:r>
            <a:r>
              <a:rPr lang="es-ES" sz="20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estatinas</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SP, clase o</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Estas ocho personas no tendrán mialgia?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8310" algn="just">
              <a:lnSpc>
                <a:spcPct val="107000"/>
              </a:lnSpc>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 tener una estructura MP, SM, se trata de un ejemplo de la Figura 1,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en la cual sólo son válidos BARBARA, </a:t>
            </a:r>
            <a:r>
              <a:rPr lang="es-ES" sz="2000"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CELARENT,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DARII, FERIO.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Como vemos que corresponde a </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a:t>
            </a:r>
            <a:r>
              <a:rPr lang="es-ES" sz="2000" dirty="0" err="1"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oio</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antes incluso de analizarlo,</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 por la regla nemotécnica sabemos que no es válido.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(Efecto atmósfera)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Este es un ejemplo de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ILUSIÓN DE LA VERDAD</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pues el silogismo es inválido (falacia), ya que la conclusión parece verdad y nos resulta familiar, pero la conclusión no se deriva de las premisas, pues la primera premisa podría haber sido </a:t>
            </a:r>
            <a:r>
              <a:rPr lang="es-ES" sz="2000" b="1" dirty="0" smtClean="0">
                <a:latin typeface="Calibri" panose="020F0502020204030204" pitchFamily="34" charset="0"/>
                <a:ea typeface="Calibri" panose="020F0502020204030204" pitchFamily="34" charset="0"/>
                <a:cs typeface="Times New Roman" panose="02020603050405020304" pitchFamily="18" charset="0"/>
              </a:rPr>
              <a:t>"Algunas </a:t>
            </a:r>
            <a:r>
              <a:rPr lang="es-ES" sz="2000" b="1" dirty="0">
                <a:latin typeface="Calibri" panose="020F0502020204030204" pitchFamily="34" charset="0"/>
                <a:ea typeface="Calibri" panose="020F0502020204030204" pitchFamily="34" charset="0"/>
                <a:cs typeface="Times New Roman" panose="02020603050405020304" pitchFamily="18" charset="0"/>
              </a:rPr>
              <a:t>personas que tomarán </a:t>
            </a:r>
            <a:r>
              <a:rPr lang="es-ES" sz="2000" b="1" dirty="0" err="1">
                <a:latin typeface="Calibri" panose="020F0502020204030204" pitchFamily="34" charset="0"/>
                <a:ea typeface="Calibri" panose="020F0502020204030204" pitchFamily="34" charset="0"/>
                <a:cs typeface="Times New Roman" panose="02020603050405020304" pitchFamily="18" charset="0"/>
              </a:rPr>
              <a:t>estatinas</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u="sng" dirty="0" smtClean="0">
                <a:latin typeface="Calibri" panose="020F0502020204030204" pitchFamily="34" charset="0"/>
                <a:ea typeface="Calibri" panose="020F0502020204030204" pitchFamily="34" charset="0"/>
                <a:cs typeface="Times New Roman" panose="02020603050405020304" pitchFamily="18" charset="0"/>
              </a:rPr>
              <a:t>SÍ</a:t>
            </a:r>
            <a:r>
              <a:rPr lang="es-ES" sz="2000" b="1" dirty="0" smtClean="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tendrán </a:t>
            </a:r>
            <a:r>
              <a:rPr lang="es-ES" sz="2000" b="1" dirty="0" smtClean="0">
                <a:latin typeface="Calibri" panose="020F0502020204030204" pitchFamily="34" charset="0"/>
                <a:ea typeface="Calibri" panose="020F0502020204030204" pitchFamily="34" charset="0"/>
                <a:cs typeface="Times New Roman" panose="02020603050405020304" pitchFamily="18" charset="0"/>
              </a:rPr>
              <a:t>mialgia"</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 lo que hubiéramos obtenido la equivocada conclusión de que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"Estas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ocho personas no tendrán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mialgia".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4080782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66651" y="769676"/>
            <a:ext cx="10371909" cy="5360668"/>
          </a:xfrm>
        </p:spPr>
        <p:txBody>
          <a:bodyPr>
            <a:normAutofit/>
          </a:bodyPr>
          <a:lstStyle/>
          <a:p>
            <a:pPr algn="just">
              <a:lnSpc>
                <a:spcPct val="100000"/>
              </a:lnSpc>
              <a:spcAft>
                <a:spcPts val="0"/>
              </a:spcAft>
            </a:pPr>
            <a:r>
              <a:rPr lang="es-ES" sz="2000" u="sng" dirty="0">
                <a:solidFill>
                  <a:srgbClr val="FF6600"/>
                </a:solidFill>
                <a:latin typeface="Calibri" panose="020F0502020204030204" pitchFamily="34" charset="0"/>
                <a:ea typeface="Calibri" panose="020F0502020204030204" pitchFamily="34" charset="0"/>
                <a:cs typeface="Calibri" panose="020F0502020204030204" pitchFamily="34" charset="0"/>
              </a:rPr>
              <a:t>Y otro ejemplo más de silogismo NO VÁLIDO de la Figura 1</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MP, clase </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i: Algunos (en lugar de "Los") </a:t>
            </a:r>
            <a:r>
              <a:rPr lang="es-E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esquizofrénicos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sin medicación</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son (hacen actos) violentos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SM, clase </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i: Juan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es </a:t>
            </a:r>
            <a:r>
              <a:rPr lang="es-E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esquizofrénico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sin medicación</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SP, clase </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i:   </a:t>
            </a:r>
            <a:r>
              <a:rPr lang="es-ES" sz="20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Juan es (hará actos) violento/s?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Al tener una estructura MP, SM, se trata de un ejemplo de la Figura 1,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en la cual sólo son válidos BARBARA, </a:t>
            </a:r>
            <a:r>
              <a:rPr lang="es-ES" sz="2000" dirty="0" smtClean="0">
                <a:solidFill>
                  <a:srgbClr val="009900"/>
                </a:solidFill>
                <a:latin typeface="Calibri" panose="020F0502020204030204" pitchFamily="34" charset="0"/>
                <a:ea typeface="Calibri" panose="020F0502020204030204" pitchFamily="34" charset="0"/>
                <a:cs typeface="Calibri" panose="020F0502020204030204" pitchFamily="34" charset="0"/>
              </a:rPr>
              <a:t>CELARENT,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DARII, FERIO.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Como vemos que corresponde a </a:t>
            </a:r>
            <a:r>
              <a:rPr lang="es-ES" sz="2000" dirty="0" smtClean="0">
                <a:solidFill>
                  <a:srgbClr val="FF0066"/>
                </a:solidFill>
                <a:latin typeface="Calibri" panose="020F0502020204030204" pitchFamily="34" charset="0"/>
                <a:ea typeface="Calibri" panose="020F0502020204030204" pitchFamily="34" charset="0"/>
                <a:cs typeface="Calibri" panose="020F0502020204030204" pitchFamily="34" charset="0"/>
              </a:rPr>
              <a:t>"iii"</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antes incluso de analizarlo,</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 por la regla nemotécnica sabemos que no es válido.</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(Efecto atmósfera)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879501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LAS RESTANTES FIGURAS 2, 3 y 4 CON SUS MODOS VÁLIDOS SON LAS SIGUIENTES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Figura 2</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Tienen la estructura PM, SM, con la que sólo son válidos los modos: Cesare, Camestres, Festino, Baroco </a:t>
            </a: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Figura 3</a:t>
            </a:r>
            <a:r>
              <a:rPr lang="es-ES" sz="2000" dirty="0">
                <a:latin typeface="Calibri" panose="020F0502020204030204" pitchFamily="34" charset="0"/>
                <a:ea typeface="Calibri" panose="020F0502020204030204" pitchFamily="34" charset="0"/>
                <a:cs typeface="Times New Roman" panose="02020603050405020304" pitchFamily="18" charset="0"/>
              </a:rPr>
              <a:t>: Tienen la estructura MP, MS, con la que sólo son válidos los modos: </a:t>
            </a:r>
            <a:r>
              <a:rPr lang="es-ES" sz="2000" dirty="0" err="1">
                <a:latin typeface="Calibri" panose="020F0502020204030204" pitchFamily="34" charset="0"/>
                <a:ea typeface="Calibri" panose="020F0502020204030204" pitchFamily="34" charset="0"/>
                <a:cs typeface="Times New Roman" panose="02020603050405020304" pitchFamily="18" charset="0"/>
              </a:rPr>
              <a:t>Darapti</a:t>
            </a:r>
            <a:r>
              <a:rPr lang="es-ES" sz="2000" dirty="0">
                <a:latin typeface="Calibri" panose="020F0502020204030204" pitchFamily="34" charset="0"/>
                <a:ea typeface="Calibri" panose="020F0502020204030204" pitchFamily="34" charset="0"/>
                <a:cs typeface="Times New Roman" panose="02020603050405020304" pitchFamily="18" charset="0"/>
              </a:rPr>
              <a:t>, Felapton, Disamis, Datisi, Bocardo, Ferison</a:t>
            </a: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Figura 4</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Tienen la estructura PM, MS, con la que sólo son válidos los modos: </a:t>
            </a:r>
            <a:r>
              <a:rPr lang="es-ES" sz="2000" dirty="0" err="1">
                <a:latin typeface="Calibri" panose="020F0502020204030204" pitchFamily="34" charset="0"/>
                <a:ea typeface="Calibri" panose="020F0502020204030204" pitchFamily="34" charset="0"/>
                <a:cs typeface="Times New Roman" panose="02020603050405020304" pitchFamily="18" charset="0"/>
              </a:rPr>
              <a:t>Maliptin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Camentes</a:t>
            </a:r>
            <a:r>
              <a:rPr lang="es-ES" sz="2000" dirty="0">
                <a:latin typeface="Calibri" panose="020F0502020204030204" pitchFamily="34" charset="0"/>
                <a:ea typeface="Calibri" panose="020F0502020204030204" pitchFamily="34" charset="0"/>
                <a:cs typeface="Times New Roman" panose="02020603050405020304" pitchFamily="18" charset="0"/>
              </a:rPr>
              <a:t>, Dimatis, Fesapo, Fresison</a:t>
            </a: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748709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p:cNvPicPr>
            <a:picLocks noGrp="1" noChangeAspect="1"/>
          </p:cNvPicPr>
          <p:nvPr>
            <p:ph idx="1"/>
          </p:nvPr>
        </p:nvPicPr>
        <p:blipFill>
          <a:blip r:embed="rId2"/>
          <a:stretch>
            <a:fillRect/>
          </a:stretch>
        </p:blipFill>
        <p:spPr>
          <a:xfrm>
            <a:off x="441395" y="393173"/>
            <a:ext cx="11605535" cy="6229696"/>
          </a:xfrm>
          <a:prstGeom prst="rect">
            <a:avLst/>
          </a:prstGeom>
        </p:spPr>
      </p:pic>
    </p:spTree>
    <p:extLst>
      <p:ext uri="{BB962C8B-B14F-4D97-AF65-F5344CB8AC3E}">
        <p14:creationId xmlns:p14="http://schemas.microsoft.com/office/powerpoint/2010/main" val="15562603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97496" y="1754911"/>
            <a:ext cx="8419610" cy="5103089"/>
          </a:xfrm>
        </p:spPr>
        <p:txBody>
          <a:bodyPr>
            <a:normAutofit/>
          </a:bodyPr>
          <a:lstStyle/>
          <a:p>
            <a:pPr lvl="0" algn="just">
              <a:lnSpc>
                <a:spcPct val="100000"/>
              </a:lnSpc>
            </a:pP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2</a:t>
            </a:r>
            <a:r>
              <a:rPr lang="es-ES" dirty="0" smtClean="0">
                <a:latin typeface="Calibri" panose="020F0502020204030204" pitchFamily="34" charset="0"/>
                <a:ea typeface="Calibri" panose="020F0502020204030204" pitchFamily="34" charset="0"/>
                <a:cs typeface="Times New Roman" panose="02020603050405020304" pitchFamily="18" charset="0"/>
              </a:rPr>
              <a:t>º: </a:t>
            </a:r>
            <a:r>
              <a:rPr lang="es-ES"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al rememorar </a:t>
            </a:r>
            <a:r>
              <a:rPr lang="es-ES" dirty="0">
                <a:solidFill>
                  <a:srgbClr val="008080"/>
                </a:solidFill>
                <a:latin typeface="Calibri" panose="020F0502020204030204" pitchFamily="34" charset="0"/>
                <a:ea typeface="Calibri" panose="020F0502020204030204" pitchFamily="34" charset="0"/>
                <a:cs typeface="Times New Roman" panose="02020603050405020304" pitchFamily="18" charset="0"/>
              </a:rPr>
              <a:t>l</a:t>
            </a:r>
            <a:r>
              <a:rPr lang="es-ES"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as </a:t>
            </a:r>
            <a:r>
              <a:rPr lang="es-ES" dirty="0">
                <a:solidFill>
                  <a:srgbClr val="008080"/>
                </a:solidFill>
                <a:latin typeface="Calibri" panose="020F0502020204030204" pitchFamily="34" charset="0"/>
                <a:ea typeface="Calibri" panose="020F0502020204030204" pitchFamily="34" charset="0"/>
                <a:cs typeface="Times New Roman" panose="02020603050405020304" pitchFamily="18" charset="0"/>
              </a:rPr>
              <a:t>características del </a:t>
            </a:r>
            <a:r>
              <a:rPr lang="es-ES"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razonamiento HIPOTÉTICO DEDUCTIVO recordaremos cómo detectar el que parece verdad sin serlo, para </a:t>
            </a:r>
            <a:r>
              <a:rPr lang="es-ES" dirty="0">
                <a:solidFill>
                  <a:srgbClr val="008080"/>
                </a:solidFill>
                <a:latin typeface="Calibri" panose="020F0502020204030204" pitchFamily="34" charset="0"/>
                <a:ea typeface="Calibri" panose="020F0502020204030204" pitchFamily="34" charset="0"/>
                <a:cs typeface="Times New Roman" panose="02020603050405020304" pitchFamily="18" charset="0"/>
              </a:rPr>
              <a:t>evitar en lo posible incurrir en </a:t>
            </a:r>
            <a:r>
              <a:rPr lang="es-ES"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las</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 </a:t>
            </a:r>
            <a:r>
              <a:rPr lang="es-ES"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falacias de la deducción incorrecta </a:t>
            </a:r>
            <a:r>
              <a:rPr lang="es-ES"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a:t>
            </a:r>
            <a:endParaRPr lang="es-ES" sz="18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495099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27473"/>
            <a:ext cx="9800824" cy="5438195"/>
          </a:xfrm>
        </p:spPr>
        <p:txBody>
          <a:bodyPr>
            <a:normAutofit fontScale="92500"/>
          </a:bodyPr>
          <a:lstStyle/>
          <a:p>
            <a:pPr algn="just">
              <a:lnSpc>
                <a:spcPct val="120000"/>
              </a:lnSpc>
              <a:spcAft>
                <a:spcPts val="0"/>
              </a:spcAft>
            </a:pPr>
            <a:r>
              <a:rPr lang="es-ES" sz="2200" dirty="0" smtClean="0">
                <a:latin typeface="Calibri" panose="020F0502020204030204" pitchFamily="34" charset="0"/>
                <a:ea typeface="Calibri" panose="020F0502020204030204" pitchFamily="34" charset="0"/>
                <a:cs typeface="Times New Roman" panose="02020603050405020304" pitchFamily="18" charset="0"/>
              </a:rPr>
              <a:t>	Además </a:t>
            </a:r>
            <a:r>
              <a:rPr lang="es-ES" sz="2200" dirty="0">
                <a:latin typeface="Calibri" panose="020F0502020204030204" pitchFamily="34" charset="0"/>
                <a:ea typeface="Calibri" panose="020F0502020204030204" pitchFamily="34" charset="0"/>
                <a:cs typeface="Times New Roman" panose="02020603050405020304" pitchFamily="18" charset="0"/>
              </a:rPr>
              <a:t>de formular cada proposición en lenguaje conversacional, para poder formularlo también en lógica formal, denominemos a cada proposición simple con una letra mayúscula, así:</a:t>
            </a:r>
            <a:endParaRPr lang="es-ES" sz="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Times New Roman" panose="02020603050405020304" pitchFamily="18" charset="0"/>
                <a:ea typeface="Calibri" panose="020F0502020204030204" pitchFamily="34" charset="0"/>
                <a:cs typeface="Times New Roman" panose="02020603050405020304" pitchFamily="18" charset="0"/>
              </a:rPr>
              <a:t> </a:t>
            </a:r>
            <a:r>
              <a:rPr lang="es-ES" sz="2200" b="1" dirty="0" smtClean="0">
                <a:solidFill>
                  <a:srgbClr val="993300"/>
                </a:solidFill>
                <a:latin typeface="Calibri" panose="020F0502020204030204" pitchFamily="34" charset="0"/>
                <a:cs typeface="Times New Roman" panose="02020603050405020304" pitchFamily="18" charset="0"/>
              </a:rPr>
              <a:t>P</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993300"/>
                </a:solidFill>
                <a:latin typeface="Calibri" panose="020F0502020204030204" pitchFamily="34" charset="0"/>
                <a:cs typeface="Times New Roman" panose="02020603050405020304" pitchFamily="18" charset="0"/>
              </a:rPr>
              <a:t>el ruido asociado a la presencia del sacerdote provoca un terror psicológico que (ES lo que) desencadena la fiebre puerperal </a:t>
            </a:r>
            <a:endParaRPr lang="es-ES" sz="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b="1" dirty="0">
                <a:solidFill>
                  <a:srgbClr val="0000FF"/>
                </a:solidFill>
                <a:latin typeface="Calibri" panose="020F0502020204030204" pitchFamily="34" charset="0"/>
                <a:cs typeface="Times New Roman" panose="02020603050405020304" pitchFamily="18" charset="0"/>
              </a:rPr>
              <a:t> </a:t>
            </a:r>
            <a:r>
              <a:rPr lang="es-ES" sz="2200" b="1" dirty="0" smtClean="0">
                <a:solidFill>
                  <a:srgbClr val="0000FF"/>
                </a:solidFill>
                <a:latin typeface="Calibri" panose="020F0502020204030204" pitchFamily="34" charset="0"/>
                <a:cs typeface="Times New Roman" panose="02020603050405020304" pitchFamily="18" charset="0"/>
              </a:rPr>
              <a:t>Q</a:t>
            </a:r>
            <a:r>
              <a:rPr lang="es-ES" sz="2200" dirty="0">
                <a:latin typeface="Calibri" panose="020F0502020204030204" pitchFamily="34" charset="0"/>
                <a:cs typeface="Times New Roman" panose="02020603050405020304" pitchFamily="18" charset="0"/>
              </a:rPr>
              <a:t>: </a:t>
            </a:r>
            <a:r>
              <a:rPr lang="es-ES" sz="2200" dirty="0">
                <a:solidFill>
                  <a:srgbClr val="0000FF"/>
                </a:solidFill>
                <a:latin typeface="Calibri" panose="020F0502020204030204" pitchFamily="34" charset="0"/>
                <a:cs typeface="Times New Roman" panose="02020603050405020304" pitchFamily="18" charset="0"/>
              </a:rPr>
              <a:t>eliminar el ruido (ES lo que) disminuye la fiebre</a:t>
            </a:r>
            <a:endParaRPr lang="es-ES" sz="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Calibri" panose="020F0502020204030204" pitchFamily="34" charset="0"/>
                <a:ea typeface="Calibri" panose="020F0502020204030204" pitchFamily="34" charset="0"/>
                <a:cs typeface="Times New Roman" panose="02020603050405020304" pitchFamily="18" charset="0"/>
              </a:rPr>
              <a:t> </a:t>
            </a:r>
            <a:r>
              <a:rPr lang="es-ES" sz="2200" dirty="0" smtClean="0">
                <a:latin typeface="Calibri" panose="020F0502020204030204" pitchFamily="34" charset="0"/>
                <a:ea typeface="Calibri" panose="020F0502020204030204" pitchFamily="34" charset="0"/>
                <a:cs typeface="Times New Roman" panose="02020603050405020304" pitchFamily="18" charset="0"/>
              </a:rPr>
              <a:t>	Utilizando </a:t>
            </a:r>
            <a:r>
              <a:rPr lang="es-ES" sz="2200" dirty="0">
                <a:latin typeface="Calibri" panose="020F0502020204030204" pitchFamily="34" charset="0"/>
                <a:ea typeface="Calibri" panose="020F0502020204030204" pitchFamily="34" charset="0"/>
                <a:cs typeface="Times New Roman" panose="02020603050405020304" pitchFamily="18" charset="0"/>
              </a:rPr>
              <a:t>de nuevo los símbolos de la lógica formal, podemos relacionar ambas proposiciones simples para obtener una proposición compuesta en ambos lenguajes </a:t>
            </a:r>
            <a:r>
              <a:rPr lang="es-ES" sz="2200" dirty="0" smtClean="0">
                <a:latin typeface="Calibri" panose="020F0502020204030204" pitchFamily="34" charset="0"/>
                <a:ea typeface="Calibri" panose="020F0502020204030204" pitchFamily="34" charset="0"/>
                <a:cs typeface="Times New Roman" panose="02020603050405020304" pitchFamily="18" charset="0"/>
              </a:rPr>
              <a:t>así</a:t>
            </a:r>
          </a:p>
          <a:p>
            <a:pPr algn="just">
              <a:lnSpc>
                <a:spcPct val="120000"/>
              </a:lnSpc>
              <a:spcAft>
                <a:spcPts val="0"/>
              </a:spcAft>
            </a:pPr>
            <a:r>
              <a:rPr lang="es-ES" sz="2200" b="1" dirty="0">
                <a:solidFill>
                  <a:srgbClr val="993300"/>
                </a:solidFill>
                <a:latin typeface="Calibri" panose="020F0502020204030204" pitchFamily="34" charset="0"/>
                <a:cs typeface="Times New Roman" panose="02020603050405020304" pitchFamily="18" charset="0"/>
              </a:rPr>
              <a:t>P </a:t>
            </a:r>
            <a:r>
              <a:rPr lang="es-ES" sz="2200" b="1" dirty="0">
                <a:solidFill>
                  <a:srgbClr val="FF3399"/>
                </a:solidFill>
                <a:latin typeface="Calibri" panose="020F0502020204030204" pitchFamily="34" charset="0"/>
                <a:ea typeface="Calibri" panose="020F0502020204030204" pitchFamily="34" charset="0"/>
                <a:cs typeface="Times New Roman" panose="02020603050405020304" pitchFamily="18" charset="0"/>
              </a:rPr>
              <a:t>=&gt; </a:t>
            </a:r>
            <a:r>
              <a:rPr lang="es-ES" sz="22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Q    </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r>
              <a:rPr lang="es-ES" sz="22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200" dirty="0" smtClean="0">
                <a:latin typeface="Calibri" panose="020F0502020204030204" pitchFamily="34" charset="0"/>
                <a:ea typeface="Calibri" panose="020F0502020204030204" pitchFamily="34" charset="0"/>
                <a:cs typeface="Times New Roman" panose="02020603050405020304" pitchFamily="18" charset="0"/>
              </a:rPr>
              <a:t> </a:t>
            </a:r>
            <a:r>
              <a:rPr lang="es-ES" sz="2200" dirty="0" smtClean="0">
                <a:solidFill>
                  <a:srgbClr val="FF3399"/>
                </a:solidFill>
                <a:latin typeface="Calibri" panose="020F0502020204030204" pitchFamily="34" charset="0"/>
                <a:ea typeface="Calibri" panose="020F0502020204030204" pitchFamily="34" charset="0"/>
                <a:cs typeface="Times New Roman" panose="02020603050405020304" pitchFamily="18" charset="0"/>
              </a:rPr>
              <a:t>implica</a:t>
            </a:r>
            <a:r>
              <a:rPr lang="es-ES" sz="2200" dirty="0" smtClean="0">
                <a:latin typeface="Calibri" panose="020F0502020204030204" pitchFamily="34" charset="0"/>
                <a:ea typeface="Calibri" panose="020F0502020204030204" pitchFamily="34" charset="0"/>
                <a:cs typeface="Times New Roman" panose="02020603050405020304" pitchFamily="18" charset="0"/>
              </a:rPr>
              <a:t> </a:t>
            </a:r>
            <a:r>
              <a:rPr lang="es-ES" sz="22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200" dirty="0" smtClean="0">
                <a:latin typeface="Calibri" panose="020F0502020204030204" pitchFamily="34" charset="0"/>
                <a:ea typeface="Calibri" panose="020F0502020204030204" pitchFamily="34" charset="0"/>
                <a:cs typeface="Times New Roman" panose="02020603050405020304" pitchFamily="18" charset="0"/>
              </a:rPr>
              <a:t>", ó también "</a:t>
            </a:r>
            <a:r>
              <a:rPr lang="es-ES" sz="2200" dirty="0" smtClean="0">
                <a:solidFill>
                  <a:srgbClr val="FF3399"/>
                </a:solidFill>
                <a:latin typeface="Calibri" panose="020F0502020204030204" pitchFamily="34" charset="0"/>
                <a:ea typeface="Calibri" panose="020F0502020204030204" pitchFamily="34" charset="0"/>
                <a:cs typeface="Times New Roman" panose="02020603050405020304" pitchFamily="18" charset="0"/>
              </a:rPr>
              <a:t>Si</a:t>
            </a:r>
            <a:r>
              <a:rPr lang="es-ES" sz="2200" dirty="0" smtClean="0">
                <a:latin typeface="Calibri" panose="020F0502020204030204" pitchFamily="34" charset="0"/>
                <a:ea typeface="Calibri" panose="020F0502020204030204" pitchFamily="34" charset="0"/>
                <a:cs typeface="Times New Roman" panose="02020603050405020304" pitchFamily="18" charset="0"/>
              </a:rPr>
              <a:t> </a:t>
            </a:r>
            <a:r>
              <a:rPr lang="es-ES" sz="22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r>
              <a:rPr lang="es-ES" sz="2200" dirty="0" smtClean="0">
                <a:solidFill>
                  <a:srgbClr val="FF3399"/>
                </a:solidFill>
                <a:latin typeface="Calibri" panose="020F0502020204030204" pitchFamily="34" charset="0"/>
                <a:ea typeface="Calibri" panose="020F0502020204030204" pitchFamily="34" charset="0"/>
                <a:cs typeface="Times New Roman" panose="02020603050405020304" pitchFamily="18" charset="0"/>
              </a:rPr>
              <a:t> entonces </a:t>
            </a:r>
            <a:r>
              <a:rPr lang="es-ES" sz="22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Calibri" panose="020F0502020204030204" pitchFamily="34" charset="0"/>
                <a:cs typeface="Times New Roman" panose="02020603050405020304" pitchFamily="18" charset="0"/>
              </a:rPr>
              <a:t> </a:t>
            </a:r>
            <a:r>
              <a:rPr lang="es-ES" sz="2200" b="1" dirty="0" smtClean="0">
                <a:solidFill>
                  <a:srgbClr val="993300"/>
                </a:solidFill>
                <a:latin typeface="Calibri" panose="020F0502020204030204" pitchFamily="34" charset="0"/>
                <a:cs typeface="Times New Roman" panose="02020603050405020304" pitchFamily="18" charset="0"/>
              </a:rPr>
              <a:t>P </a:t>
            </a:r>
            <a:r>
              <a:rPr lang="es-ES" sz="2200" b="1" dirty="0">
                <a:solidFill>
                  <a:srgbClr val="FF3399"/>
                </a:solidFill>
                <a:latin typeface="Calibri" panose="020F0502020204030204" pitchFamily="34" charset="0"/>
                <a:ea typeface="Calibri" panose="020F0502020204030204" pitchFamily="34" charset="0"/>
                <a:cs typeface="Times New Roman" panose="02020603050405020304" pitchFamily="18" charset="0"/>
              </a:rPr>
              <a:t>=&gt; </a:t>
            </a: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200" b="1"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FF3399"/>
                </a:solidFill>
                <a:latin typeface="Calibri" panose="020F0502020204030204" pitchFamily="34" charset="0"/>
                <a:ea typeface="Calibri" panose="020F0502020204030204" pitchFamily="34" charset="0"/>
                <a:cs typeface="Times New Roman" panose="02020603050405020304" pitchFamily="18" charset="0"/>
              </a:rPr>
              <a:t>Si </a:t>
            </a:r>
            <a:r>
              <a:rPr lang="es-ES" sz="2200" dirty="0">
                <a:solidFill>
                  <a:srgbClr val="993300"/>
                </a:solidFill>
                <a:latin typeface="Calibri" panose="020F0502020204030204" pitchFamily="34" charset="0"/>
                <a:cs typeface="Times New Roman" panose="02020603050405020304" pitchFamily="18" charset="0"/>
              </a:rPr>
              <a:t>el ruido asociado a la presencia del sacerdote provoca un terror psicológico que (ES lo que) desencadena la fiebre puerperal</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FF3399"/>
                </a:solidFill>
                <a:latin typeface="Calibri" panose="020F0502020204030204" pitchFamily="34" charset="0"/>
                <a:ea typeface="Calibri" panose="020F0502020204030204" pitchFamily="34" charset="0"/>
                <a:cs typeface="Times New Roman" panose="02020603050405020304" pitchFamily="18" charset="0"/>
              </a:rPr>
              <a:t>entonces</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eliminar el ruido (ES lo que) disminuye </a:t>
            </a:r>
            <a:r>
              <a:rPr lang="es-ES" sz="22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la fiebre</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875463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lnSpcReduction="10000"/>
          </a:bodyPr>
          <a:lstStyle/>
          <a:p>
            <a:pPr algn="just">
              <a:lnSpc>
                <a:spcPct val="107000"/>
              </a:lnSpc>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En estos casos, la contrastación está basada en un razonamiento que consiste en decir que,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si </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la hipótesis </a:t>
            </a:r>
            <a:r>
              <a:rPr lang="es-ES" sz="2000" dirty="0">
                <a:solidFill>
                  <a:srgbClr val="C00000"/>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Calibri" panose="020F0502020204030204" pitchFamily="34" charset="0"/>
              </a:rPr>
              <a:t>P</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 es verdadera</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entonces se producirán, en las circunstancias especificadas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(por ejemplo, si el sacerdote deja de atravesar las salas),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ciertos sucesos observables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(por ejemplo, un descenso en la mortalidad).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En pocas palabras,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si</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0000"/>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Calibri" panose="020F0502020204030204" pitchFamily="34" charset="0"/>
              </a:rPr>
              <a:t>P</a:t>
            </a:r>
            <a:r>
              <a:rPr lang="es-ES" sz="2000" dirty="0">
                <a:solidFill>
                  <a:srgbClr val="C00000"/>
                </a:solidFill>
                <a:latin typeface="Calibri" panose="020F0502020204030204" pitchFamily="34" charset="0"/>
                <a:ea typeface="Calibri" panose="020F0502020204030204" pitchFamily="34" charset="0"/>
                <a:cs typeface="Calibri" panose="020F0502020204030204" pitchFamily="34" charset="0"/>
              </a:rPr>
              <a:t> es verdadera</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entonces</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 también lo es </a:t>
            </a:r>
            <a:r>
              <a:rPr lang="es-ES" sz="2000" dirty="0">
                <a:solidFill>
                  <a:srgbClr val="0000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Calibri" panose="020F0502020204030204" pitchFamily="34" charset="0"/>
              </a:rPr>
              <a:t>Q</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donde </a:t>
            </a:r>
            <a:r>
              <a:rPr lang="es-ES" sz="2000" dirty="0">
                <a:solidFill>
                  <a:srgbClr val="0000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Calibri" panose="020F0502020204030204" pitchFamily="34" charset="0"/>
              </a:rPr>
              <a:t>Q</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es un enunciado que describe los hechos observables que se espera se produzcan tras una manipulación experimental.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Con la economía expresiva de la lógica formal, podemos afirmar que </a:t>
            </a:r>
            <a:r>
              <a:rPr lang="es-ES" sz="2000" dirty="0">
                <a:solidFill>
                  <a:srgbClr val="993300"/>
                </a:solidFill>
                <a:latin typeface="Calibri" panose="020F0502020204030204" pitchFamily="34" charset="0"/>
                <a:cs typeface="Times New Roman" panose="02020603050405020304" pitchFamily="18" charset="0"/>
              </a:rPr>
              <a:t>P </a:t>
            </a:r>
            <a:r>
              <a:rPr lang="es-ES"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=&gt;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lo cual en un lenguaje más conversacional dice que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implica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o, lo que es igual,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Q</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está implicado por</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P</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lo que a su vez es igual que </a:t>
            </a:r>
            <a:r>
              <a:rPr lang="es-ES" sz="2000" u="sng" dirty="0">
                <a:solidFill>
                  <a:srgbClr val="0000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Calibri" panose="020F0502020204030204" pitchFamily="34" charset="0"/>
              </a:rPr>
              <a:t>Q </a:t>
            </a:r>
            <a:r>
              <a:rPr lang="es-ES" sz="2000" u="sng" dirty="0">
                <a:solidFill>
                  <a:srgbClr val="FF0066"/>
                </a:solidFill>
                <a:latin typeface="Calibri" panose="020F0502020204030204" pitchFamily="34" charset="0"/>
                <a:ea typeface="Calibri" panose="020F0502020204030204" pitchFamily="34" charset="0"/>
                <a:cs typeface="Calibri" panose="020F0502020204030204" pitchFamily="34" charset="0"/>
              </a:rPr>
              <a:t>es una implicación contrastadora</a:t>
            </a:r>
            <a:r>
              <a:rPr lang="es-ES" sz="2000" u="sng" dirty="0">
                <a:latin typeface="Calibri" panose="020F0502020204030204" pitchFamily="34" charset="0"/>
                <a:ea typeface="Calibri" panose="020F0502020204030204" pitchFamily="34" charset="0"/>
                <a:cs typeface="Calibri" panose="020F0502020204030204" pitchFamily="34" charset="0"/>
              </a:rPr>
              <a:t> de la hipótesis </a:t>
            </a:r>
            <a:r>
              <a:rPr lang="es-ES" sz="2000" u="sng" dirty="0">
                <a:solidFill>
                  <a:srgbClr val="C00000"/>
                </a:solidFill>
                <a:latin typeface="Calibri" panose="020F0502020204030204" pitchFamily="34" charset="0"/>
                <a:ea typeface="Calibri" panose="020F0502020204030204" pitchFamily="34" charset="0"/>
                <a:cs typeface="Calibri" panose="020F0502020204030204" pitchFamily="34" charset="0"/>
              </a:rPr>
              <a:t>P</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NOTA: </a:t>
            </a:r>
            <a:r>
              <a:rPr lang="es-ES" sz="2000" b="1" dirty="0">
                <a:solidFill>
                  <a:srgbClr val="993300"/>
                </a:solidFill>
                <a:latin typeface="Calibri" panose="020F0502020204030204" pitchFamily="34" charset="0"/>
                <a:cs typeface="Times New Roman" panose="02020603050405020304" pitchFamily="18" charset="0"/>
              </a:rPr>
              <a:t>P </a:t>
            </a:r>
            <a:r>
              <a:rPr lang="es-ES" sz="20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=&gt;</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Q </a:t>
            </a:r>
            <a:r>
              <a:rPr lang="es-ES" sz="2000" dirty="0">
                <a:latin typeface="Calibri" panose="020F0502020204030204" pitchFamily="34" charset="0"/>
                <a:ea typeface="Calibri" panose="020F0502020204030204" pitchFamily="34" charset="0"/>
                <a:cs typeface="Times New Roman" panose="02020603050405020304" pitchFamily="18" charset="0"/>
              </a:rPr>
              <a:t>también puede expresarse matemáticamente así: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f</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de la misma manera que </a:t>
            </a:r>
            <a:r>
              <a:rPr lang="es-ES" sz="2000" b="1" dirty="0">
                <a:solidFill>
                  <a:srgbClr val="993300"/>
                </a:solidFill>
                <a:latin typeface="Calibri" panose="020F0502020204030204" pitchFamily="34" charset="0"/>
                <a:cs typeface="Times New Roman" panose="02020603050405020304" pitchFamily="18" charset="0"/>
              </a:rPr>
              <a:t>X </a:t>
            </a:r>
            <a:r>
              <a:rPr lang="es-ES" sz="2000" b="1" dirty="0">
                <a:solidFill>
                  <a:srgbClr val="FF3399"/>
                </a:solidFill>
                <a:latin typeface="Calibri" panose="020F0502020204030204" pitchFamily="34" charset="0"/>
                <a:ea typeface="Calibri" panose="020F0502020204030204" pitchFamily="34" charset="0"/>
                <a:cs typeface="Times New Roman" panose="02020603050405020304" pitchFamily="18" charset="0"/>
              </a:rPr>
              <a:t>=&gt;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Y</a:t>
            </a:r>
            <a:r>
              <a:rPr lang="es-ES" sz="2000" dirty="0">
                <a:latin typeface="Calibri" panose="020F0502020204030204" pitchFamily="34" charset="0"/>
                <a:ea typeface="Times New Roman" panose="02020603050405020304" pitchFamily="18" charset="0"/>
                <a:cs typeface="Times New Roman" panose="02020603050405020304" pitchFamily="18" charset="0"/>
              </a:rPr>
              <a:t> también puede expresarse </a:t>
            </a:r>
            <a:r>
              <a:rPr lang="es-ES" sz="20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Y</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i="1" dirty="0">
                <a:latin typeface="Calibri" panose="020F0502020204030204" pitchFamily="34" charset="0"/>
                <a:ea typeface="Calibri" panose="020F0502020204030204" pitchFamily="34" charset="0"/>
                <a:cs typeface="Times New Roman" panose="02020603050405020304" pitchFamily="18" charset="0"/>
              </a:rPr>
              <a:t>f</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X</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475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10011364" cy="4809488"/>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Cuando el control experimental es imposible podemos intentar contrastar observacionalmente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ES" sz="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Si queremos verificar nuestra hipótesis </a:t>
            </a:r>
            <a:r>
              <a:rPr lang="es-ES" sz="2000" i="1" dirty="0">
                <a:solidFill>
                  <a:srgbClr val="0000FF"/>
                </a:solidFill>
                <a:latin typeface="Calibri" panose="020F0502020204030204" pitchFamily="34" charset="0"/>
                <a:cs typeface="Calibri" panose="020F0502020204030204" pitchFamily="34" charset="0"/>
              </a:rPr>
              <a:t>Y</a:t>
            </a:r>
            <a:r>
              <a:rPr lang="es-ES" sz="2000" i="1" dirty="0">
                <a:solidFill>
                  <a:srgbClr val="00B0F0"/>
                </a:solidFill>
                <a:latin typeface="Calibri" panose="020F0502020204030204" pitchFamily="34" charset="0"/>
                <a:cs typeface="Calibri" panose="020F0502020204030204" pitchFamily="34" charset="0"/>
              </a:rPr>
              <a:t> </a:t>
            </a:r>
            <a:r>
              <a:rPr lang="es-ES" sz="2000" i="1" dirty="0">
                <a:solidFill>
                  <a:srgbClr val="000000"/>
                </a:solidFill>
                <a:latin typeface="Calibri" panose="020F0502020204030204" pitchFamily="34" charset="0"/>
                <a:ea typeface="Calibri" panose="020F0502020204030204" pitchFamily="34" charset="0"/>
                <a:cs typeface="Calibri" panose="020F0502020204030204" pitchFamily="34" charset="0"/>
              </a:rPr>
              <a:t>= f (</a:t>
            </a:r>
            <a:r>
              <a:rPr lang="es-ES" sz="2000" i="1" dirty="0">
                <a:solidFill>
                  <a:srgbClr val="993300"/>
                </a:solidFill>
                <a:latin typeface="Calibri" panose="020F0502020204030204" pitchFamily="34" charset="0"/>
                <a:ea typeface="Calibri" panose="020F0502020204030204" pitchFamily="34" charset="0"/>
                <a:cs typeface="Calibri" panose="020F0502020204030204" pitchFamily="34" charset="0"/>
              </a:rPr>
              <a:t>X</a:t>
            </a:r>
            <a:r>
              <a:rPr lang="es-ES" sz="2000" i="1"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pero la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condiciones </a:t>
            </a:r>
            <a:r>
              <a:rPr lang="es-ES" sz="2000" i="1" dirty="0">
                <a:solidFill>
                  <a:srgbClr val="993300"/>
                </a:solidFill>
                <a:latin typeface="Calibri" panose="020F0502020204030204" pitchFamily="34" charset="0"/>
                <a:ea typeface="Calibri" panose="020F0502020204030204" pitchFamily="34" charset="0"/>
                <a:cs typeface="Calibri" panose="020F0502020204030204" pitchFamily="34" charset="0"/>
              </a:rPr>
              <a:t>x</a:t>
            </a:r>
            <a:r>
              <a:rPr lang="es-ES" sz="2000" i="1" baseline="-25000" dirty="0">
                <a:solidFill>
                  <a:srgbClr val="993300"/>
                </a:solidFill>
                <a:latin typeface="Calibri" panose="020F0502020204030204" pitchFamily="34" charset="0"/>
                <a:ea typeface="Calibri" panose="020F0502020204030204" pitchFamily="34" charset="0"/>
                <a:cs typeface="Calibri" panose="020F0502020204030204" pitchFamily="34" charset="0"/>
              </a:rPr>
              <a:t>1</a:t>
            </a:r>
            <a:r>
              <a:rPr lang="es-ES" sz="2000" i="1" dirty="0">
                <a:solidFill>
                  <a:srgbClr val="993300"/>
                </a:solidFill>
                <a:latin typeface="Calibri" panose="020F0502020204030204" pitchFamily="34" charset="0"/>
                <a:ea typeface="Calibri" panose="020F0502020204030204" pitchFamily="34" charset="0"/>
                <a:cs typeface="Calibri" panose="020F0502020204030204" pitchFamily="34" charset="0"/>
              </a:rPr>
              <a:t>, x</a:t>
            </a:r>
            <a:r>
              <a:rPr lang="es-ES" sz="2000" i="1" baseline="-25000" dirty="0">
                <a:solidFill>
                  <a:srgbClr val="993300"/>
                </a:solidFill>
                <a:latin typeface="Calibri" panose="020F0502020204030204" pitchFamily="34" charset="0"/>
                <a:ea typeface="Calibri" panose="020F0502020204030204" pitchFamily="34" charset="0"/>
                <a:cs typeface="Calibri" panose="020F0502020204030204" pitchFamily="34" charset="0"/>
              </a:rPr>
              <a:t>2</a:t>
            </a:r>
            <a:r>
              <a:rPr lang="es-ES" sz="2000" i="1" dirty="0">
                <a:solidFill>
                  <a:srgbClr val="993300"/>
                </a:solidFill>
                <a:latin typeface="Calibri" panose="020F0502020204030204" pitchFamily="34" charset="0"/>
                <a:ea typeface="Calibri" panose="020F0502020204030204" pitchFamily="34" charset="0"/>
                <a:cs typeface="Calibri" panose="020F0502020204030204" pitchFamily="34" charset="0"/>
              </a:rPr>
              <a:t>, x</a:t>
            </a:r>
            <a:r>
              <a:rPr lang="es-ES" sz="2000" i="1" baseline="-25000" dirty="0">
                <a:solidFill>
                  <a:srgbClr val="993300"/>
                </a:solidFill>
                <a:latin typeface="Calibri" panose="020F0502020204030204" pitchFamily="34" charset="0"/>
                <a:ea typeface="Calibri" panose="020F0502020204030204" pitchFamily="34" charset="0"/>
                <a:cs typeface="Calibri" panose="020F0502020204030204" pitchFamily="34" charset="0"/>
              </a:rPr>
              <a:t>3</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no pueden ser provocadas o variadas por medios tecnológicos disponibles,</a:t>
            </a:r>
            <a:r>
              <a:rPr lang="es-ES" sz="2000" dirty="0">
                <a:solidFill>
                  <a:srgbClr val="00B0F0"/>
                </a:solidFill>
                <a:latin typeface="Calibri" panose="020F0502020204030204" pitchFamily="34" charset="0"/>
                <a:ea typeface="Calibri" panose="020F0502020204030204" pitchFamily="34" charset="0"/>
                <a:cs typeface="Calibri" panose="020F0502020204030204" pitchFamily="34" charset="0"/>
              </a:rPr>
              <a:t> entonces habrá que contrastar la hipótesis de modo no experimental (observacional)</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buscando o esperando que se produzcan casos en que esas condiciones especificadas se den espontáneamente, y comprobando luego si el resultado es </a:t>
            </a:r>
            <a:r>
              <a:rPr lang="es-ES" sz="2000" i="1" dirty="0">
                <a:solidFill>
                  <a:srgbClr val="0000FF"/>
                </a:solidFill>
                <a:latin typeface="Calibri" panose="020F0502020204030204" pitchFamily="34" charset="0"/>
                <a:cs typeface="Calibri" panose="020F0502020204030204" pitchFamily="34" charset="0"/>
              </a:rPr>
              <a:t>y</a:t>
            </a:r>
            <a:r>
              <a:rPr lang="es-ES" sz="2000" i="1" baseline="-25000" dirty="0">
                <a:solidFill>
                  <a:srgbClr val="0000FF"/>
                </a:solidFill>
                <a:latin typeface="Calibri" panose="020F0502020204030204" pitchFamily="34" charset="0"/>
                <a:cs typeface="Calibri" panose="020F0502020204030204" pitchFamily="34" charset="0"/>
              </a:rPr>
              <a:t>1</a:t>
            </a:r>
            <a:r>
              <a:rPr lang="es-ES" sz="2000" i="1" dirty="0">
                <a:solidFill>
                  <a:srgbClr val="0000FF"/>
                </a:solidFill>
                <a:latin typeface="Calibri" panose="020F0502020204030204" pitchFamily="34" charset="0"/>
                <a:cs typeface="Calibri" panose="020F0502020204030204" pitchFamily="34" charset="0"/>
              </a:rPr>
              <a:t>, y</a:t>
            </a:r>
            <a:r>
              <a:rPr lang="es-ES" sz="2000" i="1" baseline="-25000" dirty="0">
                <a:solidFill>
                  <a:srgbClr val="0000FF"/>
                </a:solidFill>
                <a:latin typeface="Calibri" panose="020F0502020204030204" pitchFamily="34" charset="0"/>
                <a:cs typeface="Calibri" panose="020F0502020204030204" pitchFamily="34" charset="0"/>
              </a:rPr>
              <a:t>2</a:t>
            </a:r>
            <a:r>
              <a:rPr lang="es-ES" sz="2000" i="1" dirty="0">
                <a:solidFill>
                  <a:srgbClr val="0000FF"/>
                </a:solidFill>
                <a:latin typeface="Calibri" panose="020F0502020204030204" pitchFamily="34" charset="0"/>
                <a:cs typeface="Calibri" panose="020F0502020204030204" pitchFamily="34" charset="0"/>
              </a:rPr>
              <a:t>, y</a:t>
            </a:r>
            <a:r>
              <a:rPr lang="es-ES" sz="2000" i="1" baseline="-25000" dirty="0">
                <a:solidFill>
                  <a:srgbClr val="0000FF"/>
                </a:solidFill>
                <a:latin typeface="Calibri" panose="020F0502020204030204" pitchFamily="34" charset="0"/>
                <a:cs typeface="Calibri" panose="020F0502020204030204" pitchFamily="34" charset="0"/>
              </a:rPr>
              <a:t>3</a:t>
            </a:r>
            <a:r>
              <a:rPr lang="es-ES" sz="2000" i="1" dirty="0">
                <a:solidFill>
                  <a:srgbClr val="000000"/>
                </a:solidFill>
                <a:latin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Podemos expresarlo</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  Si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observacionalmente se da la condición </a:t>
            </a:r>
            <a:r>
              <a:rPr lang="es-ES" sz="2000" i="1" dirty="0">
                <a:solidFill>
                  <a:srgbClr val="993300"/>
                </a:solidFill>
                <a:latin typeface="Calibri" panose="020F0502020204030204" pitchFamily="34" charset="0"/>
                <a:ea typeface="Calibri" panose="020F0502020204030204" pitchFamily="34" charset="0"/>
                <a:cs typeface="Calibri" panose="020F0502020204030204" pitchFamily="34" charset="0"/>
              </a:rPr>
              <a:t>x</a:t>
            </a:r>
            <a:r>
              <a:rPr lang="es-ES" sz="2000" i="1" baseline="-25000" dirty="0">
                <a:solidFill>
                  <a:srgbClr val="993300"/>
                </a:solidFill>
                <a:latin typeface="Calibri" panose="020F0502020204030204" pitchFamily="34" charset="0"/>
                <a:ea typeface="Calibri" panose="020F0502020204030204" pitchFamily="34" charset="0"/>
                <a:cs typeface="Calibri" panose="020F0502020204030204" pitchFamily="34" charset="0"/>
              </a:rPr>
              <a:t>1</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entonces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se producirá el resultado </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y</a:t>
            </a:r>
            <a:r>
              <a:rPr lang="es-ES" sz="2000" i="1" baseline="-25000" dirty="0">
                <a:solidFill>
                  <a:srgbClr val="0000FF"/>
                </a:solidFill>
                <a:latin typeface="Calibri" panose="020F0502020204030204" pitchFamily="34" charset="0"/>
                <a:ea typeface="Calibri" panose="020F0502020204030204" pitchFamily="34" charset="0"/>
                <a:cs typeface="Calibri" panose="020F0502020204030204" pitchFamily="34" charset="0"/>
              </a:rPr>
              <a:t>1</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058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a:extLst>
              <a:ext uri="{FF2B5EF4-FFF2-40B4-BE49-F238E27FC236}">
                <a16:creationId xmlns:a16="http://schemas.microsoft.com/office/drawing/2014/main" id="{C54534BD-FEF0-4D9B-BB35-6C697C342AF5}"/>
              </a:ext>
            </a:extLst>
          </p:cNvPr>
          <p:cNvSpPr>
            <a:spLocks noGrp="1"/>
          </p:cNvSpPr>
          <p:nvPr>
            <p:ph type="title"/>
          </p:nvPr>
        </p:nvSpPr>
        <p:spPr>
          <a:xfrm>
            <a:off x="699661" y="267290"/>
            <a:ext cx="10515600" cy="528590"/>
          </a:xfrm>
        </p:spPr>
        <p:txBody>
          <a:bodyPr>
            <a:normAutofit/>
          </a:bodyPr>
          <a:lstStyle/>
          <a:p>
            <a:r>
              <a:rPr lang="es-ES" sz="2000" b="1" dirty="0">
                <a:solidFill>
                  <a:srgbClr val="9900FF"/>
                </a:solidFill>
                <a:latin typeface="+mn-lt"/>
              </a:rPr>
              <a:t>Veamos las 4 formas posibles de contrastación </a:t>
            </a:r>
            <a:r>
              <a:rPr lang="es-ES" sz="2000" b="1" dirty="0" smtClean="0">
                <a:solidFill>
                  <a:srgbClr val="9900FF"/>
                </a:solidFill>
                <a:latin typeface="+mn-lt"/>
              </a:rPr>
              <a:t>de la hipótesis p =&gt; q desde </a:t>
            </a:r>
            <a:r>
              <a:rPr lang="es-ES" sz="2000" b="1" dirty="0">
                <a:solidFill>
                  <a:srgbClr val="9900FF"/>
                </a:solidFill>
                <a:latin typeface="+mn-lt"/>
              </a:rPr>
              <a:t>este sencillo </a:t>
            </a:r>
            <a:r>
              <a:rPr lang="es-ES" sz="2000" b="1" dirty="0" smtClean="0">
                <a:solidFill>
                  <a:srgbClr val="9900FF"/>
                </a:solidFill>
                <a:latin typeface="+mn-lt"/>
              </a:rPr>
              <a:t>ejemplo:</a:t>
            </a:r>
            <a:endParaRPr lang="es-ES" sz="2000" b="1" dirty="0">
              <a:solidFill>
                <a:srgbClr val="9900FF"/>
              </a:solidFill>
              <a:latin typeface="+mn-lt"/>
            </a:endParaRPr>
          </a:p>
        </p:txBody>
      </p:sp>
      <p:pic>
        <p:nvPicPr>
          <p:cNvPr id="8" name="Marcador de contenido 7"/>
          <p:cNvPicPr>
            <a:picLocks noGrp="1" noChangeAspect="1"/>
          </p:cNvPicPr>
          <p:nvPr>
            <p:ph idx="1"/>
          </p:nvPr>
        </p:nvPicPr>
        <p:blipFill>
          <a:blip r:embed="rId2"/>
          <a:stretch>
            <a:fillRect/>
          </a:stretch>
        </p:blipFill>
        <p:spPr>
          <a:xfrm>
            <a:off x="883771" y="1039937"/>
            <a:ext cx="9618792" cy="4759972"/>
          </a:xfrm>
          <a:prstGeom prst="rect">
            <a:avLst/>
          </a:prstGeom>
        </p:spPr>
      </p:pic>
    </p:spTree>
    <p:extLst>
      <p:ext uri="{BB962C8B-B14F-4D97-AF65-F5344CB8AC3E}">
        <p14:creationId xmlns:p14="http://schemas.microsoft.com/office/powerpoint/2010/main" val="26450640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Marcador de contenido 11"/>
          <p:cNvPicPr>
            <a:picLocks noGrp="1" noChangeAspect="1"/>
          </p:cNvPicPr>
          <p:nvPr>
            <p:ph idx="1"/>
          </p:nvPr>
        </p:nvPicPr>
        <p:blipFill>
          <a:blip r:embed="rId2"/>
          <a:stretch>
            <a:fillRect/>
          </a:stretch>
        </p:blipFill>
        <p:spPr>
          <a:xfrm>
            <a:off x="2444262" y="4282838"/>
            <a:ext cx="6736093" cy="2448990"/>
          </a:xfrm>
          <a:prstGeom prst="rect">
            <a:avLst/>
          </a:prstGeom>
        </p:spPr>
      </p:pic>
      <p:pic>
        <p:nvPicPr>
          <p:cNvPr id="2" name="Imagen 1"/>
          <p:cNvPicPr>
            <a:picLocks noChangeAspect="1"/>
          </p:cNvPicPr>
          <p:nvPr/>
        </p:nvPicPr>
        <p:blipFill>
          <a:blip r:embed="rId3"/>
          <a:stretch>
            <a:fillRect/>
          </a:stretch>
        </p:blipFill>
        <p:spPr>
          <a:xfrm>
            <a:off x="1724297" y="136954"/>
            <a:ext cx="8176024" cy="4041380"/>
          </a:xfrm>
          <a:prstGeom prst="rect">
            <a:avLst/>
          </a:prstGeom>
        </p:spPr>
      </p:pic>
    </p:spTree>
    <p:extLst>
      <p:ext uri="{BB962C8B-B14F-4D97-AF65-F5344CB8AC3E}">
        <p14:creationId xmlns:p14="http://schemas.microsoft.com/office/powerpoint/2010/main" val="3937974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3714" y="605554"/>
            <a:ext cx="9800824" cy="5622968"/>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1)</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 MODUS TOLLENDO TOLLENS</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el razonamiento es válido, es decir, que su conclusión es verdadera, cuando sus premisas son verdaderas. </a:t>
            </a:r>
          </a:p>
          <a:p>
            <a:pPr algn="just">
              <a:lnSpc>
                <a:spcPct val="100000"/>
              </a:lnSpc>
              <a:spcAft>
                <a:spcPts val="0"/>
              </a:spcAft>
            </a:pPr>
            <a:r>
              <a:rPr lang="es-ES" sz="800" dirty="0">
                <a:solidFill>
                  <a:srgbClr val="009900"/>
                </a:solidFill>
                <a:latin typeface="Calibri" panose="020F0502020204030204" pitchFamily="34" charset="0"/>
                <a:ea typeface="FreeSans"/>
                <a:cs typeface="FreeSans"/>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a:t>
            </a:r>
            <a:r>
              <a:rPr lang="es-ES" sz="2000" dirty="0">
                <a:latin typeface="Calibri" panose="020F0502020204030204" pitchFamily="34" charset="0"/>
                <a:ea typeface="Calibri" panose="020F0502020204030204" pitchFamily="34" charset="0"/>
                <a:cs typeface="Times New Roman" panose="02020603050405020304" pitchFamily="18" charset="0"/>
              </a:rPr>
              <a:t>	Si hoy llueve, entonces el suelo estará mojado.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no Q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Observamos que el </a:t>
            </a:r>
            <a:r>
              <a:rPr lang="es-ES" sz="2000" dirty="0">
                <a:latin typeface="Calibri" panose="020F0502020204030204" pitchFamily="34" charset="0"/>
                <a:ea typeface="Calibri" panose="020F0502020204030204" pitchFamily="34" charset="0"/>
                <a:cs typeface="Times New Roman" panose="02020603050405020304" pitchFamily="18" charset="0"/>
              </a:rPr>
              <a:t>suelo NO está mojado.</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000" b="1" dirty="0">
                <a:solidFill>
                  <a:srgbClr val="009900"/>
                </a:solidFill>
                <a:latin typeface="+mn-ea"/>
              </a:rPr>
              <a:t>Ⱶ</a:t>
            </a:r>
            <a:r>
              <a:rPr lang="es-ES" sz="2000" b="1" dirty="0">
                <a:solidFill>
                  <a:srgbClr val="009900"/>
                </a:solidFill>
                <a:latin typeface="Calibri" panose="020F0502020204030204" pitchFamily="34" charset="0"/>
              </a:rPr>
              <a:t> no P</a:t>
            </a:r>
            <a:r>
              <a:rPr lang="es-ES" sz="2000" b="1" dirty="0">
                <a:latin typeface="Calibri" panose="020F0502020204030204" pitchFamily="34" charset="0"/>
              </a:rPr>
              <a:t>	</a:t>
            </a:r>
            <a:r>
              <a:rPr lang="es-ES" sz="2000" dirty="0">
                <a:latin typeface="Calibri" panose="020F0502020204030204" pitchFamily="34" charset="0"/>
                <a:ea typeface="FreeSans"/>
                <a:cs typeface="FreeSans"/>
              </a:rPr>
              <a:t>Luego</a:t>
            </a:r>
            <a:r>
              <a:rPr lang="es-ES" sz="2000" dirty="0">
                <a:solidFill>
                  <a:srgbClr val="008000"/>
                </a:solidFill>
                <a:latin typeface="Calibri" panose="020F0502020204030204" pitchFamily="34" charset="0"/>
                <a:ea typeface="FreeSans"/>
                <a:cs typeface="FreeSans"/>
              </a:rPr>
              <a:t> NO ha llovido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Negando (</a:t>
            </a:r>
            <a:r>
              <a:rPr lang="es-ES" sz="2000" dirty="0" err="1">
                <a:latin typeface="Calibri" panose="020F0502020204030204" pitchFamily="34" charset="0"/>
                <a:ea typeface="Calibri" panose="020F0502020204030204" pitchFamily="34" charset="0"/>
                <a:cs typeface="Times New Roman" panose="02020603050405020304" pitchFamily="18" charset="0"/>
              </a:rPr>
              <a:t>tollendo</a:t>
            </a:r>
            <a:r>
              <a:rPr lang="es-ES" sz="2000" dirty="0">
                <a:latin typeface="Calibri" panose="020F0502020204030204" pitchFamily="34" charset="0"/>
                <a:ea typeface="Calibri" panose="020F0502020204030204" pitchFamily="34" charset="0"/>
                <a:cs typeface="Times New Roman" panose="02020603050405020304" pitchFamily="18" charset="0"/>
              </a:rPr>
              <a:t>) el consecuente, se niega (</a:t>
            </a:r>
            <a:r>
              <a:rPr lang="es-ES" sz="2000" dirty="0" err="1">
                <a:latin typeface="Calibri" panose="020F0502020204030204" pitchFamily="34" charset="0"/>
                <a:ea typeface="Calibri" panose="020F0502020204030204" pitchFamily="34" charset="0"/>
                <a:cs typeface="Times New Roman" panose="02020603050405020304" pitchFamily="18" charset="0"/>
              </a:rPr>
              <a:t>tollens</a:t>
            </a:r>
            <a:r>
              <a:rPr lang="es-ES" sz="2000" dirty="0">
                <a:latin typeface="Calibri" panose="020F0502020204030204" pitchFamily="34" charset="0"/>
                <a:ea typeface="Calibri" panose="020F0502020204030204" pitchFamily="34" charset="0"/>
                <a:cs typeface="Times New Roman" panose="02020603050405020304" pitchFamily="18" charset="0"/>
              </a:rPr>
              <a:t>) el antecedente. </a:t>
            </a:r>
          </a:p>
          <a:p>
            <a:pPr algn="just">
              <a:lnSpc>
                <a:spcPct val="12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6614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3714" y="605554"/>
            <a:ext cx="9800824" cy="5622968"/>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 MODUS PONENDO PONENS,</a:t>
            </a:r>
            <a:r>
              <a:rPr lang="es-ES" sz="2000" dirty="0">
                <a:latin typeface="Calibri" panose="020F0502020204030204" pitchFamily="34" charset="0"/>
                <a:ea typeface="Calibri" panose="020F0502020204030204" pitchFamily="34" charset="0"/>
                <a:cs typeface="Times New Roman" panose="02020603050405020304" pitchFamily="18" charset="0"/>
              </a:rPr>
              <a:t> el razonamiento es válido, es decir, que su conclusión es verdadera, cuando sus premisas son verdaderas. </a:t>
            </a:r>
          </a:p>
          <a:p>
            <a:pPr algn="just">
              <a:lnSpc>
                <a:spcPct val="100000"/>
              </a:lnSpc>
              <a:spcAft>
                <a:spcPts val="0"/>
              </a:spcAft>
            </a:pPr>
            <a:r>
              <a:rPr lang="es-ES" sz="800" b="1"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a:t>
            </a:r>
            <a:r>
              <a:rPr lang="es-ES" sz="2000" dirty="0">
                <a:latin typeface="Calibri" panose="020F0502020204030204" pitchFamily="34" charset="0"/>
                <a:ea typeface="Calibri" panose="020F0502020204030204" pitchFamily="34" charset="0"/>
                <a:cs typeface="Times New Roman" panose="02020603050405020304" pitchFamily="18" charset="0"/>
              </a:rPr>
              <a:t>	Si hoy llueve, entonces el suelo estará mojado.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Observamos que </a:t>
            </a:r>
            <a:r>
              <a:rPr lang="es-ES" sz="2000" dirty="0">
                <a:latin typeface="Calibri" panose="020F0502020204030204" pitchFamily="34" charset="0"/>
                <a:ea typeface="Calibri" panose="020F0502020204030204" pitchFamily="34" charset="0"/>
                <a:cs typeface="Times New Roman" panose="02020603050405020304" pitchFamily="18" charset="0"/>
              </a:rPr>
              <a:t>llueve.</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000" b="1" dirty="0">
                <a:solidFill>
                  <a:srgbClr val="009900"/>
                </a:solidFill>
                <a:latin typeface="+mn-ea"/>
              </a:rPr>
              <a:t>Ⱶ</a:t>
            </a:r>
            <a:r>
              <a:rPr lang="es-ES" sz="2000" b="1" dirty="0">
                <a:solidFill>
                  <a:srgbClr val="009900"/>
                </a:solidFill>
                <a:latin typeface="Calibri" panose="020F0502020204030204" pitchFamily="34" charset="0"/>
              </a:rPr>
              <a:t> Q</a:t>
            </a:r>
            <a:r>
              <a:rPr lang="es-ES" sz="2000" b="1" dirty="0">
                <a:latin typeface="Calibri" panose="020F0502020204030204" pitchFamily="34" charset="0"/>
              </a:rPr>
              <a:t>	</a:t>
            </a:r>
            <a:r>
              <a:rPr lang="es-ES" sz="2000" dirty="0">
                <a:latin typeface="Calibri" panose="020F0502020204030204" pitchFamily="34" charset="0"/>
                <a:ea typeface="FreeSans"/>
                <a:cs typeface="FreeSans"/>
              </a:rPr>
              <a:t>Luego</a:t>
            </a:r>
            <a:r>
              <a:rPr lang="es-ES" sz="2000" dirty="0">
                <a:solidFill>
                  <a:srgbClr val="008000"/>
                </a:solidFill>
                <a:latin typeface="Calibri" panose="020F0502020204030204" pitchFamily="34" charset="0"/>
                <a:ea typeface="FreeSans"/>
                <a:cs typeface="FreeSans"/>
              </a:rPr>
              <a:t> el suelo estará mojado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latin typeface="Calibri" panose="020F0502020204030204" pitchFamily="34" charset="0"/>
                <a:ea typeface="Calibri" panose="020F0502020204030204" pitchFamily="34" charset="0"/>
                <a:cs typeface="Times New Roman" panose="02020603050405020304" pitchFamily="18" charset="0"/>
              </a:rPr>
              <a:t>Ponendo</a:t>
            </a:r>
            <a:r>
              <a:rPr lang="es-ES" sz="2000" dirty="0">
                <a:latin typeface="Calibri" panose="020F0502020204030204" pitchFamily="34" charset="0"/>
                <a:ea typeface="Calibri" panose="020F0502020204030204" pitchFamily="34" charset="0"/>
                <a:cs typeface="Times New Roman" panose="02020603050405020304" pitchFamily="18" charset="0"/>
              </a:rPr>
              <a:t> (afirmando) el antecedente, se afirma (</a:t>
            </a:r>
            <a:r>
              <a:rPr lang="es-ES" sz="2000" dirty="0" err="1">
                <a:latin typeface="Calibri" panose="020F0502020204030204" pitchFamily="34" charset="0"/>
                <a:ea typeface="Calibri" panose="020F0502020204030204" pitchFamily="34" charset="0"/>
                <a:cs typeface="Times New Roman" panose="02020603050405020304" pitchFamily="18" charset="0"/>
              </a:rPr>
              <a:t>ponens</a:t>
            </a:r>
            <a:r>
              <a:rPr lang="es-ES" sz="2000" dirty="0">
                <a:latin typeface="Calibri" panose="020F0502020204030204" pitchFamily="34" charset="0"/>
                <a:ea typeface="Calibri" panose="020F0502020204030204" pitchFamily="34" charset="0"/>
                <a:cs typeface="Times New Roman" panose="02020603050405020304" pitchFamily="18" charset="0"/>
              </a:rPr>
              <a:t>) el consecuente. La estructura </a:t>
            </a:r>
            <a:r>
              <a:rPr lang="es-ES" sz="2000" b="1" dirty="0">
                <a:latin typeface="Calibri" panose="020F0502020204030204" pitchFamily="34" charset="0"/>
                <a:ea typeface="Calibri" panose="020F0502020204030204" pitchFamily="34" charset="0"/>
                <a:cs typeface="Times New Roman" panose="02020603050405020304" pitchFamily="18" charset="0"/>
              </a:rPr>
              <a:t>P=&gt;Q</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Ⱶ Q </a:t>
            </a:r>
            <a:r>
              <a:rPr lang="es-ES" sz="2000" dirty="0">
                <a:latin typeface="Calibri" panose="020F0502020204030204" pitchFamily="34" charset="0"/>
                <a:ea typeface="Calibri" panose="020F0502020204030204" pitchFamily="34" charset="0"/>
                <a:cs typeface="Times New Roman" panose="02020603050405020304" pitchFamily="18" charset="0"/>
              </a:rPr>
              <a:t>no sirve para el avance del conocimiento científico, que no se ocupa de concluir Q después de haber afirmado P en la segunda premisa (porque es una tautología).</a:t>
            </a:r>
          </a:p>
          <a:p>
            <a:pPr algn="just">
              <a:lnSpc>
                <a:spcPct val="12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0860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3714" y="605554"/>
            <a:ext cx="9800824" cy="5622968"/>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3)</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FALACIA DE NEGACIÓN DEL ANTECEDENTE</a:t>
            </a:r>
            <a:r>
              <a:rPr lang="es-ES" sz="2000" dirty="0">
                <a:latin typeface="Calibri" panose="020F0502020204030204" pitchFamily="34" charset="0"/>
                <a:ea typeface="Calibri" panose="020F0502020204030204" pitchFamily="34" charset="0"/>
                <a:cs typeface="Times New Roman" panose="02020603050405020304" pitchFamily="18" charset="0"/>
              </a:rPr>
              <a:t>, el razonamiento no es válido, es decir, que su conclusión puede ser falsa, aunque sus premisas sean verdaderas. </a:t>
            </a: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a:t>
            </a:r>
            <a:r>
              <a:rPr lang="es-ES" sz="2000" dirty="0">
                <a:latin typeface="Calibri" panose="020F0502020204030204" pitchFamily="34" charset="0"/>
                <a:ea typeface="Calibri" panose="020F0502020204030204" pitchFamily="34" charset="0"/>
                <a:cs typeface="Times New Roman" panose="02020603050405020304" pitchFamily="18" charset="0"/>
              </a:rPr>
              <a:t>	Si hoy llueve, entonces el suelo estará mojado.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no P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Observamos que </a:t>
            </a:r>
            <a:r>
              <a:rPr lang="es-ES" sz="2000" dirty="0">
                <a:latin typeface="Calibri" panose="020F0502020204030204" pitchFamily="34" charset="0"/>
                <a:ea typeface="Calibri" panose="020F0502020204030204" pitchFamily="34" charset="0"/>
                <a:cs typeface="Times New Roman" panose="02020603050405020304" pitchFamily="18" charset="0"/>
              </a:rPr>
              <a:t>NO ha llovido.</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000" b="1" dirty="0">
                <a:solidFill>
                  <a:srgbClr val="FF0000"/>
                </a:solidFill>
                <a:latin typeface="+mn-ea"/>
              </a:rPr>
              <a:t>Ⱶ</a:t>
            </a:r>
            <a:r>
              <a:rPr lang="es-ES" sz="2000" b="1" dirty="0">
                <a:solidFill>
                  <a:srgbClr val="FF0000"/>
                </a:solidFill>
                <a:latin typeface="Calibri" panose="020F0502020204030204" pitchFamily="34" charset="0"/>
              </a:rPr>
              <a:t> no Q</a:t>
            </a:r>
            <a:r>
              <a:rPr lang="es-ES" sz="2000" b="1" dirty="0">
                <a:latin typeface="Calibri" panose="020F0502020204030204" pitchFamily="34" charset="0"/>
              </a:rPr>
              <a:t>	</a:t>
            </a:r>
            <a:r>
              <a:rPr lang="es-ES" sz="2000" dirty="0">
                <a:latin typeface="Calibri" panose="020F0502020204030204" pitchFamily="34" charset="0"/>
                <a:ea typeface="FreeSans"/>
                <a:cs typeface="FreeSans"/>
              </a:rPr>
              <a:t>Luego </a:t>
            </a:r>
            <a:r>
              <a:rPr lang="es-ES" sz="2000" dirty="0">
                <a:solidFill>
                  <a:srgbClr val="FF6600"/>
                </a:solidFill>
                <a:latin typeface="Calibri" panose="020F0502020204030204" pitchFamily="34" charset="0"/>
                <a:ea typeface="FreeSans"/>
                <a:cs typeface="FreeSans"/>
              </a:rPr>
              <a:t>¿el suelo NO está mojado?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Toda falacia de negación del antecedente da una conclusión no válida. En efecto, puede no haber llovido, pero no puede concluirse que </a:t>
            </a:r>
            <a:r>
              <a:rPr lang="es-ES" sz="2000" dirty="0">
                <a:solidFill>
                  <a:srgbClr val="FF6600"/>
                </a:solidFill>
                <a:latin typeface="Calibri" panose="020F0502020204030204" pitchFamily="34" charset="0"/>
              </a:rPr>
              <a:t>el suelo NO está mojado</a:t>
            </a:r>
            <a:r>
              <a:rPr lang="es-ES" sz="2000" dirty="0">
                <a:latin typeface="Calibri" panose="020F0502020204030204" pitchFamily="34" charset="0"/>
                <a:ea typeface="Calibri" panose="020F0502020204030204" pitchFamily="34" charset="0"/>
                <a:cs typeface="Times New Roman" panose="02020603050405020304" pitchFamily="18" charset="0"/>
              </a:rPr>
              <a:t>, pues puede no llover y estar mojado el suelo por la manguera del jardín, un desagüe abierto u otros aportes de agua.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45790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3713" y="605554"/>
            <a:ext cx="9943589" cy="5622968"/>
          </a:xfrm>
        </p:spPr>
        <p:txBody>
          <a:bodyPr>
            <a:normAutofit lnSpcReduction="10000"/>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4)</a:t>
            </a:r>
            <a:r>
              <a:rPr lang="es-ES" sz="2000" b="1" dirty="0">
                <a:solidFill>
                  <a:srgbClr val="009900"/>
                </a:solidFill>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FALACIA DE AFIRMACIÓN DEL CONSECUENTE</a:t>
            </a:r>
            <a:r>
              <a:rPr lang="es-ES" sz="2000" dirty="0">
                <a:latin typeface="Calibri" panose="020F0502020204030204" pitchFamily="34" charset="0"/>
                <a:ea typeface="Calibri" panose="020F0502020204030204" pitchFamily="34" charset="0"/>
                <a:cs typeface="Calibri" panose="020F0502020204030204" pitchFamily="34" charset="0"/>
              </a:rPr>
              <a:t>, el razonamiento no es válido, es decir, que su conclusión puede ser falsa, aunque sus premisas sean verdaderas.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P =&gt; Q</a:t>
            </a:r>
            <a:r>
              <a:rPr lang="es-ES" sz="2000" dirty="0">
                <a:latin typeface="Calibri" panose="020F0502020204030204" pitchFamily="34" charset="0"/>
                <a:ea typeface="Calibri" panose="020F0502020204030204" pitchFamily="34" charset="0"/>
                <a:cs typeface="Calibri" panose="020F0502020204030204" pitchFamily="34" charset="0"/>
              </a:rPr>
              <a:t>	Si hoy llueve, entonces el suelo estará mojado.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Q</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Observamos que el </a:t>
            </a:r>
            <a:r>
              <a:rPr lang="es-ES" sz="2000" dirty="0">
                <a:latin typeface="Calibri" panose="020F0502020204030204" pitchFamily="34" charset="0"/>
                <a:ea typeface="Calibri" panose="020F0502020204030204" pitchFamily="34" charset="0"/>
                <a:cs typeface="Calibri" panose="020F0502020204030204" pitchFamily="34" charset="0"/>
              </a:rPr>
              <a:t>suelo está mojado.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______________________________________</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solidFill>
                  <a:srgbClr val="FF0000"/>
                </a:solidFill>
                <a:latin typeface="Calibri" panose="020F0502020204030204" pitchFamily="34" charset="0"/>
                <a:cs typeface="Calibri" panose="020F0502020204030204" pitchFamily="34" charset="0"/>
              </a:rPr>
              <a:t>Ⱶ P</a:t>
            </a:r>
            <a:r>
              <a:rPr lang="es-ES" sz="2000" b="1" dirty="0">
                <a:latin typeface="Calibri" panose="020F0502020204030204" pitchFamily="34" charset="0"/>
                <a:cs typeface="Calibri" panose="020F0502020204030204" pitchFamily="34" charset="0"/>
              </a:rPr>
              <a:t>	</a:t>
            </a:r>
            <a:r>
              <a:rPr lang="es-ES" sz="2000" dirty="0">
                <a:latin typeface="Calibri" panose="020F0502020204030204" pitchFamily="34" charset="0"/>
                <a:ea typeface="FreeSans"/>
                <a:cs typeface="Calibri" panose="020F0502020204030204" pitchFamily="34" charset="0"/>
              </a:rPr>
              <a:t>Luego </a:t>
            </a:r>
            <a:r>
              <a:rPr lang="es-ES" sz="2000" dirty="0">
                <a:solidFill>
                  <a:srgbClr val="FF6600"/>
                </a:solidFill>
                <a:latin typeface="Calibri" panose="020F0502020204030204" pitchFamily="34" charset="0"/>
                <a:ea typeface="FreeSans"/>
                <a:cs typeface="Calibri" panose="020F0502020204030204" pitchFamily="34" charset="0"/>
              </a:rPr>
              <a:t>¿ha llovido?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Toda falacia de afirmación del consecuente da una conclusión no válida. En efecto, puede estar mojado el suelo, pero no puede concluirse que </a:t>
            </a:r>
            <a:r>
              <a:rPr lang="es-ES" sz="2000" dirty="0">
                <a:solidFill>
                  <a:srgbClr val="FF6600"/>
                </a:solidFill>
                <a:latin typeface="Calibri" panose="020F0502020204030204" pitchFamily="34" charset="0"/>
                <a:cs typeface="Calibri" panose="020F0502020204030204" pitchFamily="34" charset="0"/>
              </a:rPr>
              <a:t>ha llovido</a:t>
            </a:r>
            <a:r>
              <a:rPr lang="es-ES" sz="2000" dirty="0">
                <a:latin typeface="Calibri" panose="020F0502020204030204" pitchFamily="34" charset="0"/>
                <a:ea typeface="Calibri" panose="020F0502020204030204" pitchFamily="34" charset="0"/>
                <a:cs typeface="Calibri" panose="020F0502020204030204" pitchFamily="34" charset="0"/>
              </a:rPr>
              <a:t>, pues puede estar mojado por la manguera del jardín, un desagüe abierto u otros aportes de agua, sin haber llovido.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ADVERTENCIA: </a:t>
            </a:r>
            <a:r>
              <a:rPr lang="es-ES" sz="2000" dirty="0">
                <a:latin typeface="Calibri" panose="020F0502020204030204" pitchFamily="34" charset="0"/>
                <a:ea typeface="Calibri" panose="020F0502020204030204" pitchFamily="34" charset="0"/>
                <a:cs typeface="Calibri" panose="020F0502020204030204" pitchFamily="34" charset="0"/>
              </a:rPr>
              <a:t>No confundir este esquema de razonamiento en el </a:t>
            </a:r>
            <a:r>
              <a:rPr lang="es-ES" sz="2000" u="sng" dirty="0">
                <a:latin typeface="Calibri" panose="020F0502020204030204" pitchFamily="34" charset="0"/>
                <a:ea typeface="Calibri" panose="020F0502020204030204" pitchFamily="34" charset="0"/>
                <a:cs typeface="Calibri" panose="020F0502020204030204" pitchFamily="34" charset="0"/>
              </a:rPr>
              <a:t>hipotético deductivo</a:t>
            </a:r>
            <a:r>
              <a:rPr lang="es-ES" sz="2000" dirty="0">
                <a:latin typeface="Calibri" panose="020F0502020204030204" pitchFamily="34" charset="0"/>
                <a:ea typeface="Calibri" panose="020F0502020204030204" pitchFamily="34" charset="0"/>
                <a:cs typeface="Calibri" panose="020F0502020204030204" pitchFamily="34" charset="0"/>
              </a:rPr>
              <a:t>, en el que la primera proposición </a:t>
            </a:r>
            <a:r>
              <a:rPr lang="es-ES" sz="2000" dirty="0" smtClean="0">
                <a:latin typeface="Calibri" panose="020F0502020204030204" pitchFamily="34" charset="0"/>
                <a:ea typeface="Calibri" panose="020F0502020204030204" pitchFamily="34" charset="0"/>
                <a:cs typeface="Calibri" panose="020F0502020204030204" pitchFamily="34" charset="0"/>
              </a:rPr>
              <a:t>"P" </a:t>
            </a:r>
            <a:r>
              <a:rPr lang="es-ES" sz="2000" dirty="0">
                <a:latin typeface="Calibri" panose="020F0502020204030204" pitchFamily="34" charset="0"/>
                <a:ea typeface="Calibri" panose="020F0502020204030204" pitchFamily="34" charset="0"/>
                <a:cs typeface="Calibri" panose="020F0502020204030204" pitchFamily="34" charset="0"/>
              </a:rPr>
              <a:t>es una hipótesis, con el </a:t>
            </a:r>
            <a:r>
              <a:rPr lang="es-ES" sz="2000" u="sng" dirty="0">
                <a:latin typeface="Calibri" panose="020F0502020204030204" pitchFamily="34" charset="0"/>
                <a:ea typeface="Calibri" panose="020F0502020204030204" pitchFamily="34" charset="0"/>
                <a:cs typeface="Calibri" panose="020F0502020204030204" pitchFamily="34" charset="0"/>
              </a:rPr>
              <a:t>nomológico deductivo</a:t>
            </a:r>
            <a:r>
              <a:rPr lang="es-ES" sz="2000" dirty="0">
                <a:latin typeface="Calibri" panose="020F0502020204030204" pitchFamily="34" charset="0"/>
                <a:ea typeface="Calibri" panose="020F0502020204030204" pitchFamily="34" charset="0"/>
                <a:cs typeface="Calibri" panose="020F0502020204030204" pitchFamily="34" charset="0"/>
              </a:rPr>
              <a:t> en que la primera proposición </a:t>
            </a:r>
            <a:r>
              <a:rPr lang="es-ES" sz="2000" dirty="0" smtClean="0">
                <a:latin typeface="Calibri" panose="020F0502020204030204" pitchFamily="34" charset="0"/>
                <a:ea typeface="Calibri" panose="020F0502020204030204" pitchFamily="34" charset="0"/>
                <a:cs typeface="Calibri" panose="020F0502020204030204" pitchFamily="34" charset="0"/>
              </a:rPr>
              <a:t>"L" </a:t>
            </a:r>
            <a:r>
              <a:rPr lang="es-ES" sz="2000" dirty="0">
                <a:latin typeface="Calibri" panose="020F0502020204030204" pitchFamily="34" charset="0"/>
                <a:ea typeface="Calibri" panose="020F0502020204030204" pitchFamily="34" charset="0"/>
                <a:cs typeface="Calibri" panose="020F0502020204030204" pitchFamily="34" charset="0"/>
              </a:rPr>
              <a:t>es una Ley (es decir, un teorema o </a:t>
            </a:r>
            <a:r>
              <a:rPr lang="es-ES" sz="2000" i="1" dirty="0" err="1">
                <a:latin typeface="Calibri" panose="020F0502020204030204" pitchFamily="34" charset="0"/>
                <a:ea typeface="Calibri" panose="020F0502020204030204" pitchFamily="34" charset="0"/>
                <a:cs typeface="Calibri" panose="020F0502020204030204" pitchFamily="34" charset="0"/>
              </a:rPr>
              <a:t>teorémun</a:t>
            </a:r>
            <a:r>
              <a:rPr lang="es-ES" sz="2000" dirty="0">
                <a:latin typeface="Calibri" panose="020F0502020204030204" pitchFamily="34" charset="0"/>
                <a:ea typeface="Calibri" panose="020F0502020204030204" pitchFamily="34" charset="0"/>
                <a:cs typeface="Calibri" panose="020F0502020204030204" pitchFamily="34" charset="0"/>
              </a:rPr>
              <a:t> y no una hipótesis).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07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3133044"/>
            <a:ext cx="9800824" cy="4769230"/>
          </a:xfrm>
        </p:spPr>
        <p:txBody>
          <a:bodyPr>
            <a:normAutofit/>
          </a:bodyPr>
          <a:lstStyle/>
          <a:p>
            <a:pPr>
              <a:lnSpc>
                <a:spcPct val="100000"/>
              </a:lnSpc>
              <a:spcAft>
                <a:spcPts val="0"/>
              </a:spcAft>
            </a:pPr>
            <a:r>
              <a:rPr lang="es-ES" sz="2800" b="1" dirty="0">
                <a:effectLst/>
                <a:latin typeface="Calibri" panose="020F0502020204030204" pitchFamily="34" charset="0"/>
                <a:ea typeface="Calibri" panose="020F0502020204030204" pitchFamily="34" charset="0"/>
                <a:cs typeface="Times New Roman" panose="02020603050405020304" pitchFamily="18" charset="0"/>
              </a:rPr>
              <a:t>UN CASO HISTÓRICO A TÍTULO DE EJEMPLO</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
        <p:nvSpPr>
          <p:cNvPr id="2" name="Rectángulo 1"/>
          <p:cNvSpPr/>
          <p:nvPr/>
        </p:nvSpPr>
        <p:spPr>
          <a:xfrm>
            <a:off x="2152357" y="2743199"/>
            <a:ext cx="8004517" cy="1308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994821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266122" y="2222318"/>
            <a:ext cx="7209182" cy="5106133"/>
          </a:xfrm>
        </p:spPr>
        <p:txBody>
          <a:bodyPr>
            <a:normAutofit/>
          </a:bodyPr>
          <a:lstStyle/>
          <a:p>
            <a:pPr algn="just">
              <a:lnSpc>
                <a:spcPct val="100000"/>
              </a:lnSpc>
              <a:spcAft>
                <a:spcPts val="0"/>
              </a:spcAft>
            </a:pPr>
            <a:r>
              <a:rPr lang="es-ES" b="1" dirty="0" smtClean="0">
                <a:latin typeface="Calibri" panose="020F0502020204030204" pitchFamily="34" charset="0"/>
                <a:cs typeface="Times New Roman" panose="02020603050405020304" pitchFamily="18" charset="0"/>
              </a:rPr>
              <a:t>… cerremos </a:t>
            </a:r>
            <a:r>
              <a:rPr lang="es-ES" b="1" dirty="0">
                <a:latin typeface="Calibri" panose="020F0502020204030204" pitchFamily="34" charset="0"/>
                <a:cs typeface="Times New Roman" panose="02020603050405020304" pitchFamily="18" charset="0"/>
              </a:rPr>
              <a:t>el paréntesis, porque ya estamos preparados para volver con </a:t>
            </a:r>
            <a:r>
              <a:rPr lang="es-ES" b="1" dirty="0" err="1" smtClean="0">
                <a:latin typeface="Calibri" panose="020F0502020204030204" pitchFamily="34" charset="0"/>
                <a:cs typeface="Times New Roman" panose="02020603050405020304" pitchFamily="18" charset="0"/>
              </a:rPr>
              <a:t>Semmelweiss</a:t>
            </a:r>
            <a:r>
              <a:rPr lang="es-ES" b="1" dirty="0" smtClean="0">
                <a:latin typeface="Calibri" panose="020F0502020204030204" pitchFamily="34" charset="0"/>
                <a:cs typeface="Times New Roman" panose="02020603050405020304" pitchFamily="18" charset="0"/>
              </a:rPr>
              <a:t> …)</a:t>
            </a:r>
            <a:endParaRPr lang="es-ES" b="1" dirty="0">
              <a:latin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9E331290-E981-4547-B092-BE2B1DF19817}"/>
              </a:ext>
            </a:extLst>
          </p:cNvPr>
          <p:cNvSpPr/>
          <p:nvPr/>
        </p:nvSpPr>
        <p:spPr>
          <a:xfrm>
            <a:off x="1663148" y="1855304"/>
            <a:ext cx="8415130" cy="1573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56159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3"/>
            <a:ext cx="9800824" cy="5634138"/>
          </a:xfrm>
        </p:spPr>
        <p:txBody>
          <a:bodyPr>
            <a:normAutofit lnSpcReduction="10000"/>
          </a:bodyPr>
          <a:lstStyle/>
          <a:p>
            <a:pPr algn="just">
              <a:lnSpc>
                <a:spcPct val="11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Y </a:t>
            </a:r>
            <a:r>
              <a:rPr lang="es-ES" sz="2000" dirty="0">
                <a:latin typeface="Calibri" panose="020F0502020204030204" pitchFamily="34" charset="0"/>
                <a:ea typeface="Calibri" panose="020F0502020204030204" pitchFamily="34" charset="0"/>
                <a:cs typeface="Times New Roman" panose="02020603050405020304" pitchFamily="18" charset="0"/>
              </a:rPr>
              <a:t>ahora, utilizando otros dos de los símbolos de la lógica formal, procedamos a la contrastación de la hipótesis así:</a:t>
            </a:r>
          </a:p>
          <a:p>
            <a:pPr algn="just">
              <a:lnSpc>
                <a:spcPct val="110000"/>
              </a:lnSpc>
              <a:spcAft>
                <a:spcPts val="0"/>
              </a:spcAft>
            </a:pPr>
            <a:r>
              <a:rPr lang="es-ES"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	</a:t>
            </a:r>
            <a:r>
              <a:rPr lang="es-ES" sz="2000" dirty="0">
                <a:latin typeface="Calibri" panose="020F0502020204030204" pitchFamily="34" charset="0"/>
                <a:ea typeface="Calibri" panose="020F0502020204030204" pitchFamily="34" charset="0"/>
                <a:cs typeface="Times New Roman" panose="02020603050405020304" pitchFamily="18" charset="0"/>
              </a:rPr>
              <a:t>Si es verdadero que el terror producido por el sacerdote con su acólito es la causa de la fiebre puerperal, </a:t>
            </a:r>
            <a:r>
              <a:rPr lang="es-ES" sz="2000" dirty="0">
                <a:solidFill>
                  <a:srgbClr val="CC00CC"/>
                </a:solidFill>
                <a:latin typeface="Calibri" panose="020F0502020204030204" pitchFamily="34" charset="0"/>
                <a:ea typeface="Calibri" panose="020F0502020204030204" pitchFamily="34" charset="0"/>
                <a:cs typeface="Times New Roman" panose="02020603050405020304" pitchFamily="18" charset="0"/>
              </a:rPr>
              <a:t>entonces si el acólito deja de atravesar la sala iría seguido de un descenso en la fiebre puerperal.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no </a:t>
            </a:r>
            <a:r>
              <a:rPr lang="es-ES" sz="2000" b="1" dirty="0">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Empíricamente se muestra que cuando el acólito deja de atravesar la sala NO desciende la fiebre puerperal.</a:t>
            </a: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Ⱶ no P</a:t>
            </a:r>
            <a:r>
              <a:rPr lang="es-ES" sz="2000" dirty="0">
                <a:latin typeface="Calibri" panose="020F0502020204030204" pitchFamily="34" charset="0"/>
                <a:ea typeface="Calibri" panose="020F0502020204030204" pitchFamily="34" charset="0"/>
                <a:cs typeface="Times New Roman" panose="02020603050405020304" pitchFamily="18" charset="0"/>
              </a:rPr>
              <a:t>	Luego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la hipótesis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P es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NO verdadera (=es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falsa, y por ello debe ser rechazada).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Ya hemos visto que a este razonamiento se le denomina </a:t>
            </a:r>
            <a:r>
              <a:rPr lang="es-ES" sz="2000" b="1" i="1" dirty="0">
                <a:latin typeface="Calibri" panose="020F0502020204030204" pitchFamily="34" charset="0"/>
                <a:ea typeface="Calibri" panose="020F0502020204030204" pitchFamily="34" charset="0"/>
                <a:cs typeface="Times New Roman" panose="02020603050405020304" pitchFamily="18" charset="0"/>
              </a:rPr>
              <a:t>Modus </a:t>
            </a:r>
            <a:r>
              <a:rPr lang="es-ES" sz="2000" b="1" i="1" dirty="0" err="1">
                <a:latin typeface="Calibri" panose="020F0502020204030204" pitchFamily="34" charset="0"/>
                <a:ea typeface="Calibri" panose="020F0502020204030204" pitchFamily="34" charset="0"/>
                <a:cs typeface="Times New Roman" panose="02020603050405020304" pitchFamily="18" charset="0"/>
              </a:rPr>
              <a:t>tollendo</a:t>
            </a:r>
            <a:r>
              <a:rPr lang="es-ES" sz="2000" b="1" i="1" dirty="0">
                <a:latin typeface="Calibri" panose="020F0502020204030204" pitchFamily="34" charset="0"/>
                <a:ea typeface="Calibri" panose="020F0502020204030204" pitchFamily="34" charset="0"/>
                <a:cs typeface="Times New Roman" panose="02020603050405020304" pitchFamily="18" charset="0"/>
              </a:rPr>
              <a:t> </a:t>
            </a:r>
            <a:r>
              <a:rPr lang="es-ES" sz="2000" b="1" i="1" dirty="0" err="1">
                <a:latin typeface="Calibri" panose="020F0502020204030204" pitchFamily="34" charset="0"/>
                <a:ea typeface="Calibri" panose="020F0502020204030204" pitchFamily="34" charset="0"/>
                <a:cs typeface="Times New Roman" panose="02020603050405020304" pitchFamily="18" charset="0"/>
              </a:rPr>
              <a:t>tollens</a:t>
            </a:r>
            <a:r>
              <a:rPr lang="es-ES" sz="2000" b="1" i="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porque tiene esta estructura </a:t>
            </a:r>
            <a:r>
              <a:rPr lang="es-ES" sz="2000" b="1" dirty="0">
                <a:latin typeface="Calibri" panose="020F0502020204030204" pitchFamily="34" charset="0"/>
                <a:ea typeface="Calibri" panose="020F0502020204030204" pitchFamily="34" charset="0"/>
                <a:cs typeface="Times New Roman" panose="02020603050405020304" pitchFamily="18" charset="0"/>
              </a:rPr>
              <a:t>P =&gt; Q; no Q, Ⱶ no P</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Toda inferencia </a:t>
            </a:r>
            <a:r>
              <a:rPr lang="es-ES" sz="2000" i="1"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tollendo</a:t>
            </a:r>
            <a:r>
              <a:rPr lang="es-ES" sz="20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i="1"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tollens</a:t>
            </a:r>
            <a:r>
              <a:rPr lang="es-ES" sz="20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es deductivamente válida</a:t>
            </a:r>
            <a:r>
              <a:rPr lang="es-ES" sz="2000" dirty="0">
                <a:latin typeface="Calibri" panose="020F0502020204030204" pitchFamily="34" charset="0"/>
                <a:ea typeface="Calibri" panose="020F0502020204030204" pitchFamily="34" charset="0"/>
                <a:cs typeface="Times New Roman" panose="02020603050405020304" pitchFamily="18" charset="0"/>
              </a:rPr>
              <a:t>; es decir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que si las premisas están adecuadamente establecidas, la conclusión es válida, es decir que la hipótesis P es falsa y por ello debe ser rechazada.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8322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De modo similar, para contrastar la conjetura (hipótesis) relativa a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la posición boca arriba de las mujeres</a:t>
            </a:r>
            <a:r>
              <a:rPr lang="es-ES" sz="2000" dirty="0">
                <a:effectLst/>
                <a:latin typeface="Calibri" panose="020F0502020204030204" pitchFamily="34" charset="0"/>
                <a:ea typeface="Calibri" panose="020F0502020204030204" pitchFamily="34" charset="0"/>
                <a:cs typeface="Times New Roman" panose="02020603050405020304" pitchFamily="18" charset="0"/>
              </a:rPr>
              <a:t>, razona del siguiente modo: si la conjetura fuese verdadera, entonces la adopción, en la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División Primera</a:t>
            </a:r>
            <a:r>
              <a:rPr lang="es-ES" sz="2000" dirty="0">
                <a:effectLst/>
                <a:latin typeface="Calibri" panose="020F0502020204030204" pitchFamily="34" charset="0"/>
                <a:ea typeface="Calibri" panose="020F0502020204030204" pitchFamily="34" charset="0"/>
                <a:cs typeface="Times New Roman" panose="02020603050405020304" pitchFamily="18" charset="0"/>
              </a:rPr>
              <a:t>, de la posición lateral reduciría la mortalidad. Una vez más, la experimentación muestra que la implicación es falsa, y descarta la conjetura.</a:t>
            </a:r>
          </a:p>
          <a:p>
            <a:pPr algn="just">
              <a:lnSpc>
                <a:spcPct val="100000"/>
              </a:lnSpc>
              <a:spcAft>
                <a:spcPts val="0"/>
              </a:spcAft>
            </a:pPr>
            <a:r>
              <a:rPr lang="es-ES" sz="8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	</a:t>
            </a:r>
            <a:r>
              <a:rPr lang="es-ES" sz="2000" dirty="0">
                <a:effectLst/>
                <a:latin typeface="Calibri" panose="020F0502020204030204" pitchFamily="34" charset="0"/>
                <a:ea typeface="Calibri" panose="020F0502020204030204" pitchFamily="34" charset="0"/>
                <a:cs typeface="Times New Roman" panose="02020603050405020304" pitchFamily="18" charset="0"/>
              </a:rPr>
              <a:t>Si es verdadero que la postura boca arriba de las mujeres en la División Primera es la causa de la fiebre puerperal, </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entonces la adopción, en la División Primera, de la posición lateral reduciría la mortalidad.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no Q</a:t>
            </a:r>
            <a:r>
              <a:rPr lang="es-ES" sz="2000" dirty="0">
                <a:effectLst/>
                <a:latin typeface="Calibri" panose="020F0502020204030204" pitchFamily="34" charset="0"/>
                <a:ea typeface="Calibri" panose="020F0502020204030204" pitchFamily="34" charset="0"/>
                <a:cs typeface="Times New Roman" panose="02020603050405020304" pitchFamily="18" charset="0"/>
              </a:rPr>
              <a:t>	Empíricamente se muestra que la adopción de la posición lateral de las mujeres en la División Primera no reduce la fiebre puerperal.</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Ⱶ no P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Luego </a:t>
            </a:r>
            <a:r>
              <a:rPr lang="es-ES" sz="20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la hipótesis P es NO verdadera (=es falsa, y por ello debe ser rechazada).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25364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69034" y="2409932"/>
            <a:ext cx="9800824" cy="5463942"/>
          </a:xfrm>
        </p:spPr>
        <p:txBody>
          <a:bodyPr>
            <a:normAutofit/>
          </a:bodyPr>
          <a:lstStyle/>
          <a:p>
            <a:pPr>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Ya que estamos aquí, abramos un paréntesis para ver dos ejemplos más de </a:t>
            </a:r>
            <a:r>
              <a:rPr lang="es-ES" sz="28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Modus </a:t>
            </a:r>
            <a:r>
              <a:rPr lang="es-ES" sz="2800" b="1" dirty="0" err="1"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tollendo</a:t>
            </a:r>
            <a:r>
              <a:rPr lang="es-ES" sz="28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800" b="1" dirty="0" err="1"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tollens</a:t>
            </a:r>
            <a:r>
              <a:rPr lang="es-ES" sz="28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800" b="1" dirty="0" smtClean="0">
                <a:latin typeface="Calibri" panose="020F0502020204030204" pitchFamily="34" charset="0"/>
                <a:ea typeface="Calibri" panose="020F0502020204030204" pitchFamily="34" charset="0"/>
                <a:cs typeface="Times New Roman" panose="02020603050405020304" pitchFamily="18" charset="0"/>
              </a:rPr>
              <a:t>(…</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83503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fontScale="92500" lnSpcReduction="10000"/>
          </a:bodyPr>
          <a:lstStyle/>
          <a:p>
            <a:pPr algn="just">
              <a:lnSpc>
                <a:spcPct val="110000"/>
              </a:lnSpc>
              <a:spcAft>
                <a:spcPts val="0"/>
              </a:spcAft>
            </a:pPr>
            <a:r>
              <a:rPr lang="es-ES" sz="2000" u="sng" dirty="0">
                <a:solidFill>
                  <a:srgbClr val="008000"/>
                </a:solidFill>
                <a:effectLst/>
                <a:latin typeface="Calibri" panose="020F0502020204030204" pitchFamily="34" charset="0"/>
                <a:ea typeface="FreeSans"/>
                <a:cs typeface="FreeSans"/>
              </a:rPr>
              <a:t>MODUS TOLLENDO TOLLENS</a:t>
            </a:r>
            <a:endParaRPr lang="es-ES" sz="20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200" b="1" dirty="0">
                <a:effectLst/>
                <a:latin typeface="Calibri" panose="020F0502020204030204" pitchFamily="34" charset="0"/>
                <a:ea typeface="Calibri" panose="020F0502020204030204" pitchFamily="34" charset="0"/>
                <a:cs typeface="Times New Roman" panose="02020603050405020304" pitchFamily="18" charset="0"/>
              </a:rPr>
              <a:t>P =&gt; Q</a:t>
            </a:r>
            <a:r>
              <a:rPr lang="es-ES" sz="2200" dirty="0">
                <a:effectLst/>
                <a:latin typeface="Calibri" panose="020F0502020204030204" pitchFamily="34" charset="0"/>
                <a:ea typeface="Calibri" panose="020F0502020204030204" pitchFamily="34" charset="0"/>
                <a:cs typeface="Times New Roman" panose="02020603050405020304" pitchFamily="18" charset="0"/>
              </a:rPr>
              <a:t>	Si es verdadero que las estatinas son ajenas a ocasionar mialgia, </a:t>
            </a:r>
            <a:r>
              <a:rPr lang="es-ES" sz="22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también es verdadero que todas las personas que toman estatinas estarán libres de mialgia.</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n</a:t>
            </a:r>
            <a:r>
              <a:rPr lang="es-ES" sz="2200" b="1" dirty="0">
                <a:effectLst/>
                <a:latin typeface="Calibri" panose="020F0502020204030204" pitchFamily="34" charset="0"/>
                <a:ea typeface="Calibri" panose="020F0502020204030204" pitchFamily="34" charset="0"/>
                <a:cs typeface="Times New Roman" panose="02020603050405020304" pitchFamily="18" charset="0"/>
              </a:rPr>
              <a:t>o Q</a:t>
            </a:r>
            <a:r>
              <a:rPr lang="es-ES" sz="2200" dirty="0">
                <a:effectLst/>
                <a:latin typeface="Calibri" panose="020F0502020204030204" pitchFamily="34" charset="0"/>
                <a:ea typeface="Calibri" panose="020F0502020204030204" pitchFamily="34" charset="0"/>
                <a:cs typeface="Times New Roman" panose="02020603050405020304" pitchFamily="18" charset="0"/>
              </a:rPr>
              <a:t>	Como empíricamente se muestra (Ezquerra 2016</a:t>
            </a:r>
            <a:r>
              <a:rPr lang="es-ES" sz="2200" baseline="30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1</a:t>
            </a:r>
            <a:r>
              <a:rPr lang="es-ES" sz="2200" dirty="0">
                <a:effectLst/>
                <a:latin typeface="Calibri" panose="020F0502020204030204" pitchFamily="34" charset="0"/>
                <a:ea typeface="Calibri" panose="020F0502020204030204" pitchFamily="34" charset="0"/>
                <a:cs typeface="Times New Roman" panose="02020603050405020304" pitchFamily="18" charset="0"/>
              </a:rPr>
              <a:t>), algunas personas en ensayos N=1 (cruzando estatina y placebo, así como en la doble exposición y retirada de estatinas al modo Naranjo) NO están libres de mialgia.</a:t>
            </a:r>
          </a:p>
          <a:p>
            <a:pPr algn="just">
              <a:lnSpc>
                <a:spcPct val="110000"/>
              </a:lnSpc>
              <a:spcAft>
                <a:spcPts val="0"/>
              </a:spcAft>
            </a:pPr>
            <a:r>
              <a:rPr lang="es-ES" sz="220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200" b="1" dirty="0">
                <a:latin typeface="Calibri" panose="020F0502020204030204" pitchFamily="34" charset="0"/>
                <a:ea typeface="Calibri" panose="020F0502020204030204" pitchFamily="34" charset="0"/>
                <a:cs typeface="Times New Roman" panose="02020603050405020304" pitchFamily="18" charset="0"/>
              </a:rPr>
              <a:t>Ⱶ no P 	</a:t>
            </a:r>
            <a:r>
              <a:rPr lang="es-ES"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Luego </a:t>
            </a:r>
            <a:r>
              <a:rPr lang="es-ES" sz="22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la hipótesis P es NO verdadera (=es falsa, y por ello debe ser rechazada).</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16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1.</a:t>
            </a:r>
            <a:r>
              <a:rPr lang="es-ES" sz="1600" dirty="0">
                <a:latin typeface="Calibri" panose="020F0502020204030204" pitchFamily="34" charset="0"/>
                <a:ea typeface="Calibri" panose="020F0502020204030204" pitchFamily="34" charset="0"/>
                <a:cs typeface="Times New Roman" panose="02020603050405020304" pitchFamily="18" charset="0"/>
              </a:rPr>
              <a:t>. Ezquerra Pérez G, et al. Revisión GRADE de </a:t>
            </a:r>
            <a:r>
              <a:rPr lang="es-ES" sz="1600" dirty="0" err="1">
                <a:latin typeface="Calibri" panose="020F0502020204030204" pitchFamily="34" charset="0"/>
                <a:ea typeface="Calibri" panose="020F0502020204030204" pitchFamily="34" charset="0"/>
                <a:cs typeface="Times New Roman" panose="02020603050405020304" pitchFamily="18" charset="0"/>
              </a:rPr>
              <a:t>estatinas</a:t>
            </a:r>
            <a:r>
              <a:rPr lang="es-ES" sz="1600" dirty="0">
                <a:latin typeface="Calibri" panose="020F0502020204030204" pitchFamily="34" charset="0"/>
                <a:ea typeface="Calibri" panose="020F0502020204030204" pitchFamily="34" charset="0"/>
                <a:cs typeface="Times New Roman" panose="02020603050405020304" pitchFamily="18" charset="0"/>
              </a:rPr>
              <a:t> en población con ≥ 90% en prevención primaria cardiovascular. Sección 3: Efectos adversos. II. Miopatías. [Actualizado a 15-ago-2015.] Página web evalmed.es, 21-ene-2016. Disponible en: http://evalmedicamento.weebly.com/evaluaciones/revision-grade-de-estatinas-en-poblacion-con-90-en-prevencion-primaria-cardiovascular-seccion-3-efectos-adversos-ii-miopatias-gonzalo-ezquerra-y-grupo-evalmed-grade</a:t>
            </a: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7679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157" y="556092"/>
            <a:ext cx="10284433" cy="5751944"/>
          </a:xfrm>
        </p:spPr>
        <p:txBody>
          <a:bodyPr>
            <a:normAutofit fontScale="62500" lnSpcReduction="20000"/>
          </a:bodyPr>
          <a:lstStyle/>
          <a:p>
            <a:pPr algn="just">
              <a:lnSpc>
                <a:spcPct val="110000"/>
              </a:lnSpc>
              <a:spcAft>
                <a:spcPts val="0"/>
              </a:spcAft>
            </a:pPr>
            <a:r>
              <a:rPr lang="es-ES" sz="3200" u="sng" dirty="0">
                <a:solidFill>
                  <a:srgbClr val="008000"/>
                </a:solidFill>
                <a:effectLst/>
                <a:latin typeface="Calibri" panose="020F0502020204030204" pitchFamily="34" charset="0"/>
                <a:ea typeface="FreeSans"/>
                <a:cs typeface="FreeSans"/>
              </a:rPr>
              <a:t>MODUS TOLLENDO TOLLENS</a:t>
            </a:r>
            <a:endParaRPr lang="es-ES" sz="3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3200" b="1" dirty="0">
                <a:latin typeface="Calibri" panose="020F0502020204030204" pitchFamily="34" charset="0"/>
                <a:ea typeface="Calibri" panose="020F0502020204030204" pitchFamily="34" charset="0"/>
                <a:cs typeface="Times New Roman" panose="02020603050405020304" pitchFamily="18" charset="0"/>
              </a:rPr>
              <a:t>P =&gt; Q</a:t>
            </a:r>
            <a:r>
              <a:rPr lang="es-ES" sz="3200" dirty="0">
                <a:latin typeface="Calibri" panose="020F0502020204030204" pitchFamily="34" charset="0"/>
                <a:ea typeface="Calibri" panose="020F0502020204030204" pitchFamily="34" charset="0"/>
                <a:cs typeface="Times New Roman" panose="02020603050405020304" pitchFamily="18" charset="0"/>
              </a:rPr>
              <a:t>	Si es verdadero que prevenir </a:t>
            </a:r>
            <a:r>
              <a:rPr lang="es-ES" sz="3200" dirty="0" smtClean="0">
                <a:latin typeface="Calibri" panose="020F0502020204030204" pitchFamily="34" charset="0"/>
                <a:ea typeface="Calibri" panose="020F0502020204030204" pitchFamily="34" charset="0"/>
                <a:cs typeface="Times New Roman" panose="02020603050405020304" pitchFamily="18" charset="0"/>
              </a:rPr>
              <a:t>"vale" </a:t>
            </a:r>
            <a:r>
              <a:rPr lang="es-ES" sz="3200" dirty="0">
                <a:latin typeface="Calibri" panose="020F0502020204030204" pitchFamily="34" charset="0"/>
                <a:ea typeface="Calibri" panose="020F0502020204030204" pitchFamily="34" charset="0"/>
                <a:cs typeface="Times New Roman" panose="02020603050405020304" pitchFamily="18" charset="0"/>
              </a:rPr>
              <a:t>más que curar, </a:t>
            </a:r>
            <a:r>
              <a:rPr lang="es-ES" sz="3200" dirty="0">
                <a:solidFill>
                  <a:srgbClr val="CC00CC"/>
                </a:solidFill>
                <a:latin typeface="Calibri" panose="020F0502020204030204" pitchFamily="34" charset="0"/>
                <a:ea typeface="Calibri" panose="020F0502020204030204" pitchFamily="34" charset="0"/>
                <a:cs typeface="Times New Roman" panose="02020603050405020304" pitchFamily="18" charset="0"/>
              </a:rPr>
              <a:t>entonces también es verdadero </a:t>
            </a:r>
            <a:r>
              <a:rPr lang="es-ES" sz="3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 hacer un programa masivo de screening (cribado) de cáncer de mama mediante mamografía bienal a las mujeres sanas de más de 40 años, frente a no hacerlo,</a:t>
            </a:r>
            <a:r>
              <a:rPr lang="es-ES" sz="3200" dirty="0">
                <a:solidFill>
                  <a:srgbClr val="CC00CC"/>
                </a:solidFill>
                <a:latin typeface="Calibri" panose="020F0502020204030204" pitchFamily="34" charset="0"/>
                <a:ea typeface="Calibri" panose="020F0502020204030204" pitchFamily="34" charset="0"/>
                <a:cs typeface="Times New Roman" panose="02020603050405020304" pitchFamily="18" charset="0"/>
              </a:rPr>
              <a:t> </a:t>
            </a:r>
            <a:r>
              <a:rPr lang="es-ES" sz="3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proporcionará en más de 10 años un mejor balance de beneficios, daños, inconvenientes y costes</a:t>
            </a:r>
            <a:r>
              <a:rPr lang="es-ES" sz="3200" dirty="0">
                <a:solidFill>
                  <a:srgbClr val="CC00CC"/>
                </a:solidFill>
                <a:latin typeface="Calibri" panose="020F0502020204030204" pitchFamily="34" charset="0"/>
                <a:ea typeface="Calibri" panose="020F0502020204030204" pitchFamily="34" charset="0"/>
                <a:cs typeface="Times New Roman" panose="02020603050405020304" pitchFamily="18" charset="0"/>
              </a:rPr>
              <a:t>.</a:t>
            </a:r>
            <a:endParaRPr lang="es-E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3200" b="1" dirty="0">
                <a:latin typeface="Calibri" panose="020F0502020204030204" pitchFamily="34" charset="0"/>
                <a:ea typeface="Calibri" panose="020F0502020204030204" pitchFamily="34" charset="0"/>
                <a:cs typeface="Times New Roman" panose="02020603050405020304" pitchFamily="18" charset="0"/>
              </a:rPr>
              <a:t>no Q</a:t>
            </a:r>
            <a:r>
              <a:rPr lang="es-ES" sz="3200" dirty="0">
                <a:latin typeface="Calibri" panose="020F0502020204030204" pitchFamily="34" charset="0"/>
                <a:ea typeface="Calibri" panose="020F0502020204030204" pitchFamily="34" charset="0"/>
                <a:cs typeface="Times New Roman" panose="02020603050405020304" pitchFamily="18" charset="0"/>
              </a:rPr>
              <a:t>	Como empíricamente se muestra (</a:t>
            </a:r>
            <a:r>
              <a:rPr lang="es-ES" sz="3200" dirty="0" err="1">
                <a:latin typeface="Calibri" panose="020F0502020204030204" pitchFamily="34" charset="0"/>
                <a:ea typeface="Calibri" panose="020F0502020204030204" pitchFamily="34" charset="0"/>
                <a:cs typeface="Times New Roman" panose="02020603050405020304" pitchFamily="18" charset="0"/>
              </a:rPr>
              <a:t>Gotzche</a:t>
            </a:r>
            <a:r>
              <a:rPr lang="es-ES" sz="3200" dirty="0">
                <a:latin typeface="Calibri" panose="020F0502020204030204" pitchFamily="34" charset="0"/>
                <a:ea typeface="Calibri" panose="020F0502020204030204" pitchFamily="34" charset="0"/>
                <a:cs typeface="Times New Roman" panose="02020603050405020304" pitchFamily="18" charset="0"/>
              </a:rPr>
              <a:t> 2013</a:t>
            </a:r>
            <a:r>
              <a:rPr lang="es-ES" sz="3200" b="1" baseline="30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1</a:t>
            </a:r>
            <a:r>
              <a:rPr lang="es-ES" sz="3200" dirty="0">
                <a:latin typeface="Calibri" panose="020F0502020204030204" pitchFamily="34" charset="0"/>
                <a:ea typeface="Calibri" panose="020F0502020204030204" pitchFamily="34" charset="0"/>
                <a:cs typeface="Times New Roman" panose="02020603050405020304" pitchFamily="18" charset="0"/>
              </a:rPr>
              <a:t>, Miller 2014</a:t>
            </a:r>
            <a:r>
              <a:rPr lang="es-ES" sz="3200" b="1" baseline="30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2</a:t>
            </a:r>
            <a:r>
              <a:rPr lang="es-ES" sz="3200" dirty="0">
                <a:latin typeface="Calibri" panose="020F0502020204030204" pitchFamily="34" charset="0"/>
                <a:ea typeface="Calibri" panose="020F0502020204030204" pitchFamily="34" charset="0"/>
                <a:cs typeface="Times New Roman" panose="02020603050405020304" pitchFamily="18" charset="0"/>
              </a:rPr>
              <a:t>, Moss 2015</a:t>
            </a:r>
            <a:r>
              <a:rPr lang="es-ES" sz="3200" b="1" baseline="30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3</a:t>
            </a:r>
            <a:r>
              <a:rPr lang="es-ES" sz="3200" dirty="0">
                <a:latin typeface="Calibri" panose="020F0502020204030204" pitchFamily="34" charset="0"/>
                <a:ea typeface="Calibri" panose="020F0502020204030204" pitchFamily="34" charset="0"/>
                <a:cs typeface="Times New Roman" panose="02020603050405020304" pitchFamily="18" charset="0"/>
              </a:rPr>
              <a:t>), NO hay diferencia en la mortalidad total (pues aunque con el screening hubiera menos muertes por cáncer de mama, quedan compensadas con las más muertes por las demás causas), los efectos adversos graves, los inconvenientes y los costes con el screening son mayores que sin screening.</a:t>
            </a:r>
          </a:p>
          <a:p>
            <a:pPr algn="just">
              <a:lnSpc>
                <a:spcPct val="110000"/>
              </a:lnSpc>
              <a:spcAft>
                <a:spcPts val="0"/>
              </a:spcAft>
            </a:pPr>
            <a:r>
              <a:rPr lang="es-ES" sz="32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3200" b="1" dirty="0">
                <a:latin typeface="Calibri" panose="020F0502020204030204" pitchFamily="34" charset="0"/>
                <a:ea typeface="Calibri" panose="020F0502020204030204" pitchFamily="34" charset="0"/>
                <a:cs typeface="Times New Roman" panose="02020603050405020304" pitchFamily="18" charset="0"/>
              </a:rPr>
              <a:t>Ⱶ no P 	</a:t>
            </a:r>
            <a:r>
              <a:rPr lang="es-E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Luego </a:t>
            </a:r>
            <a:r>
              <a:rPr lang="es-ES" sz="3200" dirty="0">
                <a:solidFill>
                  <a:srgbClr val="008000"/>
                </a:solidFill>
                <a:latin typeface="Calibri" panose="020F0502020204030204" pitchFamily="34" charset="0"/>
                <a:ea typeface="Calibri" panose="020F0502020204030204" pitchFamily="34" charset="0"/>
                <a:cs typeface="Times New Roman" panose="02020603050405020304" pitchFamily="18" charset="0"/>
              </a:rPr>
              <a:t>la hipótesis P es NO verdadera (=es falsa, y por ello debe ser rechazada).</a:t>
            </a:r>
            <a:endParaRPr lang="es-ES" sz="32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1. </a:t>
            </a:r>
            <a:r>
              <a:rPr lang="en-US" sz="2200" dirty="0" err="1" smtClean="0">
                <a:latin typeface="Calibri" panose="020F0502020204030204" pitchFamily="34" charset="0"/>
                <a:ea typeface="Calibri" panose="020F0502020204030204" pitchFamily="34" charset="0"/>
                <a:cs typeface="Times New Roman" panose="02020603050405020304" pitchFamily="18" charset="0"/>
              </a:rPr>
              <a:t>Gotzsche</a:t>
            </a:r>
            <a:r>
              <a:rPr lang="en-US" sz="2200" dirty="0" smtClean="0">
                <a:latin typeface="Calibri" panose="020F0502020204030204" pitchFamily="34" charset="0"/>
                <a:ea typeface="Calibri" panose="020F0502020204030204" pitchFamily="34" charset="0"/>
                <a:cs typeface="Times New Roman" panose="02020603050405020304" pitchFamily="18" charset="0"/>
              </a:rPr>
              <a:t> </a:t>
            </a:r>
            <a:r>
              <a:rPr lang="en-US" sz="2200" dirty="0">
                <a:latin typeface="Calibri" panose="020F0502020204030204" pitchFamily="34" charset="0"/>
                <a:ea typeface="Calibri" panose="020F0502020204030204" pitchFamily="34" charset="0"/>
                <a:cs typeface="Times New Roman" panose="02020603050405020304" pitchFamily="18" charset="0"/>
              </a:rPr>
              <a:t>PC, Jorgensen KJ. Screening for breast cancer with mammography. </a:t>
            </a:r>
            <a:r>
              <a:rPr lang="es-ES" sz="2200" dirty="0">
                <a:latin typeface="Calibri" panose="020F0502020204030204" pitchFamily="34" charset="0"/>
                <a:ea typeface="Calibri" panose="020F0502020204030204" pitchFamily="34" charset="0"/>
                <a:cs typeface="Times New Roman" panose="02020603050405020304" pitchFamily="18" charset="0"/>
              </a:rPr>
              <a:t>Cochrane </a:t>
            </a:r>
            <a:r>
              <a:rPr lang="es-ES" sz="2200" dirty="0" err="1">
                <a:latin typeface="Calibri" panose="020F0502020204030204" pitchFamily="34" charset="0"/>
                <a:ea typeface="Calibri" panose="020F0502020204030204" pitchFamily="34" charset="0"/>
                <a:cs typeface="Times New Roman" panose="02020603050405020304" pitchFamily="18" charset="0"/>
              </a:rPr>
              <a:t>Database</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err="1">
                <a:latin typeface="Calibri" panose="020F0502020204030204" pitchFamily="34" charset="0"/>
                <a:ea typeface="Calibri" panose="020F0502020204030204" pitchFamily="34" charset="0"/>
                <a:cs typeface="Times New Roman" panose="02020603050405020304" pitchFamily="18" charset="0"/>
              </a:rPr>
              <a:t>Syst</a:t>
            </a:r>
            <a:r>
              <a:rPr lang="es-ES" sz="2200" dirty="0">
                <a:latin typeface="Calibri" panose="020F0502020204030204" pitchFamily="34" charset="0"/>
                <a:ea typeface="Calibri" panose="020F0502020204030204" pitchFamily="34" charset="0"/>
                <a:cs typeface="Times New Roman" panose="02020603050405020304" pitchFamily="18" charset="0"/>
              </a:rPr>
              <a:t> Rev. 2013 Jun 4;6:CD001877.</a:t>
            </a:r>
          </a:p>
          <a:p>
            <a:pPr algn="just">
              <a:lnSpc>
                <a:spcPct val="120000"/>
              </a:lnSpc>
              <a:spcAft>
                <a:spcPts val="0"/>
              </a:spcAft>
            </a:pP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2. </a:t>
            </a:r>
            <a:r>
              <a:rPr lang="en-US" sz="2200" dirty="0" smtClean="0">
                <a:latin typeface="Calibri" panose="020F0502020204030204" pitchFamily="34" charset="0"/>
                <a:ea typeface="Calibri" panose="020F0502020204030204" pitchFamily="34" charset="0"/>
                <a:cs typeface="Times New Roman" panose="02020603050405020304" pitchFamily="18" charset="0"/>
              </a:rPr>
              <a:t>Miller </a:t>
            </a:r>
            <a:r>
              <a:rPr lang="en-US" sz="2200" dirty="0">
                <a:latin typeface="Calibri" panose="020F0502020204030204" pitchFamily="34" charset="0"/>
                <a:ea typeface="Calibri" panose="020F0502020204030204" pitchFamily="34" charset="0"/>
                <a:cs typeface="Times New Roman" panose="02020603050405020304" pitchFamily="18" charset="0"/>
              </a:rPr>
              <a:t>AB, Wall C, Baines CJ, Sun P, To T, </a:t>
            </a:r>
            <a:r>
              <a:rPr lang="en-US" sz="2200" dirty="0" err="1">
                <a:latin typeface="Calibri" panose="020F0502020204030204" pitchFamily="34" charset="0"/>
                <a:ea typeface="Calibri" panose="020F0502020204030204" pitchFamily="34" charset="0"/>
                <a:cs typeface="Times New Roman" panose="02020603050405020304" pitchFamily="18" charset="0"/>
              </a:rPr>
              <a:t>Narod</a:t>
            </a:r>
            <a:r>
              <a:rPr lang="en-US" sz="2200" dirty="0">
                <a:latin typeface="Calibri" panose="020F0502020204030204" pitchFamily="34" charset="0"/>
                <a:ea typeface="Calibri" panose="020F0502020204030204" pitchFamily="34" charset="0"/>
                <a:cs typeface="Times New Roman" panose="02020603050405020304" pitchFamily="18" charset="0"/>
              </a:rPr>
              <a:t> SA. Twenty five year follow-up for breast cancer incidence and mortality of the Canadian National Breast Screening Study: </a:t>
            </a:r>
            <a:r>
              <a:rPr lang="en-US" sz="2200" dirty="0" err="1">
                <a:latin typeface="Calibri" panose="020F0502020204030204" pitchFamily="34" charset="0"/>
                <a:ea typeface="Calibri" panose="020F0502020204030204" pitchFamily="34" charset="0"/>
                <a:cs typeface="Times New Roman" panose="02020603050405020304" pitchFamily="18" charset="0"/>
              </a:rPr>
              <a:t>randomised</a:t>
            </a:r>
            <a:r>
              <a:rPr lang="en-US" sz="2200" dirty="0">
                <a:latin typeface="Calibri" panose="020F0502020204030204" pitchFamily="34" charset="0"/>
                <a:ea typeface="Calibri" panose="020F0502020204030204" pitchFamily="34" charset="0"/>
                <a:cs typeface="Times New Roman" panose="02020603050405020304" pitchFamily="18" charset="0"/>
              </a:rPr>
              <a:t> screening trial. </a:t>
            </a:r>
            <a:r>
              <a:rPr lang="es-ES" sz="2200" dirty="0">
                <a:latin typeface="Calibri" panose="020F0502020204030204" pitchFamily="34" charset="0"/>
                <a:ea typeface="Calibri" panose="020F0502020204030204" pitchFamily="34" charset="0"/>
                <a:cs typeface="Times New Roman" panose="02020603050405020304" pitchFamily="18" charset="0"/>
              </a:rPr>
              <a:t>BMJ. 2014 Feb 11;348:g366.</a:t>
            </a:r>
          </a:p>
          <a:p>
            <a:pPr algn="just">
              <a:lnSpc>
                <a:spcPct val="120000"/>
              </a:lnSpc>
              <a:spcAft>
                <a:spcPts val="0"/>
              </a:spcAft>
            </a:pP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3. </a:t>
            </a:r>
            <a:r>
              <a:rPr lang="en-US" sz="2200" dirty="0" smtClean="0">
                <a:latin typeface="Calibri" panose="020F0502020204030204" pitchFamily="34" charset="0"/>
                <a:ea typeface="Calibri" panose="020F0502020204030204" pitchFamily="34" charset="0"/>
                <a:cs typeface="Times New Roman" panose="02020603050405020304" pitchFamily="18" charset="0"/>
              </a:rPr>
              <a:t>Moss </a:t>
            </a:r>
            <a:r>
              <a:rPr lang="en-US" sz="2200" dirty="0">
                <a:latin typeface="Calibri" panose="020F0502020204030204" pitchFamily="34" charset="0"/>
                <a:ea typeface="Calibri" panose="020F0502020204030204" pitchFamily="34" charset="0"/>
                <a:cs typeface="Times New Roman" panose="02020603050405020304" pitchFamily="18" charset="0"/>
              </a:rPr>
              <a:t>SM, Wale C, Smith R, et al. Effect of mammographic screening from age 40 years on breast cancer mortality in the UK Age trial at 17 years` follow-up: a </a:t>
            </a:r>
            <a:r>
              <a:rPr lang="en-US" sz="2200" dirty="0" err="1">
                <a:latin typeface="Calibri" panose="020F0502020204030204" pitchFamily="34" charset="0"/>
                <a:ea typeface="Calibri" panose="020F0502020204030204" pitchFamily="34" charset="0"/>
                <a:cs typeface="Times New Roman" panose="02020603050405020304" pitchFamily="18" charset="0"/>
              </a:rPr>
              <a:t>randomised</a:t>
            </a:r>
            <a:r>
              <a:rPr lang="en-US" sz="2200" dirty="0">
                <a:latin typeface="Calibri" panose="020F0502020204030204" pitchFamily="34" charset="0"/>
                <a:ea typeface="Calibri" panose="020F0502020204030204" pitchFamily="34" charset="0"/>
                <a:cs typeface="Times New Roman" panose="02020603050405020304" pitchFamily="18" charset="0"/>
              </a:rPr>
              <a:t> controlled trial. </a:t>
            </a:r>
            <a:r>
              <a:rPr lang="es-ES" sz="2200" dirty="0" err="1">
                <a:latin typeface="Calibri" panose="020F0502020204030204" pitchFamily="34" charset="0"/>
                <a:ea typeface="Calibri" panose="020F0502020204030204" pitchFamily="34" charset="0"/>
                <a:cs typeface="Times New Roman" panose="02020603050405020304" pitchFamily="18" charset="0"/>
              </a:rPr>
              <a:t>Lancet</a:t>
            </a: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err="1">
                <a:latin typeface="Calibri" panose="020F0502020204030204" pitchFamily="34" charset="0"/>
                <a:ea typeface="Calibri" panose="020F0502020204030204" pitchFamily="34" charset="0"/>
                <a:cs typeface="Times New Roman" panose="02020603050405020304" pitchFamily="18" charset="0"/>
              </a:rPr>
              <a:t>Oncol</a:t>
            </a:r>
            <a:r>
              <a:rPr lang="es-ES" sz="2200" dirty="0">
                <a:latin typeface="Calibri" panose="020F0502020204030204" pitchFamily="34" charset="0"/>
                <a:ea typeface="Calibri" panose="020F0502020204030204" pitchFamily="34" charset="0"/>
                <a:cs typeface="Times New Roman" panose="02020603050405020304" pitchFamily="18" charset="0"/>
              </a:rPr>
              <a:t>. 2015 Jul 20. </a:t>
            </a:r>
            <a:r>
              <a:rPr lang="es-ES" sz="2200" dirty="0" err="1">
                <a:latin typeface="Calibri" panose="020F0502020204030204" pitchFamily="34" charset="0"/>
                <a:ea typeface="Calibri" panose="020F0502020204030204" pitchFamily="34" charset="0"/>
                <a:cs typeface="Times New Roman" panose="02020603050405020304" pitchFamily="18" charset="0"/>
              </a:rPr>
              <a:t>pii</a:t>
            </a:r>
            <a:r>
              <a:rPr lang="es-ES" sz="2200" dirty="0">
                <a:latin typeface="Calibri" panose="020F0502020204030204" pitchFamily="34" charset="0"/>
                <a:ea typeface="Calibri" panose="020F0502020204030204" pitchFamily="34" charset="0"/>
                <a:cs typeface="Times New Roman" panose="02020603050405020304" pitchFamily="18" charset="0"/>
              </a:rPr>
              <a:t>: S1470-2045(15)00128-X.</a:t>
            </a:r>
          </a:p>
        </p:txBody>
      </p:sp>
    </p:spTree>
    <p:extLst>
      <p:ext uri="{BB962C8B-B14F-4D97-AF65-F5344CB8AC3E}">
        <p14:creationId xmlns:p14="http://schemas.microsoft.com/office/powerpoint/2010/main" val="2873218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69034" y="2409932"/>
            <a:ext cx="9800824" cy="5463942"/>
          </a:xfrm>
        </p:spPr>
        <p:txBody>
          <a:bodyPr>
            <a:normAutofit/>
          </a:bodyPr>
          <a:lstStyle/>
          <a:p>
            <a:pPr>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 cerramos el paréntesis y continuamos con la </a:t>
            </a:r>
            <a:r>
              <a:rPr lang="es-ES" sz="2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Falacia de Afirmación del Consecuente</a:t>
            </a:r>
            <a:r>
              <a:rPr lang="es-ES" sz="2800" b="1"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52343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a:bodyPr>
          <a:lstStyle/>
          <a:p>
            <a:pPr algn="just">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Consideremos ahora </a:t>
            </a:r>
            <a:r>
              <a:rPr lang="es-ES" sz="2000" b="1"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el caso en que la observación o la experimentación afirman la implicación contrastadora Q</a:t>
            </a:r>
            <a:r>
              <a:rPr lang="es-ES" sz="2000" b="1" dirty="0">
                <a:effectLst/>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De su hipótesis de que la fiebre puerperal es un envenenamiento de la sangre producido por materia cadavérica, Semmelweis infiere que la adopción de medidas antisépticas apropiadas reducirá el número de muertes por esa enfermedad. </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Esta vez los experimentos muestran que la implicación contrastadora Q es verdadera.</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Pero este resultado favorable del consecuente Q no prueba de un modo concluyente que la hipótesis P es ve</a:t>
            </a:r>
            <a:r>
              <a:rPr lang="es-ES" sz="2000" dirty="0">
                <a:solidFill>
                  <a:srgbClr val="FFC000"/>
                </a:solidFill>
                <a:latin typeface="Calibri" panose="020F0502020204030204" pitchFamily="34" charset="0"/>
              </a:rPr>
              <a:t>rdadera</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porque el razonamiento responde al esquema de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Falacia de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Afirmación del Consecuente</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s-ES" sz="8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P =&gt; Q</a:t>
            </a:r>
            <a:r>
              <a:rPr lang="es-ES" sz="2000" dirty="0">
                <a:effectLst/>
                <a:latin typeface="Calibri" panose="020F0502020204030204" pitchFamily="34" charset="0"/>
                <a:ea typeface="Calibri" panose="020F0502020204030204" pitchFamily="34" charset="0"/>
                <a:cs typeface="Times New Roman" panose="02020603050405020304" pitchFamily="18" charset="0"/>
              </a:rPr>
              <a:t>	Si P es verdadera; entonces también lo es Q.</a:t>
            </a:r>
          </a:p>
          <a:p>
            <a:pPr algn="just">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E</a:t>
            </a:r>
            <a:r>
              <a:rPr lang="es-ES" sz="2000" dirty="0">
                <a:effectLst/>
                <a:latin typeface="Calibri" panose="020F0502020204030204" pitchFamily="34" charset="0"/>
                <a:ea typeface="Calibri" panose="020F0502020204030204" pitchFamily="34" charset="0"/>
                <a:cs typeface="Times New Roman" panose="02020603050405020304" pitchFamily="18" charset="0"/>
              </a:rPr>
              <a:t>xperimentalmente se muestra que Q es verdadera.</a:t>
            </a:r>
          </a:p>
          <a:p>
            <a:pPr algn="just">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spcAft>
                <a:spcPts val="0"/>
              </a:spcAft>
            </a:pPr>
            <a:r>
              <a:rPr lang="es-ES" sz="2000" b="1" dirty="0">
                <a:solidFill>
                  <a:srgbClr val="FF0000"/>
                </a:solidFill>
              </a:rPr>
              <a:t>Ⱶ P </a:t>
            </a:r>
            <a:r>
              <a:rPr lang="es-ES" sz="2000" b="1" dirty="0"/>
              <a:t>	</a:t>
            </a:r>
            <a:r>
              <a:rPr lang="es-ES" sz="2000" dirty="0" smtClean="0">
                <a:latin typeface="Calibri" panose="020F0502020204030204" pitchFamily="34" charset="0"/>
                <a:ea typeface="FreeSans"/>
                <a:cs typeface="FreeSans"/>
              </a:rPr>
              <a:t>Luego</a:t>
            </a:r>
            <a:r>
              <a:rPr lang="es-ES" sz="2000" dirty="0">
                <a:latin typeface="Calibri" panose="020F0502020204030204" pitchFamily="34" charset="0"/>
                <a:ea typeface="FreeSans"/>
                <a:cs typeface="FreeSans"/>
              </a:rPr>
              <a:t>, </a:t>
            </a:r>
            <a:r>
              <a:rPr lang="es-ES" sz="2000" dirty="0" smtClean="0">
                <a:solidFill>
                  <a:srgbClr val="FF0000"/>
                </a:solidFill>
                <a:latin typeface="Calibri" panose="020F0502020204030204" pitchFamily="34" charset="0"/>
                <a:ea typeface="FreeSans"/>
                <a:cs typeface="FreeSans"/>
              </a:rPr>
              <a:t>¿P </a:t>
            </a:r>
            <a:r>
              <a:rPr lang="es-ES" sz="2000" dirty="0">
                <a:solidFill>
                  <a:srgbClr val="FF0000"/>
                </a:solidFill>
                <a:latin typeface="Calibri" panose="020F0502020204030204" pitchFamily="34" charset="0"/>
                <a:ea typeface="FreeSans"/>
                <a:cs typeface="FreeSans"/>
              </a:rPr>
              <a:t>es verdadera?</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93911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a:bodyPr>
          <a:lstStyle/>
          <a:p>
            <a:pPr algn="just"/>
            <a:r>
              <a:rPr lang="es-ES" sz="2000" dirty="0">
                <a:effectLst/>
                <a:latin typeface="Calibri" panose="020F0502020204030204" pitchFamily="34" charset="0"/>
                <a:ea typeface="FreeSans"/>
                <a:cs typeface="FreeSans"/>
              </a:rPr>
              <a:t>Veámoslo con las proposiciones de Semmelweis</a:t>
            </a:r>
          </a:p>
          <a:p>
            <a:pPr algn="just">
              <a:lnSpc>
                <a:spcPct val="100000"/>
              </a:lnSpc>
            </a:pPr>
            <a:r>
              <a:rPr lang="es-ES" sz="2000" u="sng" dirty="0">
                <a:solidFill>
                  <a:srgbClr val="FF0000"/>
                </a:solidFill>
                <a:latin typeface="Calibri" panose="020F0502020204030204" pitchFamily="34" charset="0"/>
                <a:ea typeface="FreeSans"/>
                <a:cs typeface="FreeSans"/>
              </a:rPr>
              <a:t>FALACIA DE AFIRMACIÓN DEL CONSECUENTE</a:t>
            </a:r>
          </a:p>
          <a:p>
            <a:pPr algn="just">
              <a:lnSpc>
                <a:spcPct val="100000"/>
              </a:lnSpc>
              <a:spcAft>
                <a:spcPts val="0"/>
              </a:spcAft>
            </a:pPr>
            <a:r>
              <a:rPr lang="es-ES" sz="8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 </a:t>
            </a:r>
            <a:r>
              <a:rPr lang="es-ES" sz="2000" dirty="0">
                <a:effectLst/>
                <a:latin typeface="Calibri" panose="020F0502020204030204" pitchFamily="34" charset="0"/>
                <a:ea typeface="Calibri" panose="020F0502020204030204" pitchFamily="34" charset="0"/>
                <a:cs typeface="Times New Roman" panose="02020603050405020304" pitchFamily="18" charset="0"/>
              </a:rPr>
              <a:t> 	Si es verdadero que la materia cadavérica es la causa de la fiebre puerperal, </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también es verdadero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que la eliminación de la materia cadavérica lavándose las manos con agua de cal </a:t>
            </a:r>
            <a:r>
              <a:rPr lang="es-E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eliminará la fiebre puerperal</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Q </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Como empíricamente se muestra, eliminando la materia cadavérica con agua de cal se elimina la fiebre puerperal.</a:t>
            </a: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spcAft>
                <a:spcPts val="0"/>
              </a:spcAft>
            </a:pPr>
            <a:r>
              <a:rPr lang="es-ES" sz="2000" b="1" dirty="0">
                <a:solidFill>
                  <a:srgbClr val="FF0000"/>
                </a:solidFill>
              </a:rPr>
              <a:t>Ⱶ P</a:t>
            </a:r>
            <a:r>
              <a:rPr lang="es-ES" b="1" dirty="0"/>
              <a:t>	 </a:t>
            </a:r>
            <a:r>
              <a:rPr lang="es-ES" sz="2000" dirty="0">
                <a:latin typeface="Calibri" panose="020F0502020204030204" pitchFamily="34" charset="0"/>
                <a:ea typeface="FreeSans"/>
                <a:cs typeface="FreeSans"/>
              </a:rPr>
              <a:t>Luego, </a:t>
            </a:r>
            <a:r>
              <a:rPr lang="es-ES" sz="2000" dirty="0" smtClean="0">
                <a:solidFill>
                  <a:srgbClr val="FF0000"/>
                </a:solidFill>
                <a:latin typeface="Calibri" panose="020F0502020204030204" pitchFamily="34" charset="0"/>
                <a:ea typeface="FreeSans"/>
                <a:cs typeface="FreeSans"/>
              </a:rPr>
              <a:t>¿P </a:t>
            </a:r>
            <a:r>
              <a:rPr lang="es-ES" sz="2000" dirty="0">
                <a:solidFill>
                  <a:srgbClr val="FF0000"/>
                </a:solidFill>
                <a:latin typeface="Calibri" panose="020F0502020204030204" pitchFamily="34" charset="0"/>
                <a:ea typeface="FreeSans"/>
                <a:cs typeface="FreeSans"/>
              </a:rPr>
              <a:t>es verdadera</a:t>
            </a:r>
            <a:r>
              <a:rPr lang="es-ES" sz="2000" dirty="0" smtClean="0">
                <a:solidFill>
                  <a:srgbClr val="FF0000"/>
                </a:solidFill>
                <a:latin typeface="Calibri" panose="020F0502020204030204" pitchFamily="34" charset="0"/>
                <a:ea typeface="FreeSans"/>
                <a:cs typeface="FreeSans"/>
              </a:rPr>
              <a:t>?</a:t>
            </a:r>
            <a:endPar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2226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5588" y="431332"/>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 </a:t>
            </a:r>
            <a:r>
              <a:rPr lang="es-ES" sz="2000" dirty="0" smtClean="0">
                <a:latin typeface="Calibri" panose="020F0502020204030204" pitchFamily="34" charset="0"/>
                <a:ea typeface="Calibri" panose="020F0502020204030204" pitchFamily="34" charset="0"/>
                <a:cs typeface="Times New Roman" panose="02020603050405020304" pitchFamily="18" charset="0"/>
              </a:rPr>
              <a:t>hecho, </a:t>
            </a:r>
            <a:r>
              <a:rPr lang="es-ES" sz="2000" dirty="0">
                <a:latin typeface="Calibri" panose="020F0502020204030204" pitchFamily="34" charset="0"/>
                <a:ea typeface="Calibri" panose="020F0502020204030204" pitchFamily="34" charset="0"/>
                <a:cs typeface="Times New Roman" panose="02020603050405020304" pitchFamily="18" charset="0"/>
              </a:rPr>
              <a:t>la propia experiencia de Semmelweis puede servir para ilustrar este punto. La versión inicial de su aplicación de la fiebre puerperal como una forma de envenenamiento de la sangre presentaba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la infección con materia cadavérica esencialmente como la única forma de enfermedad</a:t>
            </a:r>
            <a:r>
              <a:rPr lang="es-ES" sz="2000" dirty="0">
                <a:latin typeface="Calibri" panose="020F0502020204030204" pitchFamily="34" charset="0"/>
                <a:ea typeface="Calibri" panose="020F0502020204030204" pitchFamily="34" charset="0"/>
                <a:cs typeface="Times New Roman" panose="02020603050405020304" pitchFamily="18" charset="0"/>
              </a:rPr>
              <a:t>; y Semmelweis estaba en lo cierto al argumentar que si esta hipótesis fuera verdadera, entonces la destrucción de las partículas cadavéricas mediante el lavado antiséptico reduciría la mortalidad. Además, su experimento mostró que la implicación contrastadora Q era verdadera. Por tanto, en este caso las premisas eran ambas verdaderas. </a:t>
            </a:r>
          </a:p>
          <a:p>
            <a:pPr algn="just">
              <a:lnSpc>
                <a:spcPct val="100000"/>
              </a:lnSpc>
              <a:spcAft>
                <a:spcPts val="0"/>
              </a:spcAft>
            </a:pP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	Sin embargo, </a:t>
            </a:r>
            <a:r>
              <a:rPr lang="es-ES" sz="20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P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era falsa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porque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como él mismo descubrió más tarde,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la materia en proceso de putrefacción procedente de organismos vivos </a:t>
            </a:r>
            <a:r>
              <a:rPr lang="es-ES" sz="2000"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también podía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producir </a:t>
            </a:r>
            <a:r>
              <a:rPr lang="es-ES" sz="2000"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la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fiebre puerperal.</a:t>
            </a:r>
          </a:p>
          <a:p>
            <a:pPr algn="just"/>
            <a:endParaRPr lang="es-ES" sz="2000" dirty="0">
              <a:solidFill>
                <a:srgbClr val="008000"/>
              </a:solidFill>
              <a:effectLst/>
              <a:latin typeface="Calibri" panose="020F0502020204030204" pitchFamily="34" charset="0"/>
              <a:ea typeface="FreeSans"/>
              <a:cs typeface="FreeSans"/>
            </a:endParaRPr>
          </a:p>
        </p:txBody>
      </p:sp>
      <p:pic>
        <p:nvPicPr>
          <p:cNvPr id="2" name="Imagen 1"/>
          <p:cNvPicPr>
            <a:picLocks noChangeAspect="1"/>
          </p:cNvPicPr>
          <p:nvPr/>
        </p:nvPicPr>
        <p:blipFill>
          <a:blip r:embed="rId2"/>
          <a:stretch>
            <a:fillRect/>
          </a:stretch>
        </p:blipFill>
        <p:spPr>
          <a:xfrm>
            <a:off x="1809871" y="4210009"/>
            <a:ext cx="8946807" cy="2418986"/>
          </a:xfrm>
          <a:prstGeom prst="rect">
            <a:avLst/>
          </a:prstGeom>
        </p:spPr>
      </p:pic>
    </p:spTree>
    <p:extLst>
      <p:ext uri="{BB962C8B-B14F-4D97-AF65-F5344CB8AC3E}">
        <p14:creationId xmlns:p14="http://schemas.microsoft.com/office/powerpoint/2010/main" val="2244390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pP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Como </a:t>
            </a:r>
            <a:r>
              <a:rPr lang="es-ES" sz="2000" dirty="0">
                <a:effectLst/>
                <a:latin typeface="Calibri" panose="020F0502020204030204" pitchFamily="34" charset="0"/>
                <a:ea typeface="Calibri" panose="020F0502020204030204" pitchFamily="34" charset="0"/>
                <a:cs typeface="Times New Roman" panose="02020603050405020304" pitchFamily="18" charset="0"/>
              </a:rPr>
              <a:t>simple ilustración de algunos aspectos importantes de la investigación científica, parémonos a considerar los trabajos de Semmelweis en relación con la fiebre puerperal. </a:t>
            </a:r>
            <a:endParaRPr lang="es-E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smtClean="0">
                <a:effectLst/>
                <a:latin typeface="Calibri" panose="020F0502020204030204" pitchFamily="34" charset="0"/>
                <a:ea typeface="Calibri" panose="020F0502020204030204" pitchFamily="34" charset="0"/>
                <a:cs typeface="Times New Roman" panose="02020603050405020304" pitchFamily="18" charset="0"/>
              </a:rPr>
              <a:t>Ignaz</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un médico de origen húngaro, realizó esos trabajos entre 1844 y 1848 en el Hospital General de Viena. </a:t>
            </a: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Como miembro del equipo médico de la </a:t>
            </a:r>
            <a:r>
              <a:rPr lang="es-E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Primera División de Maternidad </a:t>
            </a:r>
            <a:r>
              <a:rPr lang="es-ES" sz="2000" dirty="0">
                <a:effectLst/>
                <a:latin typeface="Calibri" panose="020F0502020204030204" pitchFamily="34" charset="0"/>
                <a:ea typeface="Calibri" panose="020F0502020204030204" pitchFamily="34" charset="0"/>
                <a:cs typeface="Times New Roman" panose="02020603050405020304" pitchFamily="18" charset="0"/>
              </a:rPr>
              <a:t>del hospital, Semmelweis se sentía angustiado al ver que una gran proporción de las mujeres que habían dado a luz en esa división contraía una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grave enfermedad, </a:t>
            </a:r>
            <a:r>
              <a:rPr lang="es-ES" sz="2000" dirty="0">
                <a:effectLst/>
                <a:latin typeface="Calibri" panose="020F0502020204030204" pitchFamily="34" charset="0"/>
                <a:ea typeface="Calibri" panose="020F0502020204030204" pitchFamily="34" charset="0"/>
                <a:cs typeface="Times New Roman" panose="02020603050405020304" pitchFamily="18" charset="0"/>
              </a:rPr>
              <a:t>y con frecuencia fatal,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conocida </a:t>
            </a:r>
            <a:r>
              <a:rPr lang="es-ES" sz="2000" dirty="0">
                <a:effectLst/>
                <a:latin typeface="Calibri" panose="020F0502020204030204" pitchFamily="34" charset="0"/>
                <a:ea typeface="Calibri" panose="020F0502020204030204" pitchFamily="34" charset="0"/>
                <a:cs typeface="Times New Roman" panose="02020603050405020304" pitchFamily="18" charset="0"/>
              </a:rPr>
              <a:t>como fiebre puerperal o fiebre de postparto. </a:t>
            </a:r>
            <a:endParaRPr lang="es-E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En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1844</a:t>
            </a:r>
            <a:r>
              <a:rPr lang="es-ES" sz="2000" dirty="0">
                <a:effectLst/>
                <a:latin typeface="Calibri" panose="020F0502020204030204" pitchFamily="34" charset="0"/>
                <a:ea typeface="Calibri" panose="020F0502020204030204" pitchFamily="34" charset="0"/>
                <a:cs typeface="Times New Roman" panose="02020603050405020304" pitchFamily="18" charset="0"/>
              </a:rPr>
              <a:t>, de un total de 3.157 madres de la División Primera, 260 (un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8,2%</a:t>
            </a:r>
            <a:r>
              <a:rPr lang="es-ES" sz="2000" dirty="0">
                <a:effectLst/>
                <a:latin typeface="Calibri" panose="020F0502020204030204" pitchFamily="34" charset="0"/>
                <a:ea typeface="Calibri" panose="020F0502020204030204" pitchFamily="34" charset="0"/>
                <a:cs typeface="Times New Roman" panose="02020603050405020304" pitchFamily="18" charset="0"/>
              </a:rPr>
              <a:t>) morían de esa enfermedad; en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1845</a:t>
            </a:r>
            <a:r>
              <a:rPr lang="es-ES" sz="2000" dirty="0">
                <a:effectLst/>
                <a:latin typeface="Calibri" panose="020F0502020204030204" pitchFamily="34" charset="0"/>
                <a:ea typeface="Calibri" panose="020F0502020204030204" pitchFamily="34" charset="0"/>
                <a:cs typeface="Times New Roman" panose="02020603050405020304" pitchFamily="18" charset="0"/>
              </a:rPr>
              <a:t> el índice de muertes era del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6,8%</a:t>
            </a:r>
            <a:r>
              <a:rPr lang="es-ES" sz="2000" dirty="0">
                <a:effectLst/>
                <a:latin typeface="Calibri" panose="020F0502020204030204" pitchFamily="34" charset="0"/>
                <a:ea typeface="Calibri" panose="020F0502020204030204" pitchFamily="34" charset="0"/>
                <a:cs typeface="Times New Roman" panose="02020603050405020304" pitchFamily="18" charset="0"/>
              </a:rPr>
              <a:t>, y en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1846</a:t>
            </a:r>
            <a:r>
              <a:rPr lang="es-ES" sz="2000" dirty="0">
                <a:effectLst/>
                <a:latin typeface="Calibri" panose="020F0502020204030204" pitchFamily="34" charset="0"/>
                <a:ea typeface="Calibri" panose="020F0502020204030204" pitchFamily="34" charset="0"/>
                <a:cs typeface="Times New Roman" panose="02020603050405020304" pitchFamily="18" charset="0"/>
              </a:rPr>
              <a:t> del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11,4%</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35734740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Así, pues, el resultado favorable de una contrastación, es decir, el hecho de que una implicación contrastadora inferida por una hipótesis resulte ser verdadera, no prueba que la hipótesis lo sea también.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Incluso en el caso de que hayan sido confirmadas mediante contrastación cuidadosa diversas implicaciones de una hipótesis, incluso en ese caso, puede la hipótesis ser falsa.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El siguiente razonamiento incurre también en la </a:t>
            </a:r>
            <a:r>
              <a:rPr lang="es-ES" sz="2000" b="1" i="1" dirty="0">
                <a:solidFill>
                  <a:srgbClr val="FF0000"/>
                </a:solidFill>
                <a:latin typeface="Calibri" panose="020F0502020204030204" pitchFamily="34" charset="0"/>
                <a:cs typeface="Times New Roman" panose="02020603050405020304" pitchFamily="18" charset="0"/>
              </a:rPr>
              <a:t>F</a:t>
            </a:r>
            <a:r>
              <a:rPr lang="es-ES" sz="2000" b="1" i="1" dirty="0" smtClean="0">
                <a:solidFill>
                  <a:srgbClr val="FF0000"/>
                </a:solidFill>
                <a:latin typeface="Calibri" panose="020F0502020204030204" pitchFamily="34" charset="0"/>
                <a:cs typeface="Times New Roman" panose="02020603050405020304" pitchFamily="18" charset="0"/>
              </a:rPr>
              <a:t>alacia </a:t>
            </a:r>
            <a:r>
              <a:rPr lang="es-ES" sz="2000" b="1" i="1" dirty="0">
                <a:solidFill>
                  <a:srgbClr val="FF0000"/>
                </a:solidFill>
                <a:latin typeface="Calibri" panose="020F0502020204030204" pitchFamily="34" charset="0"/>
                <a:cs typeface="Times New Roman" panose="02020603050405020304" pitchFamily="18" charset="0"/>
              </a:rPr>
              <a:t>de la </a:t>
            </a:r>
            <a:r>
              <a:rPr lang="es-ES" sz="2000" b="1" i="1" dirty="0" smtClean="0">
                <a:solidFill>
                  <a:srgbClr val="FF0000"/>
                </a:solidFill>
                <a:latin typeface="Calibri" panose="020F0502020204030204" pitchFamily="34" charset="0"/>
                <a:cs typeface="Times New Roman" panose="02020603050405020304" pitchFamily="18" charset="0"/>
              </a:rPr>
              <a:t>Afirmación </a:t>
            </a:r>
            <a:r>
              <a:rPr lang="es-ES" sz="2000" b="1" i="1" dirty="0">
                <a:solidFill>
                  <a:srgbClr val="FF0000"/>
                </a:solidFill>
                <a:latin typeface="Calibri" panose="020F0502020204030204" pitchFamily="34" charset="0"/>
                <a:cs typeface="Times New Roman" panose="02020603050405020304" pitchFamily="18" charset="0"/>
              </a:rPr>
              <a:t>del </a:t>
            </a:r>
            <a:r>
              <a:rPr lang="es-ES" sz="2000" b="1" i="1" dirty="0" smtClean="0">
                <a:solidFill>
                  <a:srgbClr val="FF0000"/>
                </a:solidFill>
                <a:latin typeface="Calibri" panose="020F0502020204030204" pitchFamily="34" charset="0"/>
                <a:cs typeface="Times New Roman" panose="02020603050405020304" pitchFamily="18" charset="0"/>
              </a:rPr>
              <a:t>Consecuente</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b="1" dirty="0">
                <a:latin typeface="Calibri" panose="020F0502020204030204" pitchFamily="34" charset="0"/>
                <a:ea typeface="Calibri" panose="020F0502020204030204" pitchFamily="34" charset="0"/>
                <a:cs typeface="Times New Roman" panose="02020603050405020304" pitchFamily="18" charset="0"/>
              </a:rPr>
              <a:t>, Q</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2 </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err="1">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err="1">
                <a:latin typeface="Calibri" panose="020F0502020204030204" pitchFamily="34" charset="0"/>
                <a:cs typeface="Times New Roman" panose="02020603050405020304" pitchFamily="18" charset="0"/>
              </a:rPr>
              <a:t>n</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Si P es verdadera; entonces lo son también Q</a:t>
            </a:r>
            <a:r>
              <a:rPr lang="es-ES" sz="2000"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Q</a:t>
            </a:r>
            <a:r>
              <a:rPr lang="es-ES" sz="2000" baseline="-25000" dirty="0">
                <a:latin typeface="Calibri" panose="020F0502020204030204" pitchFamily="34" charset="0"/>
                <a:ea typeface="Calibri" panose="020F0502020204030204" pitchFamily="34" charset="0"/>
                <a:cs typeface="Times New Roman" panose="02020603050405020304" pitchFamily="18" charset="0"/>
              </a:rPr>
              <a:t>2</a:t>
            </a:r>
            <a:r>
              <a:rPr lang="es-ES" sz="2000" dirty="0">
                <a:latin typeface="Calibri" panose="020F0502020204030204" pitchFamily="34" charset="0"/>
                <a:ea typeface="Calibri" panose="020F0502020204030204" pitchFamily="34" charset="0"/>
                <a:cs typeface="Times New Roman" panose="02020603050405020304" pitchFamily="18" charset="0"/>
              </a:rPr>
              <a:t>, … </a:t>
            </a:r>
            <a:r>
              <a:rPr lang="es-ES" sz="2000" dirty="0" err="1">
                <a:latin typeface="Calibri" panose="020F0502020204030204" pitchFamily="34" charset="0"/>
                <a:ea typeface="Calibri" panose="020F0502020204030204" pitchFamily="34" charset="0"/>
                <a:cs typeface="Times New Roman" panose="02020603050405020304" pitchFamily="18" charset="0"/>
              </a:rPr>
              <a:t>Q</a:t>
            </a:r>
            <a:r>
              <a:rPr lang="es-ES" sz="2000" baseline="-25000" dirty="0" err="1">
                <a:latin typeface="Calibri" panose="020F0502020204030204" pitchFamily="34" charset="0"/>
                <a:ea typeface="Calibri" panose="020F0502020204030204" pitchFamily="34" charset="0"/>
                <a:cs typeface="Times New Roman" panose="02020603050405020304" pitchFamily="18" charset="0"/>
              </a:rPr>
              <a:t>n</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b="1" dirty="0">
                <a:latin typeface="Calibri" panose="020F0502020204030204" pitchFamily="34" charset="0"/>
                <a:ea typeface="Calibri" panose="020F0502020204030204" pitchFamily="34" charset="0"/>
                <a:cs typeface="Times New Roman" panose="02020603050405020304" pitchFamily="18" charset="0"/>
              </a:rPr>
              <a:t>, Q</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2</a:t>
            </a:r>
            <a:r>
              <a:rPr lang="es-ES" sz="2000" b="1" dirty="0">
                <a:latin typeface="Calibri" panose="020F0502020204030204" pitchFamily="34" charset="0"/>
                <a:ea typeface="Calibri" panose="020F0502020204030204" pitchFamily="34" charset="0"/>
                <a:cs typeface="Times New Roman" panose="02020603050405020304" pitchFamily="18" charset="0"/>
              </a:rPr>
              <a:t>, … </a:t>
            </a:r>
            <a:r>
              <a:rPr lang="es-ES" sz="2000" b="1" dirty="0" err="1">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err="1">
                <a:latin typeface="Calibri" panose="020F0502020204030204" pitchFamily="34" charset="0"/>
                <a:ea typeface="Calibri" panose="020F0502020204030204" pitchFamily="34" charset="0"/>
                <a:cs typeface="Times New Roman" panose="02020603050405020304" pitchFamily="18" charset="0"/>
              </a:rPr>
              <a:t>n</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	Empíricamente se muestra que Q</a:t>
            </a:r>
            <a:r>
              <a:rPr lang="es-ES" sz="2000"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Q</a:t>
            </a:r>
            <a:r>
              <a:rPr lang="es-ES" sz="2000" baseline="-25000" dirty="0">
                <a:latin typeface="Calibri" panose="020F0502020204030204" pitchFamily="34" charset="0"/>
                <a:ea typeface="Calibri" panose="020F0502020204030204" pitchFamily="34" charset="0"/>
                <a:cs typeface="Times New Roman" panose="02020603050405020304" pitchFamily="18" charset="0"/>
              </a:rPr>
              <a:t>2</a:t>
            </a:r>
            <a:r>
              <a:rPr lang="es-ES" sz="2000" dirty="0">
                <a:latin typeface="Calibri" panose="020F0502020204030204" pitchFamily="34" charset="0"/>
                <a:ea typeface="Calibri" panose="020F0502020204030204" pitchFamily="34" charset="0"/>
                <a:cs typeface="Times New Roman" panose="02020603050405020304" pitchFamily="18" charset="0"/>
              </a:rPr>
              <a:t>, … </a:t>
            </a:r>
            <a:r>
              <a:rPr lang="es-ES" sz="2000" dirty="0" err="1">
                <a:latin typeface="Calibri" panose="020F0502020204030204" pitchFamily="34" charset="0"/>
                <a:ea typeface="Calibri" panose="020F0502020204030204" pitchFamily="34" charset="0"/>
                <a:cs typeface="Times New Roman" panose="02020603050405020304" pitchFamily="18" charset="0"/>
              </a:rPr>
              <a:t>Q</a:t>
            </a:r>
            <a:r>
              <a:rPr lang="es-ES" sz="2000" baseline="-25000" dirty="0" err="1">
                <a:latin typeface="Calibri" panose="020F0502020204030204" pitchFamily="34" charset="0"/>
                <a:ea typeface="Calibri" panose="020F0502020204030204" pitchFamily="34" charset="0"/>
                <a:cs typeface="Times New Roman" panose="02020603050405020304" pitchFamily="18" charset="0"/>
              </a:rPr>
              <a:t>n</a:t>
            </a:r>
            <a:r>
              <a:rPr lang="es-ES" sz="2000" dirty="0">
                <a:latin typeface="Calibri" panose="020F0502020204030204" pitchFamily="34" charset="0"/>
                <a:ea typeface="Calibri" panose="020F0502020204030204" pitchFamily="34" charset="0"/>
                <a:cs typeface="Times New Roman" panose="02020603050405020304" pitchFamily="18" charset="0"/>
              </a:rPr>
              <a:t> son todas verdaderas.</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pPr>
            <a:r>
              <a:rPr lang="es-ES" sz="2000" b="1" dirty="0">
                <a:solidFill>
                  <a:srgbClr val="FF0000"/>
                </a:solidFill>
              </a:rPr>
              <a:t>Ⱶ P </a:t>
            </a:r>
            <a:r>
              <a:rPr lang="es-ES" sz="2000" b="1" dirty="0"/>
              <a:t>		</a:t>
            </a:r>
            <a:r>
              <a:rPr lang="es-ES" sz="2000" dirty="0" smtClean="0">
                <a:latin typeface="Calibri" panose="020F0502020204030204" pitchFamily="34" charset="0"/>
                <a:ea typeface="FreeSans"/>
                <a:cs typeface="FreeSans"/>
              </a:rPr>
              <a:t>Luego</a:t>
            </a:r>
            <a:r>
              <a:rPr lang="es-ES" sz="2000" dirty="0">
                <a:latin typeface="Calibri" panose="020F0502020204030204" pitchFamily="34" charset="0"/>
                <a:ea typeface="FreeSans"/>
                <a:cs typeface="FreeSans"/>
              </a:rPr>
              <a:t>, </a:t>
            </a:r>
            <a:r>
              <a:rPr lang="es-ES" sz="2000" dirty="0" smtClean="0">
                <a:solidFill>
                  <a:srgbClr val="FF6600"/>
                </a:solidFill>
                <a:latin typeface="Calibri" panose="020F0502020204030204" pitchFamily="34" charset="0"/>
                <a:ea typeface="FreeSans"/>
                <a:cs typeface="FreeSans"/>
              </a:rPr>
              <a:t>¿P </a:t>
            </a:r>
            <a:r>
              <a:rPr lang="es-ES" sz="2000" dirty="0">
                <a:solidFill>
                  <a:srgbClr val="FF6600"/>
                </a:solidFill>
                <a:latin typeface="Calibri" panose="020F0502020204030204" pitchFamily="34" charset="0"/>
                <a:ea typeface="FreeSans"/>
                <a:cs typeface="FreeSans"/>
              </a:rPr>
              <a:t>es verdadera?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7069131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También esto se puede ilustrar </a:t>
            </a:r>
            <a:r>
              <a:rPr lang="es-ES" sz="2000" dirty="0" smtClean="0">
                <a:latin typeface="Calibri" panose="020F0502020204030204" pitchFamily="34" charset="0"/>
                <a:ea typeface="Calibri" panose="020F0502020204030204" pitchFamily="34" charset="0"/>
                <a:cs typeface="Times New Roman" panose="02020603050405020304" pitchFamily="18" charset="0"/>
              </a:rPr>
              <a:t>en </a:t>
            </a:r>
            <a:r>
              <a:rPr lang="es-ES" sz="2000" dirty="0">
                <a:latin typeface="Calibri" panose="020F0502020204030204" pitchFamily="34" charset="0"/>
                <a:ea typeface="Calibri" panose="020F0502020204030204" pitchFamily="34" charset="0"/>
                <a:cs typeface="Times New Roman" panose="02020603050405020304" pitchFamily="18" charset="0"/>
              </a:rPr>
              <a:t>referencia a la hipótesis final de Semmelweis en su primera versión.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hipótesis</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P </a:t>
            </a:r>
            <a:r>
              <a:rPr lang="es-ES" sz="2000" dirty="0">
                <a:latin typeface="Calibri" panose="020F0502020204030204" pitchFamily="34" charset="0"/>
                <a:ea typeface="Calibri" panose="020F0502020204030204" pitchFamily="34" charset="0"/>
                <a:cs typeface="Times New Roman" panose="02020603050405020304" pitchFamily="18" charset="0"/>
              </a:rPr>
              <a:t>de Semmelweis entraña también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las implicaciones contrastadoras</a:t>
            </a:r>
            <a:r>
              <a:rPr lang="es-ES" sz="2000" dirty="0">
                <a:latin typeface="Calibri" panose="020F0502020204030204" pitchFamily="34" charset="0"/>
                <a:ea typeface="Calibri" panose="020F0502020204030204" pitchFamily="34" charset="0"/>
                <a:cs typeface="Times New Roman" panose="02020603050405020304" pitchFamily="18" charset="0"/>
              </a:rPr>
              <a:t> de </a:t>
            </a:r>
            <a:r>
              <a:rPr lang="es-ES" sz="2000" dirty="0" smtClean="0">
                <a:latin typeface="Calibri" panose="020F0502020204030204" pitchFamily="34" charset="0"/>
                <a:ea typeface="Calibri" panose="020F0502020204030204" pitchFamily="34" charset="0"/>
                <a:cs typeface="Times New Roman" panose="02020603050405020304" pitchFamily="18" charset="0"/>
              </a:rPr>
              <a:t>que: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a:latin typeface="Calibri" panose="020F0502020204030204" pitchFamily="34" charset="0"/>
                <a:ea typeface="Calibri" panose="020F0502020204030204" pitchFamily="34" charset="0"/>
                <a:cs typeface="Times New Roman" panose="02020603050405020304" pitchFamily="18" charset="0"/>
              </a:rPr>
              <a:t>1</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entre los casos de </a:t>
            </a:r>
            <a:r>
              <a:rPr lang="es-ES" sz="2000" dirty="0">
                <a:solidFill>
                  <a:srgbClr val="CCCC00"/>
                </a:solidFill>
                <a:latin typeface="Calibri" panose="020F0502020204030204" pitchFamily="34" charset="0"/>
                <a:ea typeface="Calibri" panose="020F0502020204030204" pitchFamily="34" charset="0"/>
                <a:cs typeface="Times New Roman" panose="02020603050405020304" pitchFamily="18" charset="0"/>
              </a:rPr>
              <a:t>parto callejero </a:t>
            </a:r>
            <a:r>
              <a:rPr lang="es-ES" sz="2000" dirty="0">
                <a:latin typeface="Calibri" panose="020F0502020204030204" pitchFamily="34" charset="0"/>
                <a:ea typeface="Calibri" panose="020F0502020204030204" pitchFamily="34" charset="0"/>
                <a:cs typeface="Times New Roman" panose="02020603050405020304" pitchFamily="18" charset="0"/>
              </a:rPr>
              <a:t>ingresados en la División Primera, el porcentaje de muertes por fiebre puerperal sería menor que el de la División, </a:t>
            </a:r>
          </a:p>
          <a:p>
            <a:pPr algn="just">
              <a:lnSpc>
                <a:spcPct val="100000"/>
              </a:lnSpc>
              <a:spcAft>
                <a:spcPts val="0"/>
              </a:spcAft>
            </a:pPr>
            <a:r>
              <a:rPr lang="es-ES" sz="2000" b="1" dirty="0">
                <a:latin typeface="Calibri" panose="020F0502020204030204" pitchFamily="34" charset="0"/>
                <a:cs typeface="Times New Roman" panose="02020603050405020304" pitchFamily="18" charset="0"/>
              </a:rPr>
              <a:t>Q</a:t>
            </a:r>
            <a:r>
              <a:rPr lang="es-ES" sz="2000" b="1" baseline="-25000" dirty="0">
                <a:latin typeface="Calibri" panose="020F0502020204030204" pitchFamily="34" charset="0"/>
                <a:cs typeface="Times New Roman" panose="02020603050405020304" pitchFamily="18" charset="0"/>
              </a:rPr>
              <a:t>2</a:t>
            </a:r>
            <a:r>
              <a:rPr lang="es-ES" sz="2000" b="1" dirty="0">
                <a:latin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y que los hijos </a:t>
            </a:r>
            <a:r>
              <a:rPr lang="es-ES" sz="2000" dirty="0">
                <a:latin typeface="Calibri" panose="020F0502020204030204" pitchFamily="34" charset="0"/>
                <a:ea typeface="Calibri" panose="020F0502020204030204" pitchFamily="34" charset="0"/>
                <a:cs typeface="Times New Roman" panose="02020603050405020304" pitchFamily="18" charset="0"/>
              </a:rPr>
              <a:t>de madres que habían escapado a la enfermedad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no contraerían la fiebre.</a:t>
            </a:r>
          </a:p>
          <a:p>
            <a:pPr algn="just">
              <a:lnSpc>
                <a:spcPct val="100000"/>
              </a:lnSpc>
              <a:spcAft>
                <a:spcPts val="0"/>
              </a:spcAft>
            </a:pP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Estas implicaciones fueron también </a:t>
            </a:r>
            <a:r>
              <a:rPr lang="es-ES" sz="20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corroboradas</a:t>
            </a: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por la experiencia.</a:t>
            </a:r>
          </a:p>
          <a:p>
            <a:pPr algn="just">
              <a:lnSpc>
                <a:spcPct val="100000"/>
              </a:lnSpc>
              <a:spcAft>
                <a:spcPts val="0"/>
              </a:spcAft>
            </a:pPr>
            <a:r>
              <a:rPr lang="es-ES" sz="20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Y a pesar de </a:t>
            </a:r>
            <a:r>
              <a:rPr lang="es-ES" sz="20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ello,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primera versión de la hipótesis </a:t>
            </a:r>
            <a:r>
              <a:rPr lang="es-ES" sz="20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era </a:t>
            </a:r>
            <a:r>
              <a:rPr lang="es-ES" sz="20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NO verdadera (=falsa)</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3961393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Una serie de resultados favorables obtenidos contrastando distintas implicaciones contrastadoras, </a:t>
            </a:r>
            <a:r>
              <a:rPr lang="es-ES" sz="2000" b="1" dirty="0">
                <a:solidFill>
                  <a:srgbClr val="CCCC00"/>
                </a:solidFill>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a:solidFill>
                  <a:srgbClr val="CCCC00"/>
                </a:solidFill>
                <a:latin typeface="Calibri" panose="020F0502020204030204" pitchFamily="34" charset="0"/>
                <a:ea typeface="Calibri" panose="020F0502020204030204" pitchFamily="34" charset="0"/>
                <a:cs typeface="Times New Roman" panose="02020603050405020304" pitchFamily="18" charset="0"/>
              </a:rPr>
              <a:t>1</a:t>
            </a:r>
            <a:r>
              <a:rPr lang="es-ES" sz="2000" b="1" dirty="0">
                <a:solidFill>
                  <a:srgbClr val="CCCC00"/>
                </a:solidFill>
                <a:latin typeface="Calibri" panose="020F0502020204030204" pitchFamily="34" charset="0"/>
                <a:ea typeface="Calibri" panose="020F0502020204030204" pitchFamily="34" charset="0"/>
                <a:cs typeface="Times New Roman" panose="02020603050405020304" pitchFamily="18" charset="0"/>
              </a:rPr>
              <a:t>, Q</a:t>
            </a:r>
            <a:r>
              <a:rPr lang="es-ES" sz="2000" b="1" baseline="-25000" dirty="0">
                <a:solidFill>
                  <a:srgbClr val="CCCC00"/>
                </a:solidFill>
                <a:latin typeface="Calibri" panose="020F0502020204030204" pitchFamily="34" charset="0"/>
                <a:ea typeface="Calibri" panose="020F0502020204030204" pitchFamily="34" charset="0"/>
                <a:cs typeface="Times New Roman" panose="02020603050405020304" pitchFamily="18" charset="0"/>
              </a:rPr>
              <a:t>2</a:t>
            </a:r>
            <a:r>
              <a:rPr lang="es-ES" sz="2000" b="1" dirty="0">
                <a:solidFill>
                  <a:srgbClr val="CCCC00"/>
                </a:solidFill>
                <a:latin typeface="Calibri" panose="020F0502020204030204" pitchFamily="34" charset="0"/>
                <a:ea typeface="Calibri" panose="020F0502020204030204" pitchFamily="34" charset="0"/>
                <a:cs typeface="Times New Roman" panose="02020603050405020304" pitchFamily="18" charset="0"/>
              </a:rPr>
              <a:t>, … </a:t>
            </a:r>
            <a:r>
              <a:rPr lang="es-ES" sz="2000" b="1" dirty="0" err="1">
                <a:solidFill>
                  <a:srgbClr val="CCCC00"/>
                </a:solidFill>
                <a:latin typeface="Calibri" panose="020F0502020204030204" pitchFamily="34" charset="0"/>
                <a:ea typeface="Calibri" panose="020F0502020204030204" pitchFamily="34" charset="0"/>
                <a:cs typeface="Times New Roman" panose="02020603050405020304" pitchFamily="18" charset="0"/>
              </a:rPr>
              <a:t>Q</a:t>
            </a:r>
            <a:r>
              <a:rPr lang="es-ES" sz="2000" b="1" baseline="-25000" dirty="0" err="1">
                <a:solidFill>
                  <a:srgbClr val="CCCC00"/>
                </a:solidFill>
                <a:latin typeface="Calibri" panose="020F0502020204030204" pitchFamily="34" charset="0"/>
                <a:ea typeface="Calibri" panose="020F0502020204030204" pitchFamily="34" charset="0"/>
                <a:cs typeface="Times New Roman" panose="02020603050405020304" pitchFamily="18" charset="0"/>
              </a:rPr>
              <a:t>n</a:t>
            </a:r>
            <a:r>
              <a:rPr lang="es-ES" sz="2000" b="1" dirty="0">
                <a:solidFill>
                  <a:srgbClr val="CCCC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de una hipótesis, muestra que, en lo concerniente a esas implicaciones concretas, </a:t>
            </a:r>
            <a:r>
              <a:rPr lang="es-ES" sz="2000" b="1" dirty="0">
                <a:solidFill>
                  <a:srgbClr val="CCCC00"/>
                </a:solidFill>
                <a:latin typeface="Calibri" panose="020F0502020204030204" pitchFamily="34" charset="0"/>
                <a:ea typeface="Calibri" panose="020F0502020204030204" pitchFamily="34" charset="0"/>
                <a:cs typeface="Times New Roman" panose="02020603050405020304" pitchFamily="18" charset="0"/>
              </a:rPr>
              <a:t>la hipótesis P ha sido corroborada</a:t>
            </a:r>
            <a:r>
              <a:rPr lang="es-ES" sz="2000" dirty="0">
                <a:latin typeface="Calibri" panose="020F0502020204030204" pitchFamily="34" charset="0"/>
                <a:ea typeface="Calibri" panose="020F0502020204030204" pitchFamily="34" charset="0"/>
                <a:cs typeface="Times New Roman" panose="02020603050405020304" pitchFamily="18" charset="0"/>
              </a:rPr>
              <a:t>; y si bien este resultado no supone una prueba completa de la hipótesis P, </a:t>
            </a:r>
            <a:r>
              <a:rPr lang="es-ES" sz="2000" b="1" dirty="0">
                <a:solidFill>
                  <a:srgbClr val="99CC00"/>
                </a:solidFill>
                <a:latin typeface="Calibri" panose="020F0502020204030204" pitchFamily="34" charset="0"/>
                <a:ea typeface="Calibri" panose="020F0502020204030204" pitchFamily="34" charset="0"/>
                <a:cs typeface="Times New Roman" panose="02020603050405020304" pitchFamily="18" charset="0"/>
              </a:rPr>
              <a:t>al menos le confiere algún apoyo, una cierta corroboración o confirmación parcial de ella</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 esto se refería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Popper con el </a:t>
            </a:r>
            <a:r>
              <a:rPr lang="es-ES" sz="2000" dirty="0" smtClean="0">
                <a:solidFill>
                  <a:srgbClr val="669900"/>
                </a:solidFill>
                <a:latin typeface="Calibri" panose="020F0502020204030204" pitchFamily="34" charset="0"/>
                <a:ea typeface="Calibri" panose="020F0502020204030204" pitchFamily="34" charset="0"/>
                <a:cs typeface="Times New Roman" panose="02020603050405020304" pitchFamily="18" charset="0"/>
              </a:rPr>
              <a:t>"grado </a:t>
            </a:r>
            <a:r>
              <a:rPr lang="es-ES" sz="2000" dirty="0">
                <a:solidFill>
                  <a:srgbClr val="669900"/>
                </a:solidFill>
                <a:latin typeface="Calibri" panose="020F0502020204030204" pitchFamily="34" charset="0"/>
                <a:ea typeface="Calibri" panose="020F0502020204030204" pitchFamily="34" charset="0"/>
                <a:cs typeface="Times New Roman" panose="02020603050405020304" pitchFamily="18" charset="0"/>
              </a:rPr>
              <a:t>de </a:t>
            </a:r>
            <a:r>
              <a:rPr lang="es-ES" sz="2000" dirty="0" smtClean="0">
                <a:solidFill>
                  <a:srgbClr val="669900"/>
                </a:solidFill>
                <a:latin typeface="Calibri" panose="020F0502020204030204" pitchFamily="34" charset="0"/>
                <a:ea typeface="Calibri" panose="020F0502020204030204" pitchFamily="34" charset="0"/>
                <a:cs typeface="Times New Roman" panose="02020603050405020304" pitchFamily="18" charset="0"/>
              </a:rPr>
              <a:t>verosimilitud"</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como la diferencia entre las consecuencias verdaderas menos las consecuencias falsas [recuérdense los ejemplos de la hipótesis tolemaica y la hipótesis copernicana; no son verdaderas, pero la copernicana tiene mayor grado de verosimilitud, porque la diferencia entre las consecuencias verdaderas y las consecuencias falsas es mayor que en la tolemaica.</a:t>
            </a:r>
          </a:p>
          <a:p>
            <a:pPr algn="just"/>
            <a:endParaRPr lang="es-ES" sz="2000" dirty="0">
              <a:solidFill>
                <a:srgbClr val="008000"/>
              </a:solidFill>
              <a:effectLst/>
              <a:latin typeface="Calibri" panose="020F0502020204030204" pitchFamily="34" charset="0"/>
              <a:ea typeface="FreeSans"/>
              <a:cs typeface="FreeSans"/>
            </a:endParaRPr>
          </a:p>
        </p:txBody>
      </p:sp>
      <p:sp>
        <p:nvSpPr>
          <p:cNvPr id="2" name="Rectángulo: esquinas redondeadas 1">
            <a:extLst>
              <a:ext uri="{FF2B5EF4-FFF2-40B4-BE49-F238E27FC236}">
                <a16:creationId xmlns:a16="http://schemas.microsoft.com/office/drawing/2014/main" id="{5C4A27E7-C15B-4DFF-B3F6-131BBC5E6586}"/>
              </a:ext>
            </a:extLst>
          </p:cNvPr>
          <p:cNvSpPr/>
          <p:nvPr/>
        </p:nvSpPr>
        <p:spPr>
          <a:xfrm>
            <a:off x="887896" y="2902829"/>
            <a:ext cx="10429461" cy="1828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889715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10099" y="2697953"/>
            <a:ext cx="9077739" cy="4988170"/>
          </a:xfrm>
        </p:spPr>
        <p:txBody>
          <a:bodyPr>
            <a:normAutofit/>
          </a:bodyPr>
          <a:lstStyle/>
          <a:p>
            <a:pPr>
              <a:lnSpc>
                <a:spcPct val="100000"/>
              </a:lnSpc>
            </a:pPr>
            <a:r>
              <a:rPr lang="es-ES" sz="2800" dirty="0" smtClean="0">
                <a:solidFill>
                  <a:srgbClr val="000000"/>
                </a:solidFill>
                <a:latin typeface="Calibri" panose="020F0502020204030204" pitchFamily="34" charset="0"/>
                <a:ea typeface="FreeSans"/>
                <a:cs typeface="FreeSans"/>
              </a:rPr>
              <a:t>Ya que estamos aquí, abramos un paréntesis para ver ejemplos </a:t>
            </a:r>
            <a:r>
              <a:rPr lang="es-ES" sz="2800" dirty="0">
                <a:solidFill>
                  <a:srgbClr val="000000"/>
                </a:solidFill>
                <a:latin typeface="Calibri" panose="020F0502020204030204" pitchFamily="34" charset="0"/>
                <a:ea typeface="FreeSans"/>
                <a:cs typeface="FreeSans"/>
              </a:rPr>
              <a:t>de </a:t>
            </a:r>
            <a:r>
              <a:rPr lang="es-ES" sz="2800" dirty="0" smtClean="0">
                <a:solidFill>
                  <a:srgbClr val="FF0000"/>
                </a:solidFill>
                <a:latin typeface="Calibri" panose="020F0502020204030204" pitchFamily="34" charset="0"/>
                <a:ea typeface="FreeSans"/>
                <a:cs typeface="FreeSans"/>
              </a:rPr>
              <a:t>Falacia de Afirmación del Consecuente</a:t>
            </a:r>
            <a:r>
              <a:rPr lang="es-ES" sz="2800" dirty="0" smtClean="0">
                <a:solidFill>
                  <a:srgbClr val="FF6600"/>
                </a:solidFill>
                <a:latin typeface="Calibri" panose="020F0502020204030204" pitchFamily="34" charset="0"/>
                <a:ea typeface="FreeSans"/>
                <a:cs typeface="FreeSans"/>
              </a:rPr>
              <a:t> </a:t>
            </a:r>
            <a:r>
              <a:rPr lang="es-ES" sz="2800" dirty="0">
                <a:solidFill>
                  <a:srgbClr val="FF3399"/>
                </a:solidFill>
                <a:latin typeface="Calibri" panose="020F0502020204030204" pitchFamily="34" charset="0"/>
                <a:ea typeface="FreeSans"/>
                <a:cs typeface="FreeSans"/>
              </a:rPr>
              <a:t>con conclusión no </a:t>
            </a:r>
            <a:r>
              <a:rPr lang="es-ES" sz="2800" dirty="0" smtClean="0">
                <a:solidFill>
                  <a:srgbClr val="FF3399"/>
                </a:solidFill>
                <a:latin typeface="Calibri" panose="020F0502020204030204" pitchFamily="34" charset="0"/>
                <a:ea typeface="FreeSans"/>
                <a:cs typeface="FreeSans"/>
              </a:rPr>
              <a:t>válida</a:t>
            </a:r>
            <a:r>
              <a:rPr lang="es-ES" sz="2800" dirty="0" smtClean="0">
                <a:solidFill>
                  <a:srgbClr val="000000"/>
                </a:solidFill>
                <a:latin typeface="Calibri" panose="020F0502020204030204" pitchFamily="34" charset="0"/>
                <a:ea typeface="FreeSans"/>
                <a:cs typeface="FreeSans"/>
              </a:rPr>
              <a:t>, </a:t>
            </a:r>
            <a:r>
              <a:rPr lang="es-ES" sz="2800" dirty="0">
                <a:solidFill>
                  <a:srgbClr val="000000"/>
                </a:solidFill>
                <a:latin typeface="Calibri" panose="020F0502020204030204" pitchFamily="34" charset="0"/>
                <a:ea typeface="FreeSans"/>
                <a:cs typeface="FreeSans"/>
              </a:rPr>
              <a:t>a pesar de que, por su familiaridad y facilidad de procesamiento, </a:t>
            </a:r>
            <a:r>
              <a:rPr lang="es-ES" sz="2800" dirty="0" smtClean="0">
                <a:solidFill>
                  <a:srgbClr val="FF6600"/>
                </a:solidFill>
                <a:latin typeface="Calibri" panose="020F0502020204030204" pitchFamily="34" charset="0"/>
                <a:ea typeface="FreeSans"/>
                <a:cs typeface="FreeSans"/>
              </a:rPr>
              <a:t>parece </a:t>
            </a:r>
            <a:r>
              <a:rPr lang="es-ES" sz="2800" dirty="0">
                <a:solidFill>
                  <a:srgbClr val="FF6600"/>
                </a:solidFill>
                <a:latin typeface="Calibri" panose="020F0502020204030204" pitchFamily="34" charset="0"/>
                <a:ea typeface="FreeSans"/>
                <a:cs typeface="FreeSans"/>
              </a:rPr>
              <a:t>ser </a:t>
            </a:r>
            <a:r>
              <a:rPr lang="es-ES" sz="2800" dirty="0" smtClean="0">
                <a:solidFill>
                  <a:srgbClr val="FF6600"/>
                </a:solidFill>
                <a:latin typeface="Calibri" panose="020F0502020204030204" pitchFamily="34" charset="0"/>
                <a:ea typeface="FreeSans"/>
                <a:cs typeface="FreeSans"/>
              </a:rPr>
              <a:t>válida</a:t>
            </a:r>
            <a:r>
              <a:rPr lang="es-ES" sz="2800" dirty="0" smtClean="0">
                <a:latin typeface="Calibri" panose="020F0502020204030204" pitchFamily="34" charset="0"/>
                <a:ea typeface="FreeSans"/>
                <a:cs typeface="FreeSans"/>
              </a:rPr>
              <a:t> (…</a:t>
            </a:r>
            <a:endParaRPr lang="es-ES" sz="2800" dirty="0">
              <a:effectLst/>
              <a:latin typeface="Calibri" panose="020F0502020204030204" pitchFamily="34" charset="0"/>
              <a:ea typeface="FreeSans"/>
              <a:cs typeface="FreeSans"/>
            </a:endParaRPr>
          </a:p>
        </p:txBody>
      </p:sp>
      <p:sp>
        <p:nvSpPr>
          <p:cNvPr id="4" name="Rectángulo 3"/>
          <p:cNvSpPr/>
          <p:nvPr/>
        </p:nvSpPr>
        <p:spPr>
          <a:xfrm>
            <a:off x="1457739" y="2464904"/>
            <a:ext cx="9674088" cy="2681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179058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Poniendo correctamente en relación los contenidos de una primera premisa VERDADERA con los contenidos de la segunda premisa VERDADERA, es decir razonando formalmente, se puede saber si la conclusión es 1º válida, y además verdadera o no.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Sin embargo, la mente humana falla por factores externos e internos.</a:t>
            </a:r>
            <a:r>
              <a:rPr lang="es-ES" sz="2000" dirty="0">
                <a:latin typeface="Calibri" panose="020F0502020204030204" pitchFamily="34" charset="0"/>
                <a:ea typeface="Calibri" panose="020F0502020204030204" pitchFamily="34" charset="0"/>
                <a:cs typeface="Times New Roman" panose="02020603050405020304" pitchFamily="18" charset="0"/>
              </a:rPr>
              <a:t> Por ejemplo puede fallar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tanto en razonar formalmente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desde la presentación de una primera premisa y una segunda premisa correctas</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para que el aspirante obtenga una </a:t>
            </a:r>
            <a:r>
              <a:rPr lang="es-ES" sz="20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conclusión que no le resulta familiar</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como </a:t>
            </a:r>
            <a:r>
              <a:rPr lang="es-ES" sz="20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desde la presentación al aspirante de una conclusión </a:t>
            </a:r>
            <a:r>
              <a:rPr lang="es-ES" sz="2000" u="sng" dirty="0">
                <a:solidFill>
                  <a:srgbClr val="FF0066"/>
                </a:solidFill>
                <a:latin typeface="Calibri" panose="020F0502020204030204" pitchFamily="34" charset="0"/>
                <a:ea typeface="Calibri" panose="020F0502020204030204" pitchFamily="34" charset="0"/>
                <a:cs typeface="Times New Roman" panose="02020603050405020304" pitchFamily="18" charset="0"/>
              </a:rPr>
              <a:t>que le resulta familiar</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 para que reconozca formalmente las premisas, que también se le presentan simultáneamente.</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La psicología del pensamiento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se ocupa de la explicación de estos sesgos cognitivos y limitaciones de la cognición de la mente. </a:t>
            </a:r>
            <a:r>
              <a:rPr lang="es-ES" sz="2000" dirty="0">
                <a:latin typeface="Calibri" panose="020F0502020204030204" pitchFamily="34" charset="0"/>
                <a:ea typeface="Calibri" panose="020F0502020204030204" pitchFamily="34" charset="0"/>
                <a:cs typeface="Times New Roman" panose="02020603050405020304" pitchFamily="18" charset="0"/>
              </a:rPr>
              <a:t>Algunos autores, como </a:t>
            </a:r>
            <a:r>
              <a:rPr lang="es-ES" sz="2000" dirty="0" err="1">
                <a:latin typeface="Calibri" panose="020F0502020204030204" pitchFamily="34" charset="0"/>
                <a:ea typeface="Calibri" panose="020F0502020204030204" pitchFamily="34" charset="0"/>
                <a:cs typeface="Times New Roman" panose="02020603050405020304" pitchFamily="18" charset="0"/>
              </a:rPr>
              <a:t>Begg</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dirty="0" err="1">
                <a:latin typeface="Calibri" panose="020F0502020204030204" pitchFamily="34" charset="0"/>
                <a:ea typeface="Calibri" panose="020F0502020204030204" pitchFamily="34" charset="0"/>
                <a:cs typeface="Times New Roman" panose="02020603050405020304" pitchFamily="18" charset="0"/>
              </a:rPr>
              <a:t>Moons</a:t>
            </a:r>
            <a:r>
              <a:rPr lang="es-ES" sz="2000" dirty="0">
                <a:latin typeface="Calibri" panose="020F0502020204030204" pitchFamily="34" charset="0"/>
                <a:ea typeface="Calibri" panose="020F0502020204030204" pitchFamily="34" charset="0"/>
                <a:cs typeface="Times New Roman" panose="02020603050405020304" pitchFamily="18" charset="0"/>
              </a:rPr>
              <a:t>, utilizan éstas y otras pruebas en sus investigaciones sobre LA ILUSIÓN DE LA VERDAD</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04282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52356" y="2921010"/>
            <a:ext cx="7760270" cy="4769230"/>
          </a:xfrm>
        </p:spPr>
        <p:txBody>
          <a:bodyPr>
            <a:normAutofit/>
          </a:bodyPr>
          <a:lstStyle/>
          <a:p>
            <a:pPr algn="l">
              <a:lnSpc>
                <a:spcPct val="100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Ejemplo 1: ¿La materia cadavérica es la causa de la fiebre puerperal?</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8844769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751328"/>
            <a:ext cx="10230678" cy="5596463"/>
          </a:xfrm>
        </p:spPr>
        <p:txBody>
          <a:bodyPr>
            <a:normAutofit fontScale="92500" lnSpcReduction="10000"/>
          </a:bodyPr>
          <a:lstStyle/>
          <a:p>
            <a:pPr algn="just">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FALACIA DE AFIRMACIÓN DEL CONSECUENTE en formato de contrastación de hipótesis</a:t>
            </a:r>
            <a:endPar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 =&gt; Q </a:t>
            </a:r>
            <a:r>
              <a:rPr lang="es-ES" sz="2000" dirty="0">
                <a:latin typeface="Calibri" panose="020F0502020204030204" pitchFamily="34" charset="0"/>
                <a:ea typeface="Calibri" panose="020F0502020204030204" pitchFamily="34" charset="0"/>
                <a:cs typeface="Times New Roman" panose="02020603050405020304" pitchFamily="18" charset="0"/>
              </a:rPr>
              <a:t>	Si es verdadero que la materia cadavérica es la causa de la fiebre puerperal, también es verdadero que la eliminación de la materia </a:t>
            </a:r>
            <a:r>
              <a:rPr lang="es-ES" sz="2000" dirty="0" smtClean="0">
                <a:latin typeface="Calibri" panose="020F0502020204030204" pitchFamily="34" charset="0"/>
                <a:ea typeface="Calibri" panose="020F0502020204030204" pitchFamily="34" charset="0"/>
                <a:cs typeface="Times New Roman" panose="02020603050405020304" pitchFamily="18" charset="0"/>
              </a:rPr>
              <a:t>cadavérica </a:t>
            </a:r>
            <a:r>
              <a:rPr lang="es-ES" sz="2000" dirty="0">
                <a:latin typeface="Calibri" panose="020F0502020204030204" pitchFamily="34" charset="0"/>
                <a:ea typeface="Calibri" panose="020F0502020204030204" pitchFamily="34" charset="0"/>
                <a:cs typeface="Times New Roman" panose="02020603050405020304" pitchFamily="18" charset="0"/>
              </a:rPr>
              <a:t>eliminará la fiebre puerperal.</a:t>
            </a:r>
          </a:p>
          <a:p>
            <a:pPr algn="just">
              <a:lnSpc>
                <a:spcPct val="11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Como empíricamente se muestra, eliminando la materia </a:t>
            </a:r>
            <a:r>
              <a:rPr lang="es-ES" sz="2000" dirty="0" smtClean="0">
                <a:latin typeface="Calibri" panose="020F0502020204030204" pitchFamily="34" charset="0"/>
                <a:ea typeface="Calibri" panose="020F0502020204030204" pitchFamily="34" charset="0"/>
                <a:cs typeface="Times New Roman" panose="02020603050405020304" pitchFamily="18" charset="0"/>
              </a:rPr>
              <a:t>cadavérica </a:t>
            </a:r>
            <a:r>
              <a:rPr lang="es-ES" sz="2000" dirty="0">
                <a:latin typeface="Calibri" panose="020F0502020204030204" pitchFamily="34" charset="0"/>
                <a:ea typeface="Calibri" panose="020F0502020204030204" pitchFamily="34" charset="0"/>
                <a:cs typeface="Times New Roman" panose="02020603050405020304" pitchFamily="18" charset="0"/>
              </a:rPr>
              <a:t>se elimina la fiebre puerperal.</a:t>
            </a:r>
          </a:p>
          <a:p>
            <a:pPr algn="just">
              <a:lnSpc>
                <a:spcPct val="110000"/>
              </a:lnSpc>
              <a:spcAft>
                <a:spcPts val="0"/>
              </a:spcAft>
            </a:pP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Ⱶ</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P</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rPr>
              <a:t>Luego</a:t>
            </a:r>
            <a:r>
              <a:rPr lang="es-ES" sz="2000" dirty="0">
                <a:latin typeface="Calibri" panose="020F0502020204030204" pitchFamily="34" charset="0"/>
              </a:rPr>
              <a:t>, </a:t>
            </a:r>
            <a:r>
              <a:rPr lang="es-ES" sz="2000" dirty="0" smtClean="0">
                <a:solidFill>
                  <a:srgbClr val="FF0000"/>
                </a:solidFill>
                <a:latin typeface="Calibri" panose="020F0502020204030204" pitchFamily="34" charset="0"/>
                <a:ea typeface="FreeSans"/>
                <a:cs typeface="FreeSans"/>
              </a:rPr>
              <a:t>¿P </a:t>
            </a:r>
            <a:r>
              <a:rPr lang="es-ES" sz="2000" dirty="0">
                <a:solidFill>
                  <a:srgbClr val="FF0000"/>
                </a:solidFill>
                <a:latin typeface="Calibri" panose="020F0502020204030204" pitchFamily="34" charset="0"/>
                <a:ea typeface="FreeSans"/>
                <a:cs typeface="FreeSans"/>
              </a:rPr>
              <a:t>es verdadera?</a:t>
            </a:r>
            <a:endParaRPr lang="es-E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La estructura P=&gt;Q, Q, Ⱶ P es la falacia de afirmación del consecuente. </a:t>
            </a:r>
          </a:p>
          <a:p>
            <a:pPr indent="449580" algn="just">
              <a:lnSpc>
                <a:spcPct val="110000"/>
              </a:lnSpc>
              <a:spcAft>
                <a:spcPts val="0"/>
              </a:spcAft>
            </a:pP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Traslación de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esta Falacia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 afirmación del consecuente al formato de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silogismo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categórico</a:t>
            </a:r>
            <a:endPar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PM, clase A: </a:t>
            </a:r>
            <a:r>
              <a:rPr lang="es-ES" sz="2000" dirty="0">
                <a:latin typeface="Calibri" panose="020F0502020204030204" pitchFamily="34" charset="0"/>
                <a:ea typeface="Calibri" panose="020F0502020204030204" pitchFamily="34" charset="0"/>
                <a:cs typeface="Times New Roman" panose="02020603050405020304" pitchFamily="18" charset="0"/>
              </a:rPr>
              <a:t>Toda eliminación de la causa de la fiebre puerperal, </a:t>
            </a:r>
            <a:r>
              <a:rPr lang="es-ES" sz="2000" dirty="0" smtClean="0">
                <a:latin typeface="Calibri" panose="020F0502020204030204" pitchFamily="34" charset="0"/>
                <a:ea typeface="Calibri" panose="020F0502020204030204" pitchFamily="34" charset="0"/>
                <a:cs typeface="Times New Roman" panose="02020603050405020304" pitchFamily="18" charset="0"/>
              </a:rPr>
              <a:t>disminuye </a:t>
            </a:r>
            <a:r>
              <a:rPr lang="es-ES" sz="2000" dirty="0">
                <a:latin typeface="Calibri" panose="020F0502020204030204" pitchFamily="34" charset="0"/>
                <a:ea typeface="Calibri" panose="020F0502020204030204" pitchFamily="34" charset="0"/>
                <a:cs typeface="Times New Roman" panose="02020603050405020304" pitchFamily="18" charset="0"/>
              </a:rPr>
              <a:t>la muerte puerperal</a:t>
            </a:r>
          </a:p>
          <a:p>
            <a:pPr algn="just">
              <a:lnSpc>
                <a:spcPct val="12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SM, clase 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Eliminar </a:t>
            </a:r>
            <a:r>
              <a:rPr lang="es-ES" sz="2000" dirty="0">
                <a:latin typeface="Calibri" panose="020F0502020204030204" pitchFamily="34" charset="0"/>
                <a:ea typeface="Calibri" panose="020F0502020204030204" pitchFamily="34" charset="0"/>
                <a:cs typeface="Times New Roman" panose="02020603050405020304" pitchFamily="18" charset="0"/>
              </a:rPr>
              <a:t>la materia cadavérica </a:t>
            </a:r>
            <a:r>
              <a:rPr lang="es-ES" sz="2000" dirty="0" smtClean="0">
                <a:latin typeface="Calibri" panose="020F0502020204030204" pitchFamily="34" charset="0"/>
                <a:ea typeface="Calibri" panose="020F0502020204030204" pitchFamily="34" charset="0"/>
                <a:cs typeface="Times New Roman" panose="02020603050405020304" pitchFamily="18" charset="0"/>
              </a:rPr>
              <a:t>disminuye </a:t>
            </a:r>
            <a:r>
              <a:rPr lang="es-ES" sz="2000" dirty="0">
                <a:latin typeface="Calibri" panose="020F0502020204030204" pitchFamily="34" charset="0"/>
                <a:ea typeface="Calibri" panose="020F0502020204030204" pitchFamily="34" charset="0"/>
                <a:cs typeface="Times New Roman" panose="02020603050405020304" pitchFamily="18" charset="0"/>
              </a:rPr>
              <a:t>la muerte puerperal</a:t>
            </a:r>
          </a:p>
          <a:p>
            <a:pPr algn="just">
              <a:lnSpc>
                <a:spcPct val="12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SP, clase A: </a:t>
            </a:r>
            <a:r>
              <a:rPr lang="es-ES" sz="2000" dirty="0">
                <a:latin typeface="Calibri" panose="020F0502020204030204" pitchFamily="34" charset="0"/>
                <a:ea typeface="Calibri" panose="020F0502020204030204" pitchFamily="34" charset="0"/>
                <a:cs typeface="Times New Roman" panose="02020603050405020304" pitchFamily="18" charset="0"/>
              </a:rPr>
              <a:t>La materia cadavérica es la causa de la muerte puerperal</a:t>
            </a:r>
          </a:p>
          <a:p>
            <a:pPr algn="just">
              <a:lnSpc>
                <a:spcPct val="12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estructura es PM, SM, que corresponde a la figura 2, en la que sólo son válidos Cesare, Camestres, Festino, Baroco. El modo es AAA,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luego no es válido.</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84623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52356" y="2921010"/>
            <a:ext cx="7760270" cy="4769230"/>
          </a:xfrm>
        </p:spPr>
        <p:txBody>
          <a:bodyPr>
            <a:normAutofit/>
          </a:bodyPr>
          <a:lstStyle/>
          <a:p>
            <a:pPr algn="l">
              <a:lnSpc>
                <a:spcPct val="100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Ejemplo 2: ¿El estrés psicológico es la causa de la hipertensión arterial?</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11986415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67452" y="406770"/>
            <a:ext cx="9931473" cy="6150783"/>
          </a:xfrm>
        </p:spPr>
        <p:txBody>
          <a:bodyPr>
            <a:normAutofit fontScale="85000" lnSpcReduction="20000"/>
          </a:bodyPr>
          <a:lstStyle/>
          <a:p>
            <a:pPr algn="just">
              <a:lnSpc>
                <a:spcPct val="120000"/>
              </a:lnSpc>
            </a:pPr>
            <a:r>
              <a:rPr lang="es-ES" sz="2100" b="1" dirty="0">
                <a:solidFill>
                  <a:srgbClr val="FF0000"/>
                </a:solidFill>
                <a:latin typeface="Calibri" panose="020F0502020204030204" pitchFamily="34" charset="0"/>
                <a:ea typeface="FreeSans"/>
                <a:cs typeface="FreeSans"/>
              </a:rPr>
              <a:t>FALACIA DE AFIRMACIÓN DEL CONSECUENTE en el formato de silogismo para contrastación de hipótesis</a:t>
            </a:r>
          </a:p>
          <a:p>
            <a:pPr algn="just">
              <a:lnSpc>
                <a:spcPct val="120000"/>
              </a:lnSpc>
              <a:spcAft>
                <a:spcPts val="0"/>
              </a:spcAft>
            </a:pPr>
            <a:r>
              <a:rPr lang="es-ES" sz="2100" dirty="0">
                <a:effectLst/>
                <a:latin typeface="Calibri" panose="020F0502020204030204" pitchFamily="34" charset="0"/>
                <a:ea typeface="Calibri" panose="020F0502020204030204" pitchFamily="34" charset="0"/>
                <a:cs typeface="Times New Roman" panose="02020603050405020304" pitchFamily="18" charset="0"/>
              </a:rPr>
              <a:t> </a:t>
            </a:r>
            <a:r>
              <a:rPr lang="es-ES" sz="2100" b="1" dirty="0">
                <a:effectLst/>
                <a:latin typeface="Calibri" panose="020F0502020204030204" pitchFamily="34" charset="0"/>
                <a:ea typeface="Calibri" panose="020F0502020204030204" pitchFamily="34" charset="0"/>
                <a:cs typeface="Times New Roman" panose="02020603050405020304" pitchFamily="18" charset="0"/>
              </a:rPr>
              <a:t>P =&gt; Q</a:t>
            </a:r>
            <a:r>
              <a:rPr lang="es-ES" sz="2100" dirty="0">
                <a:effectLst/>
                <a:latin typeface="Calibri" panose="020F0502020204030204" pitchFamily="34" charset="0"/>
                <a:ea typeface="Calibri" panose="020F0502020204030204" pitchFamily="34" charset="0"/>
                <a:cs typeface="Times New Roman" panose="02020603050405020304" pitchFamily="18" charset="0"/>
              </a:rPr>
              <a:t>	</a:t>
            </a:r>
            <a:r>
              <a:rPr lang="es-ES" sz="2100" dirty="0">
                <a:latin typeface="Calibri" panose="020F0502020204030204" pitchFamily="34" charset="0"/>
                <a:ea typeface="Calibri" panose="020F0502020204030204" pitchFamily="34" charset="0"/>
                <a:cs typeface="Times New Roman" panose="02020603050405020304" pitchFamily="18" charset="0"/>
              </a:rPr>
              <a:t>Si es verdadero que el estrés psicológico es la causa de la hipertensión arterial, </a:t>
            </a:r>
            <a:r>
              <a:rPr lang="es-ES" sz="2100" dirty="0">
                <a:solidFill>
                  <a:srgbClr val="CC00CC"/>
                </a:solidFill>
                <a:latin typeface="Calibri" panose="020F0502020204030204" pitchFamily="34" charset="0"/>
                <a:ea typeface="Calibri" panose="020F0502020204030204" pitchFamily="34" charset="0"/>
                <a:cs typeface="Times New Roman" panose="02020603050405020304" pitchFamily="18" charset="0"/>
              </a:rPr>
              <a:t>también es verdadero que </a:t>
            </a:r>
            <a:r>
              <a:rPr lang="es-ES" sz="21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 tensión arterial con terapia de afrontamiento de situaciones estresantes más farmacoterapia </a:t>
            </a:r>
            <a:r>
              <a:rPr lang="es-ES" sz="2100" dirty="0">
                <a:solidFill>
                  <a:srgbClr val="00B0F0"/>
                </a:solidFill>
                <a:latin typeface="Calibri" panose="020F0502020204030204" pitchFamily="34" charset="0"/>
                <a:ea typeface="Calibri" panose="020F0502020204030204" pitchFamily="34" charset="0"/>
                <a:cs typeface="Times New Roman" panose="02020603050405020304" pitchFamily="18" charset="0"/>
              </a:rPr>
              <a:t>será significativamente menor </a:t>
            </a:r>
            <a:r>
              <a:rPr lang="es-ES" sz="21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 sólo la farmacoterapia antihipertensiva estándar</a:t>
            </a:r>
            <a:r>
              <a:rPr lang="es-ES" sz="2100" dirty="0">
                <a:solidFill>
                  <a:srgbClr val="CC00CC"/>
                </a:solidFill>
                <a:latin typeface="Calibri" panose="020F0502020204030204" pitchFamily="34" charset="0"/>
                <a:ea typeface="Calibri" panose="020F0502020204030204" pitchFamily="34" charset="0"/>
                <a:cs typeface="Times New Roman" panose="02020603050405020304" pitchFamily="18" charset="0"/>
              </a:rPr>
              <a:t>.</a:t>
            </a:r>
            <a:endParaRPr lang="es-ES" sz="2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100" b="1" dirty="0">
                <a:effectLst/>
                <a:latin typeface="Calibri" panose="020F0502020204030204" pitchFamily="34" charset="0"/>
                <a:ea typeface="Calibri" panose="020F0502020204030204" pitchFamily="34" charset="0"/>
                <a:cs typeface="Times New Roman" panose="02020603050405020304" pitchFamily="18" charset="0"/>
              </a:rPr>
              <a:t>Q</a:t>
            </a:r>
            <a:r>
              <a:rPr lang="es-ES" sz="2100" dirty="0">
                <a:effectLst/>
                <a:latin typeface="Calibri" panose="020F0502020204030204" pitchFamily="34" charset="0"/>
                <a:ea typeface="Calibri" panose="020F0502020204030204" pitchFamily="34" charset="0"/>
                <a:cs typeface="Times New Roman" panose="02020603050405020304" pitchFamily="18" charset="0"/>
              </a:rPr>
              <a:t>	Como empíricamente se muestra, es significativamente mayor la reducción de la tensión arterial con la terapia de afrontamiento más farmacoterapia estándar que sólo con la farmacoterapia estándar.</a:t>
            </a:r>
          </a:p>
          <a:p>
            <a:pPr algn="just">
              <a:lnSpc>
                <a:spcPct val="120000"/>
              </a:lnSpc>
              <a:spcAft>
                <a:spcPts val="0"/>
              </a:spcAft>
            </a:pPr>
            <a:r>
              <a:rPr lang="es-ES" sz="2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Ⱶ P </a:t>
            </a:r>
            <a:r>
              <a:rPr lang="es-ES" sz="2100" b="1" dirty="0">
                <a:latin typeface="Calibri" panose="020F0502020204030204" pitchFamily="34" charset="0"/>
                <a:ea typeface="Calibri" panose="020F0502020204030204" pitchFamily="34" charset="0"/>
                <a:cs typeface="Times New Roman" panose="02020603050405020304" pitchFamily="18" charset="0"/>
              </a:rPr>
              <a:t>	</a:t>
            </a:r>
            <a:r>
              <a:rPr lang="es-ES" dirty="0" smtClean="0">
                <a:latin typeface="Calibri" panose="020F0502020204030204" pitchFamily="34" charset="0"/>
              </a:rPr>
              <a:t>Luego</a:t>
            </a:r>
            <a:r>
              <a:rPr lang="es-ES" dirty="0">
                <a:latin typeface="Calibri" panose="020F0502020204030204" pitchFamily="34" charset="0"/>
              </a:rPr>
              <a:t>, </a:t>
            </a:r>
            <a:r>
              <a:rPr lang="es-ES" dirty="0" smtClean="0">
                <a:solidFill>
                  <a:srgbClr val="FF0000"/>
                </a:solidFill>
                <a:latin typeface="Calibri" panose="020F0502020204030204" pitchFamily="34" charset="0"/>
                <a:ea typeface="FreeSans"/>
                <a:cs typeface="FreeSans"/>
              </a:rPr>
              <a:t>¿P </a:t>
            </a:r>
            <a:r>
              <a:rPr lang="es-ES" dirty="0">
                <a:solidFill>
                  <a:srgbClr val="FF0000"/>
                </a:solidFill>
                <a:latin typeface="Calibri" panose="020F0502020204030204" pitchFamily="34" charset="0"/>
                <a:ea typeface="FreeSans"/>
                <a:cs typeface="FreeSans"/>
              </a:rPr>
              <a:t>es verdadera?</a:t>
            </a:r>
            <a:endParaRPr lang="es-ES" sz="2100" dirty="0">
              <a:solidFill>
                <a:srgbClr val="FF0000"/>
              </a:solidFill>
              <a:effectLst/>
              <a:latin typeface="Calibri" panose="020F0502020204030204" pitchFamily="34" charset="0"/>
              <a:ea typeface="FreeSans"/>
              <a:cs typeface="FreeSans"/>
            </a:endParaRPr>
          </a:p>
          <a:p>
            <a:pPr algn="just">
              <a:lnSpc>
                <a:spcPct val="120000"/>
              </a:lnSpc>
              <a:spcAft>
                <a:spcPts val="0"/>
              </a:spcAft>
            </a:pPr>
            <a:endParaRPr lang="es-ES" sz="21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1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Traslación </a:t>
            </a:r>
            <a:r>
              <a:rPr lang="es-ES" sz="2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 </a:t>
            </a:r>
            <a:r>
              <a:rPr lang="es-ES" sz="21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esta Falacia </a:t>
            </a:r>
            <a:r>
              <a:rPr lang="es-ES" sz="2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 afirmación del consecuente al formato de silogismo categórico</a:t>
            </a:r>
          </a:p>
          <a:p>
            <a:pPr algn="just">
              <a:lnSpc>
                <a:spcPct val="120000"/>
              </a:lnSpc>
              <a:spcAft>
                <a:spcPts val="0"/>
              </a:spcAft>
            </a:pPr>
            <a:r>
              <a:rPr lang="es-ES" sz="2100" b="1" dirty="0">
                <a:latin typeface="Calibri" panose="020F0502020204030204" pitchFamily="34" charset="0"/>
                <a:ea typeface="Calibri" panose="020F0502020204030204" pitchFamily="34" charset="0"/>
                <a:cs typeface="Times New Roman" panose="02020603050405020304" pitchFamily="18" charset="0"/>
              </a:rPr>
              <a:t>PM, clase A: </a:t>
            </a:r>
            <a:r>
              <a:rPr lang="es-ES" sz="2100" dirty="0">
                <a:latin typeface="Calibri" panose="020F0502020204030204" pitchFamily="34" charset="0"/>
                <a:ea typeface="Calibri" panose="020F0502020204030204" pitchFamily="34" charset="0"/>
                <a:cs typeface="Times New Roman" panose="02020603050405020304" pitchFamily="18" charset="0"/>
              </a:rPr>
              <a:t>Toda disminución de la causa de la hipertensión arterial, disminuye la tensión arterial</a:t>
            </a:r>
          </a:p>
          <a:p>
            <a:pPr algn="just">
              <a:lnSpc>
                <a:spcPct val="120000"/>
              </a:lnSpc>
              <a:spcAft>
                <a:spcPts val="0"/>
              </a:spcAft>
            </a:pPr>
            <a:r>
              <a:rPr lang="es-ES" sz="2100" b="1" dirty="0">
                <a:latin typeface="Calibri" panose="020F0502020204030204" pitchFamily="34" charset="0"/>
                <a:ea typeface="Calibri" panose="020F0502020204030204" pitchFamily="34" charset="0"/>
                <a:cs typeface="Times New Roman" panose="02020603050405020304" pitchFamily="18" charset="0"/>
              </a:rPr>
              <a:t>SM, clase A:</a:t>
            </a:r>
            <a:r>
              <a:rPr lang="es-ES" sz="2100" dirty="0">
                <a:latin typeface="Calibri" panose="020F0502020204030204" pitchFamily="34" charset="0"/>
                <a:ea typeface="Calibri" panose="020F0502020204030204" pitchFamily="34" charset="0"/>
                <a:cs typeface="Times New Roman" panose="02020603050405020304" pitchFamily="18" charset="0"/>
              </a:rPr>
              <a:t> Disminuir el estrés psicológico (con la terapia de afrontamiento), disminuye la tensión arterial</a:t>
            </a:r>
          </a:p>
          <a:p>
            <a:pPr algn="just">
              <a:lnSpc>
                <a:spcPct val="120000"/>
              </a:lnSpc>
              <a:spcAft>
                <a:spcPts val="0"/>
              </a:spcAft>
            </a:pPr>
            <a:r>
              <a:rPr lang="es-ES" sz="2100" b="1" dirty="0">
                <a:latin typeface="Calibri" panose="020F0502020204030204" pitchFamily="34" charset="0"/>
                <a:ea typeface="Calibri" panose="020F0502020204030204" pitchFamily="34" charset="0"/>
                <a:cs typeface="Times New Roman" panose="02020603050405020304" pitchFamily="18" charset="0"/>
              </a:rPr>
              <a:t>SP, clase A: </a:t>
            </a:r>
            <a:r>
              <a:rPr lang="es-ES" sz="2100" dirty="0">
                <a:latin typeface="Calibri" panose="020F0502020204030204" pitchFamily="34" charset="0"/>
                <a:ea typeface="Calibri" panose="020F0502020204030204" pitchFamily="34" charset="0"/>
                <a:cs typeface="Times New Roman" panose="02020603050405020304" pitchFamily="18" charset="0"/>
              </a:rPr>
              <a:t>Luego, el estrés psicológico es la causa de la hipertensión arterial</a:t>
            </a:r>
          </a:p>
          <a:p>
            <a:pPr algn="just">
              <a:lnSpc>
                <a:spcPct val="120000"/>
              </a:lnSpc>
            </a:pPr>
            <a:r>
              <a:rPr lang="es-ES" sz="2100" dirty="0">
                <a:latin typeface="Calibri" panose="020F0502020204030204" pitchFamily="34" charset="0"/>
                <a:ea typeface="Calibri" panose="020F0502020204030204" pitchFamily="34" charset="0"/>
                <a:cs typeface="Times New Roman" panose="02020603050405020304" pitchFamily="18" charset="0"/>
              </a:rPr>
              <a:t>	La estructura es PM, SM, que corresponde a la figura 2, en la que sólo son válidos Cesare, Camestres, Festino, Baroco. El modo es </a:t>
            </a:r>
            <a:r>
              <a:rPr lang="es-ES" sz="2100" dirty="0" smtClean="0">
                <a:latin typeface="Calibri" panose="020F0502020204030204" pitchFamily="34" charset="0"/>
                <a:ea typeface="Calibri" panose="020F0502020204030204" pitchFamily="34" charset="0"/>
                <a:cs typeface="Times New Roman" panose="02020603050405020304" pitchFamily="18" charset="0"/>
              </a:rPr>
              <a:t>"AAA", </a:t>
            </a:r>
            <a:r>
              <a:rPr lang="es-E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luego no es válido.</a:t>
            </a:r>
            <a:r>
              <a:rPr lang="es-ES" sz="21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05329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52356" y="2921010"/>
            <a:ext cx="7760270" cy="4769230"/>
          </a:xfrm>
        </p:spPr>
        <p:txBody>
          <a:bodyPr>
            <a:normAutofit/>
          </a:bodyPr>
          <a:lstStyle/>
          <a:p>
            <a:pPr algn="l">
              <a:lnSpc>
                <a:spcPct val="100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Ejemplo 3: ¿Las estatinas son causa de mialgia?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315476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Estas cifras eran sumamente alarmantes, porque en la adyacente </a:t>
            </a:r>
            <a:r>
              <a:rPr lang="es-ES" sz="2000" b="1"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Segunda División de Maternidad</a:t>
            </a:r>
            <a:r>
              <a:rPr lang="es-ES" sz="2000" dirty="0">
                <a:solidFill>
                  <a:srgbClr val="FF9933"/>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del mismo hospital, en la que se hallaban instaladas casi tantas mujeres como en la Primera, el porcentaje de muertes por fiebre puerperal era mucho más bajo: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2,3%</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2% </a:t>
            </a:r>
            <a:r>
              <a:rPr lang="es-ES" sz="2000" dirty="0">
                <a:effectLst/>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2,7%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los mismos años.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En un libro que escribió más tarde sobre las causas y la prevención de la fiebre puerperal,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relata sus esfuerzos por resolver este terrible rompecabezas.</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Semmelweis empezó por examinar varias explicaciones del fenómeno corrientes en la época; rechazó algunas que se mostraban incompatibles con los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hechos </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observados directamente (contrastación observacional)</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a otras las sometió a </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contrastación experimental</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1600" dirty="0" smtClean="0">
                <a:latin typeface="Calibri" panose="020F0502020204030204" pitchFamily="34" charset="0"/>
                <a:ea typeface="Calibri" panose="020F0502020204030204" pitchFamily="34" charset="0"/>
                <a:cs typeface="Times New Roman" panose="02020603050405020304" pitchFamily="18" charset="0"/>
              </a:rPr>
              <a:t>A</a:t>
            </a:r>
            <a:r>
              <a:rPr lang="es-ES" sz="1600" dirty="0" smtClean="0">
                <a:effectLst/>
                <a:latin typeface="Calibri" panose="020F0502020204030204" pitchFamily="34" charset="0"/>
                <a:ea typeface="Calibri" panose="020F0502020204030204" pitchFamily="34" charset="0"/>
                <a:cs typeface="Times New Roman" panose="02020603050405020304" pitchFamily="18" charset="0"/>
              </a:rPr>
              <a:t>cepción segunda en </a:t>
            </a:r>
            <a:r>
              <a:rPr lang="es-ES" sz="1600" dirty="0">
                <a:effectLst/>
                <a:latin typeface="Calibri" panose="020F0502020204030204" pitchFamily="34" charset="0"/>
                <a:ea typeface="Calibri" panose="020F0502020204030204" pitchFamily="34" charset="0"/>
                <a:cs typeface="Times New Roman" panose="02020603050405020304" pitchFamily="18" charset="0"/>
              </a:rPr>
              <a:t>el DRAE de </a:t>
            </a:r>
            <a:r>
              <a:rPr lang="es-ES" sz="1600" b="1" dirty="0" smtClean="0">
                <a:effectLst/>
                <a:latin typeface="Calibri" panose="020F0502020204030204" pitchFamily="34" charset="0"/>
                <a:ea typeface="Calibri" panose="020F0502020204030204" pitchFamily="34" charset="0"/>
                <a:cs typeface="Times New Roman" panose="02020603050405020304" pitchFamily="18" charset="0"/>
              </a:rPr>
              <a:t>"contrastar"</a:t>
            </a:r>
            <a:r>
              <a:rPr lang="es-ES"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1600" dirty="0">
                <a:effectLst/>
                <a:latin typeface="Calibri" panose="020F0502020204030204" pitchFamily="34" charset="0"/>
                <a:ea typeface="Calibri" panose="020F0502020204030204" pitchFamily="34" charset="0"/>
                <a:cs typeface="Times New Roman" panose="02020603050405020304" pitchFamily="18" charset="0"/>
              </a:rPr>
              <a:t>Someter a prueba algo para </a:t>
            </a:r>
            <a:r>
              <a:rPr lang="es-ES" sz="16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comprobar</a:t>
            </a:r>
            <a:r>
              <a:rPr lang="es-ES" sz="1600" dirty="0">
                <a:effectLst/>
                <a:latin typeface="Calibri" panose="020F0502020204030204" pitchFamily="34" charset="0"/>
                <a:ea typeface="Calibri" panose="020F0502020204030204" pitchFamily="34" charset="0"/>
                <a:cs typeface="Times New Roman" panose="02020603050405020304" pitchFamily="18" charset="0"/>
              </a:rPr>
              <a:t> que tiene el valor, la exactitud o la pureza deseables.</a:t>
            </a:r>
          </a:p>
          <a:p>
            <a:pPr algn="just">
              <a:lnSpc>
                <a:spcPct val="100000"/>
              </a:lnSpc>
              <a:spcAft>
                <a:spcPts val="0"/>
              </a:spcAft>
            </a:pPr>
            <a:endParaRPr lang="es-ES" sz="2000" dirty="0"/>
          </a:p>
        </p:txBody>
      </p:sp>
    </p:spTree>
    <p:extLst>
      <p:ext uri="{BB962C8B-B14F-4D97-AF65-F5344CB8AC3E}">
        <p14:creationId xmlns:p14="http://schemas.microsoft.com/office/powerpoint/2010/main" val="16521640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14444" y="592301"/>
            <a:ext cx="10448685" cy="5636221"/>
          </a:xfrm>
        </p:spPr>
        <p:txBody>
          <a:bodyPr>
            <a:normAutofit/>
          </a:bodyPr>
          <a:lstStyle/>
          <a:p>
            <a:pPr algn="just">
              <a:lnSpc>
                <a:spcPct val="100000"/>
              </a:lnSpc>
            </a:pPr>
            <a:r>
              <a:rPr lang="es-ES" sz="2000" b="1" dirty="0">
                <a:solidFill>
                  <a:srgbClr val="FF0000"/>
                </a:solidFill>
                <a:latin typeface="Calibri" panose="020F0502020204030204" pitchFamily="34" charset="0"/>
                <a:ea typeface="FreeSans"/>
                <a:cs typeface="FreeSans"/>
              </a:rPr>
              <a:t>FALACIA DE AFIRMACIÓN DEL CONSECUENTE en el formato de silogismo para contrastación de hipótesis</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P =&gt; Q</a:t>
            </a:r>
            <a:r>
              <a:rPr lang="es-ES" sz="2000" dirty="0">
                <a:effectLst/>
                <a:latin typeface="Calibri" panose="020F0502020204030204" pitchFamily="34" charset="0"/>
                <a:ea typeface="Calibri" panose="020F0502020204030204" pitchFamily="34" charset="0"/>
                <a:cs typeface="Times New Roman" panose="02020603050405020304" pitchFamily="18" charset="0"/>
              </a:rPr>
              <a:t>	Si es verdadero que las estatinas son ajenas a ocasionar mialgia, </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también es verdadero que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todas las personas que toman estatinas </a:t>
            </a:r>
            <a:r>
              <a:rPr lang="es-E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estarán libres de mialgia</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Q</a:t>
            </a:r>
            <a:r>
              <a:rPr lang="es-ES" sz="2000" dirty="0">
                <a:effectLst/>
                <a:latin typeface="Calibri" panose="020F0502020204030204" pitchFamily="34" charset="0"/>
                <a:ea typeface="Calibri" panose="020F0502020204030204" pitchFamily="34" charset="0"/>
                <a:cs typeface="Times New Roman" panose="02020603050405020304" pitchFamily="18" charset="0"/>
              </a:rPr>
              <a:t>	Como empíricamente se muestra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Joy</a:t>
            </a:r>
            <a:r>
              <a:rPr lang="es-ES" sz="2000" dirty="0">
                <a:effectLst/>
                <a:latin typeface="Calibri" panose="020F0502020204030204" pitchFamily="34" charset="0"/>
                <a:ea typeface="Calibri" panose="020F0502020204030204" pitchFamily="34" charset="0"/>
                <a:cs typeface="Times New Roman" panose="02020603050405020304" pitchFamily="18" charset="0"/>
              </a:rPr>
              <a:t> 2014</a:t>
            </a:r>
            <a:r>
              <a:rPr lang="es-ES" sz="2000" baseline="30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1</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8</a:t>
            </a:r>
            <a:r>
              <a:rPr lang="es-ES" sz="2000" dirty="0">
                <a:effectLst/>
                <a:latin typeface="Calibri" panose="020F0502020204030204" pitchFamily="34" charset="0"/>
                <a:ea typeface="Calibri" panose="020F0502020204030204" pitchFamily="34" charset="0"/>
                <a:cs typeface="Times New Roman" panose="02020603050405020304" pitchFamily="18" charset="0"/>
              </a:rPr>
              <a:t> personas en ensayos N=1 cruzando estatina y placebo, están libres de mialgia.</a:t>
            </a:r>
          </a:p>
          <a:p>
            <a:pPr algn="just">
              <a:lnSpc>
                <a:spcPct val="100000"/>
              </a:lnSpc>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Ⱶ P </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rPr>
              <a:t>Luego</a:t>
            </a:r>
            <a:r>
              <a:rPr lang="es-ES" sz="2000" dirty="0">
                <a:latin typeface="Calibri" panose="020F0502020204030204" pitchFamily="34" charset="0"/>
              </a:rPr>
              <a:t>, </a:t>
            </a:r>
            <a:r>
              <a:rPr lang="es-ES" sz="2000" dirty="0" smtClean="0">
                <a:solidFill>
                  <a:srgbClr val="FF0000"/>
                </a:solidFill>
                <a:latin typeface="Calibri" panose="020F0502020204030204" pitchFamily="34" charset="0"/>
                <a:ea typeface="FreeSans"/>
                <a:cs typeface="FreeSans"/>
              </a:rPr>
              <a:t>¿P </a:t>
            </a:r>
            <a:r>
              <a:rPr lang="es-ES" sz="2000" dirty="0">
                <a:solidFill>
                  <a:srgbClr val="FF0000"/>
                </a:solidFill>
                <a:latin typeface="Calibri" panose="020F0502020204030204" pitchFamily="34" charset="0"/>
                <a:ea typeface="FreeSans"/>
                <a:cs typeface="FreeSans"/>
              </a:rPr>
              <a:t>es verdadera?</a:t>
            </a:r>
            <a:endPar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endParaRPr lang="es-ES" sz="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500" dirty="0">
                <a:solidFill>
                  <a:srgbClr val="0000FF"/>
                </a:solidFill>
                <a:latin typeface="Calibri" panose="020F0502020204030204" pitchFamily="34" charset="0"/>
                <a:cs typeface="Times New Roman" panose="02020603050405020304" pitchFamily="18" charset="0"/>
              </a:rPr>
              <a:t>1. </a:t>
            </a:r>
            <a:r>
              <a:rPr lang="es-ES" sz="1500" dirty="0" err="1" smtClean="0">
                <a:latin typeface="Calibri" panose="020F0502020204030204" pitchFamily="34" charset="0"/>
                <a:cs typeface="Times New Roman" panose="02020603050405020304" pitchFamily="18" charset="0"/>
              </a:rPr>
              <a:t>Joy</a:t>
            </a:r>
            <a:r>
              <a:rPr lang="es-ES" sz="1500" dirty="0" smtClean="0">
                <a:latin typeface="Calibri" panose="020F0502020204030204" pitchFamily="34" charset="0"/>
                <a:cs typeface="Times New Roman" panose="02020603050405020304" pitchFamily="18" charset="0"/>
              </a:rPr>
              <a:t> </a:t>
            </a:r>
            <a:r>
              <a:rPr lang="es-ES" sz="1500" dirty="0">
                <a:latin typeface="Calibri" panose="020F0502020204030204" pitchFamily="34" charset="0"/>
                <a:cs typeface="Times New Roman" panose="02020603050405020304" pitchFamily="18" charset="0"/>
              </a:rPr>
              <a:t>TR, </a:t>
            </a:r>
            <a:r>
              <a:rPr lang="es-ES" sz="1500" dirty="0" err="1">
                <a:latin typeface="Calibri" panose="020F0502020204030204" pitchFamily="34" charset="0"/>
                <a:cs typeface="Times New Roman" panose="02020603050405020304" pitchFamily="18" charset="0"/>
              </a:rPr>
              <a:t>Monjed</a:t>
            </a:r>
            <a:r>
              <a:rPr lang="es-ES" sz="1500" dirty="0">
                <a:latin typeface="Calibri" panose="020F0502020204030204" pitchFamily="34" charset="0"/>
                <a:cs typeface="Times New Roman" panose="02020603050405020304" pitchFamily="18" charset="0"/>
              </a:rPr>
              <a:t> A, </a:t>
            </a:r>
            <a:r>
              <a:rPr lang="es-ES" sz="1500" dirty="0" err="1">
                <a:latin typeface="Calibri" panose="020F0502020204030204" pitchFamily="34" charset="0"/>
                <a:cs typeface="Times New Roman" panose="02020603050405020304" pitchFamily="18" charset="0"/>
              </a:rPr>
              <a:t>Zou</a:t>
            </a:r>
            <a:r>
              <a:rPr lang="es-ES" sz="1500" dirty="0">
                <a:latin typeface="Calibri" panose="020F0502020204030204" pitchFamily="34" charset="0"/>
                <a:cs typeface="Times New Roman" panose="02020603050405020304" pitchFamily="18" charset="0"/>
              </a:rPr>
              <a:t> GY, </a:t>
            </a:r>
            <a:r>
              <a:rPr lang="es-ES" sz="1500" dirty="0" err="1">
                <a:latin typeface="Calibri" panose="020F0502020204030204" pitchFamily="34" charset="0"/>
                <a:cs typeface="Times New Roman" panose="02020603050405020304" pitchFamily="18" charset="0"/>
              </a:rPr>
              <a:t>Hegele</a:t>
            </a:r>
            <a:r>
              <a:rPr lang="es-ES" sz="1500" dirty="0">
                <a:latin typeface="Calibri" panose="020F0502020204030204" pitchFamily="34" charset="0"/>
                <a:cs typeface="Times New Roman" panose="02020603050405020304" pitchFamily="18" charset="0"/>
              </a:rPr>
              <a:t> RA, McDonald CG, </a:t>
            </a:r>
            <a:r>
              <a:rPr lang="es-ES" sz="1500" dirty="0" err="1">
                <a:latin typeface="Calibri" panose="020F0502020204030204" pitchFamily="34" charset="0"/>
                <a:cs typeface="Times New Roman" panose="02020603050405020304" pitchFamily="18" charset="0"/>
              </a:rPr>
              <a:t>Mahon</a:t>
            </a:r>
            <a:r>
              <a:rPr lang="es-ES" sz="1500" dirty="0">
                <a:latin typeface="Calibri" panose="020F0502020204030204" pitchFamily="34" charset="0"/>
                <a:cs typeface="Times New Roman" panose="02020603050405020304" pitchFamily="18" charset="0"/>
              </a:rPr>
              <a:t> JL. N-of-1 (single-</a:t>
            </a:r>
            <a:r>
              <a:rPr lang="es-ES" sz="1500" dirty="0" err="1">
                <a:latin typeface="Calibri" panose="020F0502020204030204" pitchFamily="34" charset="0"/>
                <a:cs typeface="Times New Roman" panose="02020603050405020304" pitchFamily="18" charset="0"/>
              </a:rPr>
              <a:t>patient</a:t>
            </a:r>
            <a:r>
              <a:rPr lang="es-ES" sz="1500" dirty="0">
                <a:latin typeface="Calibri" panose="020F0502020204030204" pitchFamily="34" charset="0"/>
                <a:cs typeface="Times New Roman" panose="02020603050405020304" pitchFamily="18" charset="0"/>
              </a:rPr>
              <a:t>) </a:t>
            </a:r>
            <a:r>
              <a:rPr lang="es-ES" sz="1500" dirty="0" err="1">
                <a:latin typeface="Calibri" panose="020F0502020204030204" pitchFamily="34" charset="0"/>
                <a:cs typeface="Times New Roman" panose="02020603050405020304" pitchFamily="18" charset="0"/>
              </a:rPr>
              <a:t>trials</a:t>
            </a:r>
            <a:r>
              <a:rPr lang="es-ES" sz="1500" dirty="0">
                <a:latin typeface="Calibri" panose="020F0502020204030204" pitchFamily="34" charset="0"/>
                <a:cs typeface="Times New Roman" panose="02020603050405020304" pitchFamily="18" charset="0"/>
              </a:rPr>
              <a:t> </a:t>
            </a:r>
            <a:r>
              <a:rPr lang="es-ES" sz="1500" dirty="0" err="1">
                <a:latin typeface="Calibri" panose="020F0502020204030204" pitchFamily="34" charset="0"/>
                <a:cs typeface="Times New Roman" panose="02020603050405020304" pitchFamily="18" charset="0"/>
              </a:rPr>
              <a:t>for</a:t>
            </a:r>
            <a:r>
              <a:rPr lang="es-ES" sz="1500" dirty="0">
                <a:latin typeface="Calibri" panose="020F0502020204030204" pitchFamily="34" charset="0"/>
                <a:cs typeface="Times New Roman" panose="02020603050405020304" pitchFamily="18" charset="0"/>
              </a:rPr>
              <a:t> </a:t>
            </a:r>
            <a:r>
              <a:rPr lang="es-ES" sz="1500" dirty="0" err="1">
                <a:latin typeface="Calibri" panose="020F0502020204030204" pitchFamily="34" charset="0"/>
                <a:cs typeface="Times New Roman" panose="02020603050405020304" pitchFamily="18" charset="0"/>
              </a:rPr>
              <a:t>statin-related</a:t>
            </a:r>
            <a:r>
              <a:rPr lang="es-ES" sz="1500" dirty="0">
                <a:latin typeface="Calibri" panose="020F0502020204030204" pitchFamily="34" charset="0"/>
                <a:cs typeface="Times New Roman" panose="02020603050405020304" pitchFamily="18" charset="0"/>
              </a:rPr>
              <a:t> </a:t>
            </a:r>
            <a:r>
              <a:rPr lang="es-ES" sz="1500" dirty="0" err="1">
                <a:latin typeface="Calibri" panose="020F0502020204030204" pitchFamily="34" charset="0"/>
                <a:cs typeface="Times New Roman" panose="02020603050405020304" pitchFamily="18" charset="0"/>
              </a:rPr>
              <a:t>myalgia</a:t>
            </a:r>
            <a:r>
              <a:rPr lang="es-ES" sz="1500" dirty="0">
                <a:latin typeface="Calibri" panose="020F0502020204030204" pitchFamily="34" charset="0"/>
                <a:cs typeface="Times New Roman" panose="02020603050405020304" pitchFamily="18" charset="0"/>
              </a:rPr>
              <a:t>. Ann </a:t>
            </a:r>
            <a:r>
              <a:rPr lang="es-ES" sz="1500" dirty="0" err="1">
                <a:latin typeface="Calibri" panose="020F0502020204030204" pitchFamily="34" charset="0"/>
                <a:cs typeface="Times New Roman" panose="02020603050405020304" pitchFamily="18" charset="0"/>
              </a:rPr>
              <a:t>Intern</a:t>
            </a:r>
            <a:r>
              <a:rPr lang="es-ES" sz="1500" dirty="0">
                <a:latin typeface="Calibri" panose="020F0502020204030204" pitchFamily="34" charset="0"/>
                <a:cs typeface="Times New Roman" panose="02020603050405020304" pitchFamily="18" charset="0"/>
              </a:rPr>
              <a:t> </a:t>
            </a:r>
            <a:r>
              <a:rPr lang="es-ES" sz="1500" dirty="0" err="1">
                <a:latin typeface="Calibri" panose="020F0502020204030204" pitchFamily="34" charset="0"/>
                <a:cs typeface="Times New Roman" panose="02020603050405020304" pitchFamily="18" charset="0"/>
              </a:rPr>
              <a:t>Med</a:t>
            </a:r>
            <a:r>
              <a:rPr lang="es-ES" sz="1500" dirty="0">
                <a:latin typeface="Calibri" panose="020F0502020204030204" pitchFamily="34" charset="0"/>
                <a:cs typeface="Times New Roman" panose="02020603050405020304" pitchFamily="18" charset="0"/>
              </a:rPr>
              <a:t>. 2014 Mar 4;160(5):301-10</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55834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14444" y="592301"/>
            <a:ext cx="10448685" cy="5636221"/>
          </a:xfrm>
        </p:spPr>
        <p:txBody>
          <a:bodyPr>
            <a:normAutofit/>
          </a:bodyPr>
          <a:lstStyle/>
          <a:p>
            <a:pPr algn="just">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Traslación de esta Falacia de afirmación del consecuente</a:t>
            </a:r>
            <a:r>
              <a:rPr lang="es-ES" sz="20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 formato de silogismo categórico</a:t>
            </a:r>
          </a:p>
          <a:p>
            <a:pPr algn="just">
              <a:spcAft>
                <a:spcPts val="0"/>
              </a:spcAft>
            </a:pPr>
            <a:endPar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MP, clase O: </a:t>
            </a:r>
            <a:r>
              <a:rPr lang="es-ES" sz="2000" dirty="0">
                <a:latin typeface="Calibri" panose="020F0502020204030204" pitchFamily="34" charset="0"/>
                <a:ea typeface="Calibri" panose="020F0502020204030204" pitchFamily="34" charset="0"/>
                <a:cs typeface="Times New Roman" panose="02020603050405020304" pitchFamily="18" charset="0"/>
              </a:rPr>
              <a:t>Algunas personas que tomarán estatinas no tendrán mialgia.</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SM, clase </a:t>
            </a:r>
            <a:r>
              <a:rPr lang="es-ES" sz="2000" b="1" dirty="0" smtClean="0">
                <a:latin typeface="Calibri" panose="020F0502020204030204" pitchFamily="34" charset="0"/>
                <a:ea typeface="Calibri" panose="020F0502020204030204" pitchFamily="34" charset="0"/>
                <a:cs typeface="Times New Roman" panose="02020603050405020304" pitchFamily="18" charset="0"/>
              </a:rPr>
              <a:t>i: </a:t>
            </a:r>
            <a:r>
              <a:rPr lang="es-ES" sz="2000" dirty="0">
                <a:latin typeface="Calibri" panose="020F0502020204030204" pitchFamily="34" charset="0"/>
                <a:ea typeface="Calibri" panose="020F0502020204030204" pitchFamily="34" charset="0"/>
                <a:cs typeface="Times New Roman" panose="02020603050405020304" pitchFamily="18" charset="0"/>
              </a:rPr>
              <a:t>Estas ocho personas tomarán </a:t>
            </a:r>
            <a:r>
              <a:rPr lang="es-ES" sz="2000" dirty="0" err="1">
                <a:latin typeface="Calibri" panose="020F0502020204030204" pitchFamily="34" charset="0"/>
                <a:ea typeface="Calibri" panose="020F0502020204030204" pitchFamily="34" charset="0"/>
                <a:cs typeface="Times New Roman" panose="02020603050405020304" pitchFamily="18" charset="0"/>
              </a:rPr>
              <a:t>estatinas</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SP, clase </a:t>
            </a:r>
            <a:r>
              <a:rPr lang="es-ES" sz="2000" b="1" dirty="0" smtClean="0">
                <a:latin typeface="Calibri" panose="020F0502020204030204" pitchFamily="34" charset="0"/>
                <a:ea typeface="Calibri" panose="020F0502020204030204" pitchFamily="34" charset="0"/>
                <a:cs typeface="Times New Roman" panose="02020603050405020304" pitchFamily="18" charset="0"/>
              </a:rPr>
              <a:t>i: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Estas ocho personas no tendrán mialgia</a:t>
            </a:r>
          </a:p>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Al ser MP, SM, SP, se trata de un ejemplo de la Figura 1, en la cual sólo son válidos BARBARA, CELAREN, DARII, FERIO. El modo es </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err="1" smtClean="0">
                <a:latin typeface="Calibri" panose="020F0502020204030204" pitchFamily="34" charset="0"/>
                <a:ea typeface="Calibri" panose="020F0502020204030204" pitchFamily="34" charset="0"/>
                <a:cs typeface="Times New Roman" panose="02020603050405020304" pitchFamily="18" charset="0"/>
              </a:rPr>
              <a:t>oii</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luego no es válido</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Este es un ejemplo de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ILUSIÓN DE LA VERDAD</a:t>
            </a:r>
            <a:r>
              <a:rPr lang="es-ES" sz="2000" dirty="0">
                <a:latin typeface="Calibri" panose="020F0502020204030204" pitchFamily="34" charset="0"/>
                <a:ea typeface="Calibri" panose="020F0502020204030204" pitchFamily="34" charset="0"/>
                <a:cs typeface="Times New Roman" panose="02020603050405020304" pitchFamily="18" charset="0"/>
              </a:rPr>
              <a:t>, pues el silogismo es inválido (falacia), ya que la conclusión parece verdad y nos resulta familiar, pero la conclusión no se deriva de las premisas, pues la primera premisa podría haber sido </a:t>
            </a:r>
            <a:r>
              <a:rPr lang="es-ES" sz="2000" dirty="0" smtClean="0">
                <a:latin typeface="Calibri" panose="020F0502020204030204" pitchFamily="34" charset="0"/>
                <a:ea typeface="Calibri" panose="020F0502020204030204" pitchFamily="34" charset="0"/>
                <a:cs typeface="Times New Roman" panose="02020603050405020304" pitchFamily="18" charset="0"/>
              </a:rPr>
              <a:t>"Algunas </a:t>
            </a:r>
            <a:r>
              <a:rPr lang="es-ES" sz="2000" dirty="0">
                <a:latin typeface="Calibri" panose="020F0502020204030204" pitchFamily="34" charset="0"/>
                <a:ea typeface="Calibri" panose="020F0502020204030204" pitchFamily="34" charset="0"/>
                <a:cs typeface="Times New Roman" panose="02020603050405020304" pitchFamily="18" charset="0"/>
              </a:rPr>
              <a:t>personas que tomarán estatinas sí tendrán </a:t>
            </a:r>
            <a:r>
              <a:rPr lang="es-ES" sz="2000" dirty="0" smtClean="0">
                <a:latin typeface="Calibri" panose="020F0502020204030204" pitchFamily="34" charset="0"/>
                <a:ea typeface="Calibri" panose="020F0502020204030204" pitchFamily="34" charset="0"/>
                <a:cs typeface="Times New Roman" panose="02020603050405020304" pitchFamily="18" charset="0"/>
              </a:rPr>
              <a:t>mialgia", </a:t>
            </a:r>
            <a:r>
              <a:rPr lang="es-ES" sz="2000" dirty="0">
                <a:latin typeface="Calibri" panose="020F0502020204030204" pitchFamily="34" charset="0"/>
                <a:ea typeface="Calibri" panose="020F0502020204030204" pitchFamily="34" charset="0"/>
                <a:cs typeface="Times New Roman" panose="02020603050405020304" pitchFamily="18" charset="0"/>
              </a:rPr>
              <a:t>con lo que hubiéramos obtenido la equivocada conclusión de que </a:t>
            </a:r>
            <a:r>
              <a:rPr lang="es-ES" sz="2000" dirty="0" smtClean="0">
                <a:latin typeface="Calibri" panose="020F0502020204030204" pitchFamily="34" charset="0"/>
                <a:ea typeface="Calibri" panose="020F0502020204030204" pitchFamily="34" charset="0"/>
                <a:cs typeface="Times New Roman" panose="02020603050405020304" pitchFamily="18" charset="0"/>
              </a:rPr>
              <a:t>"Estas </a:t>
            </a:r>
            <a:r>
              <a:rPr lang="es-ES" sz="2000" dirty="0">
                <a:latin typeface="Calibri" panose="020F0502020204030204" pitchFamily="34" charset="0"/>
                <a:ea typeface="Calibri" panose="020F0502020204030204" pitchFamily="34" charset="0"/>
                <a:cs typeface="Times New Roman" panose="02020603050405020304" pitchFamily="18" charset="0"/>
              </a:rPr>
              <a:t>ocho personas no tendrán </a:t>
            </a:r>
            <a:r>
              <a:rPr lang="es-ES" sz="2000" dirty="0" smtClean="0">
                <a:latin typeface="Calibri" panose="020F0502020204030204" pitchFamily="34" charset="0"/>
                <a:ea typeface="Calibri" panose="020F0502020204030204" pitchFamily="34" charset="0"/>
                <a:cs typeface="Times New Roman" panose="02020603050405020304" pitchFamily="18" charset="0"/>
              </a:rPr>
              <a:t>mialgia".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34951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52356" y="2921010"/>
            <a:ext cx="7760270" cy="4769230"/>
          </a:xfrm>
        </p:spPr>
        <p:txBody>
          <a:bodyPr>
            <a:normAutofit/>
          </a:bodyPr>
          <a:lstStyle/>
          <a:p>
            <a:pPr algn="l">
              <a:lnSpc>
                <a:spcPct val="100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Ejemplo 4: ¿Padecen depresión </a:t>
            </a:r>
            <a:r>
              <a:rPr lang="es-ES" sz="2800" b="1" dirty="0">
                <a:solidFill>
                  <a:srgbClr val="C0C0C0"/>
                </a:solidFill>
                <a:latin typeface="Calibri" panose="020F0502020204030204" pitchFamily="34" charset="0"/>
                <a:ea typeface="Calibri" panose="020F0502020204030204" pitchFamily="34" charset="0"/>
                <a:cs typeface="Times New Roman" panose="02020603050405020304" pitchFamily="18" charset="0"/>
              </a:rPr>
              <a:t>(y necesitan tratamiento con antidepresivos)</a:t>
            </a:r>
            <a:r>
              <a:rPr lang="es-ES" sz="2800" b="1" dirty="0">
                <a:solidFill>
                  <a:srgbClr val="EAEAEA"/>
                </a:solidFill>
                <a:latin typeface="Calibri" panose="020F0502020204030204" pitchFamily="34" charset="0"/>
                <a:ea typeface="Calibri" panose="020F0502020204030204" pitchFamily="34" charset="0"/>
                <a:cs typeface="Times New Roman" panose="02020603050405020304" pitchFamily="18" charset="0"/>
              </a:rPr>
              <a:t> </a:t>
            </a:r>
            <a:r>
              <a:rPr lang="es-ES" sz="2800" b="1" dirty="0">
                <a:latin typeface="Calibri" panose="020F0502020204030204" pitchFamily="34" charset="0"/>
                <a:ea typeface="Calibri" panose="020F0502020204030204" pitchFamily="34" charset="0"/>
                <a:cs typeface="Times New Roman" panose="02020603050405020304" pitchFamily="18" charset="0"/>
              </a:rPr>
              <a:t>las personas que tienen tristeza, trastornos del sueño e irritabilidad?</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258788638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34931" y="446528"/>
            <a:ext cx="10422182" cy="5927768"/>
          </a:xfrm>
        </p:spPr>
        <p:txBody>
          <a:bodyPr>
            <a:normAutofit fontScale="85000" lnSpcReduction="10000"/>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Hagámoslo ahora en el orden inverso</a:t>
            </a:r>
          </a:p>
          <a:p>
            <a:pPr algn="just">
              <a:lnSpc>
                <a:spcPct val="100000"/>
              </a:lnSpc>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En formato de SILOGISMO CATEGÓRICO</a:t>
            </a:r>
          </a:p>
          <a:p>
            <a:pPr algn="just">
              <a:lnSpc>
                <a:spcPct val="12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PM, clase A (Todo P es M):</a:t>
            </a:r>
            <a:r>
              <a:rPr lang="es-ES" sz="2000" dirty="0">
                <a:latin typeface="Calibri" panose="020F0502020204030204" pitchFamily="34" charset="0"/>
                <a:ea typeface="Calibri" panose="020F0502020204030204" pitchFamily="34" charset="0"/>
                <a:cs typeface="Times New Roman" panose="02020603050405020304" pitchFamily="18" charset="0"/>
              </a:rPr>
              <a:t> Las personas con depresión a menudo experimentan tristeza, alteración del sueño e irritabilidad</a:t>
            </a:r>
          </a:p>
          <a:p>
            <a:pPr algn="just">
              <a:lnSpc>
                <a:spcPct val="12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SM, clase </a:t>
            </a:r>
            <a:r>
              <a:rPr lang="es-ES" sz="2000" b="1" dirty="0" smtClean="0">
                <a:latin typeface="Calibri" panose="020F0502020204030204" pitchFamily="34" charset="0"/>
                <a:ea typeface="Calibri" panose="020F0502020204030204" pitchFamily="34" charset="0"/>
                <a:cs typeface="Times New Roman" panose="02020603050405020304" pitchFamily="18" charset="0"/>
              </a:rPr>
              <a:t>i (algún </a:t>
            </a:r>
            <a:r>
              <a:rPr lang="es-ES" sz="2000" b="1" dirty="0">
                <a:latin typeface="Calibri" panose="020F0502020204030204" pitchFamily="34" charset="0"/>
                <a:ea typeface="Calibri" panose="020F0502020204030204" pitchFamily="34" charset="0"/>
                <a:cs typeface="Times New Roman" panose="02020603050405020304" pitchFamily="18" charset="0"/>
              </a:rPr>
              <a:t>S es M): </a:t>
            </a:r>
            <a:r>
              <a:rPr lang="es-ES" sz="2000" dirty="0">
                <a:latin typeface="Calibri" panose="020F0502020204030204" pitchFamily="34" charset="0"/>
                <a:ea typeface="Calibri" panose="020F0502020204030204" pitchFamily="34" charset="0"/>
                <a:cs typeface="Times New Roman" panose="02020603050405020304" pitchFamily="18" charset="0"/>
              </a:rPr>
              <a:t>Juan presenta similar tristeza, trastornos del sueño e irritabilidad</a:t>
            </a:r>
          </a:p>
          <a:p>
            <a:pPr algn="just">
              <a:lnSpc>
                <a:spcPct val="12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SP, clase </a:t>
            </a:r>
            <a:r>
              <a:rPr lang="es-ES" sz="2000" b="1" dirty="0" smtClean="0">
                <a:latin typeface="Calibri" panose="020F0502020204030204" pitchFamily="34" charset="0"/>
                <a:ea typeface="Calibri" panose="020F0502020204030204" pitchFamily="34" charset="0"/>
                <a:cs typeface="Times New Roman" panose="02020603050405020304" pitchFamily="18" charset="0"/>
              </a:rPr>
              <a:t>i (algún </a:t>
            </a:r>
            <a:r>
              <a:rPr lang="es-ES" sz="2000" b="1" dirty="0">
                <a:latin typeface="Calibri" panose="020F0502020204030204" pitchFamily="34" charset="0"/>
                <a:ea typeface="Calibri" panose="020F0502020204030204" pitchFamily="34" charset="0"/>
                <a:cs typeface="Times New Roman" panose="02020603050405020304" pitchFamily="18" charset="0"/>
              </a:rPr>
              <a:t>S es P): </a:t>
            </a:r>
            <a:r>
              <a:rPr lang="es-ES" sz="2000" dirty="0">
                <a:latin typeface="Calibri" panose="020F0502020204030204" pitchFamily="34" charset="0"/>
                <a:ea typeface="Calibri" panose="020F0502020204030204" pitchFamily="34" charset="0"/>
                <a:cs typeface="Times New Roman" panose="02020603050405020304" pitchFamily="18" charset="0"/>
              </a:rPr>
              <a:t>Juan tiene depresión.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¿Juan tiene depresión?</a:t>
            </a:r>
          </a:p>
          <a:p>
            <a:pPr algn="just">
              <a:lnSpc>
                <a:spcPct val="120000"/>
              </a:lnSpc>
            </a:pPr>
            <a:endParaRPr lang="es-ES" sz="5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0000"/>
              </a:lnSpc>
            </a:pPr>
            <a:r>
              <a:rPr lang="es-ES" sz="2000" dirty="0">
                <a:latin typeface="Calibri" panose="020F0502020204030204" pitchFamily="34" charset="0"/>
                <a:ea typeface="Calibri" panose="020F0502020204030204" pitchFamily="34" charset="0"/>
                <a:cs typeface="Times New Roman" panose="02020603050405020304" pitchFamily="18" charset="0"/>
              </a:rPr>
              <a:t>	Al ser PM, SM</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SP, se trata de un ejemplo de la Figura 2, en la cual sólo son válidos CESARE, CAMESTRES, FESTINO, BAROCO. El modo es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Aii</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luego no es válido</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2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Analizándolo, observamos que este es un ejemplo de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ILUSIÓN DE LA VERDAD</a:t>
            </a:r>
            <a:r>
              <a:rPr lang="es-ES" sz="2000" dirty="0">
                <a:latin typeface="Calibri" panose="020F0502020204030204" pitchFamily="34" charset="0"/>
                <a:ea typeface="Calibri" panose="020F0502020204030204" pitchFamily="34" charset="0"/>
                <a:cs typeface="Times New Roman" panose="02020603050405020304" pitchFamily="18" charset="0"/>
              </a:rPr>
              <a:t>, pues el silogismo es inválido (falacia), ya que la conclusión parece verdad y nos resulta familiar, pero la conclusión no se deriva de las premisas: Según </a:t>
            </a:r>
            <a:r>
              <a:rPr lang="es-ES" sz="2000" dirty="0" smtClean="0">
                <a:latin typeface="Calibri" panose="020F0502020204030204" pitchFamily="34" charset="0"/>
                <a:ea typeface="Calibri" panose="020F0502020204030204" pitchFamily="34" charset="0"/>
                <a:cs typeface="Times New Roman" panose="02020603050405020304" pitchFamily="18" charset="0"/>
              </a:rPr>
              <a:t>el modo de </a:t>
            </a:r>
            <a:r>
              <a:rPr lang="es-ES" sz="2000" dirty="0">
                <a:latin typeface="Calibri" panose="020F0502020204030204" pitchFamily="34" charset="0"/>
                <a:ea typeface="Calibri" panose="020F0502020204030204" pitchFamily="34" charset="0"/>
                <a:cs typeface="Times New Roman" panose="02020603050405020304" pitchFamily="18" charset="0"/>
              </a:rPr>
              <a:t>los juicios de Kant, la primera premisa es un juicio problemático o de posibilidad, es decir que puede ser o no ser: </a:t>
            </a:r>
            <a:r>
              <a:rPr lang="es-ES" sz="2000" dirty="0" smtClean="0">
                <a:latin typeface="Calibri" panose="020F0502020204030204" pitchFamily="34" charset="0"/>
                <a:ea typeface="Calibri" panose="020F0502020204030204" pitchFamily="34" charset="0"/>
                <a:cs typeface="Times New Roman" panose="02020603050405020304" pitchFamily="18" charset="0"/>
              </a:rPr>
              <a:t>"Las </a:t>
            </a:r>
            <a:r>
              <a:rPr lang="es-ES" sz="2000" dirty="0">
                <a:latin typeface="Calibri" panose="020F0502020204030204" pitchFamily="34" charset="0"/>
                <a:ea typeface="Calibri" panose="020F0502020204030204" pitchFamily="34" charset="0"/>
                <a:cs typeface="Times New Roman" panose="02020603050405020304" pitchFamily="18" charset="0"/>
              </a:rPr>
              <a:t>personas que tienen depresión pueden experimentar y pueden no experimentar </a:t>
            </a:r>
            <a:r>
              <a:rPr lang="es-ES" sz="2000" dirty="0" smtClean="0">
                <a:latin typeface="Calibri" panose="020F0502020204030204" pitchFamily="34" charset="0"/>
                <a:ea typeface="Calibri" panose="020F0502020204030204" pitchFamily="34" charset="0"/>
                <a:cs typeface="Times New Roman" panose="02020603050405020304" pitchFamily="18" charset="0"/>
              </a:rPr>
              <a:t>tristeza", </a:t>
            </a:r>
            <a:r>
              <a:rPr lang="es-ES" sz="2000" dirty="0">
                <a:latin typeface="Calibri" panose="020F0502020204030204" pitchFamily="34" charset="0"/>
                <a:ea typeface="Calibri" panose="020F0502020204030204" pitchFamily="34" charset="0"/>
                <a:cs typeface="Times New Roman" panose="02020603050405020304" pitchFamily="18" charset="0"/>
              </a:rPr>
              <a:t>o </a:t>
            </a:r>
            <a:r>
              <a:rPr lang="es-ES" sz="2000" dirty="0" smtClean="0">
                <a:latin typeface="Calibri" panose="020F0502020204030204" pitchFamily="34" charset="0"/>
                <a:ea typeface="Calibri" panose="020F0502020204030204" pitchFamily="34" charset="0"/>
                <a:cs typeface="Times New Roman" panose="02020603050405020304" pitchFamily="18" charset="0"/>
              </a:rPr>
              <a:t>"Las </a:t>
            </a:r>
            <a:r>
              <a:rPr lang="es-ES" sz="2000" dirty="0">
                <a:latin typeface="Calibri" panose="020F0502020204030204" pitchFamily="34" charset="0"/>
                <a:ea typeface="Calibri" panose="020F0502020204030204" pitchFamily="34" charset="0"/>
                <a:cs typeface="Times New Roman" panose="02020603050405020304" pitchFamily="18" charset="0"/>
              </a:rPr>
              <a:t>personas que experimentan tristeza pueden tener o no tener </a:t>
            </a:r>
            <a:r>
              <a:rPr lang="es-ES" sz="2000" dirty="0" smtClean="0">
                <a:latin typeface="Calibri" panose="020F0502020204030204" pitchFamily="34" charset="0"/>
                <a:ea typeface="Calibri" panose="020F0502020204030204" pitchFamily="34" charset="0"/>
                <a:cs typeface="Times New Roman" panose="02020603050405020304" pitchFamily="18" charset="0"/>
              </a:rPr>
              <a:t>depresión".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La segunda premisa podría haber sido </a:t>
            </a:r>
            <a:r>
              <a:rPr lang="es-ES" sz="2000" dirty="0" smtClean="0">
                <a:latin typeface="Calibri" panose="020F0502020204030204" pitchFamily="34" charset="0"/>
                <a:ea typeface="Calibri" panose="020F0502020204030204" pitchFamily="34" charset="0"/>
                <a:cs typeface="Times New Roman" panose="02020603050405020304" pitchFamily="18" charset="0"/>
              </a:rPr>
              <a:t>"Los </a:t>
            </a:r>
            <a:r>
              <a:rPr lang="es-ES" sz="2000" dirty="0">
                <a:latin typeface="Calibri" panose="020F0502020204030204" pitchFamily="34" charset="0"/>
                <a:ea typeface="Calibri" panose="020F0502020204030204" pitchFamily="34" charset="0"/>
                <a:cs typeface="Times New Roman" panose="02020603050405020304" pitchFamily="18" charset="0"/>
              </a:rPr>
              <a:t>7 hijos de María al perder a su madre a veces (frecuentemente) experimentan tristeza, </a:t>
            </a:r>
            <a:r>
              <a:rPr lang="es-ES" sz="2000" dirty="0" err="1" smtClean="0">
                <a:latin typeface="Calibri" panose="020F0502020204030204" pitchFamily="34" charset="0"/>
                <a:ea typeface="Calibri" panose="020F0502020204030204" pitchFamily="34" charset="0"/>
                <a:cs typeface="Times New Roman" panose="02020603050405020304" pitchFamily="18" charset="0"/>
              </a:rPr>
              <a:t>etc</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con lo que hubiéramos obtenido la equivocada conclusión de que </a:t>
            </a:r>
            <a:r>
              <a:rPr lang="es-ES" sz="2000" dirty="0" smtClean="0">
                <a:latin typeface="Calibri" panose="020F0502020204030204" pitchFamily="34" charset="0"/>
                <a:ea typeface="Calibri" panose="020F0502020204030204" pitchFamily="34" charset="0"/>
                <a:cs typeface="Times New Roman" panose="02020603050405020304" pitchFamily="18" charset="0"/>
              </a:rPr>
              <a:t>"Los </a:t>
            </a:r>
            <a:r>
              <a:rPr lang="es-ES" sz="2000" dirty="0">
                <a:latin typeface="Calibri" panose="020F0502020204030204" pitchFamily="34" charset="0"/>
                <a:ea typeface="Calibri" panose="020F0502020204030204" pitchFamily="34" charset="0"/>
                <a:cs typeface="Times New Roman" panose="02020603050405020304" pitchFamily="18" charset="0"/>
              </a:rPr>
              <a:t>7 hijos de María tienen </a:t>
            </a:r>
            <a:r>
              <a:rPr lang="es-ES" sz="2000" dirty="0" smtClean="0">
                <a:latin typeface="Calibri" panose="020F0502020204030204" pitchFamily="34" charset="0"/>
                <a:ea typeface="Calibri" panose="020F0502020204030204" pitchFamily="34" charset="0"/>
                <a:cs typeface="Times New Roman" panose="02020603050405020304" pitchFamily="18" charset="0"/>
              </a:rPr>
              <a:t>depresión".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71820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61435" y="459780"/>
            <a:ext cx="10422182" cy="5954271"/>
          </a:xfrm>
        </p:spPr>
        <p:txBody>
          <a:bodyPr>
            <a:normAutofit/>
          </a:bodyPr>
          <a:lstStyle/>
          <a:p>
            <a:pPr algn="just">
              <a:lnSpc>
                <a:spcPct val="100000"/>
              </a:lnSpc>
            </a:pPr>
            <a:r>
              <a:rPr lang="es-ES" sz="2000" b="1" dirty="0">
                <a:solidFill>
                  <a:srgbClr val="FF0000"/>
                </a:solidFill>
                <a:latin typeface="Calibri" panose="020F0502020204030204" pitchFamily="34" charset="0"/>
                <a:ea typeface="FreeSans"/>
                <a:cs typeface="FreeSans"/>
              </a:rPr>
              <a:t>FALACIA DE AFIRMACIÓN DEL CONSECUENTE en el formato de silogismo para contrastación de hipótesis</a:t>
            </a:r>
          </a:p>
          <a:p>
            <a:pPr algn="just">
              <a:lnSpc>
                <a:spcPct val="100000"/>
              </a:lnSpc>
            </a:pPr>
            <a:endParaRPr lang="es-ES" sz="500" u="sng" dirty="0">
              <a:solidFill>
                <a:srgbClr val="FF6600"/>
              </a:solidFill>
              <a:latin typeface="Calibri" panose="020F0502020204030204" pitchFamily="34" charset="0"/>
              <a:ea typeface="FreeSans"/>
              <a:cs typeface="FreeSans"/>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P =&gt; Q</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Si es verdadero que las personas que t</a:t>
            </a:r>
            <a:r>
              <a:rPr lang="es-ES" sz="2000" dirty="0">
                <a:latin typeface="Calibri" panose="020F0502020204030204" pitchFamily="34" charset="0"/>
                <a:ea typeface="Calibri" panose="020F0502020204030204" pitchFamily="34" charset="0"/>
                <a:cs typeface="Times New Roman" panose="02020603050405020304" pitchFamily="18" charset="0"/>
              </a:rPr>
              <a:t>ienen tristeza, trastornos de sueño e irritabilidad, sufren una depresión, </a:t>
            </a:r>
            <a:r>
              <a:rPr lang="es-ES" sz="2000" dirty="0">
                <a:solidFill>
                  <a:srgbClr val="CC00CC"/>
                </a:solidFill>
                <a:latin typeface="Calibri" panose="020F0502020204030204" pitchFamily="34" charset="0"/>
                <a:ea typeface="Calibri" panose="020F0502020204030204" pitchFamily="34" charset="0"/>
                <a:cs typeface="Times New Roman" panose="02020603050405020304" pitchFamily="18" charset="0"/>
              </a:rPr>
              <a:t>entonces t</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ambién es verdadero que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si Juan </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tiene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tristeza, trastornos de sueño e irritabilidad</a:t>
            </a:r>
            <a:r>
              <a:rPr lang="es-ES" sz="2000" dirty="0">
                <a:solidFill>
                  <a:srgbClr val="CC00CC"/>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sufre depresión </a:t>
            </a:r>
            <a:r>
              <a:rPr lang="es-ES" sz="2000" dirty="0">
                <a:latin typeface="Calibri" panose="020F0502020204030204" pitchFamily="34" charset="0"/>
                <a:ea typeface="Calibri" panose="020F0502020204030204" pitchFamily="34" charset="0"/>
                <a:cs typeface="Times New Roman" panose="02020603050405020304" pitchFamily="18" charset="0"/>
              </a:rPr>
              <a:t>(</a:t>
            </a:r>
            <a:r>
              <a:rPr lang="es-ES" sz="2000" dirty="0" err="1">
                <a:latin typeface="Calibri" panose="020F0502020204030204" pitchFamily="34" charset="0"/>
                <a:ea typeface="Calibri" panose="020F0502020204030204" pitchFamily="34" charset="0"/>
                <a:cs typeface="Times New Roman" panose="02020603050405020304" pitchFamily="18" charset="0"/>
              </a:rPr>
              <a:t>Arney</a:t>
            </a:r>
            <a:r>
              <a:rPr lang="es-ES" sz="2000" dirty="0">
                <a:latin typeface="Calibri" panose="020F0502020204030204" pitchFamily="34" charset="0"/>
                <a:ea typeface="Calibri" panose="020F0502020204030204" pitchFamily="34" charset="0"/>
                <a:cs typeface="Times New Roman" panose="02020603050405020304" pitchFamily="18" charset="0"/>
              </a:rPr>
              <a:t> 2007</a:t>
            </a:r>
            <a:r>
              <a:rPr lang="es-ES" sz="2000" baseline="30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a:t>
            </a:r>
            <a:r>
              <a:rPr lang="es-ES" sz="2000" dirty="0">
                <a:solidFill>
                  <a:srgbClr val="CC00CC"/>
                </a:solidFill>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Q</a:t>
            </a:r>
            <a:r>
              <a:rPr lang="es-ES" sz="2000" dirty="0">
                <a:effectLst/>
                <a:latin typeface="Calibri" panose="020F0502020204030204" pitchFamily="34" charset="0"/>
                <a:ea typeface="Calibri" panose="020F0502020204030204" pitchFamily="34" charset="0"/>
                <a:cs typeface="Times New Roman" panose="02020603050405020304" pitchFamily="18" charset="0"/>
              </a:rPr>
              <a:t>	Como se comprueba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Juan </a:t>
            </a:r>
            <a:r>
              <a:rPr lang="es-ES" sz="2000" dirty="0">
                <a:latin typeface="Calibri" panose="020F0502020204030204" pitchFamily="34" charset="0"/>
                <a:ea typeface="Calibri" panose="020F0502020204030204" pitchFamily="34" charset="0"/>
                <a:cs typeface="Times New Roman" panose="02020603050405020304" pitchFamily="18" charset="0"/>
              </a:rPr>
              <a:t>sufre tristeza, trastornos de sueño e irritabilidad, y se la ha diagnosticado (Escala de Hamilton) un trastorno depresivo mayor.</a:t>
            </a:r>
          </a:p>
          <a:p>
            <a:pPr algn="just">
              <a:lnSpc>
                <a:spcPct val="100000"/>
              </a:lnSpc>
              <a:spcAft>
                <a:spcPts val="0"/>
              </a:spcAft>
            </a:pP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Ⱶ P </a:t>
            </a: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rPr>
              <a:t>Luego</a:t>
            </a:r>
            <a:r>
              <a:rPr lang="es-ES" sz="2000" dirty="0">
                <a:latin typeface="Calibri" panose="020F0502020204030204" pitchFamily="34" charset="0"/>
              </a:rPr>
              <a:t>, </a:t>
            </a:r>
            <a:r>
              <a:rPr lang="es-ES" sz="2000" dirty="0">
                <a:solidFill>
                  <a:srgbClr val="FF0000"/>
                </a:solidFill>
                <a:latin typeface="Calibri" panose="020F0502020204030204" pitchFamily="34" charset="0"/>
                <a:ea typeface="FreeSans"/>
                <a:cs typeface="FreeSans"/>
              </a:rPr>
              <a:t>¿la hipótesis P es verdadera?</a:t>
            </a:r>
            <a:endParaRPr lang="es-ES" sz="2000" dirty="0">
              <a:solidFill>
                <a:srgbClr val="FF0000"/>
              </a:solidFill>
              <a:effectLst/>
              <a:latin typeface="Calibri" panose="020F0502020204030204" pitchFamily="34" charset="0"/>
              <a:ea typeface="FreeSans"/>
              <a:cs typeface="FreeSans"/>
            </a:endParaRPr>
          </a:p>
          <a:p>
            <a:pPr algn="just">
              <a:lnSpc>
                <a:spcPct val="100000"/>
              </a:lnSpc>
              <a:spcAft>
                <a:spcPts val="0"/>
              </a:spcAft>
            </a:pPr>
            <a:endParaRPr lang="es-ES" sz="500" dirty="0">
              <a:latin typeface="Calibri" panose="020F0502020204030204" pitchFamily="34" charset="0"/>
              <a:ea typeface="FreeSans"/>
              <a:cs typeface="FreeSans"/>
            </a:endParaRPr>
          </a:p>
          <a:p>
            <a:pPr algn="just">
              <a:lnSpc>
                <a:spcPct val="100000"/>
              </a:lnSpc>
              <a:spcAft>
                <a:spcPts val="0"/>
              </a:spcAft>
            </a:pPr>
            <a:endParaRPr lang="es-ES" sz="2000" dirty="0">
              <a:latin typeface="Calibri" panose="020F0502020204030204" pitchFamily="34" charset="0"/>
              <a:ea typeface="FreeSans"/>
              <a:cs typeface="FreeSans"/>
            </a:endParaRPr>
          </a:p>
          <a:p>
            <a:pPr algn="just">
              <a:lnSpc>
                <a:spcPct val="100000"/>
              </a:lnSpc>
              <a:spcAft>
                <a:spcPts val="0"/>
              </a:spcAft>
            </a:pPr>
            <a:r>
              <a:rPr lang="es-ES" sz="2000" dirty="0">
                <a:latin typeface="Calibri" panose="020F0502020204030204" pitchFamily="34" charset="0"/>
                <a:ea typeface="FreeSans"/>
                <a:cs typeface="FreeSans"/>
              </a:rPr>
              <a:t>----------------------------</a:t>
            </a:r>
          </a:p>
          <a:p>
            <a:pPr algn="just">
              <a:lnSpc>
                <a:spcPct val="100000"/>
              </a:lnSpc>
            </a:pPr>
            <a:r>
              <a:rPr lang="es-ES" sz="1500" dirty="0">
                <a:solidFill>
                  <a:srgbClr val="0000FF"/>
                </a:solidFill>
                <a:latin typeface="Calibri" panose="020F0502020204030204" pitchFamily="34" charset="0"/>
                <a:ea typeface="FreeSans"/>
                <a:cs typeface="FreeSans"/>
              </a:rPr>
              <a:t>1</a:t>
            </a:r>
            <a:r>
              <a:rPr lang="es-ES" sz="1500" b="1" dirty="0">
                <a:solidFill>
                  <a:srgbClr val="0000FF"/>
                </a:solidFill>
                <a:latin typeface="Calibri" panose="020F0502020204030204" pitchFamily="34" charset="0"/>
                <a:ea typeface="FreeSans"/>
                <a:cs typeface="FreeSans"/>
              </a:rPr>
              <a:t>.</a:t>
            </a:r>
            <a:r>
              <a:rPr lang="es-ES" sz="1500" b="1" dirty="0">
                <a:latin typeface="Calibri" panose="020F0502020204030204" pitchFamily="34" charset="0"/>
                <a:ea typeface="FreeSans"/>
                <a:cs typeface="FreeSans"/>
              </a:rPr>
              <a:t> </a:t>
            </a:r>
            <a:r>
              <a:rPr lang="es-ES" sz="1500" dirty="0" err="1" smtClean="0">
                <a:latin typeface="Calibri" panose="020F0502020204030204" pitchFamily="34" charset="0"/>
                <a:ea typeface="FreeSans"/>
                <a:cs typeface="FreeSans"/>
              </a:rPr>
              <a:t>Arney</a:t>
            </a:r>
            <a:r>
              <a:rPr lang="es-ES" sz="1500" dirty="0" smtClean="0">
                <a:latin typeface="Calibri" panose="020F0502020204030204" pitchFamily="34" charset="0"/>
                <a:ea typeface="FreeSans"/>
                <a:cs typeface="FreeSans"/>
              </a:rPr>
              <a:t> </a:t>
            </a:r>
            <a:r>
              <a:rPr lang="es-ES" sz="1500" dirty="0">
                <a:latin typeface="Calibri" panose="020F0502020204030204" pitchFamily="34" charset="0"/>
                <a:ea typeface="FreeSans"/>
                <a:cs typeface="FreeSans"/>
              </a:rPr>
              <a:t>J, </a:t>
            </a:r>
            <a:r>
              <a:rPr lang="es-ES" sz="1500" dirty="0" err="1">
                <a:latin typeface="Calibri" panose="020F0502020204030204" pitchFamily="34" charset="0"/>
                <a:ea typeface="FreeSans"/>
                <a:cs typeface="FreeSans"/>
              </a:rPr>
              <a:t>Rafalovich</a:t>
            </a:r>
            <a:r>
              <a:rPr lang="es-ES" sz="1500" dirty="0">
                <a:latin typeface="Calibri" panose="020F0502020204030204" pitchFamily="34" charset="0"/>
                <a:ea typeface="FreeSans"/>
                <a:cs typeface="FreeSans"/>
              </a:rPr>
              <a:t> A. </a:t>
            </a:r>
            <a:r>
              <a:rPr lang="es-ES" sz="1500" dirty="0" err="1">
                <a:latin typeface="Calibri" panose="020F0502020204030204" pitchFamily="34" charset="0"/>
                <a:ea typeface="FreeSans"/>
                <a:cs typeface="FreeSans"/>
              </a:rPr>
              <a:t>Incomplete</a:t>
            </a:r>
            <a:r>
              <a:rPr lang="es-ES" sz="1500" dirty="0">
                <a:latin typeface="Calibri" panose="020F0502020204030204" pitchFamily="34" charset="0"/>
                <a:ea typeface="FreeSans"/>
                <a:cs typeface="FreeSans"/>
              </a:rPr>
              <a:t> </a:t>
            </a:r>
            <a:r>
              <a:rPr lang="es-ES" sz="1500" dirty="0" err="1">
                <a:latin typeface="Calibri" panose="020F0502020204030204" pitchFamily="34" charset="0"/>
                <a:ea typeface="FreeSans"/>
                <a:cs typeface="FreeSans"/>
              </a:rPr>
              <a:t>syllogisms</a:t>
            </a:r>
            <a:r>
              <a:rPr lang="es-ES" sz="1500" dirty="0">
                <a:latin typeface="Calibri" panose="020F0502020204030204" pitchFamily="34" charset="0"/>
                <a:ea typeface="FreeSans"/>
                <a:cs typeface="FreeSans"/>
              </a:rPr>
              <a:t> as </a:t>
            </a:r>
            <a:r>
              <a:rPr lang="es-ES" sz="1500" dirty="0" err="1">
                <a:latin typeface="Calibri" panose="020F0502020204030204" pitchFamily="34" charset="0"/>
                <a:ea typeface="FreeSans"/>
                <a:cs typeface="FreeSans"/>
              </a:rPr>
              <a:t>techniques</a:t>
            </a:r>
            <a:r>
              <a:rPr lang="es-ES" sz="1500" dirty="0">
                <a:latin typeface="Calibri" panose="020F0502020204030204" pitchFamily="34" charset="0"/>
                <a:ea typeface="FreeSans"/>
                <a:cs typeface="FreeSans"/>
              </a:rPr>
              <a:t> of </a:t>
            </a:r>
            <a:r>
              <a:rPr lang="es-ES" sz="1500" dirty="0" err="1">
                <a:latin typeface="Calibri" panose="020F0502020204030204" pitchFamily="34" charset="0"/>
                <a:ea typeface="FreeSans"/>
                <a:cs typeface="FreeSans"/>
              </a:rPr>
              <a:t>medicalization</a:t>
            </a:r>
            <a:r>
              <a:rPr lang="es-ES" sz="1500" dirty="0">
                <a:latin typeface="Calibri" panose="020F0502020204030204" pitchFamily="34" charset="0"/>
                <a:ea typeface="FreeSans"/>
                <a:cs typeface="FreeSans"/>
              </a:rPr>
              <a:t>: </a:t>
            </a:r>
            <a:r>
              <a:rPr lang="es-ES" sz="1500" dirty="0" err="1">
                <a:latin typeface="Calibri" panose="020F0502020204030204" pitchFamily="34" charset="0"/>
                <a:ea typeface="FreeSans"/>
                <a:cs typeface="FreeSans"/>
              </a:rPr>
              <a:t>The</a:t>
            </a:r>
            <a:r>
              <a:rPr lang="es-ES" sz="1500" dirty="0">
                <a:latin typeface="Calibri" panose="020F0502020204030204" pitchFamily="34" charset="0"/>
                <a:ea typeface="FreeSans"/>
                <a:cs typeface="FreeSans"/>
              </a:rPr>
              <a:t> case of </a:t>
            </a:r>
            <a:r>
              <a:rPr lang="es-ES" sz="1500" dirty="0" err="1">
                <a:latin typeface="Calibri" panose="020F0502020204030204" pitchFamily="34" charset="0"/>
                <a:ea typeface="FreeSans"/>
                <a:cs typeface="FreeSans"/>
              </a:rPr>
              <a:t>direct</a:t>
            </a:r>
            <a:r>
              <a:rPr lang="es-ES" sz="1500" dirty="0">
                <a:latin typeface="Calibri" panose="020F0502020204030204" pitchFamily="34" charset="0"/>
                <a:ea typeface="FreeSans"/>
                <a:cs typeface="FreeSans"/>
              </a:rPr>
              <a:t>-to-</a:t>
            </a:r>
            <a:r>
              <a:rPr lang="es-ES" sz="1500" dirty="0" err="1">
                <a:latin typeface="Calibri" panose="020F0502020204030204" pitchFamily="34" charset="0"/>
                <a:ea typeface="FreeSans"/>
                <a:cs typeface="FreeSans"/>
              </a:rPr>
              <a:t>consumer</a:t>
            </a:r>
            <a:r>
              <a:rPr lang="es-ES" sz="1500" dirty="0">
                <a:latin typeface="Calibri" panose="020F0502020204030204" pitchFamily="34" charset="0"/>
                <a:ea typeface="FreeSans"/>
                <a:cs typeface="FreeSans"/>
              </a:rPr>
              <a:t> </a:t>
            </a:r>
            <a:r>
              <a:rPr lang="es-ES" sz="1500" dirty="0" err="1">
                <a:latin typeface="Calibri" panose="020F0502020204030204" pitchFamily="34" charset="0"/>
                <a:ea typeface="FreeSans"/>
                <a:cs typeface="FreeSans"/>
              </a:rPr>
              <a:t>advertising</a:t>
            </a:r>
            <a:r>
              <a:rPr lang="es-ES" sz="1500" dirty="0">
                <a:latin typeface="Calibri" panose="020F0502020204030204" pitchFamily="34" charset="0"/>
                <a:ea typeface="FreeSans"/>
                <a:cs typeface="FreeSans"/>
              </a:rPr>
              <a:t> in popular magazines, 1997 to 2003. </a:t>
            </a:r>
            <a:r>
              <a:rPr lang="es-ES" sz="1500" dirty="0" err="1">
                <a:latin typeface="Calibri" panose="020F0502020204030204" pitchFamily="34" charset="0"/>
                <a:ea typeface="FreeSans"/>
                <a:cs typeface="FreeSans"/>
              </a:rPr>
              <a:t>Qual</a:t>
            </a:r>
            <a:r>
              <a:rPr lang="es-ES" sz="1500" dirty="0">
                <a:latin typeface="Calibri" panose="020F0502020204030204" pitchFamily="34" charset="0"/>
                <a:ea typeface="FreeSans"/>
                <a:cs typeface="FreeSans"/>
              </a:rPr>
              <a:t> </a:t>
            </a:r>
            <a:r>
              <a:rPr lang="es-ES" sz="1500" dirty="0" err="1">
                <a:latin typeface="Calibri" panose="020F0502020204030204" pitchFamily="34" charset="0"/>
                <a:ea typeface="FreeSans"/>
                <a:cs typeface="FreeSans"/>
              </a:rPr>
              <a:t>Health</a:t>
            </a:r>
            <a:r>
              <a:rPr lang="es-ES" sz="1500" dirty="0">
                <a:latin typeface="Calibri" panose="020F0502020204030204" pitchFamily="34" charset="0"/>
                <a:ea typeface="FreeSans"/>
                <a:cs typeface="FreeSans"/>
              </a:rPr>
              <a:t> Res. 2007 Jan;17(1):49-60.</a:t>
            </a:r>
            <a:endParaRPr lang="es-ES" sz="1500" dirty="0">
              <a:effectLst/>
              <a:latin typeface="Calibri" panose="020F0502020204030204" pitchFamily="34" charset="0"/>
              <a:ea typeface="FreeSans"/>
              <a:cs typeface="FreeSans"/>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96405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26230" y="2215616"/>
            <a:ext cx="7760270" cy="4769230"/>
          </a:xfrm>
        </p:spPr>
        <p:txBody>
          <a:bodyPr>
            <a:normAutofit/>
          </a:bodyPr>
          <a:lstStyle/>
          <a:p>
            <a:pPr algn="l">
              <a:lnSpc>
                <a:spcPct val="100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Ejemplo 5: ¿</a:t>
            </a:r>
            <a:r>
              <a:rPr lang="es-ES" sz="2800" b="1" dirty="0">
                <a:latin typeface="Calibri" panose="020F0502020204030204" pitchFamily="34" charset="0"/>
                <a:ea typeface="Calibri" panose="020F0502020204030204" pitchFamily="34" charset="0"/>
                <a:cs typeface="Times New Roman" panose="02020603050405020304" pitchFamily="18" charset="0"/>
              </a:rPr>
              <a:t>Presencia de </a:t>
            </a:r>
            <a:r>
              <a:rPr lang="es-ES" sz="2800" b="1" i="1" dirty="0">
                <a:latin typeface="Calibri" panose="020F0502020204030204" pitchFamily="34" charset="0"/>
                <a:ea typeface="Calibri" panose="020F0502020204030204" pitchFamily="34" charset="0"/>
                <a:cs typeface="Times New Roman" panose="02020603050405020304" pitchFamily="18" charset="0"/>
              </a:rPr>
              <a:t>Vibrio </a:t>
            </a:r>
            <a:r>
              <a:rPr lang="es-ES" sz="2800" b="1" i="1" dirty="0" err="1">
                <a:latin typeface="Calibri" panose="020F0502020204030204" pitchFamily="34" charset="0"/>
                <a:ea typeface="Calibri" panose="020F0502020204030204" pitchFamily="34" charset="0"/>
                <a:cs typeface="Times New Roman" panose="02020603050405020304" pitchFamily="18" charset="0"/>
              </a:rPr>
              <a:t>cholerae</a:t>
            </a:r>
            <a:r>
              <a:rPr lang="es-ES" sz="2800" b="1" i="1" dirty="0">
                <a:latin typeface="Calibri" panose="020F0502020204030204" pitchFamily="34" charset="0"/>
                <a:ea typeface="Calibri" panose="020F0502020204030204" pitchFamily="34" charset="0"/>
                <a:cs typeface="Times New Roman" panose="02020603050405020304" pitchFamily="18" charset="0"/>
              </a:rPr>
              <a:t> </a:t>
            </a:r>
            <a:r>
              <a:rPr lang="es-ES" sz="2800" b="1" dirty="0">
                <a:latin typeface="Calibri" panose="020F0502020204030204" pitchFamily="34" charset="0"/>
                <a:ea typeface="Calibri" panose="020F0502020204030204" pitchFamily="34" charset="0"/>
                <a:cs typeface="Times New Roman" panose="02020603050405020304" pitchFamily="18" charset="0"/>
              </a:rPr>
              <a:t>implica enfermedad del cólera</a:t>
            </a:r>
            <a:r>
              <a:rPr lang="es-ES" sz="2800" b="1" dirty="0" smtClean="0">
                <a:latin typeface="Calibri" panose="020F0502020204030204" pitchFamily="34" charset="0"/>
                <a:ea typeface="Calibri" panose="020F0502020204030204" pitchFamily="34" charset="0"/>
                <a:cs typeface="Times New Roman" panose="02020603050405020304" pitchFamily="18" charset="0"/>
              </a:rPr>
              <a:t>)?</a:t>
            </a:r>
          </a:p>
          <a:p>
            <a:pPr algn="l">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26991847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61435" y="459780"/>
            <a:ext cx="10422182" cy="5954271"/>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Ejemplo 5: ¿Presencia de </a:t>
            </a:r>
            <a:r>
              <a:rPr lang="es-ES" sz="2000" b="1" i="1" dirty="0">
                <a:latin typeface="Calibri" panose="020F0502020204030204" pitchFamily="34" charset="0"/>
                <a:ea typeface="Calibri" panose="020F0502020204030204" pitchFamily="34" charset="0"/>
                <a:cs typeface="Calibri" panose="020F0502020204030204" pitchFamily="34" charset="0"/>
              </a:rPr>
              <a:t>Vibrio </a:t>
            </a:r>
            <a:r>
              <a:rPr lang="es-ES" sz="2000" b="1" i="1" dirty="0" err="1">
                <a:latin typeface="Calibri" panose="020F0502020204030204" pitchFamily="34" charset="0"/>
                <a:ea typeface="Calibri" panose="020F0502020204030204" pitchFamily="34" charset="0"/>
                <a:cs typeface="Calibri" panose="020F0502020204030204" pitchFamily="34" charset="0"/>
              </a:rPr>
              <a:t>cholerae</a:t>
            </a:r>
            <a:r>
              <a:rPr lang="es-ES" sz="2000" b="1" dirty="0">
                <a:latin typeface="Calibri" panose="020F0502020204030204" pitchFamily="34" charset="0"/>
                <a:ea typeface="Calibri" panose="020F0502020204030204" pitchFamily="34" charset="0"/>
                <a:cs typeface="Calibri" panose="020F0502020204030204" pitchFamily="34" charset="0"/>
              </a:rPr>
              <a:t> implica enfermedad del cólera?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P =&gt; Q</a:t>
            </a:r>
            <a:r>
              <a:rPr lang="es-ES" sz="2000" dirty="0">
                <a:latin typeface="Calibri" panose="020F0502020204030204" pitchFamily="34" charset="0"/>
                <a:ea typeface="Calibri" panose="020F0502020204030204" pitchFamily="34" charset="0"/>
                <a:cs typeface="Calibri" panose="020F0502020204030204" pitchFamily="34" charset="0"/>
              </a:rPr>
              <a:t>	Si presencia de </a:t>
            </a:r>
            <a:r>
              <a:rPr lang="es-ES" sz="2000" i="1" dirty="0">
                <a:latin typeface="Calibri" panose="020F0502020204030204" pitchFamily="34" charset="0"/>
                <a:ea typeface="Calibri" panose="020F0502020204030204" pitchFamily="34" charset="0"/>
                <a:cs typeface="Calibri" panose="020F0502020204030204" pitchFamily="34" charset="0"/>
              </a:rPr>
              <a:t>Vibrio </a:t>
            </a:r>
            <a:r>
              <a:rPr lang="es-ES" sz="2000" i="1" dirty="0" err="1">
                <a:latin typeface="Calibri" panose="020F0502020204030204" pitchFamily="34" charset="0"/>
                <a:ea typeface="Calibri" panose="020F0502020204030204" pitchFamily="34" charset="0"/>
                <a:cs typeface="Calibri" panose="020F0502020204030204" pitchFamily="34" charset="0"/>
              </a:rPr>
              <a:t>cholerae</a:t>
            </a:r>
            <a:r>
              <a:rPr lang="es-ES" sz="2000" dirty="0">
                <a:latin typeface="Calibri" panose="020F0502020204030204" pitchFamily="34" charset="0"/>
                <a:ea typeface="Calibri" panose="020F0502020204030204" pitchFamily="34" charset="0"/>
                <a:cs typeface="Calibri" panose="020F0502020204030204" pitchFamily="34" charset="0"/>
              </a:rPr>
              <a:t> en un agua origina la enfermedad del cólera en todas las personas que la beben, </a:t>
            </a:r>
            <a:r>
              <a:rPr lang="es-ES" sz="2000" dirty="0">
                <a:solidFill>
                  <a:srgbClr val="CC00CC"/>
                </a:solidFill>
                <a:latin typeface="Calibri" panose="020F0502020204030204" pitchFamily="34" charset="0"/>
                <a:ea typeface="Calibri" panose="020F0502020204030204" pitchFamily="34" charset="0"/>
                <a:cs typeface="Calibri" panose="020F0502020204030204" pitchFamily="34" charset="0"/>
              </a:rPr>
              <a:t>también es verdadero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cualquier persona que beba agua con </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Vibrio </a:t>
            </a:r>
            <a:r>
              <a:rPr lang="es-ES" sz="2000" i="1" dirty="0" err="1">
                <a:solidFill>
                  <a:srgbClr val="0000FF"/>
                </a:solidFill>
                <a:latin typeface="Calibri" panose="020F0502020204030204" pitchFamily="34" charset="0"/>
                <a:ea typeface="Calibri" panose="020F0502020204030204" pitchFamily="34" charset="0"/>
                <a:cs typeface="Calibri" panose="020F0502020204030204" pitchFamily="34" charset="0"/>
              </a:rPr>
              <a:t>cholerae</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tendrá enfermedad del cólera.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Q</a:t>
            </a:r>
            <a:r>
              <a:rPr lang="es-ES" sz="2000" dirty="0">
                <a:latin typeface="Calibri" panose="020F0502020204030204" pitchFamily="34" charset="0"/>
                <a:ea typeface="Calibri" panose="020F0502020204030204" pitchFamily="34" charset="0"/>
                <a:cs typeface="Calibri" panose="020F0502020204030204" pitchFamily="34" charset="0"/>
              </a:rPr>
              <a:t>	En la epidemia de Hamburgo se vio que todos los que tenían </a:t>
            </a:r>
            <a:r>
              <a:rPr lang="es-ES" sz="2000" i="1" dirty="0">
                <a:latin typeface="Calibri" panose="020F0502020204030204" pitchFamily="34" charset="0"/>
                <a:ea typeface="Calibri" panose="020F0502020204030204" pitchFamily="34" charset="0"/>
                <a:cs typeface="Calibri" panose="020F0502020204030204" pitchFamily="34" charset="0"/>
              </a:rPr>
              <a:t>Vibrio</a:t>
            </a:r>
            <a:r>
              <a:rPr lang="es-ES" sz="2000" dirty="0">
                <a:latin typeface="Calibri" panose="020F0502020204030204" pitchFamily="34" charset="0"/>
                <a:ea typeface="Calibri" panose="020F0502020204030204" pitchFamily="34" charset="0"/>
                <a:cs typeface="Calibri" panose="020F0502020204030204" pitchFamily="34" charset="0"/>
              </a:rPr>
              <a:t> habían tenido enfermedad del cólera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Ⱶ P </a:t>
            </a:r>
            <a:r>
              <a:rPr lang="es-ES" sz="2000" b="1"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FreeSans"/>
                <a:cs typeface="Calibri" panose="020F0502020204030204" pitchFamily="34" charset="0"/>
              </a:rPr>
              <a:t>¿P es verdadera?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solidFill>
                  <a:srgbClr val="FF0000"/>
                </a:solidFill>
                <a:latin typeface="Calibri" panose="020F0502020204030204" pitchFamily="34" charset="0"/>
                <a:ea typeface="FreeSans"/>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P =&gt; Q</a:t>
            </a:r>
            <a:r>
              <a:rPr lang="es-ES" sz="2000" dirty="0">
                <a:latin typeface="Calibri" panose="020F0502020204030204" pitchFamily="34" charset="0"/>
                <a:ea typeface="Calibri" panose="020F0502020204030204" pitchFamily="34" charset="0"/>
                <a:cs typeface="Calibri" panose="020F0502020204030204" pitchFamily="34" charset="0"/>
              </a:rPr>
              <a:t>	Si presencia de </a:t>
            </a:r>
            <a:r>
              <a:rPr lang="es-ES" sz="2000" i="1" dirty="0">
                <a:latin typeface="Calibri" panose="020F0502020204030204" pitchFamily="34" charset="0"/>
                <a:ea typeface="Calibri" panose="020F0502020204030204" pitchFamily="34" charset="0"/>
                <a:cs typeface="Calibri" panose="020F0502020204030204" pitchFamily="34" charset="0"/>
              </a:rPr>
              <a:t>Vibrio </a:t>
            </a:r>
            <a:r>
              <a:rPr lang="es-ES" sz="2000" i="1" dirty="0" err="1">
                <a:latin typeface="Calibri" panose="020F0502020204030204" pitchFamily="34" charset="0"/>
                <a:ea typeface="Calibri" panose="020F0502020204030204" pitchFamily="34" charset="0"/>
                <a:cs typeface="Calibri" panose="020F0502020204030204" pitchFamily="34" charset="0"/>
              </a:rPr>
              <a:t>cholerae</a:t>
            </a:r>
            <a:r>
              <a:rPr lang="es-ES" sz="2000" dirty="0">
                <a:latin typeface="Calibri" panose="020F0502020204030204" pitchFamily="34" charset="0"/>
                <a:ea typeface="Calibri" panose="020F0502020204030204" pitchFamily="34" charset="0"/>
                <a:cs typeface="Calibri" panose="020F0502020204030204" pitchFamily="34" charset="0"/>
              </a:rPr>
              <a:t> en un agua origina la enfermedad del cólera en todas las personas que la beben, </a:t>
            </a:r>
            <a:r>
              <a:rPr lang="es-ES" sz="2000" dirty="0">
                <a:solidFill>
                  <a:srgbClr val="CC00CC"/>
                </a:solidFill>
                <a:latin typeface="Calibri" panose="020F0502020204030204" pitchFamily="34" charset="0"/>
                <a:ea typeface="Calibri" panose="020F0502020204030204" pitchFamily="34" charset="0"/>
                <a:cs typeface="Calibri" panose="020F0502020204030204" pitchFamily="34" charset="0"/>
              </a:rPr>
              <a:t>también es verdadero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cualquier persona que beba agua con </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Vibrio </a:t>
            </a:r>
            <a:r>
              <a:rPr lang="es-ES" sz="2000" i="1" dirty="0" err="1">
                <a:solidFill>
                  <a:srgbClr val="0000FF"/>
                </a:solidFill>
                <a:latin typeface="Calibri" panose="020F0502020204030204" pitchFamily="34" charset="0"/>
                <a:ea typeface="Calibri" panose="020F0502020204030204" pitchFamily="34" charset="0"/>
                <a:cs typeface="Calibri" panose="020F0502020204030204" pitchFamily="34" charset="0"/>
              </a:rPr>
              <a:t>cholerae</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 tendrá enfermedad del cólera.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800" b="1"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no Q</a:t>
            </a:r>
            <a:r>
              <a:rPr lang="es-ES" sz="2000" dirty="0">
                <a:latin typeface="Calibri" panose="020F0502020204030204" pitchFamily="34" charset="0"/>
                <a:ea typeface="Calibri" panose="020F0502020204030204" pitchFamily="34" charset="0"/>
                <a:cs typeface="Calibri" panose="020F0502020204030204" pitchFamily="34" charset="0"/>
              </a:rPr>
              <a:t>	Max von </a:t>
            </a:r>
            <a:r>
              <a:rPr lang="es-ES" sz="2000" dirty="0" err="1">
                <a:latin typeface="Calibri" panose="020F0502020204030204" pitchFamily="34" charset="0"/>
                <a:ea typeface="Calibri" panose="020F0502020204030204" pitchFamily="34" charset="0"/>
                <a:cs typeface="Calibri" panose="020F0502020204030204" pitchFamily="34" charset="0"/>
              </a:rPr>
              <a:t>Pettenkofer</a:t>
            </a:r>
            <a:r>
              <a:rPr lang="es-ES" sz="2000" dirty="0">
                <a:latin typeface="Calibri" panose="020F0502020204030204" pitchFamily="34" charset="0"/>
                <a:ea typeface="Calibri" panose="020F0502020204030204" pitchFamily="34" charset="0"/>
                <a:cs typeface="Calibri" panose="020F0502020204030204" pitchFamily="34" charset="0"/>
              </a:rPr>
              <a:t> mostró empíricamente que tomando en público en 1892 agua con heces con </a:t>
            </a:r>
            <a:r>
              <a:rPr lang="es-ES" sz="2000" i="1" dirty="0">
                <a:latin typeface="Calibri" panose="020F0502020204030204" pitchFamily="34" charset="0"/>
                <a:ea typeface="Calibri" panose="020F0502020204030204" pitchFamily="34" charset="0"/>
                <a:cs typeface="Calibri" panose="020F0502020204030204" pitchFamily="34" charset="0"/>
              </a:rPr>
              <a:t>Vibrio </a:t>
            </a:r>
            <a:r>
              <a:rPr lang="es-ES" sz="2000" i="1" dirty="0" err="1">
                <a:latin typeface="Calibri" panose="020F0502020204030204" pitchFamily="34" charset="0"/>
                <a:ea typeface="Calibri" panose="020F0502020204030204" pitchFamily="34" charset="0"/>
                <a:cs typeface="Calibri" panose="020F0502020204030204" pitchFamily="34" charset="0"/>
              </a:rPr>
              <a:t>cholerae</a:t>
            </a:r>
            <a:r>
              <a:rPr lang="es-ES" sz="2000" dirty="0">
                <a:latin typeface="Calibri" panose="020F0502020204030204" pitchFamily="34" charset="0"/>
                <a:ea typeface="Calibri" panose="020F0502020204030204" pitchFamily="34" charset="0"/>
                <a:cs typeface="Calibri" panose="020F0502020204030204" pitchFamily="34" charset="0"/>
              </a:rPr>
              <a:t> (facilitada por el equipo de Koch) no le ocasionó la enfermedad del cólera.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Ⱶ no P</a:t>
            </a: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 es NO verdadera (=es falsa, y por ello debe ser rechazada).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470263" y="1031966"/>
            <a:ext cx="11273246" cy="22206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470263" y="3613241"/>
            <a:ext cx="11273246" cy="26589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488940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641242" y="770075"/>
            <a:ext cx="10877700" cy="5356405"/>
          </a:xfrm>
          <a:prstGeom prst="rect">
            <a:avLst/>
          </a:prstGeom>
        </p:spPr>
      </p:pic>
    </p:spTree>
    <p:extLst>
      <p:ext uri="{BB962C8B-B14F-4D97-AF65-F5344CB8AC3E}">
        <p14:creationId xmlns:p14="http://schemas.microsoft.com/office/powerpoint/2010/main" val="1544233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26230" y="2215616"/>
            <a:ext cx="7760270" cy="4769230"/>
          </a:xfrm>
        </p:spPr>
        <p:txBody>
          <a:bodyPr>
            <a:normAutofit/>
          </a:bodyPr>
          <a:lstStyle/>
          <a:p>
            <a:pPr algn="l">
              <a:lnSpc>
                <a:spcPct val="100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Ejemplo 6: ¿Presencia de </a:t>
            </a:r>
            <a:r>
              <a:rPr lang="es-ES" sz="2800" b="1" i="1" dirty="0" err="1" smtClean="0">
                <a:latin typeface="Calibri" panose="020F0502020204030204" pitchFamily="34" charset="0"/>
                <a:ea typeface="Calibri" panose="020F0502020204030204" pitchFamily="34" charset="0"/>
                <a:cs typeface="Times New Roman" panose="02020603050405020304" pitchFamily="18" charset="0"/>
              </a:rPr>
              <a:t>Legionela</a:t>
            </a:r>
            <a:r>
              <a:rPr lang="es-ES" sz="2800" b="1" dirty="0" smtClean="0">
                <a:latin typeface="Calibri" panose="020F0502020204030204" pitchFamily="34" charset="0"/>
                <a:ea typeface="Calibri" panose="020F0502020204030204" pitchFamily="34" charset="0"/>
                <a:cs typeface="Times New Roman" panose="02020603050405020304" pitchFamily="18" charset="0"/>
              </a:rPr>
              <a:t> implica </a:t>
            </a:r>
            <a:r>
              <a:rPr lang="es-ES" sz="2800" b="1" dirty="0" err="1" smtClean="0">
                <a:latin typeface="Calibri" panose="020F0502020204030204" pitchFamily="34" charset="0"/>
                <a:ea typeface="Calibri" panose="020F0502020204030204" pitchFamily="34" charset="0"/>
                <a:cs typeface="Times New Roman" panose="02020603050405020304" pitchFamily="18" charset="0"/>
              </a:rPr>
              <a:t>legionelosis</a:t>
            </a:r>
            <a:r>
              <a:rPr lang="es-ES" sz="2800" b="1"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000" dirty="0"/>
          </a:p>
        </p:txBody>
      </p:sp>
    </p:spTree>
    <p:extLst>
      <p:ext uri="{BB962C8B-B14F-4D97-AF65-F5344CB8AC3E}">
        <p14:creationId xmlns:p14="http://schemas.microsoft.com/office/powerpoint/2010/main" val="18539248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61435" y="459780"/>
            <a:ext cx="10422182" cy="5954271"/>
          </a:xfrm>
        </p:spPr>
        <p:txBody>
          <a:bodyPr>
            <a:normAutofit/>
          </a:bodyPr>
          <a:lstStyle/>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Ejemplo 6: ¿Presencia de </a:t>
            </a:r>
            <a:r>
              <a:rPr lang="es-ES" sz="2000" b="1" i="1" dirty="0" err="1">
                <a:latin typeface="Calibri" panose="020F0502020204030204" pitchFamily="34" charset="0"/>
                <a:ea typeface="Calibri" panose="020F0502020204030204" pitchFamily="34" charset="0"/>
                <a:cs typeface="Calibri" panose="020F0502020204030204" pitchFamily="34" charset="0"/>
              </a:rPr>
              <a:t>Legionela</a:t>
            </a:r>
            <a:r>
              <a:rPr lang="es-ES" sz="2000" b="1" dirty="0">
                <a:latin typeface="Calibri" panose="020F0502020204030204" pitchFamily="34" charset="0"/>
                <a:ea typeface="Calibri" panose="020F0502020204030204" pitchFamily="34" charset="0"/>
                <a:cs typeface="Calibri" panose="020F0502020204030204" pitchFamily="34" charset="0"/>
              </a:rPr>
              <a:t> implica </a:t>
            </a:r>
            <a:r>
              <a:rPr lang="es-ES" sz="2000" b="1" dirty="0" err="1">
                <a:latin typeface="Calibri" panose="020F0502020204030204" pitchFamily="34" charset="0"/>
                <a:ea typeface="Calibri" panose="020F0502020204030204" pitchFamily="34" charset="0"/>
                <a:cs typeface="Calibri" panose="020F0502020204030204" pitchFamily="34" charset="0"/>
              </a:rPr>
              <a:t>legionelosis</a:t>
            </a:r>
            <a:r>
              <a:rPr lang="es-ES" sz="2000" b="1"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P =&gt; Q</a:t>
            </a:r>
            <a:r>
              <a:rPr lang="es-ES" sz="2000" dirty="0">
                <a:latin typeface="Calibri" panose="020F0502020204030204" pitchFamily="34" charset="0"/>
                <a:ea typeface="Calibri" panose="020F0502020204030204" pitchFamily="34" charset="0"/>
                <a:cs typeface="Calibri" panose="020F0502020204030204" pitchFamily="34" charset="0"/>
              </a:rPr>
              <a:t>	Si presencia de </a:t>
            </a:r>
            <a:r>
              <a:rPr lang="es-ES" sz="2000" i="1" dirty="0" err="1">
                <a:latin typeface="Calibri" panose="020F0502020204030204" pitchFamily="34" charset="0"/>
                <a:ea typeface="Calibri" panose="020F0502020204030204" pitchFamily="34" charset="0"/>
                <a:cs typeface="Calibri" panose="020F0502020204030204" pitchFamily="34" charset="0"/>
              </a:rPr>
              <a:t>Legionela</a:t>
            </a:r>
            <a:r>
              <a:rPr lang="es-ES" sz="2000" dirty="0">
                <a:latin typeface="Calibri" panose="020F0502020204030204" pitchFamily="34" charset="0"/>
                <a:ea typeface="Calibri" panose="020F0502020204030204" pitchFamily="34" charset="0"/>
                <a:cs typeface="Calibri" panose="020F0502020204030204" pitchFamily="34" charset="0"/>
              </a:rPr>
              <a:t> en un agua origina </a:t>
            </a:r>
            <a:r>
              <a:rPr lang="es-ES" sz="2000" dirty="0" err="1" smtClean="0">
                <a:latin typeface="Calibri" panose="020F0502020204030204" pitchFamily="34" charset="0"/>
                <a:ea typeface="Calibri" panose="020F0502020204030204" pitchFamily="34" charset="0"/>
                <a:cs typeface="Calibri" panose="020F0502020204030204" pitchFamily="34" charset="0"/>
              </a:rPr>
              <a:t>legionelosis</a:t>
            </a:r>
            <a:r>
              <a:rPr lang="es-ES" sz="2000" dirty="0" smtClean="0">
                <a:latin typeface="Calibri" panose="020F0502020204030204" pitchFamily="34" charset="0"/>
                <a:ea typeface="Calibri" panose="020F0502020204030204" pitchFamily="34" charset="0"/>
                <a:cs typeface="Calibri" panose="020F0502020204030204" pitchFamily="34" charset="0"/>
              </a:rPr>
              <a:t> a </a:t>
            </a:r>
            <a:r>
              <a:rPr lang="es-ES" sz="2000" dirty="0">
                <a:latin typeface="Calibri" panose="020F0502020204030204" pitchFamily="34" charset="0"/>
                <a:ea typeface="Calibri" panose="020F0502020204030204" pitchFamily="34" charset="0"/>
                <a:cs typeface="Calibri" panose="020F0502020204030204" pitchFamily="34" charset="0"/>
              </a:rPr>
              <a:t>en todas las personas que la aspiran, </a:t>
            </a:r>
            <a:r>
              <a:rPr lang="es-ES" sz="2000" dirty="0">
                <a:solidFill>
                  <a:srgbClr val="CC00CC"/>
                </a:solidFill>
                <a:latin typeface="Calibri" panose="020F0502020204030204" pitchFamily="34" charset="0"/>
                <a:ea typeface="Calibri" panose="020F0502020204030204" pitchFamily="34" charset="0"/>
                <a:cs typeface="Calibri" panose="020F0502020204030204" pitchFamily="34" charset="0"/>
              </a:rPr>
              <a:t>también es verdadero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cualquier persona que aspire agua con </a:t>
            </a:r>
            <a:r>
              <a:rPr lang="es-ES" sz="2000" i="1" dirty="0" err="1">
                <a:solidFill>
                  <a:srgbClr val="0000FF"/>
                </a:solidFill>
                <a:latin typeface="Calibri" panose="020F0502020204030204" pitchFamily="34" charset="0"/>
                <a:ea typeface="Calibri" panose="020F0502020204030204" pitchFamily="34" charset="0"/>
                <a:cs typeface="Calibri" panose="020F0502020204030204" pitchFamily="34" charset="0"/>
              </a:rPr>
              <a:t>Legionela</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 tendrá </a:t>
            </a:r>
            <a:r>
              <a:rPr lang="es-ES" sz="2000" dirty="0" err="1">
                <a:solidFill>
                  <a:srgbClr val="0000FF"/>
                </a:solidFill>
                <a:latin typeface="Calibri" panose="020F0502020204030204" pitchFamily="34" charset="0"/>
                <a:ea typeface="Calibri" panose="020F0502020204030204" pitchFamily="34" charset="0"/>
                <a:cs typeface="Calibri" panose="020F0502020204030204" pitchFamily="34" charset="0"/>
              </a:rPr>
              <a:t>legionelosis</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Q</a:t>
            </a:r>
            <a:r>
              <a:rPr lang="es-ES" sz="2000" dirty="0">
                <a:latin typeface="Calibri" panose="020F0502020204030204" pitchFamily="34" charset="0"/>
                <a:ea typeface="Calibri" panose="020F0502020204030204" pitchFamily="34" charset="0"/>
                <a:cs typeface="Calibri" panose="020F0502020204030204" pitchFamily="34" charset="0"/>
              </a:rPr>
              <a:t>	En el hospital HHH se vio que todos los que tenían </a:t>
            </a:r>
            <a:r>
              <a:rPr lang="es-ES" sz="2000" i="1" dirty="0" err="1">
                <a:latin typeface="Calibri" panose="020F0502020204030204" pitchFamily="34" charset="0"/>
                <a:ea typeface="Calibri" panose="020F0502020204030204" pitchFamily="34" charset="0"/>
                <a:cs typeface="Calibri" panose="020F0502020204030204" pitchFamily="34" charset="0"/>
              </a:rPr>
              <a:t>Legionela</a:t>
            </a:r>
            <a:r>
              <a:rPr lang="es-ES" sz="2000" dirty="0">
                <a:latin typeface="Calibri" panose="020F0502020204030204" pitchFamily="34" charset="0"/>
                <a:ea typeface="Calibri" panose="020F0502020204030204" pitchFamily="34" charset="0"/>
                <a:cs typeface="Calibri" panose="020F0502020204030204" pitchFamily="34" charset="0"/>
              </a:rPr>
              <a:t> habían tenido </a:t>
            </a:r>
            <a:r>
              <a:rPr lang="es-ES" sz="2000" dirty="0" err="1">
                <a:latin typeface="Calibri" panose="020F0502020204030204" pitchFamily="34" charset="0"/>
                <a:ea typeface="Calibri" panose="020F0502020204030204" pitchFamily="34" charset="0"/>
                <a:cs typeface="Calibri" panose="020F0502020204030204" pitchFamily="34" charset="0"/>
              </a:rPr>
              <a:t>legionelosis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Ⱶ P </a:t>
            </a:r>
            <a:r>
              <a:rPr lang="es-ES" sz="2000" b="1"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00"/>
                </a:solidFill>
                <a:latin typeface="Calibri" panose="020F0502020204030204" pitchFamily="34" charset="0"/>
                <a:ea typeface="FreeSans"/>
                <a:cs typeface="Calibri" panose="020F0502020204030204" pitchFamily="34" charset="0"/>
              </a:rPr>
              <a:t>¿P es verdadera?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FF0000"/>
                </a:solidFill>
                <a:latin typeface="Calibri" panose="020F0502020204030204" pitchFamily="34" charset="0"/>
                <a:ea typeface="FreeSans"/>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P =&gt; Q</a:t>
            </a:r>
            <a:r>
              <a:rPr lang="es-ES" sz="2000" dirty="0">
                <a:latin typeface="Calibri" panose="020F0502020204030204" pitchFamily="34" charset="0"/>
                <a:ea typeface="Calibri" panose="020F0502020204030204" pitchFamily="34" charset="0"/>
                <a:cs typeface="Calibri" panose="020F0502020204030204" pitchFamily="34" charset="0"/>
              </a:rPr>
              <a:t>	Si presencia de </a:t>
            </a:r>
            <a:r>
              <a:rPr lang="es-ES" sz="2000" i="1" dirty="0" err="1">
                <a:latin typeface="Calibri" panose="020F0502020204030204" pitchFamily="34" charset="0"/>
                <a:ea typeface="Calibri" panose="020F0502020204030204" pitchFamily="34" charset="0"/>
                <a:cs typeface="Calibri" panose="020F0502020204030204" pitchFamily="34" charset="0"/>
              </a:rPr>
              <a:t>Legionela</a:t>
            </a:r>
            <a:r>
              <a:rPr lang="es-ES" sz="2000" dirty="0">
                <a:latin typeface="Calibri" panose="020F0502020204030204" pitchFamily="34" charset="0"/>
                <a:ea typeface="Calibri" panose="020F0502020204030204" pitchFamily="34" charset="0"/>
                <a:cs typeface="Calibri" panose="020F0502020204030204" pitchFamily="34" charset="0"/>
              </a:rPr>
              <a:t> en un agua origina </a:t>
            </a:r>
            <a:r>
              <a:rPr lang="es-ES" sz="2000" dirty="0" err="1">
                <a:latin typeface="Calibri" panose="020F0502020204030204" pitchFamily="34" charset="0"/>
                <a:ea typeface="Calibri" panose="020F0502020204030204" pitchFamily="34" charset="0"/>
                <a:cs typeface="Calibri" panose="020F0502020204030204" pitchFamily="34" charset="0"/>
              </a:rPr>
              <a:t>legionelosisa</a:t>
            </a:r>
            <a:r>
              <a:rPr lang="es-ES" sz="2000" dirty="0">
                <a:latin typeface="Calibri" panose="020F0502020204030204" pitchFamily="34" charset="0"/>
                <a:ea typeface="Calibri" panose="020F0502020204030204" pitchFamily="34" charset="0"/>
                <a:cs typeface="Calibri" panose="020F0502020204030204" pitchFamily="34" charset="0"/>
              </a:rPr>
              <a:t> en todas las personas que la aspiran, </a:t>
            </a:r>
            <a:r>
              <a:rPr lang="es-ES" sz="2000" dirty="0">
                <a:solidFill>
                  <a:srgbClr val="CC00CC"/>
                </a:solidFill>
                <a:latin typeface="Calibri" panose="020F0502020204030204" pitchFamily="34" charset="0"/>
                <a:ea typeface="Calibri" panose="020F0502020204030204" pitchFamily="34" charset="0"/>
                <a:cs typeface="Calibri" panose="020F0502020204030204" pitchFamily="34" charset="0"/>
              </a:rPr>
              <a:t>también es verdadero que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cualquier persona que aspire agua con </a:t>
            </a:r>
            <a:r>
              <a:rPr lang="es-ES" sz="2000" i="1" dirty="0" err="1">
                <a:solidFill>
                  <a:srgbClr val="0000FF"/>
                </a:solidFill>
                <a:latin typeface="Calibri" panose="020F0502020204030204" pitchFamily="34" charset="0"/>
                <a:ea typeface="Calibri" panose="020F0502020204030204" pitchFamily="34" charset="0"/>
                <a:cs typeface="Calibri" panose="020F0502020204030204" pitchFamily="34" charset="0"/>
              </a:rPr>
              <a:t>Legionela</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 tendrá </a:t>
            </a:r>
            <a:r>
              <a:rPr lang="es-ES" sz="2000" dirty="0" err="1">
                <a:solidFill>
                  <a:srgbClr val="0000FF"/>
                </a:solidFill>
                <a:latin typeface="Calibri" panose="020F0502020204030204" pitchFamily="34" charset="0"/>
                <a:ea typeface="Calibri" panose="020F0502020204030204" pitchFamily="34" charset="0"/>
                <a:cs typeface="Calibri" panose="020F0502020204030204" pitchFamily="34" charset="0"/>
              </a:rPr>
              <a:t>legionelosis</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no Q</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i="1" dirty="0" err="1">
                <a:latin typeface="Calibri" panose="020F0502020204030204" pitchFamily="34" charset="0"/>
                <a:ea typeface="Calibri" panose="020F0502020204030204" pitchFamily="34" charset="0"/>
                <a:cs typeface="Calibri" panose="020F0502020204030204" pitchFamily="34" charset="0"/>
              </a:rPr>
              <a:t>Legionela</a:t>
            </a:r>
            <a:r>
              <a:rPr lang="es-ES" sz="2000" dirty="0">
                <a:latin typeface="Calibri" panose="020F0502020204030204" pitchFamily="34" charset="0"/>
                <a:ea typeface="Calibri" panose="020F0502020204030204" pitchFamily="34" charset="0"/>
                <a:cs typeface="Calibri" panose="020F0502020204030204" pitchFamily="34" charset="0"/>
              </a:rPr>
              <a:t> es ubicua en las aguas y la mayor parte de las personas que la aspiran no contraen </a:t>
            </a:r>
            <a:r>
              <a:rPr lang="es-ES" sz="2000" dirty="0" err="1">
                <a:latin typeface="Calibri" panose="020F0502020204030204" pitchFamily="34" charset="0"/>
                <a:ea typeface="Calibri" panose="020F0502020204030204" pitchFamily="34" charset="0"/>
                <a:cs typeface="Calibri" panose="020F0502020204030204" pitchFamily="34" charset="0"/>
              </a:rPr>
              <a:t>legionelosis</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solidFill>
                  <a:srgbClr val="008000"/>
                </a:solidFill>
                <a:latin typeface="Calibri" panose="020F0502020204030204" pitchFamily="34" charset="0"/>
                <a:ea typeface="Calibri" panose="020F0502020204030204" pitchFamily="34" charset="0"/>
                <a:cs typeface="Calibri" panose="020F0502020204030204" pitchFamily="34" charset="0"/>
              </a:rPr>
              <a:t>Ⱶ no P</a:t>
            </a:r>
            <a:r>
              <a:rPr lang="es-E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00"/>
                </a:solidFill>
                <a:latin typeface="Calibri" panose="020F0502020204030204" pitchFamily="34" charset="0"/>
                <a:ea typeface="Calibri" panose="020F0502020204030204" pitchFamily="34" charset="0"/>
                <a:cs typeface="Calibri" panose="020F0502020204030204" pitchFamily="34" charset="0"/>
              </a:rPr>
              <a:t>P es NO verdadera (=es falsa, y por ello debe ser rechazada).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714375" y="1000125"/>
            <a:ext cx="10872788" cy="21002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p:nvSpPr>
        <p:spPr>
          <a:xfrm>
            <a:off x="714375" y="3436915"/>
            <a:ext cx="10872788" cy="24209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307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	O.1.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Una </a:t>
            </a:r>
            <a:r>
              <a:rPr lang="es-ES" sz="2000" dirty="0">
                <a:effectLst/>
                <a:latin typeface="Calibri" panose="020F0502020204030204" pitchFamily="34" charset="0"/>
                <a:ea typeface="Calibri" panose="020F0502020204030204" pitchFamily="34" charset="0"/>
                <a:cs typeface="Times New Roman" panose="02020603050405020304" pitchFamily="18" charset="0"/>
              </a:rPr>
              <a:t>opinión ampliamente aceptada atribuía las olas de fiebre puerperal a</a:t>
            </a:r>
            <a:r>
              <a:rPr lang="es-ES"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"influencias epidémicas",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que se describían vagamente como </a:t>
            </a:r>
            <a:r>
              <a:rPr lang="es-ES" sz="2000"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cambios atmosférico-cósmico-telúricos"</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que se extendían por distritos enteros y producían fiebre puerperal en mujeres que se hallaban de postparto. Pero, </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 ¿cómo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argüía </a:t>
            </a:r>
            <a:r>
              <a:rPr lang="es-ES" sz="2000" dirty="0">
                <a:effectLst/>
                <a:latin typeface="Calibri" panose="020F0502020204030204" pitchFamily="34" charset="0"/>
                <a:ea typeface="Calibri" panose="020F0502020204030204" pitchFamily="34" charset="0"/>
                <a:cs typeface="Times New Roman" panose="02020603050405020304" pitchFamily="18" charset="0"/>
              </a:rPr>
              <a:t>Semmelweis– podían esas influencias haber infestado durante años la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División Primera </a:t>
            </a:r>
            <a:r>
              <a:rPr lang="es-ES" sz="2000" dirty="0">
                <a:effectLst/>
                <a:latin typeface="Calibri" panose="020F0502020204030204" pitchFamily="34" charset="0"/>
                <a:ea typeface="Calibri" panose="020F0502020204030204" pitchFamily="34" charset="0"/>
                <a:cs typeface="Times New Roman" panose="02020603050405020304" pitchFamily="18" charset="0"/>
              </a:rPr>
              <a:t>y haber respetado la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Segunda</a:t>
            </a: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b) Y, ¿cómo podía hacerse compatible esa concepción con el hecho de que mientras la fiebre asolaba el hospital, </a:t>
            </a:r>
            <a:r>
              <a:rPr lang="es-ES" sz="2000" dirty="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apenas se producía </a:t>
            </a:r>
            <a:r>
              <a:rPr lang="es-ES" sz="2000" dirty="0" smtClean="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algún caso en </a:t>
            </a:r>
            <a:r>
              <a:rPr lang="es-ES" sz="2000" dirty="0">
                <a:solidFill>
                  <a:srgbClr val="669900"/>
                </a:solidFill>
                <a:effectLst/>
                <a:latin typeface="Calibri" panose="020F0502020204030204" pitchFamily="34" charset="0"/>
                <a:ea typeface="Calibri" panose="020F0502020204030204" pitchFamily="34" charset="0"/>
                <a:cs typeface="Times New Roman" panose="02020603050405020304" pitchFamily="18" charset="0"/>
              </a:rPr>
              <a:t>la ciudad de Viena o en sus alrededores</a:t>
            </a:r>
            <a:r>
              <a:rPr lang="es-ES" sz="2000" dirty="0">
                <a:effectLst/>
                <a:latin typeface="Calibri" panose="020F0502020204030204" pitchFamily="34" charset="0"/>
                <a:ea typeface="Calibri" panose="020F0502020204030204" pitchFamily="34" charset="0"/>
                <a:cs typeface="Times New Roman" panose="02020603050405020304" pitchFamily="18" charset="0"/>
              </a:rPr>
              <a:t>? Una epidemia de verdad, como el cólera, no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habría sido </a:t>
            </a:r>
            <a:r>
              <a:rPr lang="es-ES" sz="2000" dirty="0">
                <a:effectLst/>
                <a:latin typeface="Calibri" panose="020F0502020204030204" pitchFamily="34" charset="0"/>
                <a:ea typeface="Calibri" panose="020F0502020204030204" pitchFamily="34" charset="0"/>
                <a:cs typeface="Times New Roman" panose="02020603050405020304" pitchFamily="18" charset="0"/>
              </a:rPr>
              <a:t>tan selectiva.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Además</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Semmelweis señala que algunas de las mujeres internadas en la División Primera que vivían lejos del hospital se habían visto sorprendidas por dolores de parto cuando iban de camino, y habían dado a luz en la calle; sin embargo, a pesar de estas condiciones adversas, el porcentaje de muertes por fiebre puerperal entre estos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casos de </a:t>
            </a:r>
            <a:r>
              <a:rPr lang="es-ES" sz="2000" dirty="0" smtClean="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"parto callejero" </a:t>
            </a:r>
            <a:r>
              <a:rPr lang="es-ES" sz="2000"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rPr>
              <a:t>era más bajo que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el de la División Primera</a:t>
            </a:r>
            <a:r>
              <a:rPr lang="es-ES" sz="20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dirty="0"/>
          </a:p>
        </p:txBody>
      </p:sp>
    </p:spTree>
    <p:extLst>
      <p:ext uri="{BB962C8B-B14F-4D97-AF65-F5344CB8AC3E}">
        <p14:creationId xmlns:p14="http://schemas.microsoft.com/office/powerpoint/2010/main" val="19032840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824597" y="809263"/>
            <a:ext cx="10291894" cy="5362753"/>
          </a:xfrm>
          <a:prstGeom prst="rect">
            <a:avLst/>
          </a:prstGeom>
        </p:spPr>
      </p:pic>
    </p:spTree>
    <p:extLst>
      <p:ext uri="{BB962C8B-B14F-4D97-AF65-F5344CB8AC3E}">
        <p14:creationId xmlns:p14="http://schemas.microsoft.com/office/powerpoint/2010/main" val="21359179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2753220"/>
            <a:ext cx="9800824" cy="4988170"/>
          </a:xfrm>
        </p:spPr>
        <p:txBody>
          <a:bodyPr>
            <a:normAutofit/>
          </a:bodyPr>
          <a:lstStyle/>
          <a:p>
            <a:pPr>
              <a:lnSpc>
                <a:spcPct val="100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 cerramos el paréntesis y continuamos con el papel de las hipótesis auxiliares…</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1120462" y="2612570"/>
            <a:ext cx="9800824" cy="1280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454965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44276"/>
            <a:ext cx="9800824" cy="5783523"/>
          </a:xfrm>
        </p:spPr>
        <p:txBody>
          <a:bodyPr>
            <a:normAutofit/>
          </a:bodyPr>
          <a:lstStyle/>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Tomemos, por ejemplo,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la hipótesis </a:t>
            </a:r>
            <a:r>
              <a:rPr lang="es-ES" sz="2000" b="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 de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Semmelweis de que la fiebre puerperal está producida por la contaminación con materia infecciosa</a:t>
            </a:r>
            <a:r>
              <a:rPr lang="es-ES" sz="2000" dirty="0">
                <a:latin typeface="Calibri" panose="020F0502020204030204" pitchFamily="34" charset="0"/>
                <a:ea typeface="Calibri" panose="020F0502020204030204" pitchFamily="34" charset="0"/>
                <a:cs typeface="Times New Roman" panose="02020603050405020304" pitchFamily="18" charset="0"/>
              </a:rPr>
              <a:t>, y consideremos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 implicación contrastadora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entonces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también es verdadero que la eliminación de la materia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infecciosa lavándose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las manos</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[con una solución de cal clorurada]</a:t>
            </a:r>
            <a:r>
              <a:rPr lang="es-ES" sz="2000" dirty="0">
                <a:solidFill>
                  <a:srgbClr val="00B050"/>
                </a:solidFill>
                <a:latin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eliminará la fiebre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puerperal</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Este enunciado no se sigue deductivamente de la hipótesis </a:t>
            </a:r>
            <a:r>
              <a:rPr lang="es-ES" sz="2000" b="1"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sola; su derivación presupone la premisa adicional de que, a diferencia del agua y el jabón por sí solos,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[una solución de cal clorurada destruirá la materia infecciosa]</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Esta </a:t>
            </a:r>
            <a:r>
              <a:rPr lang="es-ES" sz="2000" dirty="0">
                <a:latin typeface="Calibri" panose="020F0502020204030204" pitchFamily="34" charset="0"/>
                <a:ea typeface="Calibri" panose="020F0502020204030204" pitchFamily="34" charset="0"/>
                <a:cs typeface="Times New Roman" panose="02020603050405020304" pitchFamily="18" charset="0"/>
              </a:rPr>
              <a:t>premisa, que en la argumentación se da implícitamente por establecida, juega el papel de lo que llamaremos supuesto auxiliar o hipótesis auxiliar en la derivación del enunciado contrastador a partir de la hipótesis de Semmelweis. Por tanto, no estamos autorizados a afirmar aquí que, si la hipótesis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es verdadera, entonces debe serlo también la implicación contrastadora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sino sólo que </a:t>
            </a:r>
            <a:r>
              <a:rPr lang="es-ES" sz="2000" b="1" i="1" dirty="0" smtClean="0">
                <a:latin typeface="Calibri" panose="020F0502020204030204" pitchFamily="34" charset="0"/>
                <a:ea typeface="Calibri" panose="020F0502020204030204" pitchFamily="34" charset="0"/>
                <a:cs typeface="Times New Roman" panose="02020603050405020304" pitchFamily="18" charset="0"/>
              </a:rPr>
              <a:t>"</a:t>
            </a:r>
            <a:r>
              <a:rPr lang="es-ES" sz="20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Si </a:t>
            </a:r>
            <a:r>
              <a:rPr lang="es-ES" sz="20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Q </a:t>
            </a:r>
            <a:r>
              <a:rPr lang="es-ES" sz="2000" b="1" i="1" dirty="0">
                <a:solidFill>
                  <a:srgbClr val="00B050"/>
                </a:solidFill>
                <a:latin typeface="Calibri" panose="020F0502020204030204" pitchFamily="34" charset="0"/>
                <a:ea typeface="Calibri" panose="020F0502020204030204" pitchFamily="34" charset="0"/>
                <a:cs typeface="Times New Roman" panose="02020603050405020304" pitchFamily="18" charset="0"/>
              </a:rPr>
              <a:t>y la hipótesis auxiliar A </a:t>
            </a:r>
            <a:r>
              <a:rPr lang="es-ES" sz="2000" b="1" i="1" dirty="0">
                <a:latin typeface="Calibri" panose="020F0502020204030204" pitchFamily="34" charset="0"/>
                <a:ea typeface="Calibri" panose="020F0502020204030204" pitchFamily="34" charset="0"/>
                <a:cs typeface="Times New Roman" panose="02020603050405020304" pitchFamily="18" charset="0"/>
              </a:rPr>
              <a:t>son ambas verdaderas, entonces también lo será</a:t>
            </a:r>
            <a:r>
              <a:rPr lang="es-ES" sz="2000" b="1" i="1" dirty="0">
                <a:solidFill>
                  <a:srgbClr val="993300"/>
                </a:solidFill>
                <a:latin typeface="Calibri" panose="020F0502020204030204" pitchFamily="34" charset="0"/>
                <a:ea typeface="Calibri" panose="020F0502020204030204" pitchFamily="34" charset="0"/>
                <a:cs typeface="Times New Roman" panose="02020603050405020304" pitchFamily="18" charset="0"/>
              </a:rPr>
              <a:t> </a:t>
            </a:r>
            <a:r>
              <a:rPr lang="es-ES" sz="2000" b="1" i="1" dirty="0" smtClean="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b="1" i="1"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000" dirty="0">
                <a:latin typeface="Calibri" panose="020F0502020204030204" pitchFamily="34" charset="0"/>
                <a:ea typeface="FreeSans"/>
                <a:cs typeface="FreeSans"/>
              </a:rPr>
              <a:t>	Siendo </a:t>
            </a:r>
            <a:r>
              <a:rPr lang="es-ES" sz="2000" dirty="0">
                <a:solidFill>
                  <a:srgbClr val="993300"/>
                </a:solidFill>
                <a:latin typeface="Calibri" panose="020F0502020204030204" pitchFamily="34" charset="0"/>
                <a:ea typeface="FreeSans"/>
                <a:cs typeface="FreeSans"/>
              </a:rPr>
              <a:t>P</a:t>
            </a:r>
            <a:r>
              <a:rPr lang="es-ES" sz="2000" dirty="0">
                <a:latin typeface="Calibri" panose="020F0502020204030204" pitchFamily="34" charset="0"/>
                <a:ea typeface="FreeSans"/>
                <a:cs typeface="FreeSans"/>
              </a:rPr>
              <a:t> la hipótesis principal, </a:t>
            </a:r>
            <a:r>
              <a:rPr lang="es-ES" sz="2000" dirty="0">
                <a:solidFill>
                  <a:srgbClr val="00B050"/>
                </a:solidFill>
                <a:latin typeface="Calibri" panose="020F0502020204030204" pitchFamily="34" charset="0"/>
                <a:ea typeface="FreeSans"/>
                <a:cs typeface="FreeSans"/>
              </a:rPr>
              <a:t>A</a:t>
            </a:r>
            <a:r>
              <a:rPr lang="es-ES" sz="2000" dirty="0">
                <a:solidFill>
                  <a:srgbClr val="7030A0"/>
                </a:solidFill>
                <a:latin typeface="Calibri" panose="020F0502020204030204" pitchFamily="34" charset="0"/>
              </a:rPr>
              <a:t> </a:t>
            </a:r>
            <a:r>
              <a:rPr lang="es-ES" sz="2000" dirty="0">
                <a:latin typeface="Calibri" panose="020F0502020204030204" pitchFamily="34" charset="0"/>
                <a:ea typeface="FreeSans"/>
                <a:cs typeface="FreeSans"/>
              </a:rPr>
              <a:t>la hipótesis </a:t>
            </a:r>
            <a:r>
              <a:rPr lang="es-ES" sz="2000" dirty="0" smtClean="0">
                <a:latin typeface="Calibri" panose="020F0502020204030204" pitchFamily="34" charset="0"/>
                <a:ea typeface="FreeSans"/>
                <a:cs typeface="FreeSans"/>
              </a:rPr>
              <a:t>auxiliar y </a:t>
            </a:r>
            <a:r>
              <a:rPr lang="es-ES" sz="2000" b="1" dirty="0" smtClean="0">
                <a:solidFill>
                  <a:srgbClr val="0000FF"/>
                </a:solidFill>
                <a:latin typeface="Calibri" panose="020F0502020204030204" pitchFamily="34" charset="0"/>
                <a:ea typeface="FreeSans"/>
                <a:cs typeface="FreeSans"/>
              </a:rPr>
              <a:t>Q</a:t>
            </a:r>
            <a:r>
              <a:rPr lang="es-ES" sz="2000" dirty="0" smtClean="0">
                <a:latin typeface="Calibri" panose="020F0502020204030204" pitchFamily="34" charset="0"/>
                <a:ea typeface="FreeSans"/>
                <a:cs typeface="FreeSans"/>
              </a:rPr>
              <a:t> </a:t>
            </a:r>
            <a:r>
              <a:rPr lang="es-ES" sz="2000" dirty="0">
                <a:latin typeface="Calibri" panose="020F0502020204030204" pitchFamily="34" charset="0"/>
                <a:ea typeface="FreeSans"/>
                <a:cs typeface="FreeSans"/>
              </a:rPr>
              <a:t>el resultado o variable dependiente, la relación entre ellas podría haberse también </a:t>
            </a:r>
            <a:r>
              <a:rPr lang="es-ES" sz="2000" dirty="0" smtClean="0">
                <a:latin typeface="Calibri" panose="020F0502020204030204" pitchFamily="34" charset="0"/>
                <a:ea typeface="FreeSans"/>
                <a:cs typeface="FreeSans"/>
              </a:rPr>
              <a:t>expresado así: </a:t>
            </a:r>
            <a:r>
              <a:rPr lang="es-ES" sz="2000" b="1" dirty="0">
                <a:solidFill>
                  <a:srgbClr val="0000FF"/>
                </a:solidFill>
                <a:latin typeface="Calibri" panose="020F0502020204030204" pitchFamily="34" charset="0"/>
                <a:ea typeface="FreeSans"/>
                <a:cs typeface="FreeSans"/>
              </a:rPr>
              <a:t>Q</a:t>
            </a:r>
            <a:r>
              <a:rPr lang="es-ES" sz="2000" dirty="0">
                <a:latin typeface="Calibri" panose="020F0502020204030204" pitchFamily="34" charset="0"/>
                <a:ea typeface="FreeSans"/>
                <a:cs typeface="FreeSans"/>
              </a:rPr>
              <a:t> condicionada a </a:t>
            </a:r>
            <a:r>
              <a:rPr lang="es-ES" sz="2000" dirty="0" err="1">
                <a:solidFill>
                  <a:srgbClr val="00B050"/>
                </a:solidFill>
                <a:latin typeface="Calibri" panose="020F0502020204030204" pitchFamily="34" charset="0"/>
                <a:ea typeface="Calibri" panose="020F0502020204030204" pitchFamily="34" charset="0"/>
                <a:cs typeface="Times New Roman" panose="02020603050405020304" pitchFamily="18" charset="0"/>
              </a:rPr>
              <a:t>A</a:t>
            </a:r>
            <a:r>
              <a:rPr lang="es-ES" sz="2000" dirty="0">
                <a:solidFill>
                  <a:srgbClr val="7030A0"/>
                </a:solidFill>
                <a:latin typeface="Calibri" panose="020F0502020204030204" pitchFamily="34" charset="0"/>
                <a:ea typeface="FreeSans"/>
                <a:cs typeface="FreeSans"/>
              </a:rPr>
              <a:t> </a:t>
            </a:r>
            <a:r>
              <a:rPr lang="es-ES" sz="2000" dirty="0">
                <a:latin typeface="Calibri" panose="020F0502020204030204" pitchFamily="34" charset="0"/>
                <a:ea typeface="FreeSans"/>
                <a:cs typeface="FreeSans"/>
              </a:rPr>
              <a:t>es función de </a:t>
            </a:r>
            <a:r>
              <a:rPr lang="es-ES" sz="2000" dirty="0" smtClean="0">
                <a:solidFill>
                  <a:srgbClr val="993300"/>
                </a:solidFill>
                <a:latin typeface="Calibri" panose="020F0502020204030204" pitchFamily="34" charset="0"/>
                <a:ea typeface="FreeSans"/>
                <a:cs typeface="FreeSans"/>
              </a:rPr>
              <a:t>P</a:t>
            </a:r>
            <a:r>
              <a:rPr lang="es-ES" sz="2000" dirty="0" smtClean="0">
                <a:latin typeface="Calibri" panose="020F0502020204030204" pitchFamily="34" charset="0"/>
                <a:ea typeface="FreeSans"/>
                <a:cs typeface="FreeSans"/>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449580" indent="449580" algn="just">
              <a:spcAft>
                <a:spcPts val="0"/>
              </a:spcAft>
            </a:pPr>
            <a:r>
              <a:rPr lang="es-ES" sz="2000" dirty="0" smtClean="0">
                <a:latin typeface="Calibri" panose="020F0502020204030204" pitchFamily="34" charset="0"/>
              </a:rPr>
              <a:t>		(</a:t>
            </a:r>
            <a:r>
              <a:rPr lang="es-ES" sz="2000" dirty="0">
                <a:solidFill>
                  <a:srgbClr val="0000FF"/>
                </a:solidFill>
                <a:latin typeface="Calibri" panose="020F0502020204030204" pitchFamily="34" charset="0"/>
              </a:rPr>
              <a:t>Q</a:t>
            </a:r>
            <a:r>
              <a:rPr lang="es-ES" sz="2000" dirty="0">
                <a:latin typeface="Calibri" panose="020F0502020204030204" pitchFamily="34" charset="0"/>
              </a:rPr>
              <a:t> </a:t>
            </a:r>
            <a:r>
              <a:rPr lang="es-ES" sz="2000" dirty="0">
                <a:latin typeface="Calibri" panose="020F0502020204030204" pitchFamily="34" charset="0"/>
                <a:sym typeface="Symbol" panose="05050102010706020507" pitchFamily="18" charset="2"/>
              </a:rPr>
              <a:t></a:t>
            </a:r>
            <a:r>
              <a:rPr lang="es-ES" sz="2000" dirty="0">
                <a:latin typeface="Calibri" panose="020F0502020204030204" pitchFamily="34" charset="0"/>
              </a:rPr>
              <a:t> </a:t>
            </a:r>
            <a:r>
              <a:rPr lang="es-ES" sz="2000" dirty="0">
                <a:solidFill>
                  <a:srgbClr val="00B050"/>
                </a:solidFill>
                <a:latin typeface="Calibri" panose="020F0502020204030204" pitchFamily="34" charset="0"/>
              </a:rPr>
              <a:t>A</a:t>
            </a:r>
            <a:r>
              <a:rPr lang="es-ES" sz="2000" dirty="0">
                <a:latin typeface="Calibri" panose="020F0502020204030204" pitchFamily="34" charset="0"/>
              </a:rPr>
              <a:t>) = </a:t>
            </a:r>
            <a:r>
              <a:rPr lang="es-ES" sz="2000" i="1" dirty="0">
                <a:latin typeface="Calibri" panose="020F0502020204030204" pitchFamily="34" charset="0"/>
              </a:rPr>
              <a:t>f </a:t>
            </a:r>
            <a:r>
              <a:rPr lang="es-ES" sz="2000" dirty="0">
                <a:latin typeface="Calibri" panose="020F0502020204030204" pitchFamily="34" charset="0"/>
              </a:rPr>
              <a:t>(</a:t>
            </a:r>
            <a:r>
              <a:rPr lang="es-ES" sz="2000" dirty="0">
                <a:solidFill>
                  <a:srgbClr val="993300"/>
                </a:solidFill>
                <a:latin typeface="Calibri" panose="020F0502020204030204" pitchFamily="34" charset="0"/>
              </a:rPr>
              <a:t>P</a:t>
            </a:r>
            <a:r>
              <a:rPr lang="es-ES" sz="2000" dirty="0">
                <a:latin typeface="Calibri" panose="020F0502020204030204" pitchFamily="34" charset="0"/>
              </a:rPr>
              <a:t>)       ó  </a:t>
            </a:r>
            <a:r>
              <a:rPr lang="es-ES" sz="2000" dirty="0">
                <a:solidFill>
                  <a:srgbClr val="993300"/>
                </a:solidFill>
                <a:latin typeface="Calibri" panose="020F0502020204030204" pitchFamily="34" charset="0"/>
              </a:rPr>
              <a:t> P </a:t>
            </a:r>
            <a:r>
              <a:rPr lang="es-ES" sz="2000" dirty="0">
                <a:latin typeface="Calibri" panose="020F0502020204030204" pitchFamily="34" charset="0"/>
              </a:rPr>
              <a:t>=&gt; (</a:t>
            </a:r>
            <a:r>
              <a:rPr lang="es-ES" sz="2000" dirty="0">
                <a:solidFill>
                  <a:srgbClr val="0000FF"/>
                </a:solidFill>
                <a:latin typeface="Calibri" panose="020F0502020204030204" pitchFamily="34" charset="0"/>
                <a:ea typeface="FreeSans"/>
                <a:cs typeface="FreeSans"/>
              </a:rPr>
              <a:t>Q</a:t>
            </a:r>
            <a:r>
              <a:rPr lang="es-ES" sz="2000" dirty="0">
                <a:latin typeface="Calibri" panose="020F0502020204030204" pitchFamily="34" charset="0"/>
              </a:rPr>
              <a:t> </a:t>
            </a:r>
            <a:r>
              <a:rPr lang="es-ES" sz="2000" dirty="0">
                <a:latin typeface="Calibri" panose="020F0502020204030204" pitchFamily="34" charset="0"/>
                <a:sym typeface="Symbol" panose="05050102010706020507" pitchFamily="18" charset="2"/>
              </a:rPr>
              <a:t></a:t>
            </a:r>
            <a:r>
              <a:rPr lang="es-ES" sz="2000" dirty="0">
                <a:latin typeface="Calibri" panose="020F0502020204030204" pitchFamily="34" charset="0"/>
              </a:rPr>
              <a:t> </a:t>
            </a:r>
            <a:r>
              <a:rPr lang="es-ES" sz="2000" dirty="0">
                <a:solidFill>
                  <a:srgbClr val="00B050"/>
                </a:solidFill>
                <a:latin typeface="Calibri" panose="020F0502020204030204" pitchFamily="34" charset="0"/>
              </a:rPr>
              <a:t>A</a:t>
            </a:r>
            <a:r>
              <a:rPr lang="es-ES" sz="2000" dirty="0">
                <a:latin typeface="Calibri" panose="020F0502020204030204" pitchFamily="34" charset="0"/>
              </a:rPr>
              <a:t>) </a:t>
            </a:r>
            <a:r>
              <a:rPr lang="es-E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505774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6088324"/>
          </a:xfrm>
        </p:spPr>
        <p:txBody>
          <a:bodyPr>
            <a:normAutofit/>
          </a:bodyPr>
          <a:lstStyle/>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La </a:t>
            </a:r>
            <a:r>
              <a:rPr lang="es-ES" sz="2000" dirty="0">
                <a:latin typeface="Calibri" panose="020F0502020204030204" pitchFamily="34" charset="0"/>
                <a:ea typeface="Calibri" panose="020F0502020204030204" pitchFamily="34" charset="0"/>
                <a:cs typeface="Times New Roman" panose="02020603050405020304" pitchFamily="18" charset="0"/>
              </a:rPr>
              <a:t>confianza de las hipótesis auxiliares es la regla más que la excepción; y de ella se sigue una consecuencia importante para la cuestión: ¿Se puede sostener que un resultado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falso, refuta la hipótesis</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 P</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Si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sola </a:t>
            </a:r>
            <a:r>
              <a:rPr lang="es-ES" sz="2000" dirty="0">
                <a:solidFill>
                  <a:srgbClr val="FF3399"/>
                </a:solidFill>
                <a:latin typeface="Calibri" panose="020F0502020204030204" pitchFamily="34" charset="0"/>
                <a:ea typeface="Calibri" panose="020F0502020204030204" pitchFamily="34" charset="0"/>
                <a:cs typeface="Times New Roman" panose="02020603050405020304" pitchFamily="18" charset="0"/>
              </a:rPr>
              <a:t>implica</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y si los resultados empíricos muestran que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es falsa, entonces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debe ser también calificada de falsa: esto es lo que concluimos más arriba siguiendo la argumentación del </a:t>
            </a:r>
            <a:r>
              <a:rPr lang="es-ES" sz="2000" i="1" dirty="0">
                <a:solidFill>
                  <a:srgbClr val="009900"/>
                </a:solidFill>
                <a:latin typeface="Calibri" panose="020F0502020204030204" pitchFamily="34" charset="0"/>
                <a:ea typeface="Calibri" panose="020F0502020204030204" pitchFamily="34" charset="0"/>
                <a:cs typeface="Times New Roman" panose="02020603050405020304" pitchFamily="18" charset="0"/>
              </a:rPr>
              <a:t>modus </a:t>
            </a:r>
            <a:r>
              <a:rPr lang="es-ES" sz="2000" i="1" dirty="0" err="1">
                <a:solidFill>
                  <a:srgbClr val="009900"/>
                </a:solidFill>
                <a:latin typeface="Calibri" panose="020F0502020204030204" pitchFamily="34" charset="0"/>
                <a:ea typeface="Calibri" panose="020F0502020204030204" pitchFamily="34" charset="0"/>
                <a:cs typeface="Times New Roman" panose="02020603050405020304" pitchFamily="18" charset="0"/>
              </a:rPr>
              <a:t>tollendo</a:t>
            </a:r>
            <a:r>
              <a:rPr lang="es-ES" sz="2000" i="1" dirty="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i="1" dirty="0" err="1">
                <a:solidFill>
                  <a:srgbClr val="009900"/>
                </a:solidFill>
                <a:latin typeface="Calibri" panose="020F0502020204030204" pitchFamily="34" charset="0"/>
                <a:ea typeface="Calibri" panose="020F0502020204030204" pitchFamily="34" charset="0"/>
                <a:cs typeface="Times New Roman" panose="02020603050405020304" pitchFamily="18" charset="0"/>
              </a:rPr>
              <a:t>tollens</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Pero cuando Q se deriva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de P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y de una o más hipótesis auxiliares A</a:t>
            </a:r>
            <a:r>
              <a:rPr lang="es-ES" sz="2000" dirty="0">
                <a:latin typeface="Calibri" panose="020F0502020204030204" pitchFamily="34" charset="0"/>
                <a:ea typeface="Calibri" panose="020F0502020204030204" pitchFamily="34" charset="0"/>
                <a:cs typeface="Times New Roman" panose="02020603050405020304" pitchFamily="18" charset="0"/>
              </a:rPr>
              <a:t>, entonces el esquema deber ser éste:</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1</a:t>
            </a:r>
            <a:r>
              <a:rPr lang="es-ES" sz="2000" dirty="0">
                <a:latin typeface="Calibri" panose="020F0502020204030204" pitchFamily="34" charset="0"/>
                <a:ea typeface="Calibri" panose="020F0502020204030204" pitchFamily="34" charset="0"/>
                <a:cs typeface="Times New Roman" panose="02020603050405020304" pitchFamily="18" charset="0"/>
              </a:rPr>
              <a:t>) Si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 </a:t>
            </a: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son ambas verdaderas; entonces también lo es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2) Como se muestra experimentalmente,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 </a:t>
            </a:r>
            <a:r>
              <a:rPr lang="es-ES" sz="2000" dirty="0">
                <a:latin typeface="Calibri" panose="020F0502020204030204" pitchFamily="34" charset="0"/>
                <a:ea typeface="Calibri" panose="020F0502020204030204" pitchFamily="34" charset="0"/>
                <a:cs typeface="Times New Roman" panose="02020603050405020304" pitchFamily="18" charset="0"/>
              </a:rPr>
              <a:t>no es verdadera.</a:t>
            </a: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______________________________________</a:t>
            </a: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3</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o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o ambas simultáneamente, son NO verdaderas</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77974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6088324"/>
          </a:xfrm>
        </p:spPr>
        <p:txBody>
          <a:bodyPr>
            <a:normAutofit/>
          </a:bodyPr>
          <a:lstStyle/>
          <a:p>
            <a:pPr indent="449580" algn="just">
              <a:lnSpc>
                <a:spcPct val="12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Así </a:t>
            </a:r>
            <a:r>
              <a:rPr lang="es-ES" sz="2000" dirty="0">
                <a:latin typeface="Calibri" panose="020F0502020204030204" pitchFamily="34" charset="0"/>
                <a:ea typeface="Calibri" panose="020F0502020204030204" pitchFamily="34" charset="0"/>
                <a:cs typeface="Times New Roman" panose="02020603050405020304" pitchFamily="18" charset="0"/>
              </a:rPr>
              <a:t>pues, si la contrastación muestra que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Q</a:t>
            </a:r>
            <a:r>
              <a:rPr lang="es-ES" sz="2000" dirty="0">
                <a:latin typeface="Calibri" panose="020F0502020204030204" pitchFamily="34" charset="0"/>
                <a:ea typeface="Calibri" panose="020F0502020204030204" pitchFamily="34" charset="0"/>
                <a:cs typeface="Times New Roman" panose="02020603050405020304" pitchFamily="18" charset="0"/>
              </a:rPr>
              <a:t> es falsa, sólo podemos inferir que la hipótesis </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P</a:t>
            </a:r>
            <a:r>
              <a:rPr lang="es-ES" sz="2000" dirty="0">
                <a:latin typeface="Calibri" panose="020F0502020204030204" pitchFamily="34" charset="0"/>
                <a:ea typeface="Calibri" panose="020F0502020204030204" pitchFamily="34" charset="0"/>
                <a:cs typeface="Times New Roman" panose="02020603050405020304" pitchFamily="18" charset="0"/>
              </a:rPr>
              <a:t> o uno de los supuestos auxiliares incluidos en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a:t>
            </a:r>
            <a:r>
              <a:rPr lang="es-ES" sz="2000" dirty="0">
                <a:latin typeface="Calibri" panose="020F0502020204030204" pitchFamily="34" charset="0"/>
                <a:ea typeface="Calibri" panose="020F0502020204030204" pitchFamily="34" charset="0"/>
                <a:cs typeface="Times New Roman" panose="02020603050405020304" pitchFamily="18" charset="0"/>
              </a:rPr>
              <a:t>, o ambos simultáneamente, son falsos. Y, por tanto, la contrastación no proporciona una base concluyente para rechazar</a:t>
            </a:r>
            <a:r>
              <a:rPr lang="es-ES" sz="2000" dirty="0">
                <a:solidFill>
                  <a:srgbClr val="993300"/>
                </a:solidFill>
                <a:latin typeface="Calibri" panose="020F0502020204030204" pitchFamily="34" charset="0"/>
                <a:ea typeface="Calibri" panose="020F0502020204030204" pitchFamily="34" charset="0"/>
                <a:cs typeface="Times New Roman" panose="02020603050405020304" pitchFamily="18" charset="0"/>
              </a:rPr>
              <a:t> P</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2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Por </a:t>
            </a:r>
            <a:r>
              <a:rPr lang="es-ES" sz="2000" dirty="0">
                <a:latin typeface="Calibri" panose="020F0502020204030204" pitchFamily="34" charset="0"/>
                <a:ea typeface="Calibri" panose="020F0502020204030204" pitchFamily="34" charset="0"/>
                <a:cs typeface="Times New Roman" panose="02020603050405020304" pitchFamily="18" charset="0"/>
              </a:rPr>
              <a:t>ejemplo,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aunque la intervención del antiséptico tomado por Semmelweis </a:t>
            </a:r>
            <a:r>
              <a:rPr lang="es-ES" sz="20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NO </a:t>
            </a:r>
            <a:r>
              <a:rPr lang="es-ES" sz="2000" dirty="0">
                <a:solidFill>
                  <a:srgbClr val="00B0F0"/>
                </a:solidFill>
                <a:latin typeface="Calibri" panose="020F0502020204030204" pitchFamily="34" charset="0"/>
                <a:ea typeface="Calibri" panose="020F0502020204030204" pitchFamily="34" charset="0"/>
                <a:cs typeface="Times New Roman" panose="02020603050405020304" pitchFamily="18" charset="0"/>
              </a:rPr>
              <a:t>hubiera ido seguida de un descenso de la mortalidad</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CCC00"/>
                </a:solidFill>
                <a:latin typeface="Calibri" panose="020F0502020204030204" pitchFamily="34" charset="0"/>
                <a:ea typeface="Calibri" panose="020F0502020204030204" pitchFamily="34" charset="0"/>
                <a:cs typeface="Times New Roman" panose="02020603050405020304" pitchFamily="18" charset="0"/>
              </a:rPr>
              <a:t>su hipótesis podía haber seguido siendo </a:t>
            </a:r>
            <a:r>
              <a:rPr lang="es-ES" sz="2000" dirty="0" smtClean="0">
                <a:solidFill>
                  <a:srgbClr val="CCCC00"/>
                </a:solidFill>
                <a:latin typeface="Calibri" panose="020F0502020204030204" pitchFamily="34" charset="0"/>
                <a:ea typeface="Calibri" panose="020F0502020204030204" pitchFamily="34" charset="0"/>
                <a:cs typeface="Times New Roman" panose="02020603050405020304" pitchFamily="18" charset="0"/>
              </a:rPr>
              <a:t>verdadera</a:t>
            </a:r>
            <a:r>
              <a:rPr lang="es-ES" sz="2000" dirty="0" smtClean="0">
                <a:latin typeface="Calibri" panose="020F0502020204030204" pitchFamily="34" charset="0"/>
                <a:ea typeface="Calibri" panose="020F0502020204030204" pitchFamily="34" charset="0"/>
                <a:cs typeface="Times New Roman" panose="02020603050405020304" pitchFamily="18" charset="0"/>
              </a:rPr>
              <a:t>, pues </a:t>
            </a:r>
            <a:r>
              <a:rPr lang="es-ES" sz="20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el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resultado negativo de la contrastación podía haber sido debido a la ineficacia del </a:t>
            </a:r>
            <a:r>
              <a:rPr lang="es-ES" sz="20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antiséptico.</a:t>
            </a: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864305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21206" y="1967039"/>
            <a:ext cx="9549587" cy="1292996"/>
          </a:xfrm>
        </p:spPr>
        <p:txBody>
          <a:bodyPr>
            <a:normAutofit/>
          </a:bodyPr>
          <a:lstStyle/>
          <a:p>
            <a:pPr algn="just">
              <a:lnSpc>
                <a:spcPct val="120000"/>
              </a:lnSpc>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Para </a:t>
            </a:r>
            <a:r>
              <a:rPr lang="es-ES" b="1" dirty="0" smtClean="0">
                <a:latin typeface="Calibri" panose="020F0502020204030204" pitchFamily="34" charset="0"/>
                <a:ea typeface="Calibri" panose="020F0502020204030204" pitchFamily="34" charset="0"/>
                <a:cs typeface="Times New Roman" panose="02020603050405020304" pitchFamily="18" charset="0"/>
              </a:rPr>
              <a:t>entender </a:t>
            </a:r>
            <a:r>
              <a:rPr lang="es-ES" b="1" dirty="0">
                <a:latin typeface="Calibri" panose="020F0502020204030204" pitchFamily="34" charset="0"/>
                <a:ea typeface="Calibri" panose="020F0502020204030204" pitchFamily="34" charset="0"/>
                <a:cs typeface="Times New Roman" panose="02020603050405020304" pitchFamily="18" charset="0"/>
              </a:rPr>
              <a:t>mejor la hipótesis auxiliar, abramos un paréntesis para explicar el ejemplo de </a:t>
            </a:r>
            <a:r>
              <a:rPr lang="es-ES" b="1" dirty="0" err="1">
                <a:latin typeface="Calibri" panose="020F0502020204030204" pitchFamily="34" charset="0"/>
                <a:ea typeface="Calibri" panose="020F0502020204030204" pitchFamily="34" charset="0"/>
                <a:cs typeface="Times New Roman" panose="02020603050405020304" pitchFamily="18" charset="0"/>
              </a:rPr>
              <a:t>Tycho</a:t>
            </a:r>
            <a:r>
              <a:rPr lang="es-ES" b="1" dirty="0">
                <a:latin typeface="Calibri" panose="020F0502020204030204" pitchFamily="34" charset="0"/>
                <a:ea typeface="Calibri" panose="020F0502020204030204" pitchFamily="34" charset="0"/>
                <a:cs typeface="Times New Roman" panose="02020603050405020304" pitchFamily="18" charset="0"/>
              </a:rPr>
              <a:t> </a:t>
            </a:r>
            <a:r>
              <a:rPr lang="es-ES" b="1" dirty="0" err="1">
                <a:latin typeface="Calibri" panose="020F0502020204030204" pitchFamily="34" charset="0"/>
                <a:ea typeface="Calibri" panose="020F0502020204030204" pitchFamily="34" charset="0"/>
                <a:cs typeface="Times New Roman" panose="02020603050405020304" pitchFamily="18" charset="0"/>
              </a:rPr>
              <a:t>Brahe</a:t>
            </a:r>
            <a:r>
              <a:rPr lang="es-ES" b="1" dirty="0">
                <a:latin typeface="Calibri" panose="020F050202020403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endParaRPr lang="es-ES" sz="36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55570035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49085" y="757646"/>
            <a:ext cx="10515600" cy="5812972"/>
          </a:xfrm>
        </p:spPr>
        <p:txBody>
          <a:bodyPr>
            <a:normAutofit/>
          </a:bodyPr>
          <a:lstStyle/>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El </a:t>
            </a:r>
            <a:r>
              <a:rPr lang="es-ES" sz="2000" dirty="0">
                <a:latin typeface="Calibri" panose="020F0502020204030204" pitchFamily="34" charset="0"/>
                <a:ea typeface="Calibri" panose="020F0502020204030204" pitchFamily="34" charset="0"/>
                <a:cs typeface="Calibri" panose="020F0502020204030204" pitchFamily="34" charset="0"/>
              </a:rPr>
              <a:t>astrónomo </a:t>
            </a:r>
            <a:r>
              <a:rPr lang="es-ES" sz="2000" dirty="0" err="1">
                <a:latin typeface="Calibri" panose="020F0502020204030204" pitchFamily="34" charset="0"/>
                <a:ea typeface="Calibri" panose="020F0502020204030204" pitchFamily="34" charset="0"/>
                <a:cs typeface="Calibri" panose="020F0502020204030204" pitchFamily="34" charset="0"/>
              </a:rPr>
              <a:t>Tycho</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err="1">
                <a:latin typeface="Calibri" panose="020F0502020204030204" pitchFamily="34" charset="0"/>
                <a:ea typeface="Calibri" panose="020F0502020204030204" pitchFamily="34" charset="0"/>
                <a:cs typeface="Calibri" panose="020F0502020204030204" pitchFamily="34" charset="0"/>
              </a:rPr>
              <a:t>Brahe</a:t>
            </a:r>
            <a:r>
              <a:rPr lang="es-ES" sz="2000" dirty="0">
                <a:latin typeface="Calibri" panose="020F0502020204030204" pitchFamily="34" charset="0"/>
                <a:ea typeface="Calibri" panose="020F0502020204030204" pitchFamily="34" charset="0"/>
                <a:cs typeface="Calibri" panose="020F0502020204030204" pitchFamily="34" charset="0"/>
              </a:rPr>
              <a:t> (Dinamarca, 1546-1601), cuyas cuidadosas observaciones proporcionaron la base empírica para las leyes del movimiento planetario de Kepler (1561-1630), rechazó la concepción de Copérnico (1473-1543) de que la Tierra se mueve alrededor del Sol.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err="1">
                <a:latin typeface="Calibri" panose="020F0502020204030204" pitchFamily="34" charset="0"/>
                <a:ea typeface="Calibri" panose="020F0502020204030204" pitchFamily="34" charset="0"/>
                <a:cs typeface="Calibri" panose="020F0502020204030204" pitchFamily="34" charset="0"/>
              </a:rPr>
              <a:t>Brahe</a:t>
            </a:r>
            <a:r>
              <a:rPr lang="es-ES" sz="2000" dirty="0">
                <a:latin typeface="Calibri" panose="020F0502020204030204" pitchFamily="34" charset="0"/>
                <a:ea typeface="Calibri" panose="020F0502020204030204" pitchFamily="34" charset="0"/>
                <a:cs typeface="Calibri" panose="020F0502020204030204" pitchFamily="34" charset="0"/>
              </a:rPr>
              <a:t> dio, entre otras, la siguiente razón:</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si</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la hipótesis de Copérnico fuera verdadera</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entonces </a:t>
            </a:r>
            <a:r>
              <a:rPr lang="es-ES" sz="2000" b="1" dirty="0">
                <a:solidFill>
                  <a:srgbClr val="0000FF"/>
                </a:solidFill>
                <a:latin typeface="Calibri" panose="020F0502020204030204" pitchFamily="34" charset="0"/>
                <a:ea typeface="Calibri" panose="020F0502020204030204" pitchFamily="34" charset="0"/>
                <a:cs typeface="Calibri" panose="020F0502020204030204" pitchFamily="34" charset="0"/>
              </a:rPr>
              <a:t>cambiaría </a:t>
            </a:r>
            <a:r>
              <a:rPr lang="es-ES" sz="2000" b="1" dirty="0" smtClean="0">
                <a:solidFill>
                  <a:srgbClr val="0000FF"/>
                </a:solidFill>
                <a:latin typeface="Calibri" panose="020F0502020204030204" pitchFamily="34" charset="0"/>
                <a:ea typeface="Calibri" panose="020F0502020204030204" pitchFamily="34" charset="0"/>
                <a:cs typeface="Calibri" panose="020F0502020204030204" pitchFamily="34" charset="0"/>
              </a:rPr>
              <a:t>gradualmente </a:t>
            </a:r>
            <a:r>
              <a:rPr lang="es-ES" sz="2000" dirty="0" smtClean="0">
                <a:solidFill>
                  <a:srgbClr val="0000FF"/>
                </a:solidFill>
                <a:latin typeface="Calibri" panose="020F0502020204030204" pitchFamily="34" charset="0"/>
                <a:ea typeface="Calibri" panose="020F0502020204030204" pitchFamily="34" charset="0"/>
                <a:cs typeface="Calibri" panose="020F0502020204030204" pitchFamily="34" charset="0"/>
              </a:rPr>
              <a:t>la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dirección en que una estrella </a:t>
            </a:r>
            <a:r>
              <a:rPr lang="es-ES" sz="2000" dirty="0" smtClean="0">
                <a:solidFill>
                  <a:srgbClr val="0000FF"/>
                </a:solidFill>
                <a:latin typeface="Calibri" panose="020F0502020204030204" pitchFamily="34" charset="0"/>
                <a:ea typeface="Calibri" panose="020F0502020204030204" pitchFamily="34" charset="0"/>
                <a:cs typeface="Calibri" panose="020F0502020204030204" pitchFamily="34" charset="0"/>
              </a:rPr>
              <a:t>fija vista desde el mismo punto de la Tierra a medida que ésta se desplaza por la trayectoria "circular" alrededor del Sol.</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El </a:t>
            </a:r>
            <a:r>
              <a:rPr lang="es-ES" sz="2000" dirty="0">
                <a:latin typeface="Calibri" panose="020F0502020204030204" pitchFamily="34" charset="0"/>
                <a:ea typeface="Calibri" panose="020F0502020204030204" pitchFamily="34" charset="0"/>
                <a:cs typeface="Calibri" panose="020F0502020204030204" pitchFamily="34" charset="0"/>
              </a:rPr>
              <a:t>ángulo subtendido por estos puntos se denomina paralaje </a:t>
            </a:r>
            <a:r>
              <a:rPr lang="es-ES" sz="2000" dirty="0" smtClean="0">
                <a:latin typeface="Calibri" panose="020F0502020204030204" pitchFamily="34" charset="0"/>
                <a:ea typeface="Calibri" panose="020F0502020204030204" pitchFamily="34" charset="0"/>
                <a:cs typeface="Calibri" panose="020F0502020204030204" pitchFamily="34" charset="0"/>
              </a:rPr>
              <a:t>de </a:t>
            </a:r>
            <a:r>
              <a:rPr lang="es-ES" sz="2000" dirty="0">
                <a:latin typeface="Calibri" panose="020F0502020204030204" pitchFamily="34" charset="0"/>
                <a:ea typeface="Calibri" panose="020F0502020204030204" pitchFamily="34" charset="0"/>
                <a:cs typeface="Calibri" panose="020F0502020204030204" pitchFamily="34" charset="0"/>
              </a:rPr>
              <a:t>la estrella, y cuanto más lejos esté la estrella de la Tierra, tanto menor será su paralaje</a:t>
            </a:r>
            <a:r>
              <a:rPr lang="es-ES" sz="2000" dirty="0" smtClean="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err="1">
                <a:latin typeface="Calibri" panose="020F0502020204030204" pitchFamily="34" charset="0"/>
                <a:ea typeface="Calibri" panose="020F0502020204030204" pitchFamily="34" charset="0"/>
                <a:cs typeface="Calibri" panose="020F0502020204030204" pitchFamily="34" charset="0"/>
              </a:rPr>
              <a:t>Brahe</a:t>
            </a:r>
            <a:r>
              <a:rPr lang="es-ES" sz="2000" dirty="0">
                <a:latin typeface="Calibri" panose="020F0502020204030204" pitchFamily="34" charset="0"/>
                <a:ea typeface="Calibri" panose="020F0502020204030204" pitchFamily="34" charset="0"/>
                <a:cs typeface="Calibri" panose="020F0502020204030204" pitchFamily="34" charset="0"/>
              </a:rPr>
              <a:t> que hizo sus observaciones con anterioridad a la introducción del telescopio,</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buscó, con los instrumentos más precisos de que disponía, un testimonio empírico de esos </a:t>
            </a:r>
            <a:r>
              <a:rPr lang="es-ES" sz="2000" dirty="0" smtClean="0">
                <a:solidFill>
                  <a:srgbClr val="00B050"/>
                </a:solidFill>
                <a:latin typeface="Calibri" panose="020F0502020204030204" pitchFamily="34" charset="0"/>
                <a:ea typeface="Calibri" panose="020F0502020204030204" pitchFamily="34" charset="0"/>
                <a:cs typeface="Calibri" panose="020F0502020204030204" pitchFamily="34" charset="0"/>
              </a:rPr>
              <a:t>"movimientos paralácticos"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de las estrellas fijas</a:t>
            </a:r>
            <a:r>
              <a:rPr lang="es-ES" sz="2000" dirty="0">
                <a:solidFill>
                  <a:srgbClr val="CC33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4118536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49085" y="757646"/>
            <a:ext cx="10515600" cy="5812972"/>
          </a:xfrm>
        </p:spPr>
        <p:txBody>
          <a:bodyPr>
            <a:normAutofit/>
          </a:bodyPr>
          <a:lstStyle/>
          <a:p>
            <a:pPr algn="just">
              <a:lnSpc>
                <a:spcPct val="100000"/>
              </a:lnSpc>
              <a:spcAft>
                <a:spcPts val="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Sin el telescopio, </a:t>
            </a:r>
            <a:r>
              <a:rPr lang="es-ES" sz="2000" dirty="0" smtClean="0">
                <a:solidFill>
                  <a:srgbClr val="00B050"/>
                </a:solidFill>
                <a:latin typeface="Calibri" panose="020F0502020204030204" pitchFamily="34" charset="0"/>
                <a:ea typeface="Calibri" panose="020F0502020204030204" pitchFamily="34" charset="0"/>
                <a:cs typeface="Calibri" panose="020F0502020204030204" pitchFamily="34" charset="0"/>
              </a:rPr>
              <a:t>sólo contaba con varas muy largas para medir el movimiento de los cuerpos celestes</a:t>
            </a:r>
            <a:r>
              <a:rPr lang="es-ES" sz="2000" dirty="0" smtClean="0">
                <a:solidFill>
                  <a:srgbClr val="00B0F0"/>
                </a:solidFill>
                <a:latin typeface="Calibri" panose="020F0502020204030204" pitchFamily="34" charset="0"/>
                <a:ea typeface="Calibri" panose="020F0502020204030204" pitchFamily="34" charset="0"/>
                <a:cs typeface="Calibri" panose="020F0502020204030204" pitchFamily="34" charset="0"/>
              </a:rPr>
              <a:t>.</a:t>
            </a:r>
            <a:r>
              <a:rPr lang="es-ES" sz="2000" dirty="0" smtClean="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solidFill>
                  <a:srgbClr val="993300"/>
                </a:solidFill>
                <a:latin typeface="Calibri" panose="020F0502020204030204" pitchFamily="34" charset="0"/>
                <a:ea typeface="Calibri" panose="020F0502020204030204" pitchFamily="34" charset="0"/>
                <a:cs typeface="Calibri" panose="020F0502020204030204" pitchFamily="34" charset="0"/>
              </a:rPr>
              <a:t>En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consecuencia, rechazó la hipótesis de que la Tierra se movía</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Pero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la implicación contrastadora según la cual las estrellas fijas muestran movimientos paralácticos observables sólo se podía derivar</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de la hipótesis de Copérnico</a:t>
            </a:r>
            <a:r>
              <a:rPr lang="es-ES" sz="2000" dirty="0">
                <a:solidFill>
                  <a:srgbClr val="CC33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con la ayuda de su hipótesis o supuesto auxiliar de que las estrellas fijas están tan próximas a la Tierra que sus movimientos son lo suficientemente amplios como para que los instrumentos de </a:t>
            </a:r>
            <a:r>
              <a:rPr lang="es-ES" sz="2000" dirty="0" err="1">
                <a:solidFill>
                  <a:srgbClr val="00B050"/>
                </a:solidFill>
                <a:latin typeface="Calibri" panose="020F0502020204030204" pitchFamily="34" charset="0"/>
                <a:ea typeface="Calibri" panose="020F0502020204030204" pitchFamily="34" charset="0"/>
                <a:cs typeface="Calibri" panose="020F0502020204030204" pitchFamily="34" charset="0"/>
              </a:rPr>
              <a:t>Brahe</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solidFill>
                  <a:srgbClr val="00B050"/>
                </a:solidFill>
                <a:latin typeface="Calibri" panose="020F0502020204030204" pitchFamily="34" charset="0"/>
                <a:ea typeface="Calibri" panose="020F0502020204030204" pitchFamily="34" charset="0"/>
                <a:cs typeface="Calibri" panose="020F0502020204030204" pitchFamily="34" charset="0"/>
              </a:rPr>
              <a:t>pudieran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detectarlos</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err="1">
                <a:latin typeface="Calibri" panose="020F0502020204030204" pitchFamily="34" charset="0"/>
                <a:ea typeface="Calibri" panose="020F0502020204030204" pitchFamily="34" charset="0"/>
                <a:cs typeface="Calibri" panose="020F0502020204030204" pitchFamily="34" charset="0"/>
              </a:rPr>
              <a:t>Brahe</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estaba dando por válido su </a:t>
            </a:r>
            <a:r>
              <a:rPr lang="es-ES" sz="2000" dirty="0" smtClean="0">
                <a:solidFill>
                  <a:srgbClr val="00B050"/>
                </a:solidFill>
                <a:latin typeface="Calibri" panose="020F0502020204030204" pitchFamily="34" charset="0"/>
                <a:ea typeface="Calibri" panose="020F0502020204030204" pitchFamily="34" charset="0"/>
                <a:cs typeface="Calibri" panose="020F0502020204030204" pitchFamily="34" charset="0"/>
              </a:rPr>
              <a:t>supuesto </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auxiliar, </a:t>
            </a:r>
            <a:r>
              <a:rPr lang="es-ES" sz="2000" dirty="0" smtClean="0">
                <a:solidFill>
                  <a:srgbClr val="FF3399"/>
                </a:solidFill>
                <a:latin typeface="Calibri" panose="020F0502020204030204" pitchFamily="34" charset="0"/>
                <a:ea typeface="Calibri" panose="020F0502020204030204" pitchFamily="34" charset="0"/>
                <a:cs typeface="Calibri" panose="020F0502020204030204" pitchFamily="34" charset="0"/>
              </a:rPr>
              <a:t>por </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tanto,</a:t>
            </a:r>
            <a:r>
              <a:rPr lang="es-ES" sz="2000" dirty="0">
                <a:solidFill>
                  <a:srgbClr val="993300"/>
                </a:solidFill>
                <a:latin typeface="Calibri" panose="020F0502020204030204" pitchFamily="34" charset="0"/>
                <a:ea typeface="Calibri" panose="020F0502020204030204" pitchFamily="34" charset="0"/>
                <a:cs typeface="Calibri" panose="020F0502020204030204" pitchFamily="34" charset="0"/>
              </a:rPr>
              <a:t> se sintió obligado a rechazar la concepción copernicana</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Desde entonces se ha descubierto que las estrellas fijas muestran desplazamientos paralácticos</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pero la hipótesis auxiliar de </a:t>
            </a:r>
            <a:r>
              <a:rPr lang="es-ES" sz="2000" dirty="0" err="1">
                <a:solidFill>
                  <a:srgbClr val="00B050"/>
                </a:solidFill>
                <a:latin typeface="Calibri" panose="020F0502020204030204" pitchFamily="34" charset="0"/>
                <a:ea typeface="Calibri" panose="020F0502020204030204" pitchFamily="34" charset="0"/>
                <a:cs typeface="Calibri" panose="020F0502020204030204" pitchFamily="34" charset="0"/>
              </a:rPr>
              <a:t>Brahe</a:t>
            </a:r>
            <a:r>
              <a:rPr lang="es-ES" sz="2000" dirty="0">
                <a:solidFill>
                  <a:srgbClr val="00B050"/>
                </a:solidFill>
                <a:latin typeface="Calibri" panose="020F0502020204030204" pitchFamily="34" charset="0"/>
                <a:ea typeface="Calibri" panose="020F0502020204030204" pitchFamily="34" charset="0"/>
                <a:cs typeface="Calibri" panose="020F0502020204030204" pitchFamily="34" charset="0"/>
              </a:rPr>
              <a:t> era errónea</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incluso </a:t>
            </a:r>
            <a:r>
              <a:rPr lang="es-ES" sz="2000" dirty="0">
                <a:latin typeface="Calibri" panose="020F0502020204030204" pitchFamily="34" charset="0"/>
                <a:ea typeface="Calibri" panose="020F0502020204030204" pitchFamily="34" charset="0"/>
                <a:cs typeface="Calibri" panose="020F0502020204030204" pitchFamily="34" charset="0"/>
              </a:rPr>
              <a:t>las estrellas fijas más cercanas están mucho más lejos de lo que él había supuesto, y, por tanto, las medidas de las paralajes requieren telescopios poderosos y técnicas muy precisas.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La primera medición universalmente aceptada para una paralaje estelar no se dio hasta 1838.</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63056669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4217" y="1980291"/>
            <a:ext cx="10071463" cy="4988170"/>
          </a:xfrm>
        </p:spPr>
        <p:txBody>
          <a:bodyPr>
            <a:normAutofit/>
          </a:bodyPr>
          <a:lstStyle/>
          <a:p>
            <a:pPr>
              <a:lnSpc>
                <a:spcPct val="100000"/>
              </a:lnSpc>
            </a:pPr>
            <a:r>
              <a:rPr lang="es-ES" sz="3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y cerramos el paréntesis, para continuar con el poder explicativo y la explicación probabilística … )</a:t>
            </a:r>
            <a:endParaRPr lang="es-E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03437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48971" y="1980291"/>
            <a:ext cx="9549587" cy="4988170"/>
          </a:xfrm>
        </p:spPr>
        <p:txBody>
          <a:bodyPr>
            <a:normAutofit/>
          </a:bodyPr>
          <a:lstStyle/>
          <a:p>
            <a:pPr>
              <a:lnSpc>
                <a:spcPct val="100000"/>
              </a:lnSpc>
              <a:spcAft>
                <a:spcPts val="0"/>
              </a:spcAft>
            </a:pPr>
            <a:r>
              <a:rPr lang="es-ES" sz="3600" b="1" dirty="0">
                <a:solidFill>
                  <a:srgbClr val="000000"/>
                </a:solidFill>
                <a:latin typeface="Calibri" panose="020F0502020204030204" pitchFamily="34" charset="0"/>
                <a:ea typeface="FreeSans"/>
                <a:cs typeface="FreeSans"/>
              </a:rPr>
              <a:t>PODER EXPLICATIVO</a:t>
            </a:r>
            <a:endParaRPr lang="es-ES" sz="3600" b="1" dirty="0">
              <a:solidFill>
                <a:srgbClr val="000000"/>
              </a:solidFill>
              <a:effectLst/>
              <a:latin typeface="Calibri" panose="020F0502020204030204" pitchFamily="34" charset="0"/>
              <a:ea typeface="FreeSans"/>
              <a:cs typeface="FreeSans"/>
            </a:endParaRPr>
          </a:p>
        </p:txBody>
      </p:sp>
      <p:sp>
        <p:nvSpPr>
          <p:cNvPr id="2" name="Rectángulo 1"/>
          <p:cNvSpPr/>
          <p:nvPr/>
        </p:nvSpPr>
        <p:spPr>
          <a:xfrm>
            <a:off x="2703442" y="1722783"/>
            <a:ext cx="7195931" cy="11264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5005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	O.2.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Según </a:t>
            </a:r>
            <a:r>
              <a:rPr lang="es-ES" sz="2000" dirty="0">
                <a:effectLst/>
                <a:latin typeface="Calibri" panose="020F0502020204030204" pitchFamily="34" charset="0"/>
                <a:ea typeface="Calibri" panose="020F0502020204030204" pitchFamily="34" charset="0"/>
                <a:cs typeface="Times New Roman" panose="02020603050405020304" pitchFamily="18" charset="0"/>
              </a:rPr>
              <a:t>otra opinión, una causa de mortandad en la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División Primera </a:t>
            </a:r>
            <a:r>
              <a:rPr lang="es-ES" sz="2000" dirty="0">
                <a:effectLst/>
                <a:latin typeface="Calibri" panose="020F0502020204030204" pitchFamily="34" charset="0"/>
                <a:ea typeface="Calibri" panose="020F0502020204030204" pitchFamily="34" charset="0"/>
                <a:cs typeface="Times New Roman" panose="02020603050405020304" pitchFamily="18" charset="0"/>
              </a:rPr>
              <a:t>era el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hacinamiento</a:t>
            </a:r>
            <a:r>
              <a:rPr lang="es-ES" sz="2000" dirty="0">
                <a:effectLst/>
                <a:latin typeface="Calibri" panose="020F0502020204030204" pitchFamily="34" charset="0"/>
                <a:ea typeface="Calibri" panose="020F0502020204030204" pitchFamily="34" charset="0"/>
                <a:cs typeface="Times New Roman" panose="02020603050405020304" pitchFamily="18" charset="0"/>
              </a:rPr>
              <a:t>. Pero Semmelweis señala que de </a:t>
            </a:r>
            <a:r>
              <a:rPr lang="es-ES" sz="2000" dirty="0">
                <a:latin typeface="Calibri" panose="020F0502020204030204" pitchFamily="34" charset="0"/>
                <a:cs typeface="Times New Roman" panose="02020603050405020304" pitchFamily="18" charset="0"/>
              </a:rPr>
              <a:t>hecho </a:t>
            </a:r>
            <a:r>
              <a:rPr lang="es-ES" sz="2000" dirty="0">
                <a:solidFill>
                  <a:srgbClr val="C00000"/>
                </a:solidFill>
                <a:latin typeface="Calibri" panose="020F0502020204030204" pitchFamily="34" charset="0"/>
                <a:cs typeface="Times New Roman" panose="02020603050405020304" pitchFamily="18" charset="0"/>
              </a:rPr>
              <a:t>el hacinamiento </a:t>
            </a:r>
            <a:r>
              <a:rPr lang="es-ES"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era mayor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en la División Segunda</a:t>
            </a:r>
            <a:r>
              <a:rPr lang="es-ES" sz="2000" dirty="0">
                <a:effectLst/>
                <a:latin typeface="Calibri" panose="020F0502020204030204" pitchFamily="34" charset="0"/>
                <a:ea typeface="Calibri" panose="020F0502020204030204" pitchFamily="34" charset="0"/>
                <a:cs typeface="Times New Roman" panose="02020603050405020304" pitchFamily="18" charset="0"/>
              </a:rPr>
              <a:t>, en parte como consecuencia de esfuerzos desesperados de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las mujeres </a:t>
            </a:r>
            <a:r>
              <a:rPr lang="es-ES" sz="2000" dirty="0">
                <a:effectLst/>
                <a:latin typeface="Calibri" panose="020F0502020204030204" pitchFamily="34" charset="0"/>
                <a:ea typeface="Calibri" panose="020F0502020204030204" pitchFamily="34" charset="0"/>
                <a:cs typeface="Times New Roman" panose="02020603050405020304" pitchFamily="18" charset="0"/>
              </a:rPr>
              <a:t>para evitar que las ingresaran en la tristemente célebre División Primera.</a:t>
            </a:r>
          </a:p>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	O.3 y O.4.</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Semmelweis </a:t>
            </a:r>
            <a:r>
              <a:rPr lang="es-ES" sz="2000" dirty="0">
                <a:effectLst/>
                <a:latin typeface="Calibri" panose="020F0502020204030204" pitchFamily="34" charset="0"/>
                <a:ea typeface="Calibri" panose="020F0502020204030204" pitchFamily="34" charset="0"/>
                <a:cs typeface="Times New Roman" panose="02020603050405020304" pitchFamily="18" charset="0"/>
              </a:rPr>
              <a:t>descartó asimismo dos conjeturas similares haciendo notar que </a:t>
            </a:r>
            <a:r>
              <a:rPr lang="es-ES" sz="2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 había diferencias</a:t>
            </a:r>
            <a:r>
              <a:rPr lang="es-ES" sz="2000" dirty="0">
                <a:effectLst/>
                <a:latin typeface="Calibri" panose="020F0502020204030204" pitchFamily="34" charset="0"/>
                <a:ea typeface="Calibri" panose="020F0502020204030204" pitchFamily="34" charset="0"/>
                <a:cs typeface="Times New Roman" panose="02020603050405020304" pitchFamily="18" charset="0"/>
              </a:rPr>
              <a:t> entre las dos divisiones en lo que se refería a la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dieta</a:t>
            </a:r>
            <a:r>
              <a:rPr lang="es-ES" sz="2000" dirty="0">
                <a:effectLst/>
                <a:latin typeface="Calibri" panose="020F0502020204030204" pitchFamily="34" charset="0"/>
                <a:ea typeface="Calibri" panose="020F0502020204030204" pitchFamily="34" charset="0"/>
                <a:cs typeface="Times New Roman" panose="02020603050405020304" pitchFamily="18" charset="0"/>
              </a:rPr>
              <a:t> y al </a:t>
            </a:r>
            <a:r>
              <a:rPr lang="es-ES" sz="2000"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cuidado general de </a:t>
            </a:r>
            <a:r>
              <a:rPr lang="es-ES" sz="2000" dirty="0" smtClean="0">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las mujeres</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21630899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291489"/>
          </a:xfrm>
        </p:spPr>
        <p:txBody>
          <a:bodyPr>
            <a:norm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Antes de nada, es importante aclarar que las ciencias fácticas o empíricas tienen como finalidad la explicación y la predicción de los hechos mediante la experiencia, para confrontar (poner a prueba) sus afirmaciones con los hechos.</a:t>
            </a:r>
            <a:r>
              <a:rPr lang="es-ES" sz="20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En relación con el poder explicativo, a las premisas (mayor y menor) se les llama </a:t>
            </a:r>
            <a:r>
              <a:rPr lang="es-ES" sz="2000" i="1" dirty="0" err="1">
                <a:latin typeface="Calibri" panose="020F0502020204030204" pitchFamily="34" charset="0"/>
                <a:ea typeface="Calibri" panose="020F0502020204030204" pitchFamily="34" charset="0"/>
                <a:cs typeface="Times New Roman" panose="02020603050405020304" pitchFamily="18" charset="0"/>
              </a:rPr>
              <a:t>explanans</a:t>
            </a:r>
            <a:r>
              <a:rPr lang="es-ES" sz="2000" dirty="0">
                <a:latin typeface="Calibri" panose="020F0502020204030204" pitchFamily="34" charset="0"/>
                <a:ea typeface="Calibri" panose="020F0502020204030204" pitchFamily="34" charset="0"/>
                <a:cs typeface="Times New Roman" panose="02020603050405020304" pitchFamily="18" charset="0"/>
              </a:rPr>
              <a:t>, que significa </a:t>
            </a:r>
            <a:r>
              <a:rPr lang="es-ES" sz="2000" u="sng" dirty="0" smtClean="0">
                <a:latin typeface="Calibri" panose="020F0502020204030204" pitchFamily="34" charset="0"/>
                <a:ea typeface="Calibri" panose="020F0502020204030204" pitchFamily="34" charset="0"/>
                <a:cs typeface="Times New Roman" panose="02020603050405020304" pitchFamily="18" charset="0"/>
              </a:rPr>
              <a:t>explicación o lo que </a:t>
            </a:r>
            <a:r>
              <a:rPr lang="es-ES" sz="2000" u="sng" dirty="0">
                <a:latin typeface="Calibri" panose="020F0502020204030204" pitchFamily="34" charset="0"/>
                <a:ea typeface="Calibri" panose="020F0502020204030204" pitchFamily="34" charset="0"/>
                <a:cs typeface="Times New Roman" panose="02020603050405020304" pitchFamily="18" charset="0"/>
              </a:rPr>
              <a:t>explica </a:t>
            </a:r>
            <a:r>
              <a:rPr lang="es-ES" sz="2000" u="sng" dirty="0" smtClean="0">
                <a:latin typeface="Calibri" panose="020F0502020204030204" pitchFamily="34" charset="0"/>
                <a:ea typeface="Calibri" panose="020F0502020204030204" pitchFamily="34" charset="0"/>
                <a:cs typeface="Times New Roman" panose="02020603050405020304" pitchFamily="18" charset="0"/>
              </a:rPr>
              <a:t>la </a:t>
            </a:r>
            <a:r>
              <a:rPr lang="es-ES" sz="2000" u="sng" dirty="0">
                <a:latin typeface="Calibri" panose="020F0502020204030204" pitchFamily="34" charset="0"/>
                <a:ea typeface="Calibri" panose="020F0502020204030204" pitchFamily="34" charset="0"/>
                <a:cs typeface="Times New Roman" panose="02020603050405020304" pitchFamily="18" charset="0"/>
              </a:rPr>
              <a:t>conclusión</a:t>
            </a:r>
            <a:r>
              <a:rPr lang="es-ES" sz="2000" dirty="0">
                <a:latin typeface="Calibri" panose="020F0502020204030204" pitchFamily="34" charset="0"/>
                <a:ea typeface="Calibri" panose="020F0502020204030204" pitchFamily="34" charset="0"/>
                <a:cs typeface="Times New Roman" panose="02020603050405020304" pitchFamily="18" charset="0"/>
              </a:rPr>
              <a:t>. Y a la conclusión se le llama </a:t>
            </a:r>
            <a:r>
              <a:rPr lang="es-ES" sz="2000" i="1" dirty="0" err="1">
                <a:latin typeface="Calibri" panose="020F0502020204030204" pitchFamily="34" charset="0"/>
                <a:ea typeface="Calibri" panose="020F0502020204030204" pitchFamily="34" charset="0"/>
                <a:cs typeface="Times New Roman" panose="02020603050405020304" pitchFamily="18" charset="0"/>
              </a:rPr>
              <a:t>explanandum</a:t>
            </a:r>
            <a:r>
              <a:rPr lang="es-ES" sz="2000" dirty="0">
                <a:latin typeface="Calibri" panose="020F0502020204030204" pitchFamily="34" charset="0"/>
                <a:ea typeface="Calibri" panose="020F0502020204030204" pitchFamily="34" charset="0"/>
                <a:cs typeface="Times New Roman" panose="02020603050405020304" pitchFamily="18" charset="0"/>
              </a:rPr>
              <a:t>, que significa </a:t>
            </a:r>
            <a:r>
              <a:rPr lang="es-ES" sz="2000" u="sng" dirty="0">
                <a:latin typeface="Calibri" panose="020F0502020204030204" pitchFamily="34" charset="0"/>
                <a:ea typeface="Calibri" panose="020F0502020204030204" pitchFamily="34" charset="0"/>
                <a:cs typeface="Times New Roman" panose="02020603050405020304" pitchFamily="18" charset="0"/>
              </a:rPr>
              <a:t>el fenómeno que se quiere explicar</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Según </a:t>
            </a:r>
            <a:r>
              <a:rPr lang="es-ES" sz="2000" dirty="0" err="1">
                <a:latin typeface="Calibri" panose="020F0502020204030204" pitchFamily="34" charset="0"/>
                <a:ea typeface="Calibri" panose="020F0502020204030204" pitchFamily="34" charset="0"/>
                <a:cs typeface="Calibri" panose="020F0502020204030204" pitchFamily="34" charset="0"/>
              </a:rPr>
              <a:t>Hempel</a:t>
            </a:r>
            <a:r>
              <a:rPr lang="es-ES" sz="2000" dirty="0">
                <a:latin typeface="Calibri" panose="020F0502020204030204" pitchFamily="34" charset="0"/>
                <a:ea typeface="Calibri" panose="020F0502020204030204" pitchFamily="34" charset="0"/>
                <a:cs typeface="Calibri" panose="020F0502020204030204" pitchFamily="34" charset="0"/>
              </a:rPr>
              <a:t>, las explicaciones </a:t>
            </a:r>
            <a:r>
              <a:rPr lang="es-ES" sz="2000" b="1" dirty="0">
                <a:solidFill>
                  <a:srgbClr val="009900"/>
                </a:solidFill>
                <a:latin typeface="Calibri" panose="020F0502020204030204" pitchFamily="34" charset="0"/>
                <a:ea typeface="Calibri" panose="020F0502020204030204" pitchFamily="34" charset="0"/>
                <a:cs typeface="Calibri" panose="020F0502020204030204" pitchFamily="34" charset="0"/>
              </a:rPr>
              <a:t>nomológico</a:t>
            </a:r>
            <a:r>
              <a:rPr lang="es-ES" sz="2000" b="1" dirty="0">
                <a:latin typeface="Calibri" panose="020F0502020204030204" pitchFamily="34" charset="0"/>
                <a:ea typeface="Calibri" panose="020F0502020204030204" pitchFamily="34" charset="0"/>
                <a:cs typeface="Calibri" panose="020F0502020204030204" pitchFamily="34" charset="0"/>
              </a:rPr>
              <a:t>-deductivas</a:t>
            </a:r>
            <a:r>
              <a:rPr lang="es-ES" sz="2000" dirty="0">
                <a:latin typeface="Calibri" panose="020F0502020204030204" pitchFamily="34" charset="0"/>
                <a:ea typeface="Calibri" panose="020F0502020204030204" pitchFamily="34" charset="0"/>
                <a:cs typeface="Calibri" panose="020F0502020204030204" pitchFamily="34" charset="0"/>
              </a:rPr>
              <a:t> tienen la estructura de razonamientos deductivos, cuya premisa mayor está compuesta por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leyes universales</a:t>
            </a:r>
            <a:r>
              <a:rPr lang="es-ES" sz="20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600" dirty="0" err="1" smtClean="0">
                <a:solidFill>
                  <a:srgbClr val="9900FF"/>
                </a:solidFill>
                <a:latin typeface="Calibri" panose="020F0502020204030204" pitchFamily="34" charset="0"/>
                <a:ea typeface="Calibri" panose="020F0502020204030204" pitchFamily="34" charset="0"/>
                <a:cs typeface="Times New Roman" panose="02020603050405020304" pitchFamily="18" charset="0"/>
              </a:rPr>
              <a:t>Nomología</a:t>
            </a:r>
            <a:r>
              <a:rPr lang="es-ES" sz="1600" dirty="0">
                <a:solidFill>
                  <a:srgbClr val="9900FF"/>
                </a:solidFill>
                <a:latin typeface="Calibri" panose="020F0502020204030204" pitchFamily="34" charset="0"/>
                <a:ea typeface="Calibri" panose="020F0502020204030204" pitchFamily="34" charset="0"/>
                <a:cs typeface="Times New Roman" panose="02020603050405020304" pitchFamily="18" charset="0"/>
              </a:rPr>
              <a:t>: ciencia de la ley o técnica de normar, crear leyes científicas o legislaciones.</a:t>
            </a:r>
          </a:p>
          <a:p>
            <a:pPr indent="449580" algn="just">
              <a:lnSpc>
                <a:spcPct val="100000"/>
              </a:lnSpc>
            </a:pPr>
            <a:r>
              <a:rPr lang="es-ES" sz="2000" dirty="0">
                <a:latin typeface="Calibri" panose="020F0502020204030204" pitchFamily="34" charset="0"/>
                <a:ea typeface="Calibri" panose="020F0502020204030204" pitchFamily="34" charset="0"/>
                <a:cs typeface="Calibri" panose="020F0502020204030204" pitchFamily="34" charset="0"/>
              </a:rPr>
              <a:t>El siguiente esquema lo resume: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76633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535578" y="672017"/>
            <a:ext cx="11085101" cy="5720344"/>
          </a:xfrm>
          <a:prstGeom prst="rect">
            <a:avLst/>
          </a:prstGeom>
        </p:spPr>
      </p:pic>
    </p:spTree>
    <p:extLst>
      <p:ext uri="{BB962C8B-B14F-4D97-AF65-F5344CB8AC3E}">
        <p14:creationId xmlns:p14="http://schemas.microsoft.com/office/powerpoint/2010/main" val="10504980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1" y="769676"/>
            <a:ext cx="9956841" cy="5869663"/>
          </a:xfrm>
        </p:spPr>
        <p:txBody>
          <a:bodyPr>
            <a:normAutofit/>
          </a:bodyPr>
          <a:lstStyle/>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Aunque </a:t>
            </a:r>
            <a:r>
              <a:rPr lang="es-ES" sz="2000" dirty="0">
                <a:latin typeface="Calibri" panose="020F0502020204030204" pitchFamily="34" charset="0"/>
                <a:ea typeface="Calibri" panose="020F0502020204030204" pitchFamily="34" charset="0"/>
                <a:cs typeface="Times New Roman" panose="02020603050405020304" pitchFamily="18" charset="0"/>
              </a:rPr>
              <a:t>las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leyes</a:t>
            </a:r>
            <a:r>
              <a:rPr lang="es-ES" sz="2000" dirty="0">
                <a:latin typeface="Calibri" panose="020F0502020204030204" pitchFamily="34" charset="0"/>
                <a:ea typeface="Calibri" panose="020F0502020204030204" pitchFamily="34" charset="0"/>
                <a:cs typeface="Times New Roman" panose="02020603050405020304" pitchFamily="18" charset="0"/>
              </a:rPr>
              <a:t> y las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generalizaciones accidentales</a:t>
            </a:r>
            <a:r>
              <a:rPr lang="es-ES" sz="2000" dirty="0">
                <a:latin typeface="Calibri" panose="020F0502020204030204" pitchFamily="34" charset="0"/>
                <a:ea typeface="Calibri" panose="020F0502020204030204" pitchFamily="34" charset="0"/>
                <a:cs typeface="Times New Roman" panose="02020603050405020304" pitchFamily="18" charset="0"/>
              </a:rPr>
              <a:t> tienen poder explicativo, </a:t>
            </a:r>
            <a:r>
              <a:rPr lang="es-ES" sz="2000" dirty="0">
                <a:latin typeface="Calibri" panose="020F0502020204030204" pitchFamily="34" charset="0"/>
                <a:ea typeface="Calibri" panose="020F0502020204030204" pitchFamily="34" charset="0"/>
                <a:cs typeface="Calibri" panose="020F0502020204030204" pitchFamily="34" charset="0"/>
              </a:rPr>
              <a:t>la </a:t>
            </a:r>
            <a:r>
              <a:rPr lang="es-ES" sz="2000" b="1" dirty="0">
                <a:latin typeface="Calibri" panose="020F0502020204030204" pitchFamily="34" charset="0"/>
                <a:ea typeface="Calibri" panose="020F0502020204030204" pitchFamily="34" charset="0"/>
                <a:cs typeface="Calibri" panose="020F0502020204030204" pitchFamily="34" charset="0"/>
              </a:rPr>
              <a:t>capacidad predictiva</a:t>
            </a:r>
            <a:r>
              <a:rPr lang="es-ES" sz="2000" dirty="0">
                <a:latin typeface="Calibri" panose="020F0502020204030204" pitchFamily="34" charset="0"/>
                <a:ea typeface="Calibri" panose="020F0502020204030204" pitchFamily="34" charset="0"/>
                <a:cs typeface="Calibri" panose="020F0502020204030204" pitchFamily="34" charset="0"/>
              </a:rPr>
              <a:t> es una de las diferencias entre ambas.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Aunque </a:t>
            </a:r>
            <a:r>
              <a:rPr lang="es-ES" sz="2000" dirty="0">
                <a:latin typeface="Calibri" panose="020F0502020204030204" pitchFamily="34" charset="0"/>
                <a:ea typeface="Calibri" panose="020F0502020204030204" pitchFamily="34" charset="0"/>
                <a:cs typeface="Calibri" panose="020F0502020204030204" pitchFamily="34" charset="0"/>
              </a:rPr>
              <a:t>los dos tipos de enunciados permiten formular PREDICCIONES, sólo las predicciones fundadas en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leyes </a:t>
            </a:r>
            <a:r>
              <a:rPr lang="es-ES" sz="2000" dirty="0">
                <a:latin typeface="Calibri" panose="020F0502020204030204" pitchFamily="34" charset="0"/>
                <a:ea typeface="Calibri" panose="020F0502020204030204" pitchFamily="34" charset="0"/>
                <a:cs typeface="Calibri" panose="020F0502020204030204" pitchFamily="34" charset="0"/>
              </a:rPr>
              <a:t>comportan interés científico, ya que a la ciencia le interesa que su conclusión (</a:t>
            </a:r>
            <a:r>
              <a:rPr lang="es-ES" sz="2000" dirty="0" err="1">
                <a:latin typeface="Calibri" panose="020F0502020204030204" pitchFamily="34" charset="0"/>
                <a:ea typeface="Calibri" panose="020F0502020204030204" pitchFamily="34" charset="0"/>
                <a:cs typeface="Calibri" panose="020F0502020204030204" pitchFamily="34" charset="0"/>
              </a:rPr>
              <a:t>explanandum</a:t>
            </a:r>
            <a:r>
              <a:rPr lang="es-ES" sz="2000" dirty="0">
                <a:latin typeface="Calibri" panose="020F0502020204030204" pitchFamily="34" charset="0"/>
                <a:ea typeface="Calibri" panose="020F0502020204030204" pitchFamily="34" charset="0"/>
                <a:cs typeface="Calibri" panose="020F0502020204030204" pitchFamily="34" charset="0"/>
              </a:rPr>
              <a:t>) se refiera a fenómenos desconocidos, y no ya a los examinados. Es en la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predicción sobre casos desconocidos</a:t>
            </a:r>
            <a:r>
              <a:rPr lang="es-ES" sz="2000" dirty="0">
                <a:latin typeface="Calibri" panose="020F0502020204030204" pitchFamily="34" charset="0"/>
                <a:ea typeface="Calibri" panose="020F0502020204030204" pitchFamily="34" charset="0"/>
                <a:cs typeface="Calibri" panose="020F0502020204030204" pitchFamily="34" charset="0"/>
              </a:rPr>
              <a:t> donde las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generalizaciones accidentales</a:t>
            </a:r>
            <a:r>
              <a:rPr lang="es-ES" sz="2000" dirty="0">
                <a:latin typeface="Calibri" panose="020F0502020204030204" pitchFamily="34" charset="0"/>
                <a:ea typeface="Calibri" panose="020F0502020204030204" pitchFamily="34" charset="0"/>
                <a:cs typeface="Calibri" panose="020F0502020204030204" pitchFamily="34" charset="0"/>
              </a:rPr>
              <a:t> muestran su insuficiencia.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Si </a:t>
            </a:r>
            <a:r>
              <a:rPr lang="es-ES" sz="2000" dirty="0">
                <a:latin typeface="Calibri" panose="020F0502020204030204" pitchFamily="34" charset="0"/>
                <a:ea typeface="Calibri" panose="020F0502020204030204" pitchFamily="34" charset="0"/>
                <a:cs typeface="Calibri" panose="020F0502020204030204" pitchFamily="34" charset="0"/>
              </a:rPr>
              <a:t>partimos de una premisa mayor que contiene una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generalización accidental</a:t>
            </a:r>
            <a:r>
              <a:rPr lang="es-ES" sz="2000" dirty="0">
                <a:latin typeface="Calibri" panose="020F0502020204030204" pitchFamily="34" charset="0"/>
                <a:ea typeface="Calibri" panose="020F0502020204030204" pitchFamily="34" charset="0"/>
                <a:cs typeface="Calibri" panose="020F0502020204030204" pitchFamily="34" charset="0"/>
              </a:rPr>
              <a:t> en lugar de la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ley</a:t>
            </a:r>
            <a:r>
              <a:rPr lang="es-ES" sz="2000" dirty="0">
                <a:latin typeface="Calibri" panose="020F0502020204030204" pitchFamily="34" charset="0"/>
                <a:ea typeface="Calibri" panose="020F0502020204030204" pitchFamily="34" charset="0"/>
                <a:cs typeface="Calibri" panose="020F0502020204030204" pitchFamily="34" charset="0"/>
              </a:rPr>
              <a:t>, como: </a:t>
            </a:r>
            <a:r>
              <a:rPr lang="es-ES" sz="2000" i="1" dirty="0" smtClean="0">
                <a:solidFill>
                  <a:srgbClr val="008080"/>
                </a:solidFill>
                <a:latin typeface="Calibri" panose="020F0502020204030204" pitchFamily="34" charset="0"/>
                <a:ea typeface="Calibri" panose="020F0502020204030204" pitchFamily="34" charset="0"/>
                <a:cs typeface="Calibri" panose="020F0502020204030204" pitchFamily="34" charset="0"/>
              </a:rPr>
              <a:t>"Todos </a:t>
            </a:r>
            <a:r>
              <a:rPr lang="es-ES" sz="2000" i="1" dirty="0">
                <a:solidFill>
                  <a:srgbClr val="008080"/>
                </a:solidFill>
                <a:latin typeface="Calibri" panose="020F0502020204030204" pitchFamily="34" charset="0"/>
                <a:ea typeface="Calibri" panose="020F0502020204030204" pitchFamily="34" charset="0"/>
                <a:cs typeface="Calibri" panose="020F0502020204030204" pitchFamily="34" charset="0"/>
              </a:rPr>
              <a:t>los animales encerrados en esta jaula están </a:t>
            </a:r>
            <a:r>
              <a:rPr lang="es-ES" sz="2000" i="1" dirty="0" smtClean="0">
                <a:solidFill>
                  <a:srgbClr val="008080"/>
                </a:solidFill>
                <a:latin typeface="Calibri" panose="020F0502020204030204" pitchFamily="34" charset="0"/>
                <a:ea typeface="Calibri" panose="020F0502020204030204" pitchFamily="34" charset="0"/>
                <a:cs typeface="Calibri" panose="020F0502020204030204" pitchFamily="34" charset="0"/>
              </a:rPr>
              <a:t>anémicos"</a:t>
            </a:r>
            <a:r>
              <a:rPr lang="es-ES" sz="2000" dirty="0" smtClean="0">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no estaríamos justificados a formular una predicción sobre un caso nuevo como </a:t>
            </a:r>
            <a:r>
              <a:rPr lang="es-ES" sz="2000" i="1" dirty="0" smtClean="0">
                <a:solidFill>
                  <a:srgbClr val="FFC000"/>
                </a:solidFill>
                <a:latin typeface="Calibri" panose="020F0502020204030204" pitchFamily="34" charset="0"/>
                <a:ea typeface="Calibri" panose="020F0502020204030204" pitchFamily="34" charset="0"/>
                <a:cs typeface="Calibri" panose="020F0502020204030204" pitchFamily="34" charset="0"/>
              </a:rPr>
              <a:t>"El </a:t>
            </a:r>
            <a:r>
              <a:rPr lang="es-ES" sz="2000" i="1" dirty="0">
                <a:solidFill>
                  <a:srgbClr val="FFC000"/>
                </a:solidFill>
                <a:latin typeface="Calibri" panose="020F0502020204030204" pitchFamily="34" charset="0"/>
                <a:ea typeface="Calibri" panose="020F0502020204030204" pitchFamily="34" charset="0"/>
                <a:cs typeface="Calibri" panose="020F0502020204030204" pitchFamily="34" charset="0"/>
              </a:rPr>
              <a:t>próximo animal que ingrese a esta jaula estará </a:t>
            </a:r>
            <a:r>
              <a:rPr lang="es-ES" sz="2000" i="1" dirty="0" smtClean="0">
                <a:solidFill>
                  <a:srgbClr val="FFC000"/>
                </a:solidFill>
                <a:latin typeface="Calibri" panose="020F0502020204030204" pitchFamily="34" charset="0"/>
                <a:ea typeface="Calibri" panose="020F0502020204030204" pitchFamily="34" charset="0"/>
                <a:cs typeface="Calibri" panose="020F0502020204030204" pitchFamily="34" charset="0"/>
              </a:rPr>
              <a:t>anémico"</a:t>
            </a:r>
            <a:r>
              <a:rPr lang="es-ES" sz="2000" dirty="0" smtClean="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Es </a:t>
            </a:r>
            <a:r>
              <a:rPr lang="es-ES" sz="2000" dirty="0">
                <a:latin typeface="Calibri" panose="020F0502020204030204" pitchFamily="34" charset="0"/>
                <a:ea typeface="Calibri" panose="020F0502020204030204" pitchFamily="34" charset="0"/>
                <a:cs typeface="Calibri" panose="020F0502020204030204" pitchFamily="34" charset="0"/>
              </a:rPr>
              <a:t>muy distinto si, basados en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la ley de dilatación térmica de los metales</a:t>
            </a:r>
            <a:r>
              <a:rPr lang="es-ES" sz="2000" dirty="0">
                <a:latin typeface="Calibri" panose="020F0502020204030204" pitchFamily="34" charset="0"/>
                <a:ea typeface="Calibri" panose="020F0502020204030204" pitchFamily="34" charset="0"/>
                <a:cs typeface="Calibri" panose="020F0502020204030204" pitchFamily="34" charset="0"/>
              </a:rPr>
              <a:t>, predecimos que </a:t>
            </a:r>
            <a:r>
              <a:rPr lang="es-ES" sz="2000" i="1" dirty="0" smtClean="0">
                <a:solidFill>
                  <a:srgbClr val="009900"/>
                </a:solidFill>
                <a:latin typeface="Calibri" panose="020F0502020204030204" pitchFamily="34" charset="0"/>
                <a:ea typeface="Calibri" panose="020F0502020204030204" pitchFamily="34" charset="0"/>
                <a:cs typeface="Calibri" panose="020F0502020204030204" pitchFamily="34" charset="0"/>
              </a:rPr>
              <a:t>"El </a:t>
            </a:r>
            <a:r>
              <a:rPr lang="es-ES" sz="2000" i="1" dirty="0">
                <a:solidFill>
                  <a:srgbClr val="009900"/>
                </a:solidFill>
                <a:latin typeface="Calibri" panose="020F0502020204030204" pitchFamily="34" charset="0"/>
                <a:ea typeface="Calibri" panose="020F0502020204030204" pitchFamily="34" charset="0"/>
                <a:cs typeface="Calibri" panose="020F0502020204030204" pitchFamily="34" charset="0"/>
              </a:rPr>
              <a:t>próximo trozo de metal que se caliente NECESARIAMENTE se </a:t>
            </a:r>
            <a:r>
              <a:rPr lang="es-ES" sz="2000" i="1" dirty="0" smtClean="0">
                <a:solidFill>
                  <a:srgbClr val="009900"/>
                </a:solidFill>
                <a:latin typeface="Calibri" panose="020F0502020204030204" pitchFamily="34" charset="0"/>
                <a:ea typeface="Calibri" panose="020F0502020204030204" pitchFamily="34" charset="0"/>
                <a:cs typeface="Calibri" panose="020F0502020204030204" pitchFamily="34" charset="0"/>
              </a:rPr>
              <a:t>dilatará"</a:t>
            </a:r>
            <a:r>
              <a:rPr lang="es-ES" sz="2000" dirty="0" smtClean="0">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ya que ahora sí resulta justificada esta </a:t>
            </a:r>
            <a:r>
              <a:rPr lang="es-ES" sz="2000" dirty="0" smtClean="0">
                <a:solidFill>
                  <a:srgbClr val="009900"/>
                </a:solidFill>
                <a:latin typeface="Calibri" panose="020F0502020204030204" pitchFamily="34" charset="0"/>
                <a:ea typeface="Calibri" panose="020F0502020204030204" pitchFamily="34" charset="0"/>
                <a:cs typeface="Calibri" panose="020F0502020204030204" pitchFamily="34" charset="0"/>
              </a:rPr>
              <a:t>predicción</a:t>
            </a:r>
            <a:r>
              <a:rPr lang="es-ES" sz="2000" dirty="0" smtClean="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7624504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48971" y="1980291"/>
            <a:ext cx="9549587" cy="4988170"/>
          </a:xfrm>
        </p:spPr>
        <p:txBody>
          <a:bodyPr>
            <a:normAutofit/>
          </a:bodyPr>
          <a:lstStyle/>
          <a:p>
            <a:pPr>
              <a:lnSpc>
                <a:spcPct val="100000"/>
              </a:lnSpc>
              <a:spcAft>
                <a:spcPts val="0"/>
              </a:spcAft>
            </a:pPr>
            <a:r>
              <a:rPr lang="es-ES" sz="3600" b="1" dirty="0">
                <a:solidFill>
                  <a:srgbClr val="000000"/>
                </a:solidFill>
                <a:latin typeface="Calibri" panose="020F0502020204030204" pitchFamily="34" charset="0"/>
                <a:ea typeface="FreeSans"/>
                <a:cs typeface="FreeSans"/>
              </a:rPr>
              <a:t>EXPLICACIONES PROBABILÍSTICAS</a:t>
            </a:r>
            <a:endParaRPr lang="es-ES" sz="3600" b="1" dirty="0">
              <a:solidFill>
                <a:srgbClr val="000000"/>
              </a:solidFill>
              <a:effectLst/>
              <a:latin typeface="Calibri" panose="020F0502020204030204" pitchFamily="34" charset="0"/>
              <a:ea typeface="FreeSans"/>
              <a:cs typeface="FreeSans"/>
            </a:endParaRPr>
          </a:p>
        </p:txBody>
      </p:sp>
      <p:sp>
        <p:nvSpPr>
          <p:cNvPr id="2" name="Rectángulo 1"/>
          <p:cNvSpPr/>
          <p:nvPr/>
        </p:nvSpPr>
        <p:spPr>
          <a:xfrm>
            <a:off x="2703442" y="1722783"/>
            <a:ext cx="7195931" cy="11264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444053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59651" y="848054"/>
            <a:ext cx="9800824" cy="5317614"/>
          </a:xfrm>
        </p:spPr>
        <p:txBody>
          <a:bodyPr>
            <a:normAutofit lnSpcReduction="10000"/>
          </a:bodyPr>
          <a:lstStyle/>
          <a:p>
            <a:pPr algn="just">
              <a:lnSpc>
                <a:spcPct val="11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No todas las explicaciones científicas se basan en leyes de forma estrictamente universal. </a:t>
            </a:r>
            <a:r>
              <a:rPr lang="es-ES" sz="2000" dirty="0">
                <a:latin typeface="Calibri" panose="020F0502020204030204" pitchFamily="34" charset="0"/>
                <a:ea typeface="Calibri" panose="020F0502020204030204" pitchFamily="34" charset="0"/>
                <a:cs typeface="Calibri" panose="020F0502020204030204" pitchFamily="34" charset="0"/>
              </a:rPr>
              <a:t>Así,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el hecho de que </a:t>
            </a:r>
            <a:r>
              <a:rPr lang="es-ES" sz="2000" i="1" dirty="0" smtClean="0">
                <a:solidFill>
                  <a:srgbClr val="FF0066"/>
                </a:solidFill>
                <a:latin typeface="Calibri" panose="020F0502020204030204" pitchFamily="34" charset="0"/>
                <a:ea typeface="Calibri" panose="020F0502020204030204" pitchFamily="34" charset="0"/>
                <a:cs typeface="Calibri" panose="020F0502020204030204" pitchFamily="34" charset="0"/>
              </a:rPr>
              <a:t>"Juan </a:t>
            </a:r>
            <a:r>
              <a:rPr lang="es-ES" sz="2000" i="1" dirty="0">
                <a:solidFill>
                  <a:srgbClr val="FF0066"/>
                </a:solidFill>
                <a:latin typeface="Calibri" panose="020F0502020204030204" pitchFamily="34" charset="0"/>
                <a:ea typeface="Calibri" panose="020F0502020204030204" pitchFamily="34" charset="0"/>
                <a:cs typeface="Calibri" panose="020F0502020204030204" pitchFamily="34" charset="0"/>
              </a:rPr>
              <a:t>haya contraído el </a:t>
            </a:r>
            <a:r>
              <a:rPr lang="es-ES" sz="2000" i="1" dirty="0" smtClean="0">
                <a:solidFill>
                  <a:srgbClr val="FF0066"/>
                </a:solidFill>
                <a:latin typeface="Calibri" panose="020F0502020204030204" pitchFamily="34" charset="0"/>
                <a:ea typeface="Calibri" panose="020F0502020204030204" pitchFamily="34" charset="0"/>
                <a:cs typeface="Calibri" panose="020F0502020204030204" pitchFamily="34" charset="0"/>
              </a:rPr>
              <a:t>sarampión"</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se puede explicar diciendo que la enfermedad se la contagió su hermano, que tuvo el sarampión unos días antes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1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Este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modo de explicar (aportar las razones de) los hechos, relaciona una vez más el evento que queremos explicar (conclusión o </a:t>
            </a:r>
            <a:r>
              <a:rPr lang="es-ES" sz="2000" i="1" dirty="0" err="1">
                <a:solidFill>
                  <a:srgbClr val="000000"/>
                </a:solidFill>
                <a:latin typeface="Calibri" panose="020F0502020204030204" pitchFamily="34" charset="0"/>
                <a:ea typeface="Calibri" panose="020F0502020204030204" pitchFamily="34" charset="0"/>
                <a:cs typeface="Calibri" panose="020F0502020204030204" pitchFamily="34" charset="0"/>
              </a:rPr>
              <a:t>explanandum</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u="sng" dirty="0">
                <a:solidFill>
                  <a:srgbClr val="000000"/>
                </a:solidFill>
                <a:latin typeface="Calibri" panose="020F0502020204030204" pitchFamily="34" charset="0"/>
                <a:ea typeface="Calibri" panose="020F0502020204030204" pitchFamily="34" charset="0"/>
                <a:cs typeface="Calibri" panose="020F0502020204030204" pitchFamily="34" charset="0"/>
              </a:rPr>
              <a:t>con un suceso anterior</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i="1" dirty="0">
                <a:solidFill>
                  <a:srgbClr val="00B0F0"/>
                </a:solidFill>
                <a:latin typeface="Calibri" panose="020F0502020204030204" pitchFamily="34" charset="0"/>
                <a:ea typeface="Calibri" panose="020F0502020204030204" pitchFamily="34" charset="0"/>
                <a:cs typeface="Calibri" panose="020F0502020204030204" pitchFamily="34" charset="0"/>
              </a:rPr>
              <a:t>la exposición de Juan al contagio de la enfermedad</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Se dice que este último proporciona una explicación (</a:t>
            </a:r>
            <a:r>
              <a:rPr lang="es-ES" sz="2000" i="1" dirty="0" err="1">
                <a:solidFill>
                  <a:srgbClr val="000000"/>
                </a:solidFill>
                <a:latin typeface="Calibri" panose="020F0502020204030204" pitchFamily="34" charset="0"/>
                <a:ea typeface="Calibri" panose="020F0502020204030204" pitchFamily="34" charset="0"/>
                <a:cs typeface="Calibri" panose="020F0502020204030204" pitchFamily="34" charset="0"/>
              </a:rPr>
              <a:t>explanans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porque hay una conexión entre la exposición al contagio del sarampión y el hecho de contraer la enfermedad.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Esta conexión no se puede expresar, sin embargo, por medio de una ley de forma universal, porque no en todas las personas con exposición al contagio, se produce éste</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Lo único que se puede afirmar es que una población de personas expuesta al contagio tiene una probabilidad entre 0 y 1 de contraer la enfermedad, es decir, que la contraen en un tanto por ciento de los casos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 los enunciados generales de este tipo se les llama </a:t>
            </a:r>
            <a:r>
              <a:rPr lang="es-E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leyes de forma probabilística </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o </a:t>
            </a:r>
            <a:r>
              <a:rPr lang="es-E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leyes probabilísticas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para abreviar.</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3420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En nuestro ejemplo, entonces, la explicación consiste en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la ley probabilística mencionada (como premisa mayor)</a:t>
            </a:r>
            <a:r>
              <a:rPr lang="es-ES" sz="2000" dirty="0">
                <a:latin typeface="Calibri" panose="020F0502020204030204" pitchFamily="34" charset="0"/>
                <a:ea typeface="Calibri" panose="020F0502020204030204" pitchFamily="34" charset="0"/>
                <a:cs typeface="Calibri" panose="020F0502020204030204" pitchFamily="34" charset="0"/>
              </a:rPr>
              <a:t>, junto con la premisa menor de que </a:t>
            </a:r>
            <a:r>
              <a:rPr lang="es-ES" sz="2000" i="1" dirty="0" smtClean="0">
                <a:solidFill>
                  <a:srgbClr val="00B0F0"/>
                </a:solidFill>
                <a:latin typeface="Calibri" panose="020F0502020204030204" pitchFamily="34" charset="0"/>
                <a:ea typeface="Calibri" panose="020F0502020204030204" pitchFamily="34" charset="0"/>
                <a:cs typeface="Calibri" panose="020F0502020204030204" pitchFamily="34" charset="0"/>
              </a:rPr>
              <a:t>"Juan </a:t>
            </a:r>
            <a:r>
              <a:rPr lang="es-ES" sz="2000" i="1" dirty="0">
                <a:solidFill>
                  <a:srgbClr val="00B0F0"/>
                </a:solidFill>
                <a:latin typeface="Calibri" panose="020F0502020204030204" pitchFamily="34" charset="0"/>
                <a:ea typeface="Calibri" panose="020F0502020204030204" pitchFamily="34" charset="0"/>
                <a:cs typeface="Calibri" panose="020F0502020204030204" pitchFamily="34" charset="0"/>
              </a:rPr>
              <a:t>estaba expuesto al contagio del </a:t>
            </a:r>
            <a:r>
              <a:rPr lang="es-ES" sz="2000" i="1" dirty="0" smtClean="0">
                <a:solidFill>
                  <a:srgbClr val="00B0F0"/>
                </a:solidFill>
                <a:latin typeface="Calibri" panose="020F0502020204030204" pitchFamily="34" charset="0"/>
                <a:ea typeface="Calibri" panose="020F0502020204030204" pitchFamily="34" charset="0"/>
                <a:cs typeface="Calibri" panose="020F0502020204030204" pitchFamily="34" charset="0"/>
              </a:rPr>
              <a:t>sarampión"</a:t>
            </a:r>
            <a:r>
              <a:rPr lang="es-ES" sz="2000" dirty="0" smtClean="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En contraste</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 con lo que ocurre en el caso de la explicación nomológico-deductiva,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las dos premisas mayor y menor explicativas (</a:t>
            </a:r>
            <a:r>
              <a:rPr lang="es-ES" sz="2000" dirty="0" err="1">
                <a:solidFill>
                  <a:srgbClr val="008080"/>
                </a:solidFill>
                <a:latin typeface="Calibri" panose="020F0502020204030204" pitchFamily="34" charset="0"/>
                <a:ea typeface="Calibri" panose="020F0502020204030204" pitchFamily="34" charset="0"/>
                <a:cs typeface="Calibri" panose="020F0502020204030204" pitchFamily="34" charset="0"/>
              </a:rPr>
              <a:t>esplanantes</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no implican deductivamente </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la conclusión (</a:t>
            </a:r>
            <a:r>
              <a:rPr lang="es-ES" sz="2000" dirty="0" err="1">
                <a:solidFill>
                  <a:srgbClr val="FF3399"/>
                </a:solidFill>
                <a:latin typeface="Calibri" panose="020F0502020204030204" pitchFamily="34" charset="0"/>
                <a:ea typeface="Calibri" panose="020F0502020204030204" pitchFamily="34" charset="0"/>
                <a:cs typeface="Calibri" panose="020F0502020204030204" pitchFamily="34" charset="0"/>
              </a:rPr>
              <a:t>explanandum</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 de que </a:t>
            </a:r>
            <a:r>
              <a:rPr lang="es-ES" sz="2000" i="1" dirty="0" smtClean="0">
                <a:solidFill>
                  <a:srgbClr val="FF3399"/>
                </a:solidFill>
                <a:latin typeface="Calibri" panose="020F0502020204030204" pitchFamily="34" charset="0"/>
                <a:ea typeface="Calibri" panose="020F0502020204030204" pitchFamily="34" charset="0"/>
                <a:cs typeface="Calibri" panose="020F0502020204030204" pitchFamily="34" charset="0"/>
              </a:rPr>
              <a:t>"Juan </a:t>
            </a:r>
            <a:r>
              <a:rPr lang="es-ES" sz="2000" i="1" dirty="0">
                <a:solidFill>
                  <a:srgbClr val="FF3399"/>
                </a:solidFill>
                <a:latin typeface="Calibri" panose="020F0502020204030204" pitchFamily="34" charset="0"/>
                <a:ea typeface="Calibri" panose="020F0502020204030204" pitchFamily="34" charset="0"/>
                <a:cs typeface="Calibri" panose="020F0502020204030204" pitchFamily="34" charset="0"/>
              </a:rPr>
              <a:t>contrajo el </a:t>
            </a:r>
            <a:r>
              <a:rPr lang="es-ES" sz="2000" i="1" dirty="0" smtClean="0">
                <a:solidFill>
                  <a:srgbClr val="FF3399"/>
                </a:solidFill>
                <a:latin typeface="Calibri" panose="020F0502020204030204" pitchFamily="34" charset="0"/>
                <a:ea typeface="Calibri" panose="020F0502020204030204" pitchFamily="34" charset="0"/>
                <a:cs typeface="Calibri" panose="020F0502020204030204" pitchFamily="34" charset="0"/>
              </a:rPr>
              <a:t>sarampión"</a:t>
            </a:r>
            <a:r>
              <a:rPr lang="es-ES" sz="2000" dirty="0" smtClean="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porque en las inferencias </a:t>
            </a:r>
            <a:r>
              <a:rPr lang="es-ES" sz="2000" dirty="0" smtClean="0">
                <a:solidFill>
                  <a:srgbClr val="009900"/>
                </a:solidFill>
                <a:latin typeface="Calibri" panose="020F0502020204030204" pitchFamily="34" charset="0"/>
                <a:ea typeface="Calibri" panose="020F0502020204030204" pitchFamily="34" charset="0"/>
                <a:cs typeface="Calibri" panose="020F0502020204030204" pitchFamily="34" charset="0"/>
              </a:rPr>
              <a:t>nomológico-deductivas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que parten de premisas verdaderas, la conclusión es invariablemente verdadera</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9900"/>
                </a:solidFill>
                <a:latin typeface="Calibri" panose="020F0502020204030204" pitchFamily="34" charset="0"/>
                <a:ea typeface="Calibri" panose="020F0502020204030204" pitchFamily="34" charset="0"/>
                <a:cs typeface="Calibri" panose="020F0502020204030204" pitchFamily="34" charset="0"/>
              </a:rPr>
              <a:t>mientras que en este ejemplo está claro que es posible que las premisas mayor y menor sean verdaderos </a:t>
            </a:r>
            <a:r>
              <a:rPr lang="es-ES" sz="2000" dirty="0">
                <a:solidFill>
                  <a:srgbClr val="FF0000"/>
                </a:solidFill>
                <a:latin typeface="Calibri" panose="020F0502020204030204" pitchFamily="34" charset="0"/>
                <a:ea typeface="Calibri" panose="020F0502020204030204" pitchFamily="34" charset="0"/>
                <a:cs typeface="Calibri" panose="020F0502020204030204" pitchFamily="34" charset="0"/>
              </a:rPr>
              <a:t>y la conclusión, sin embargo, falsa.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Diremos, en resumen, que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las premisas mayor y menor (el </a:t>
            </a:r>
            <a:r>
              <a:rPr lang="es-ES" sz="2000" dirty="0" err="1">
                <a:solidFill>
                  <a:srgbClr val="008080"/>
                </a:solidFill>
                <a:latin typeface="Calibri" panose="020F0502020204030204" pitchFamily="34" charset="0"/>
                <a:ea typeface="Calibri" panose="020F0502020204030204" pitchFamily="34" charset="0"/>
                <a:cs typeface="Calibri" panose="020F0502020204030204" pitchFamily="34" charset="0"/>
              </a:rPr>
              <a:t>explanans</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implican la conclusión (el </a:t>
            </a:r>
            <a:r>
              <a:rPr lang="es-ES" sz="2000" dirty="0" err="1">
                <a:solidFill>
                  <a:srgbClr val="008080"/>
                </a:solidFill>
                <a:latin typeface="Calibri" panose="020F0502020204030204" pitchFamily="34" charset="0"/>
                <a:ea typeface="Calibri" panose="020F0502020204030204" pitchFamily="34" charset="0"/>
                <a:cs typeface="Calibri" panose="020F0502020204030204" pitchFamily="34" charset="0"/>
              </a:rPr>
              <a:t>explanandum</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no con una </a:t>
            </a:r>
            <a:r>
              <a:rPr lang="es-ES" sz="2000" dirty="0" smtClean="0">
                <a:solidFill>
                  <a:srgbClr val="009900"/>
                </a:solidFill>
                <a:latin typeface="Calibri" panose="020F0502020204030204" pitchFamily="34" charset="0"/>
                <a:ea typeface="Calibri" panose="020F0502020204030204" pitchFamily="34" charset="0"/>
                <a:cs typeface="Calibri" panose="020F0502020204030204" pitchFamily="34" charset="0"/>
              </a:rPr>
              <a:t>"certeza deductiva"</a:t>
            </a:r>
            <a:r>
              <a:rPr lang="es-ES" sz="2000" dirty="0" smtClean="0">
                <a:solidFill>
                  <a:srgbClr val="00808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sino sólo con una </a:t>
            </a:r>
            <a:r>
              <a:rPr lang="es-ES" sz="2000" dirty="0" smtClean="0">
                <a:solidFill>
                  <a:srgbClr val="008080"/>
                </a:solidFill>
                <a:latin typeface="Calibri" panose="020F0502020204030204" pitchFamily="34" charset="0"/>
                <a:ea typeface="Calibri" panose="020F0502020204030204" pitchFamily="34" charset="0"/>
                <a:cs typeface="Calibri" panose="020F0502020204030204" pitchFamily="34" charset="0"/>
              </a:rPr>
              <a:t>"cuasi-certeza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o con un </a:t>
            </a:r>
            <a:r>
              <a:rPr lang="es-ES" sz="2000" dirty="0" smtClean="0">
                <a:solidFill>
                  <a:srgbClr val="008080"/>
                </a:solidFill>
                <a:latin typeface="Calibri" panose="020F0502020204030204" pitchFamily="34" charset="0"/>
                <a:ea typeface="Calibri" panose="020F0502020204030204" pitchFamily="34" charset="0"/>
                <a:cs typeface="Calibri" panose="020F0502020204030204" pitchFamily="34" charset="0"/>
              </a:rPr>
              <a:t>grado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de </a:t>
            </a:r>
            <a:r>
              <a:rPr lang="es-ES" sz="2000" dirty="0" smtClean="0">
                <a:solidFill>
                  <a:srgbClr val="008080"/>
                </a:solidFill>
                <a:latin typeface="Calibri" panose="020F0502020204030204" pitchFamily="34" charset="0"/>
                <a:ea typeface="Calibri" panose="020F0502020204030204" pitchFamily="34" charset="0"/>
                <a:cs typeface="Calibri" panose="020F0502020204030204" pitchFamily="34" charset="0"/>
              </a:rPr>
              <a:t>probabilidad".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9221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55831" y="520673"/>
            <a:ext cx="9800824" cy="6128321"/>
          </a:xfrm>
        </p:spPr>
        <p:txBody>
          <a:bodyPr>
            <a:normAutofit fontScale="77500" lnSpcReduction="20000"/>
          </a:bodyPr>
          <a:lstStyle/>
          <a:p>
            <a:pPr algn="just">
              <a:lnSpc>
                <a:spcPct val="120000"/>
              </a:lnSpc>
              <a:spcAft>
                <a:spcPts val="0"/>
              </a:spcAft>
            </a:pPr>
            <a:r>
              <a:rPr lang="es-ES" sz="2600" u="sng" dirty="0">
                <a:latin typeface="Calibri" panose="020F0502020204030204" pitchFamily="34" charset="0"/>
                <a:ea typeface="Calibri" panose="020F0502020204030204" pitchFamily="34" charset="0"/>
                <a:cs typeface="Times New Roman" panose="02020603050405020304" pitchFamily="18" charset="0"/>
              </a:rPr>
              <a:t>Abreviaturas</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p</a:t>
            </a:r>
            <a:r>
              <a:rPr lang="es-ES" sz="26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es-ES" sz="2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probabilidad</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O (</a:t>
            </a:r>
            <a:r>
              <a:rPr lang="es-ES" sz="2600" b="1" dirty="0" err="1">
                <a:solidFill>
                  <a:srgbClr val="FF0066"/>
                </a:solidFill>
                <a:latin typeface="Calibri" panose="020F0502020204030204" pitchFamily="34" charset="0"/>
                <a:ea typeface="Calibri" panose="020F0502020204030204" pitchFamily="34" charset="0"/>
                <a:cs typeface="Times New Roman" panose="02020603050405020304" pitchFamily="18" charset="0"/>
              </a:rPr>
              <a:t>outcome</a:t>
            </a:r>
            <a:r>
              <a:rPr lang="es-ES" sz="26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a:t>
            </a:r>
            <a:r>
              <a:rPr lang="es-ES" sz="2600" dirty="0">
                <a:solidFill>
                  <a:srgbClr val="FF0066"/>
                </a:solidFill>
                <a:latin typeface="Calibri" panose="020F0502020204030204" pitchFamily="34" charset="0"/>
                <a:ea typeface="Calibri" panose="020F0502020204030204" pitchFamily="34" charset="0"/>
                <a:cs typeface="Times New Roman" panose="02020603050405020304" pitchFamily="18" charset="0"/>
              </a:rPr>
              <a:t> resultado</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b="1" dirty="0">
                <a:solidFill>
                  <a:srgbClr val="CC6600"/>
                </a:solidFill>
                <a:latin typeface="Calibri" panose="020F0502020204030204" pitchFamily="34" charset="0"/>
                <a:ea typeface="Calibri" panose="020F0502020204030204" pitchFamily="34" charset="0"/>
                <a:cs typeface="Times New Roman" panose="02020603050405020304" pitchFamily="18" charset="0"/>
              </a:rPr>
              <a:t>R (</a:t>
            </a:r>
            <a:r>
              <a:rPr lang="es-ES" sz="2600" b="1" dirty="0" err="1">
                <a:solidFill>
                  <a:srgbClr val="CC6600"/>
                </a:solidFill>
                <a:latin typeface="Calibri" panose="020F0502020204030204" pitchFamily="34" charset="0"/>
                <a:ea typeface="Calibri" panose="020F0502020204030204" pitchFamily="34" charset="0"/>
                <a:cs typeface="Times New Roman" panose="02020603050405020304" pitchFamily="18" charset="0"/>
              </a:rPr>
              <a:t>random</a:t>
            </a:r>
            <a:r>
              <a:rPr lang="es-ES" sz="2600" b="1" dirty="0">
                <a:solidFill>
                  <a:srgbClr val="CC6600"/>
                </a:solidFill>
                <a:latin typeface="Calibri" panose="020F0502020204030204" pitchFamily="34" charset="0"/>
                <a:ea typeface="Calibri" panose="020F0502020204030204" pitchFamily="34" charset="0"/>
                <a:cs typeface="Times New Roman" panose="02020603050405020304" pitchFamily="18" charset="0"/>
              </a:rPr>
              <a:t> </a:t>
            </a:r>
            <a:r>
              <a:rPr lang="es-ES" sz="2600" b="1" dirty="0" err="1">
                <a:solidFill>
                  <a:srgbClr val="CC6600"/>
                </a:solidFill>
                <a:latin typeface="Calibri" panose="020F0502020204030204" pitchFamily="34" charset="0"/>
                <a:ea typeface="Calibri" panose="020F0502020204030204" pitchFamily="34" charset="0"/>
                <a:cs typeface="Times New Roman" panose="02020603050405020304" pitchFamily="18" charset="0"/>
              </a:rPr>
              <a:t>experiment</a:t>
            </a:r>
            <a:r>
              <a:rPr lang="es-ES" sz="2600" b="1" dirty="0">
                <a:solidFill>
                  <a:srgbClr val="CC6600"/>
                </a:solidFill>
                <a:latin typeface="Calibri" panose="020F0502020204030204" pitchFamily="34" charset="0"/>
                <a:ea typeface="Calibri" panose="020F0502020204030204" pitchFamily="34" charset="0"/>
                <a:cs typeface="Times New Roman" panose="02020603050405020304" pitchFamily="18" charset="0"/>
              </a:rPr>
              <a:t>):</a:t>
            </a:r>
            <a:r>
              <a:rPr lang="es-ES" sz="2600" dirty="0">
                <a:solidFill>
                  <a:srgbClr val="CC6600"/>
                </a:solidFill>
                <a:latin typeface="Calibri" panose="020F0502020204030204" pitchFamily="34" charset="0"/>
                <a:ea typeface="Calibri" panose="020F0502020204030204" pitchFamily="34" charset="0"/>
                <a:cs typeface="Times New Roman" panose="02020603050405020304" pitchFamily="18" charset="0"/>
              </a:rPr>
              <a:t> experimento aleatorio</a:t>
            </a:r>
            <a:r>
              <a:rPr lang="es-ES" sz="2600" dirty="0">
                <a:latin typeface="Calibri" panose="020F0502020204030204" pitchFamily="34" charset="0"/>
                <a:ea typeface="Calibri" panose="020F0502020204030204" pitchFamily="34" charset="0"/>
                <a:cs typeface="Times New Roman" panose="02020603050405020304" pitchFamily="18" charset="0"/>
              </a:rPr>
              <a:t>. Obsérvese que O (</a:t>
            </a:r>
            <a:r>
              <a:rPr lang="es-ES" sz="2600" dirty="0" err="1">
                <a:latin typeface="Calibri" panose="020F0502020204030204" pitchFamily="34" charset="0"/>
                <a:ea typeface="Calibri" panose="020F0502020204030204" pitchFamily="34" charset="0"/>
                <a:cs typeface="Times New Roman" panose="02020603050405020304" pitchFamily="18" charset="0"/>
              </a:rPr>
              <a:t>outcome</a:t>
            </a:r>
            <a:r>
              <a:rPr lang="es-ES" sz="2600" dirty="0">
                <a:latin typeface="Calibri" panose="020F0502020204030204" pitchFamily="34" charset="0"/>
                <a:ea typeface="Calibri" panose="020F0502020204030204" pitchFamily="34" charset="0"/>
                <a:cs typeface="Times New Roman" panose="02020603050405020304" pitchFamily="18" charset="0"/>
              </a:rPr>
              <a:t> = resultado) es la hipótesis H, que genéricamente se formula así: </a:t>
            </a:r>
            <a:r>
              <a:rPr lang="es-ES" sz="26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p</a:t>
            </a:r>
            <a:r>
              <a:rPr lang="es-ES" sz="2600" dirty="0">
                <a:latin typeface="Calibri" panose="020F0502020204030204" pitchFamily="34" charset="0"/>
                <a:ea typeface="Calibri" panose="020F0502020204030204" pitchFamily="34" charset="0"/>
                <a:cs typeface="Times New Roman" panose="02020603050405020304" pitchFamily="18" charset="0"/>
              </a:rPr>
              <a:t>(</a:t>
            </a:r>
            <a:r>
              <a:rPr lang="es-ES" sz="2600" dirty="0">
                <a:solidFill>
                  <a:srgbClr val="FF0066"/>
                </a:solidFill>
                <a:latin typeface="Calibri" panose="020F0502020204030204" pitchFamily="34" charset="0"/>
                <a:ea typeface="Calibri" panose="020F0502020204030204" pitchFamily="34" charset="0"/>
                <a:cs typeface="Times New Roman" panose="02020603050405020304" pitchFamily="18" charset="0"/>
              </a:rPr>
              <a:t>H</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dirty="0">
                <a:solidFill>
                  <a:srgbClr val="CC6600"/>
                </a:solidFill>
                <a:latin typeface="Calibri" panose="020F0502020204030204" pitchFamily="34" charset="0"/>
                <a:ea typeface="Calibri" panose="020F0502020204030204" pitchFamily="34" charset="0"/>
                <a:cs typeface="Times New Roman" panose="02020603050405020304" pitchFamily="18" charset="0"/>
              </a:rPr>
              <a:t>R</a:t>
            </a:r>
            <a:r>
              <a:rPr lang="es-ES" sz="2600" dirty="0">
                <a:latin typeface="Calibri" panose="020F0502020204030204" pitchFamily="34" charset="0"/>
                <a:ea typeface="Calibri" panose="020F0502020204030204" pitchFamily="34" charset="0"/>
                <a:cs typeface="Times New Roman" panose="02020603050405020304" pitchFamily="18" charset="0"/>
              </a:rPr>
              <a:t>) = </a:t>
            </a:r>
            <a:r>
              <a:rPr lang="es-ES" sz="2600" i="1" dirty="0">
                <a:solidFill>
                  <a:srgbClr val="FF0066"/>
                </a:solidFill>
                <a:latin typeface="Calibri" panose="020F0502020204030204" pitchFamily="34" charset="0"/>
                <a:ea typeface="Calibri" panose="020F0502020204030204" pitchFamily="34" charset="0"/>
                <a:cs typeface="Times New Roman" panose="02020603050405020304" pitchFamily="18" charset="0"/>
              </a:rPr>
              <a:t>r</a:t>
            </a:r>
            <a:endParaRPr lang="es-ES" sz="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600" dirty="0">
                <a:latin typeface="Calibri" panose="020F0502020204030204" pitchFamily="34" charset="0"/>
                <a:ea typeface="Calibri" panose="020F0502020204030204" pitchFamily="34" charset="0"/>
                <a:cs typeface="Times New Roman" panose="02020603050405020304" pitchFamily="18" charset="0"/>
              </a:rPr>
              <a:t> </a:t>
            </a:r>
            <a:endParaRPr lang="es-ES" sz="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smtClean="0">
                <a:latin typeface="Calibri" panose="020F0502020204030204" pitchFamily="34" charset="0"/>
                <a:ea typeface="Calibri" panose="020F0502020204030204" pitchFamily="34" charset="0"/>
                <a:cs typeface="Times New Roman" panose="02020603050405020304" pitchFamily="18" charset="0"/>
              </a:rPr>
              <a:t>1) </a:t>
            </a:r>
            <a:r>
              <a:rPr lang="es-ES" sz="2600"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a:t>
            </a:r>
            <a:r>
              <a:rPr lang="es-ES" sz="2600" dirty="0" smtClean="0">
                <a:latin typeface="Calibri" panose="020F0502020204030204" pitchFamily="34" charset="0"/>
                <a:ea typeface="Calibri" panose="020F0502020204030204" pitchFamily="34" charset="0"/>
                <a:cs typeface="Times New Roman" panose="02020603050405020304" pitchFamily="18" charset="0"/>
              </a:rPr>
              <a:t>(</a:t>
            </a:r>
            <a:r>
              <a:rPr lang="es-ES" sz="26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O</a:t>
            </a:r>
            <a:r>
              <a:rPr lang="es-ES" sz="2600" dirty="0" smtClean="0">
                <a:latin typeface="Calibri" panose="020F0502020204030204" pitchFamily="34" charset="0"/>
                <a:ea typeface="Calibri" panose="020F0502020204030204" pitchFamily="34" charset="0"/>
                <a:cs typeface="Times New Roman" panose="02020603050405020304" pitchFamily="18" charset="0"/>
              </a:rPr>
              <a:t>,</a:t>
            </a:r>
            <a:r>
              <a:rPr lang="es-ES" sz="2600" dirty="0" smtClean="0">
                <a:solidFill>
                  <a:srgbClr val="CC6600"/>
                </a:solidFill>
                <a:latin typeface="Calibri" panose="020F0502020204030204" pitchFamily="34" charset="0"/>
                <a:ea typeface="Calibri" panose="020F0502020204030204" pitchFamily="34" charset="0"/>
                <a:cs typeface="Times New Roman" panose="02020603050405020304" pitchFamily="18" charset="0"/>
              </a:rPr>
              <a:t>R</a:t>
            </a:r>
            <a:r>
              <a:rPr lang="es-ES" sz="2600" dirty="0" smtClean="0">
                <a:latin typeface="Calibri" panose="020F0502020204030204" pitchFamily="34" charset="0"/>
                <a:ea typeface="Calibri" panose="020F0502020204030204" pitchFamily="34" charset="0"/>
                <a:cs typeface="Times New Roman" panose="02020603050405020304" pitchFamily="18" charset="0"/>
              </a:rPr>
              <a:t>) = </a:t>
            </a:r>
            <a:r>
              <a:rPr lang="es-ES" sz="2600" i="1"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r</a:t>
            </a:r>
            <a:endParaRPr lang="es-ES" sz="2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smtClean="0">
                <a:latin typeface="Calibri" panose="020F0502020204030204" pitchFamily="34" charset="0"/>
                <a:ea typeface="Calibri" panose="020F0502020204030204" pitchFamily="34" charset="0"/>
                <a:cs typeface="Times New Roman" panose="02020603050405020304" pitchFamily="18" charset="0"/>
              </a:rPr>
              <a:t>2</a:t>
            </a:r>
            <a:r>
              <a:rPr lang="es-ES" sz="2600" dirty="0">
                <a:latin typeface="Calibri" panose="020F0502020204030204" pitchFamily="34" charset="0"/>
                <a:ea typeface="Calibri" panose="020F0502020204030204" pitchFamily="34" charset="0"/>
                <a:cs typeface="Times New Roman" panose="02020603050405020304" pitchFamily="18" charset="0"/>
              </a:rPr>
              <a:t>) i es el caso de </a:t>
            </a:r>
            <a:r>
              <a:rPr lang="es-ES" sz="2600" dirty="0">
                <a:solidFill>
                  <a:srgbClr val="CC6600"/>
                </a:solidFill>
                <a:latin typeface="Calibri" panose="020F0502020204030204" pitchFamily="34" charset="0"/>
                <a:ea typeface="Calibri" panose="020F0502020204030204" pitchFamily="34" charset="0"/>
                <a:cs typeface="Times New Roman" panose="02020603050405020304" pitchFamily="18" charset="0"/>
              </a:rPr>
              <a:t>R</a:t>
            </a: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a:latin typeface="Calibri" panose="020F0502020204030204" pitchFamily="34" charset="0"/>
                <a:ea typeface="Calibri" panose="020F0502020204030204" pitchFamily="34" charset="0"/>
                <a:cs typeface="Times New Roman" panose="02020603050405020304" pitchFamily="18" charset="0"/>
              </a:rPr>
              <a:t>======================================== [con una </a:t>
            </a:r>
            <a:r>
              <a:rPr lang="es-ES" sz="2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probabilidad</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i="1" dirty="0">
                <a:solidFill>
                  <a:srgbClr val="FF0066"/>
                </a:solidFill>
                <a:latin typeface="Calibri" panose="020F0502020204030204" pitchFamily="34" charset="0"/>
                <a:ea typeface="Calibri" panose="020F0502020204030204" pitchFamily="34" charset="0"/>
                <a:cs typeface="Times New Roman" panose="02020603050405020304" pitchFamily="18" charset="0"/>
              </a:rPr>
              <a:t>r</a:t>
            </a:r>
            <a:r>
              <a:rPr lang="es-ES" sz="26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20000"/>
              </a:lnSpc>
              <a:spcAft>
                <a:spcPts val="0"/>
              </a:spcAft>
            </a:pPr>
            <a:r>
              <a:rPr lang="es-ES" sz="2600" dirty="0">
                <a:latin typeface="Calibri" panose="020F0502020204030204" pitchFamily="34" charset="0"/>
                <a:ea typeface="Calibri" panose="020F0502020204030204" pitchFamily="34" charset="0"/>
                <a:cs typeface="Times New Roman" panose="02020603050405020304" pitchFamily="18" charset="0"/>
              </a:rPr>
              <a:t>3) i es un caso de </a:t>
            </a:r>
            <a:r>
              <a:rPr lang="es-ES" sz="26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O</a:t>
            </a:r>
            <a:endParaRPr lang="es-ES" sz="2600" dirty="0">
              <a:solidFill>
                <a:srgbClr val="FF3399"/>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20000"/>
              </a:lnSpc>
              <a:spcAft>
                <a:spcPts val="0"/>
              </a:spcAft>
            </a:pPr>
            <a:r>
              <a:rPr lang="es-ES" sz="2600" dirty="0" smtClean="0">
                <a:latin typeface="Calibri" panose="020F0502020204030204" pitchFamily="34" charset="0"/>
                <a:ea typeface="Calibri" panose="020F0502020204030204" pitchFamily="34" charset="0"/>
                <a:cs typeface="Times New Roman" panose="02020603050405020304" pitchFamily="18" charset="0"/>
              </a:rPr>
              <a:t>1</a:t>
            </a:r>
            <a:r>
              <a:rPr lang="es-ES" sz="2600" dirty="0" smtClean="0">
                <a:latin typeface="Calibri" panose="020F0502020204030204" pitchFamily="34" charset="0"/>
                <a:ea typeface="Calibri" panose="020F0502020204030204" pitchFamily="34" charset="0"/>
              </a:rPr>
              <a:t>) </a:t>
            </a:r>
            <a:r>
              <a:rPr lang="es-ES" sz="2600" dirty="0" smtClean="0">
                <a:solidFill>
                  <a:srgbClr val="FF0066"/>
                </a:solidFill>
                <a:latin typeface="Calibri" panose="020F0502020204030204" pitchFamily="34" charset="0"/>
                <a:ea typeface="Times New Roman" panose="02020603050405020304" pitchFamily="18" charset="0"/>
              </a:rPr>
              <a:t>El </a:t>
            </a:r>
            <a:r>
              <a:rPr lang="es-ES" sz="2600" dirty="0">
                <a:solidFill>
                  <a:srgbClr val="FF0066"/>
                </a:solidFill>
                <a:latin typeface="Calibri" panose="020F0502020204030204" pitchFamily="34" charset="0"/>
                <a:ea typeface="Times New Roman" panose="02020603050405020304" pitchFamily="18" charset="0"/>
              </a:rPr>
              <a:t>60%</a:t>
            </a:r>
            <a:r>
              <a:rPr lang="es-ES" sz="2600" dirty="0">
                <a:latin typeface="Calibri" panose="020F0502020204030204" pitchFamily="34" charset="0"/>
                <a:ea typeface="Times New Roman" panose="02020603050405020304" pitchFamily="18" charset="0"/>
              </a:rPr>
              <a:t> de </a:t>
            </a:r>
            <a:r>
              <a:rPr lang="es-ES" sz="2600" dirty="0">
                <a:solidFill>
                  <a:srgbClr val="CC6600"/>
                </a:solidFill>
                <a:latin typeface="Calibri" panose="020F0502020204030204" pitchFamily="34" charset="0"/>
                <a:ea typeface="Calibri" panose="020F0502020204030204" pitchFamily="34" charset="0"/>
              </a:rPr>
              <a:t>todas las personas expuestas al contagio del sarampión</a:t>
            </a:r>
            <a:r>
              <a:rPr lang="es-ES" sz="2600" dirty="0">
                <a:latin typeface="Calibri" panose="020F0502020204030204" pitchFamily="34" charset="0"/>
                <a:ea typeface="Times New Roman" panose="02020603050405020304" pitchFamily="18" charset="0"/>
              </a:rPr>
              <a:t> contraen la enfermedad </a:t>
            </a:r>
            <a:endParaRPr lang="es-ES" sz="600" dirty="0" smtClean="0">
              <a:latin typeface="Calibri" panose="020F0502020204030204" pitchFamily="34" charset="0"/>
              <a:ea typeface="Times New Roman" panose="02020603050405020304" pitchFamily="18" charset="0"/>
            </a:endParaRPr>
          </a:p>
          <a:p>
            <a:pPr algn="just">
              <a:lnSpc>
                <a:spcPct val="120000"/>
              </a:lnSpc>
              <a:spcAft>
                <a:spcPts val="0"/>
              </a:spcAft>
            </a:pPr>
            <a:endParaRPr lang="es-ES" sz="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smtClean="0">
                <a:latin typeface="Calibri" panose="020F0502020204030204" pitchFamily="34" charset="0"/>
                <a:ea typeface="Calibri" panose="020F0502020204030204" pitchFamily="34" charset="0"/>
                <a:cs typeface="Times New Roman" panose="02020603050405020304" pitchFamily="18" charset="0"/>
              </a:rPr>
              <a:t>2</a:t>
            </a:r>
            <a:r>
              <a:rPr lang="es-ES" sz="2600" dirty="0">
                <a:latin typeface="Calibri" panose="020F0502020204030204" pitchFamily="34" charset="0"/>
                <a:ea typeface="Calibri" panose="020F0502020204030204" pitchFamily="34" charset="0"/>
                <a:cs typeface="Times New Roman" panose="02020603050405020304" pitchFamily="18" charset="0"/>
              </a:rPr>
              <a:t>) Juan es un caso de los que </a:t>
            </a:r>
            <a:r>
              <a:rPr lang="es-ES" sz="2600" dirty="0">
                <a:solidFill>
                  <a:srgbClr val="CC6600"/>
                </a:solidFill>
                <a:latin typeface="Calibri" panose="020F0502020204030204" pitchFamily="34" charset="0"/>
                <a:ea typeface="Calibri" panose="020F0502020204030204" pitchFamily="34" charset="0"/>
                <a:cs typeface="Times New Roman" panose="02020603050405020304" pitchFamily="18" charset="0"/>
              </a:rPr>
              <a:t>estaban expuestos al contagio del sarampión</a:t>
            </a:r>
            <a:r>
              <a:rPr lang="es-ES" sz="26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20000"/>
              </a:lnSpc>
              <a:spcAft>
                <a:spcPts val="0"/>
              </a:spcAft>
            </a:pPr>
            <a:r>
              <a:rPr lang="es-ES" sz="2600" dirty="0">
                <a:latin typeface="Calibri" panose="020F0502020204030204" pitchFamily="34" charset="0"/>
                <a:ea typeface="Calibri" panose="020F0502020204030204" pitchFamily="34" charset="0"/>
                <a:cs typeface="Times New Roman" panose="02020603050405020304" pitchFamily="18" charset="0"/>
              </a:rPr>
              <a:t>======================================== [con una </a:t>
            </a:r>
            <a:r>
              <a:rPr lang="es-ES" sz="2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probabilidad</a:t>
            </a:r>
            <a:r>
              <a:rPr lang="es-ES" sz="2600" dirty="0">
                <a:latin typeface="Calibri" panose="020F0502020204030204" pitchFamily="34" charset="0"/>
                <a:ea typeface="Calibri" panose="020F0502020204030204" pitchFamily="34" charset="0"/>
                <a:cs typeface="Times New Roman" panose="02020603050405020304" pitchFamily="18" charset="0"/>
              </a:rPr>
              <a:t> </a:t>
            </a:r>
            <a:r>
              <a:rPr lang="es-ES" sz="2600" i="1" dirty="0">
                <a:solidFill>
                  <a:srgbClr val="FF0066"/>
                </a:solidFill>
                <a:latin typeface="Calibri" panose="020F0502020204030204" pitchFamily="34" charset="0"/>
                <a:ea typeface="Calibri" panose="020F0502020204030204" pitchFamily="34" charset="0"/>
                <a:cs typeface="Times New Roman" panose="02020603050405020304" pitchFamily="18" charset="0"/>
              </a:rPr>
              <a:t>del 60%</a:t>
            </a:r>
            <a:r>
              <a:rPr lang="es-ES" sz="2600" dirty="0">
                <a:solidFill>
                  <a:srgbClr val="FF0066"/>
                </a:solidFill>
                <a:latin typeface="Calibri" panose="020F0502020204030204" pitchFamily="34" charset="0"/>
                <a:ea typeface="Calibri" panose="020F0502020204030204" pitchFamily="34" charset="0"/>
                <a:cs typeface="Times New Roman" panose="02020603050405020304" pitchFamily="18" charset="0"/>
              </a:rPr>
              <a:t>]</a:t>
            </a: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sz="2600" dirty="0">
                <a:latin typeface="Calibri" panose="020F0502020204030204" pitchFamily="34" charset="0"/>
                <a:ea typeface="Calibri" panose="020F0502020204030204" pitchFamily="34" charset="0"/>
                <a:cs typeface="Times New Roman" panose="02020603050405020304" pitchFamily="18" charset="0"/>
              </a:rPr>
              <a:t>3) Juan es un caso de los que </a:t>
            </a:r>
            <a:r>
              <a:rPr lang="es-ES" sz="2600" dirty="0">
                <a:solidFill>
                  <a:srgbClr val="FF0066"/>
                </a:solidFill>
                <a:latin typeface="Calibri" panose="020F0502020204030204" pitchFamily="34" charset="0"/>
                <a:ea typeface="Calibri" panose="020F0502020204030204" pitchFamily="34" charset="0"/>
                <a:cs typeface="Times New Roman" panose="02020603050405020304" pitchFamily="18" charset="0"/>
              </a:rPr>
              <a:t>contrajeron la </a:t>
            </a:r>
            <a:r>
              <a:rPr lang="es-ES" sz="2600"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enfermedad</a:t>
            </a:r>
          </a:p>
          <a:p>
            <a:pPr algn="just">
              <a:lnSpc>
                <a:spcPct val="120000"/>
              </a:lnSpc>
              <a:spcAft>
                <a:spcPts val="0"/>
              </a:spcAft>
            </a:pP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smtClean="0">
                <a:solidFill>
                  <a:srgbClr val="008080"/>
                </a:solidFill>
                <a:latin typeface="Calibri" panose="020F0502020204030204" pitchFamily="34" charset="0"/>
                <a:ea typeface="FreeSans"/>
                <a:cs typeface="FreeSans"/>
              </a:rPr>
              <a:t>Véase que es una aplicación particular del modo DARII de la figura 1ª</a:t>
            </a:r>
            <a:endParaRPr lang="es-ES" sz="2000" dirty="0" smtClean="0">
              <a:solidFill>
                <a:srgbClr val="008080"/>
              </a:solidFill>
              <a:effectLst/>
              <a:latin typeface="Calibri" panose="020F0502020204030204" pitchFamily="34" charset="0"/>
              <a:ea typeface="FreeSans"/>
              <a:cs typeface="FreeSans"/>
            </a:endParaRPr>
          </a:p>
          <a:p>
            <a:pPr algn="just">
              <a:lnSpc>
                <a:spcPct val="100000"/>
              </a:lnSpc>
              <a:spcAft>
                <a:spcPts val="0"/>
              </a:spcAft>
            </a:pPr>
            <a:endParaRPr lang="es-ES" sz="2000" dirty="0">
              <a:solidFill>
                <a:srgbClr val="008080"/>
              </a:solidFill>
              <a:effectLst/>
              <a:latin typeface="Calibri" panose="020F0502020204030204" pitchFamily="34" charset="0"/>
              <a:ea typeface="FreeSans"/>
              <a:cs typeface="FreeSans"/>
            </a:endParaRPr>
          </a:p>
        </p:txBody>
      </p:sp>
      <p:sp>
        <p:nvSpPr>
          <p:cNvPr id="2" name="Rectángulo 1">
            <a:extLst>
              <a:ext uri="{FF2B5EF4-FFF2-40B4-BE49-F238E27FC236}">
                <a16:creationId xmlns:a16="http://schemas.microsoft.com/office/drawing/2014/main" id="{DC726578-3BC7-4B1D-B94E-6898873B1436}"/>
              </a:ext>
            </a:extLst>
          </p:cNvPr>
          <p:cNvSpPr/>
          <p:nvPr/>
        </p:nvSpPr>
        <p:spPr>
          <a:xfrm>
            <a:off x="901147" y="1645921"/>
            <a:ext cx="10310191" cy="19463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a:extLst>
              <a:ext uri="{FF2B5EF4-FFF2-40B4-BE49-F238E27FC236}">
                <a16:creationId xmlns:a16="http://schemas.microsoft.com/office/drawing/2014/main" id="{2422ED1C-22BF-4C57-87BD-F2A0EBEB21C2}"/>
              </a:ext>
            </a:extLst>
          </p:cNvPr>
          <p:cNvSpPr/>
          <p:nvPr/>
        </p:nvSpPr>
        <p:spPr>
          <a:xfrm>
            <a:off x="901147" y="3801291"/>
            <a:ext cx="10310191" cy="2299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6957062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92753" y="464876"/>
            <a:ext cx="9800824" cy="5753043"/>
          </a:xfrm>
        </p:spPr>
        <p:txBody>
          <a:bodyPr>
            <a:normAutofit/>
          </a:bodyPr>
          <a:lstStyle/>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Acudamos </a:t>
            </a:r>
            <a:r>
              <a:rPr lang="es-ES" sz="2000" dirty="0">
                <a:latin typeface="Calibri" panose="020F0502020204030204" pitchFamily="34" charset="0"/>
                <a:ea typeface="Calibri" panose="020F0502020204030204" pitchFamily="34" charset="0"/>
                <a:cs typeface="Calibri" panose="020F0502020204030204" pitchFamily="34" charset="0"/>
              </a:rPr>
              <a:t>a otro ejemplo de contraste de hipótesis con intervalos de confianza, que formulamos así </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p</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H</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6600"/>
                </a:solidFill>
                <a:latin typeface="Calibri" panose="020F0502020204030204" pitchFamily="34" charset="0"/>
                <a:ea typeface="Calibri" panose="020F0502020204030204" pitchFamily="34" charset="0"/>
                <a:cs typeface="Calibri" panose="020F0502020204030204" pitchFamily="34" charset="0"/>
              </a:rPr>
              <a:t>D</a:t>
            </a:r>
            <a:r>
              <a:rPr lang="es-ES" sz="2000" dirty="0">
                <a:latin typeface="Calibri" panose="020F0502020204030204" pitchFamily="34" charset="0"/>
                <a:ea typeface="Calibri" panose="020F0502020204030204" pitchFamily="34" charset="0"/>
                <a:cs typeface="Calibri" panose="020F0502020204030204" pitchFamily="34" charset="0"/>
              </a:rPr>
              <a:t>) =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r</a:t>
            </a:r>
            <a:r>
              <a:rPr lang="es-ES" sz="2000" dirty="0">
                <a:latin typeface="Calibri" panose="020F0502020204030204" pitchFamily="34" charset="0"/>
                <a:ea typeface="Calibri" panose="020F0502020204030204" pitchFamily="34" charset="0"/>
                <a:cs typeface="Calibri" panose="020F0502020204030204" pitchFamily="34" charset="0"/>
              </a:rPr>
              <a:t> ; a la que hemos llegado deductivamente. Por ponerle un argumento cualquiera podríamos decir que la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probabilidad</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de obtener un as </a:t>
            </a:r>
            <a:r>
              <a:rPr lang="es-ES" sz="2000" dirty="0">
                <a:latin typeface="Calibri" panose="020F0502020204030204" pitchFamily="34" charset="0"/>
                <a:ea typeface="Calibri" panose="020F0502020204030204" pitchFamily="34" charset="0"/>
                <a:cs typeface="Calibri" panose="020F0502020204030204" pitchFamily="34" charset="0"/>
              </a:rPr>
              <a:t>con el </a:t>
            </a:r>
            <a:r>
              <a:rPr lang="es-ES" sz="2000" dirty="0">
                <a:solidFill>
                  <a:srgbClr val="CC6600"/>
                </a:solidFill>
                <a:latin typeface="Calibri" panose="020F0502020204030204" pitchFamily="34" charset="0"/>
                <a:ea typeface="Calibri" panose="020F0502020204030204" pitchFamily="34" charset="0"/>
                <a:cs typeface="Calibri" panose="020F0502020204030204" pitchFamily="34" charset="0"/>
              </a:rPr>
              <a:t>experimento de lanzar un dado perfecto</a:t>
            </a:r>
            <a:r>
              <a:rPr lang="es-ES" sz="2000" dirty="0">
                <a:latin typeface="Calibri" panose="020F0502020204030204" pitchFamily="34" charset="0"/>
                <a:ea typeface="Calibri" panose="020F0502020204030204" pitchFamily="34" charset="0"/>
                <a:cs typeface="Calibri" panose="020F0502020204030204" pitchFamily="34" charset="0"/>
              </a:rPr>
              <a:t> es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0,166</a:t>
            </a:r>
            <a:r>
              <a:rPr lang="es-ES" sz="2000" dirty="0">
                <a:latin typeface="Calibri" panose="020F0502020204030204" pitchFamily="34" charset="0"/>
                <a:ea typeface="Calibri" panose="020F0502020204030204" pitchFamily="34" charset="0"/>
                <a:cs typeface="Calibri" panose="020F0502020204030204" pitchFamily="34" charset="0"/>
              </a:rPr>
              <a:t>, y la formularíamos así </a:t>
            </a:r>
            <a:r>
              <a:rPr lang="es-ES" sz="2000" i="1" dirty="0">
                <a:solidFill>
                  <a:srgbClr val="0000FF"/>
                </a:solidFill>
                <a:latin typeface="Calibri" panose="020F0502020204030204" pitchFamily="34" charset="0"/>
                <a:ea typeface="Calibri" panose="020F0502020204030204" pitchFamily="34" charset="0"/>
                <a:cs typeface="Calibri" panose="020F0502020204030204" pitchFamily="34" charset="0"/>
              </a:rPr>
              <a:t>p</a:t>
            </a:r>
            <a:r>
              <a:rPr lang="es-ES" sz="2000" dirty="0">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as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C6600"/>
                </a:solidFill>
                <a:latin typeface="Calibri" panose="020F0502020204030204" pitchFamily="34" charset="0"/>
                <a:ea typeface="Calibri" panose="020F0502020204030204" pitchFamily="34" charset="0"/>
                <a:cs typeface="Calibri" panose="020F0502020204030204" pitchFamily="34" charset="0"/>
              </a:rPr>
              <a:t>lanzar un dado perfecto</a:t>
            </a:r>
            <a:r>
              <a:rPr lang="es-ES" sz="2000" dirty="0">
                <a:latin typeface="Calibri" panose="020F0502020204030204" pitchFamily="34" charset="0"/>
                <a:ea typeface="Calibri" panose="020F0502020204030204" pitchFamily="34" charset="0"/>
                <a:cs typeface="Calibri" panose="020F0502020204030204" pitchFamily="34" charset="0"/>
              </a:rPr>
              <a:t>) =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0,166</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1)  Si nuestro dado es perfecto, entonces al </a:t>
            </a:r>
            <a:r>
              <a:rPr lang="es-ES" sz="2000" dirty="0">
                <a:solidFill>
                  <a:srgbClr val="CC6600"/>
                </a:solidFill>
                <a:latin typeface="Calibri" panose="020F0502020204030204" pitchFamily="34" charset="0"/>
                <a:ea typeface="Calibri" panose="020F0502020204030204" pitchFamily="34" charset="0"/>
                <a:cs typeface="Calibri" panose="020F0502020204030204" pitchFamily="34" charset="0"/>
              </a:rPr>
              <a:t>lanzarlo 1000 veces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obtendremos un as</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con una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probabilidad</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del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16,6% (IC 95%; 14,3% a 18,9%)</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2) </a:t>
            </a:r>
            <a:r>
              <a:rPr lang="es-ES" sz="2000" dirty="0">
                <a:solidFill>
                  <a:srgbClr val="CC6600"/>
                </a:solidFill>
                <a:latin typeface="Calibri" panose="020F0502020204030204" pitchFamily="34" charset="0"/>
                <a:ea typeface="Calibri" panose="020F0502020204030204" pitchFamily="34" charset="0"/>
                <a:cs typeface="Calibri" panose="020F0502020204030204" pitchFamily="34" charset="0"/>
              </a:rPr>
              <a:t>Al lanzar nuestro dado 1000 veces </a:t>
            </a:r>
            <a:r>
              <a:rPr lang="es-ES" sz="2000" b="1" dirty="0">
                <a:solidFill>
                  <a:srgbClr val="CC3399"/>
                </a:solidFill>
                <a:latin typeface="Calibri" panose="020F0502020204030204" pitchFamily="34" charset="0"/>
                <a:ea typeface="Calibri" panose="020F0502020204030204" pitchFamily="34" charset="0"/>
                <a:cs typeface="Calibri" panose="020F0502020204030204" pitchFamily="34" charset="0"/>
              </a:rPr>
              <a:t>NO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hemos obtenido un as con una probabilidad entre 14,3% y 18,9%</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porque hemos obtenido el as un 22% de los lanzamientos.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dirty="0">
                <a:latin typeface="Calibri" panose="020F0502020204030204" pitchFamily="34" charset="0"/>
                <a:ea typeface="Times New Roman" panose="02020603050405020304" pitchFamily="18"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 ======================================== [</a:t>
            </a:r>
            <a:r>
              <a:rPr lang="es-ES" sz="2000" dirty="0">
                <a:solidFill>
                  <a:srgbClr val="0000FF"/>
                </a:solidFill>
                <a:latin typeface="Calibri" panose="020F0502020204030204" pitchFamily="34" charset="0"/>
                <a:ea typeface="Calibri" panose="020F0502020204030204" pitchFamily="34" charset="0"/>
                <a:cs typeface="Calibri" panose="020F0502020204030204" pitchFamily="34" charset="0"/>
              </a:rPr>
              <a:t>con un nivel de confianza</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 del 95%</a:t>
            </a:r>
            <a:r>
              <a:rPr lang="es-ES"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3) El nuestro NO es un dado </a:t>
            </a:r>
            <a:r>
              <a:rPr lang="es-ES" sz="2000" dirty="0" smtClean="0">
                <a:latin typeface="Calibri" panose="020F0502020204030204" pitchFamily="34" charset="0"/>
                <a:ea typeface="Calibri" panose="020F0502020204030204" pitchFamily="34" charset="0"/>
                <a:cs typeface="Calibri" panose="020F0502020204030204" pitchFamily="34" charset="0"/>
              </a:rPr>
              <a:t>perfecto</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700" dirty="0">
                <a:solidFill>
                  <a:srgbClr val="008080"/>
                </a:solidFill>
                <a:latin typeface="Calibri" panose="020F0502020204030204" pitchFamily="34" charset="0"/>
                <a:ea typeface="Calibri" panose="020F0502020204030204" pitchFamily="34" charset="0"/>
                <a:cs typeface="Times New Roman" panose="02020603050405020304" pitchFamily="18" charset="0"/>
              </a:rPr>
              <a:t>Véase que es una aplicación particular del </a:t>
            </a:r>
            <a:r>
              <a:rPr lang="es-ES" sz="1700" i="1" dirty="0">
                <a:solidFill>
                  <a:srgbClr val="008080"/>
                </a:solidFill>
                <a:latin typeface="Calibri" panose="020F0502020204030204" pitchFamily="34" charset="0"/>
                <a:ea typeface="Calibri" panose="020F0502020204030204" pitchFamily="34" charset="0"/>
                <a:cs typeface="Times New Roman" panose="02020603050405020304" pitchFamily="18" charset="0"/>
              </a:rPr>
              <a:t>modus </a:t>
            </a:r>
            <a:r>
              <a:rPr lang="es-ES" sz="1700" i="1"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tollendo</a:t>
            </a:r>
            <a:r>
              <a:rPr lang="es-ES" sz="1700" i="1"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es-ES" sz="1700" i="1" dirty="0" err="1">
                <a:solidFill>
                  <a:srgbClr val="008080"/>
                </a:solidFill>
                <a:latin typeface="Calibri" panose="020F0502020204030204" pitchFamily="34" charset="0"/>
                <a:ea typeface="Calibri" panose="020F0502020204030204" pitchFamily="34" charset="0"/>
                <a:cs typeface="Times New Roman" panose="02020603050405020304" pitchFamily="18" charset="0"/>
              </a:rPr>
              <a:t>tollens</a:t>
            </a:r>
            <a:r>
              <a:rPr lang="es-ES" sz="1700" i="1"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es-ES" sz="1700" dirty="0">
                <a:solidFill>
                  <a:srgbClr val="008080"/>
                </a:solidFill>
                <a:latin typeface="Calibri" panose="020F0502020204030204" pitchFamily="34" charset="0"/>
                <a:ea typeface="Calibri" panose="020F0502020204030204" pitchFamily="34" charset="0"/>
                <a:cs typeface="Times New Roman" panose="02020603050405020304" pitchFamily="18" charset="0"/>
              </a:rPr>
              <a:t>de razonamiento hipotético deductivo</a:t>
            </a:r>
            <a:endParaRPr lang="es-ES"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solidFill>
                <a:srgbClr val="008080"/>
              </a:solidFill>
              <a:effectLst/>
              <a:latin typeface="Calibri" panose="020F0502020204030204" pitchFamily="34" charset="0"/>
              <a:ea typeface="FreeSans"/>
              <a:cs typeface="FreeSans"/>
            </a:endParaRPr>
          </a:p>
        </p:txBody>
      </p:sp>
      <p:sp>
        <p:nvSpPr>
          <p:cNvPr id="2" name="Rectángulo 1">
            <a:extLst>
              <a:ext uri="{FF2B5EF4-FFF2-40B4-BE49-F238E27FC236}">
                <a16:creationId xmlns:a16="http://schemas.microsoft.com/office/drawing/2014/main" id="{4EE783B8-D0CF-4DCB-8F88-671F58D24FF0}"/>
              </a:ext>
            </a:extLst>
          </p:cNvPr>
          <p:cNvSpPr/>
          <p:nvPr/>
        </p:nvSpPr>
        <p:spPr>
          <a:xfrm>
            <a:off x="924776" y="2246810"/>
            <a:ext cx="10136778" cy="30828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3656179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Como puede verse, la explicación probabilística de un determinado evento comparte ciertas características básicas con el tipo correspondiente de explicación nomológico-deductiva. </a:t>
            </a:r>
            <a:endParaRPr lang="es-ES" sz="20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En </a:t>
            </a:r>
            <a:r>
              <a:rPr lang="es-ES" sz="2000" dirty="0">
                <a:latin typeface="Calibri" panose="020F0502020204030204" pitchFamily="34" charset="0"/>
                <a:ea typeface="Calibri" panose="020F0502020204030204" pitchFamily="34" charset="0"/>
                <a:cs typeface="Calibri" panose="020F0502020204030204" pitchFamily="34" charset="0"/>
              </a:rPr>
              <a:t>ambos casos, el evento dado se explica en referencia a otros, con los que la conclusión (fenómeno que se quiere explicar o </a:t>
            </a:r>
            <a:r>
              <a:rPr lang="es-ES" sz="2000" i="1" dirty="0" err="1">
                <a:latin typeface="Calibri" panose="020F0502020204030204" pitchFamily="34" charset="0"/>
                <a:ea typeface="Calibri" panose="020F0502020204030204" pitchFamily="34" charset="0"/>
                <a:cs typeface="Calibri" panose="020F0502020204030204" pitchFamily="34" charset="0"/>
              </a:rPr>
              <a:t>explanandum</a:t>
            </a:r>
            <a:r>
              <a:rPr lang="es-ES" sz="2000" dirty="0">
                <a:latin typeface="Calibri" panose="020F0502020204030204" pitchFamily="34" charset="0"/>
                <a:ea typeface="Calibri" panose="020F0502020204030204" pitchFamily="34" charset="0"/>
                <a:cs typeface="Calibri" panose="020F0502020204030204" pitchFamily="34" charset="0"/>
              </a:rPr>
              <a:t>) está conectada por medio de leyes. Pero en un caso las leyes son de forma universal; en el otro, de forma probabilística.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503130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21206" y="2059804"/>
            <a:ext cx="9549587" cy="4988170"/>
          </a:xfrm>
        </p:spPr>
        <p:txBody>
          <a:bodyPr>
            <a:normAutofit/>
          </a:bodyPr>
          <a:lstStyle/>
          <a:p>
            <a:pPr>
              <a:lnSpc>
                <a:spcPct val="100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NOCIÓN DE ONTOLOGÍA</a:t>
            </a:r>
            <a:endParaRPr lang="es-ES" sz="3600" b="1"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3642900" y="1736036"/>
            <a:ext cx="4906198" cy="10590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628609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910354"/>
            <a:ext cx="9800824" cy="4769230"/>
          </a:xfrm>
        </p:spPr>
        <p:txBody>
          <a:bodyPr>
            <a:normAutofit/>
          </a:bodyPr>
          <a:lstStyle/>
          <a:p>
            <a:pPr algn="just">
              <a:lnSpc>
                <a:spcPct val="100000"/>
              </a:lnSpc>
              <a:spcAft>
                <a:spcPts val="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effectLst/>
                <a:latin typeface="Calibri" panose="020F0502020204030204" pitchFamily="34" charset="0"/>
                <a:ea typeface="Calibri" panose="020F0502020204030204" pitchFamily="34" charset="0"/>
                <a:cs typeface="Times New Roman" panose="02020603050405020304" pitchFamily="18" charset="0"/>
              </a:rPr>
              <a:t>O.5.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En </a:t>
            </a:r>
            <a:r>
              <a:rPr lang="es-ES" sz="2000" dirty="0">
                <a:effectLst/>
                <a:latin typeface="Calibri" panose="020F0502020204030204" pitchFamily="34" charset="0"/>
                <a:ea typeface="Calibri" panose="020F0502020204030204" pitchFamily="34" charset="0"/>
                <a:cs typeface="Times New Roman" panose="02020603050405020304" pitchFamily="18" charset="0"/>
              </a:rPr>
              <a:t>1846, una comisión designada para investigar el asunto atribuyó la frecuencia de la enfermedad en la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División Primera </a:t>
            </a:r>
            <a:r>
              <a:rPr lang="es-ES" sz="2000" dirty="0">
                <a:solidFill>
                  <a:srgbClr val="FF9933"/>
                </a:solidFill>
                <a:effectLst/>
                <a:latin typeface="Calibri" panose="020F0502020204030204" pitchFamily="34" charset="0"/>
                <a:ea typeface="Calibri" panose="020F0502020204030204" pitchFamily="34" charset="0"/>
                <a:cs typeface="Times New Roman" panose="02020603050405020304" pitchFamily="18" charset="0"/>
              </a:rPr>
              <a:t>a las lesiones producidas por los reconocimientos poco cuidadosos que sometían a las </a:t>
            </a:r>
            <a:r>
              <a:rPr lang="es-ES" sz="2000" dirty="0" smtClean="0">
                <a:solidFill>
                  <a:srgbClr val="FF9933"/>
                </a:solidFill>
                <a:effectLst/>
                <a:latin typeface="Calibri" panose="020F0502020204030204" pitchFamily="34" charset="0"/>
                <a:ea typeface="Calibri" panose="020F0502020204030204" pitchFamily="34" charset="0"/>
                <a:cs typeface="Times New Roman" panose="02020603050405020304" pitchFamily="18" charset="0"/>
              </a:rPr>
              <a:t>mujeres </a:t>
            </a:r>
            <a:r>
              <a:rPr lang="es-ES" sz="2000" dirty="0">
                <a:solidFill>
                  <a:srgbClr val="FF9933"/>
                </a:solidFill>
                <a:effectLst/>
                <a:latin typeface="Calibri" panose="020F0502020204030204" pitchFamily="34" charset="0"/>
                <a:ea typeface="Calibri" panose="020F0502020204030204" pitchFamily="34" charset="0"/>
                <a:cs typeface="Times New Roman" panose="02020603050405020304" pitchFamily="18" charset="0"/>
              </a:rPr>
              <a:t>los estudiantes de medicina</a:t>
            </a:r>
            <a:r>
              <a:rPr lang="es-ES" sz="2000" dirty="0">
                <a:effectLst/>
                <a:latin typeface="Calibri" panose="020F0502020204030204" pitchFamily="34" charset="0"/>
                <a:ea typeface="Calibri" panose="020F0502020204030204" pitchFamily="34" charset="0"/>
                <a:cs typeface="Times New Roman" panose="02020603050405020304" pitchFamily="18" charset="0"/>
              </a:rPr>
              <a:t>, todos los cuales realizaban sus prácticas de obstetricia en esta División.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Semmelweis</a:t>
            </a:r>
            <a:r>
              <a:rPr lang="es-ES" sz="2000" dirty="0">
                <a:effectLst/>
                <a:latin typeface="Calibri" panose="020F0502020204030204" pitchFamily="34" charset="0"/>
                <a:ea typeface="Calibri" panose="020F0502020204030204" pitchFamily="34" charset="0"/>
                <a:cs typeface="Times New Roman" panose="02020603050405020304" pitchFamily="18" charset="0"/>
              </a:rPr>
              <a:t> señala, para refutar esta opinión, que: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a) </a:t>
            </a:r>
            <a:r>
              <a:rPr lang="es-ES" sz="2000" dirty="0">
                <a:solidFill>
                  <a:srgbClr val="996600"/>
                </a:solidFill>
                <a:effectLst/>
                <a:latin typeface="Calibri" panose="020F0502020204030204" pitchFamily="34" charset="0"/>
                <a:ea typeface="Calibri" panose="020F0502020204030204" pitchFamily="34" charset="0"/>
                <a:cs typeface="Times New Roman" panose="02020603050405020304" pitchFamily="18" charset="0"/>
              </a:rPr>
              <a:t>las lesiones producidas naturalmente en el proceso del parto son mucho mayores </a:t>
            </a:r>
            <a:r>
              <a:rPr lang="es-ES" sz="2000" dirty="0">
                <a:effectLst/>
                <a:latin typeface="Calibri" panose="020F0502020204030204" pitchFamily="34" charset="0"/>
                <a:ea typeface="Calibri" panose="020F0502020204030204" pitchFamily="34" charset="0"/>
                <a:cs typeface="Times New Roman" panose="02020603050405020304" pitchFamily="18" charset="0"/>
              </a:rPr>
              <a:t>que las que pudiera producir un examen poco cuidadoso; </a:t>
            </a: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b) </a:t>
            </a:r>
            <a:r>
              <a:rPr lang="es-E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las comadronas que recibían enseñanzas en la </a:t>
            </a:r>
            <a:r>
              <a:rPr lang="es-ES"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División Segunda </a:t>
            </a:r>
            <a:r>
              <a:rPr lang="es-E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reconocían a </a:t>
            </a:r>
            <a:r>
              <a:rPr lang="es-ES" sz="20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las mujeres </a:t>
            </a:r>
            <a:r>
              <a:rPr lang="es-ES"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de modo muy análogo</a:t>
            </a:r>
            <a:r>
              <a:rPr lang="es-ES" sz="2000" dirty="0">
                <a:effectLst/>
                <a:latin typeface="Calibri" panose="020F0502020204030204" pitchFamily="34" charset="0"/>
                <a:ea typeface="Calibri" panose="020F0502020204030204" pitchFamily="34" charset="0"/>
                <a:cs typeface="Times New Roman" panose="02020603050405020304" pitchFamily="18" charset="0"/>
              </a:rPr>
              <a:t>, sin por ello producir los mismos efectos; </a:t>
            </a:r>
            <a:endParaRPr lang="es-E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y </a:t>
            </a:r>
            <a:r>
              <a:rPr lang="es-ES" sz="2000" b="1" dirty="0" smtClean="0">
                <a:effectLst/>
                <a:latin typeface="Calibri" panose="020F0502020204030204" pitchFamily="34" charset="0"/>
                <a:ea typeface="Calibri" panose="020F0502020204030204" pitchFamily="34" charset="0"/>
                <a:cs typeface="Times New Roman" panose="02020603050405020304" pitchFamily="18" charset="0"/>
              </a:rPr>
              <a:t>c</a:t>
            </a:r>
            <a:r>
              <a:rPr lang="es-ES" sz="2000" b="1" dirty="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cuando, respondiendo al informe de la comisión, </a:t>
            </a:r>
            <a:r>
              <a:rPr lang="es-ES" sz="2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 redujo a la mitad el número de estudiantes</a:t>
            </a:r>
            <a:r>
              <a:rPr lang="es-ES" sz="2000" dirty="0">
                <a:effectLst/>
                <a:latin typeface="Calibri" panose="020F0502020204030204" pitchFamily="34" charset="0"/>
                <a:ea typeface="Calibri" panose="020F0502020204030204" pitchFamily="34" charset="0"/>
                <a:cs typeface="Times New Roman" panose="02020603050405020304" pitchFamily="18" charset="0"/>
              </a:rPr>
              <a:t> y se restringió al mínimo el reconocimiento de las mujeres por parte de ellos,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a:t>
            </a:r>
            <a:r>
              <a:rPr lang="es-ES"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mortalidad</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2000" dirty="0">
                <a:effectLst/>
                <a:latin typeface="Calibri" panose="020F0502020204030204" pitchFamily="34" charset="0"/>
                <a:ea typeface="Calibri" panose="020F0502020204030204" pitchFamily="34" charset="0"/>
                <a:cs typeface="Times New Roman" panose="02020603050405020304" pitchFamily="18" charset="0"/>
              </a:rPr>
              <a:t>después de un breve descenso, </a:t>
            </a:r>
            <a:r>
              <a:rPr lang="es-ES"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alcanzó </a:t>
            </a:r>
            <a:r>
              <a:rPr lang="es-E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sus cotas más </a:t>
            </a:r>
            <a:r>
              <a:rPr lang="es-ES"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altas en la División Primera</a:t>
            </a:r>
            <a:r>
              <a:rPr lang="es-ES"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9460071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Ontología</a:t>
            </a:r>
            <a:r>
              <a:rPr lang="es-ES" sz="2000" dirty="0">
                <a:latin typeface="Calibri" panose="020F0502020204030204" pitchFamily="34" charset="0"/>
                <a:ea typeface="Calibri" panose="020F0502020204030204" pitchFamily="34" charset="0"/>
                <a:cs typeface="Times New Roman" panose="02020603050405020304" pitchFamily="18" charset="0"/>
              </a:rPr>
              <a:t>, viene de </a:t>
            </a:r>
            <a:r>
              <a:rPr lang="es-ES" sz="2000" i="1" dirty="0">
                <a:latin typeface="Calibri" panose="020F0502020204030204" pitchFamily="34" charset="0"/>
                <a:ea typeface="Calibri" panose="020F0502020204030204" pitchFamily="34" charset="0"/>
                <a:cs typeface="Times New Roman" panose="02020603050405020304" pitchFamily="18" charset="0"/>
              </a:rPr>
              <a:t>ent</a:t>
            </a:r>
            <a:r>
              <a:rPr lang="es-ES" sz="2000" dirty="0">
                <a:latin typeface="Calibri" panose="020F0502020204030204" pitchFamily="34" charset="0"/>
                <a:ea typeface="Calibri" panose="020F0502020204030204" pitchFamily="34" charset="0"/>
                <a:cs typeface="Times New Roman" panose="02020603050405020304" pitchFamily="18" charset="0"/>
              </a:rPr>
              <a:t>e. </a:t>
            </a:r>
            <a:r>
              <a:rPr lang="es-ES" sz="2000" i="1" dirty="0">
                <a:latin typeface="Calibri" panose="020F0502020204030204" pitchFamily="34" charset="0"/>
                <a:ea typeface="Calibri" panose="020F0502020204030204" pitchFamily="34" charset="0"/>
                <a:cs typeface="Times New Roman" panose="02020603050405020304" pitchFamily="18" charset="0"/>
              </a:rPr>
              <a:t>Ente</a:t>
            </a:r>
            <a:r>
              <a:rPr lang="es-ES" sz="2000" dirty="0">
                <a:latin typeface="Calibri" panose="020F0502020204030204" pitchFamily="34" charset="0"/>
                <a:ea typeface="Calibri" panose="020F0502020204030204" pitchFamily="34" charset="0"/>
                <a:cs typeface="Times New Roman" panose="02020603050405020304" pitchFamily="18" charset="0"/>
              </a:rPr>
              <a:t> es el participio activo del verbo ser, y alude a lo que está obligado a ser, aquello que tiene que ser.</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Ontología significa </a:t>
            </a:r>
            <a:r>
              <a:rPr lang="es-ES" sz="2000" dirty="0" smtClean="0">
                <a:latin typeface="Calibri" panose="020F0502020204030204" pitchFamily="34" charset="0"/>
                <a:ea typeface="Calibri" panose="020F0502020204030204" pitchFamily="34" charset="0"/>
                <a:cs typeface="Times New Roman" panose="02020603050405020304" pitchFamily="18" charset="0"/>
              </a:rPr>
              <a:t>"el </a:t>
            </a:r>
            <a:r>
              <a:rPr lang="es-ES" sz="2000" dirty="0">
                <a:latin typeface="Calibri" panose="020F0502020204030204" pitchFamily="34" charset="0"/>
                <a:ea typeface="Calibri" panose="020F0502020204030204" pitchFamily="34" charset="0"/>
                <a:cs typeface="Times New Roman" panose="02020603050405020304" pitchFamily="18" charset="0"/>
              </a:rPr>
              <a:t>estudio del </a:t>
            </a:r>
            <a:r>
              <a:rPr lang="es-ES" sz="2000" dirty="0" smtClean="0">
                <a:latin typeface="Calibri" panose="020F0502020204030204" pitchFamily="34" charset="0"/>
                <a:ea typeface="Calibri" panose="020F0502020204030204" pitchFamily="34" charset="0"/>
                <a:cs typeface="Times New Roman" panose="02020603050405020304" pitchFamily="18" charset="0"/>
              </a:rPr>
              <a:t>ser". </a:t>
            </a:r>
            <a:r>
              <a:rPr lang="es-ES" sz="2000" dirty="0">
                <a:latin typeface="Calibri" panose="020F0502020204030204" pitchFamily="34" charset="0"/>
                <a:ea typeface="Calibri" panose="020F0502020204030204" pitchFamily="34" charset="0"/>
                <a:cs typeface="Times New Roman" panose="02020603050405020304" pitchFamily="18" charset="0"/>
              </a:rPr>
              <a:t>Esta palabra se forma a través de los términos griegos </a:t>
            </a:r>
            <a:r>
              <a:rPr lang="es-ES" sz="2000" i="1" dirty="0" err="1">
                <a:latin typeface="Calibri" panose="020F0502020204030204" pitchFamily="34" charset="0"/>
                <a:ea typeface="Calibri" panose="020F0502020204030204" pitchFamily="34" charset="0"/>
                <a:cs typeface="Times New Roman" panose="02020603050405020304" pitchFamily="18" charset="0"/>
              </a:rPr>
              <a:t>ontos</a:t>
            </a:r>
            <a:r>
              <a:rPr lang="es-ES" sz="2000" dirty="0">
                <a:latin typeface="Calibri" panose="020F0502020204030204" pitchFamily="34" charset="0"/>
                <a:ea typeface="Calibri" panose="020F0502020204030204" pitchFamily="34" charset="0"/>
                <a:cs typeface="Times New Roman" panose="02020603050405020304" pitchFamily="18" charset="0"/>
              </a:rPr>
              <a:t> (que significa </a:t>
            </a:r>
            <a:r>
              <a:rPr lang="es-ES" sz="2000" dirty="0" smtClean="0">
                <a:latin typeface="Calibri" panose="020F0502020204030204" pitchFamily="34" charset="0"/>
                <a:ea typeface="Calibri" panose="020F0502020204030204" pitchFamily="34" charset="0"/>
                <a:cs typeface="Times New Roman" panose="02020603050405020304" pitchFamily="18" charset="0"/>
              </a:rPr>
              <a:t>"ser", "ente") </a:t>
            </a: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i="1" dirty="0">
                <a:latin typeface="Calibri" panose="020F0502020204030204" pitchFamily="34" charset="0"/>
                <a:ea typeface="Calibri" panose="020F0502020204030204" pitchFamily="34" charset="0"/>
                <a:cs typeface="Times New Roman" panose="02020603050405020304" pitchFamily="18" charset="0"/>
              </a:rPr>
              <a:t>logos</a:t>
            </a:r>
            <a:r>
              <a:rPr lang="es-ES" sz="2000" dirty="0">
                <a:latin typeface="Calibri" panose="020F0502020204030204" pitchFamily="34" charset="0"/>
                <a:ea typeface="Calibri" panose="020F0502020204030204" pitchFamily="34" charset="0"/>
                <a:cs typeface="Times New Roman" panose="02020603050405020304" pitchFamily="18" charset="0"/>
              </a:rPr>
              <a:t> (que significa </a:t>
            </a:r>
            <a:r>
              <a:rPr lang="es-ES" sz="2000" dirty="0" smtClean="0">
                <a:latin typeface="Calibri" panose="020F0502020204030204" pitchFamily="34" charset="0"/>
                <a:ea typeface="Calibri" panose="020F0502020204030204" pitchFamily="34" charset="0"/>
                <a:cs typeface="Times New Roman" panose="02020603050405020304" pitchFamily="18" charset="0"/>
              </a:rPr>
              <a:t>"estudio", "discurso", "ciencia", "teoría").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La ontología es una parte o rama de la filosofía que estudia la naturaleza del ser</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la existencia y la realidad,</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tratando de determinar las categorías fundamentales y las relaciones del </a:t>
            </a:r>
            <a:r>
              <a:rPr lang="es-ES" sz="20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"ser </a:t>
            </a:r>
            <a:r>
              <a:rPr lang="es-ES" sz="20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en cuanto </a:t>
            </a:r>
            <a:r>
              <a:rPr lang="es-ES" sz="20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ser"</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43427163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3471" y="782928"/>
            <a:ext cx="9800824" cy="5103089"/>
          </a:xfrm>
        </p:spPr>
        <p:txBody>
          <a:bodyPr>
            <a:normAutofit fontScale="92500" lnSpcReduction="10000"/>
          </a:bodyPr>
          <a:lstStyle/>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200" dirty="0">
                <a:latin typeface="Calibri" panose="020F0502020204030204" pitchFamily="34" charset="0"/>
                <a:ea typeface="Calibri" panose="020F0502020204030204" pitchFamily="34" charset="0"/>
                <a:cs typeface="Times New Roman" panose="02020603050405020304" pitchFamily="18" charset="0"/>
              </a:rPr>
              <a:t>Un ensayo clínico asume que </a:t>
            </a:r>
            <a:r>
              <a:rPr lang="es-ES" sz="22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el ser </a:t>
            </a:r>
            <a:r>
              <a:rPr lang="es-ES" sz="22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de una estatina </a:t>
            </a:r>
            <a:r>
              <a:rPr lang="es-ES" sz="2200" dirty="0">
                <a:solidFill>
                  <a:srgbClr val="FF6600"/>
                </a:solidFill>
                <a:latin typeface="Calibri" panose="020F0502020204030204" pitchFamily="34" charset="0"/>
                <a:ea typeface="Calibri" panose="020F0502020204030204" pitchFamily="34" charset="0"/>
                <a:cs typeface="Times New Roman" panose="02020603050405020304" pitchFamily="18" charset="0"/>
              </a:rPr>
              <a:t>es lo que </a:t>
            </a:r>
            <a:r>
              <a:rPr lang="es-ES" sz="2200" b="1" u="sng" dirty="0">
                <a:solidFill>
                  <a:srgbClr val="FF6600"/>
                </a:solidFill>
                <a:latin typeface="Calibri" panose="020F0502020204030204" pitchFamily="34" charset="0"/>
                <a:ea typeface="Calibri" panose="020F0502020204030204" pitchFamily="34" charset="0"/>
                <a:cs typeface="Times New Roman" panose="02020603050405020304" pitchFamily="18" charset="0"/>
              </a:rPr>
              <a:t>percibimos</a:t>
            </a:r>
            <a:r>
              <a:rPr lang="es-ES" sz="22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de ella a través de sus atributos fisicoquímicos</a:t>
            </a:r>
            <a:r>
              <a:rPr lang="es-ES" sz="2200" dirty="0">
                <a:latin typeface="Calibri" panose="020F0502020204030204" pitchFamily="34" charset="0"/>
                <a:ea typeface="Calibri" panose="020F0502020204030204" pitchFamily="34" charset="0"/>
                <a:cs typeface="Times New Roman" panose="02020603050405020304" pitchFamily="18" charset="0"/>
              </a:rPr>
              <a:t>, y que su interacción molecular contra el cuerpo humano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se </a:t>
            </a:r>
            <a:r>
              <a:rPr lang="es-ES" sz="2200" b="1" u="sng" dirty="0">
                <a:solidFill>
                  <a:srgbClr val="FFC000"/>
                </a:solidFill>
                <a:latin typeface="Calibri" panose="020F0502020204030204" pitchFamily="34" charset="0"/>
                <a:ea typeface="Calibri" panose="020F0502020204030204" pitchFamily="34" charset="0"/>
                <a:cs typeface="Times New Roman" panose="02020603050405020304" pitchFamily="18" charset="0"/>
              </a:rPr>
              <a:t>manifiesta</a:t>
            </a:r>
            <a:r>
              <a:rPr lang="es-E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en un infarto menos por año de cada </a:t>
            </a:r>
            <a:r>
              <a:rPr lang="es-ES" sz="2200"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"n" </a:t>
            </a:r>
            <a:r>
              <a:rPr lang="es-E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cuerpos tratados</a:t>
            </a:r>
            <a:r>
              <a:rPr lang="es-ES" sz="22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	Los filósofos de la ciencia nos dicen que la </a:t>
            </a:r>
            <a:r>
              <a:rPr lang="es-ES" sz="2200" b="1" dirty="0">
                <a:latin typeface="Calibri" panose="020F0502020204030204" pitchFamily="34" charset="0"/>
                <a:ea typeface="Calibri" panose="020F0502020204030204" pitchFamily="34" charset="0"/>
                <a:cs typeface="Times New Roman" panose="02020603050405020304" pitchFamily="18" charset="0"/>
              </a:rPr>
              <a:t>ontología</a:t>
            </a:r>
            <a:r>
              <a:rPr lang="es-ES" sz="2200" dirty="0">
                <a:latin typeface="Calibri" panose="020F0502020204030204" pitchFamily="34" charset="0"/>
                <a:ea typeface="Calibri" panose="020F0502020204030204" pitchFamily="34" charset="0"/>
                <a:cs typeface="Times New Roman" panose="02020603050405020304" pitchFamily="18" charset="0"/>
              </a:rPr>
              <a:t> nos enseña a no confundir </a:t>
            </a:r>
            <a:r>
              <a:rPr lang="es-ES" sz="22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200" b="1" i="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el </a:t>
            </a:r>
            <a:r>
              <a:rPr lang="es-ES" sz="2200" b="1" i="1" dirty="0">
                <a:solidFill>
                  <a:srgbClr val="009900"/>
                </a:solidFill>
                <a:latin typeface="Calibri" panose="020F0502020204030204" pitchFamily="34" charset="0"/>
                <a:ea typeface="Calibri" panose="020F0502020204030204" pitchFamily="34" charset="0"/>
                <a:cs typeface="Times New Roman" panose="02020603050405020304" pitchFamily="18" charset="0"/>
              </a:rPr>
              <a:t>ser </a:t>
            </a:r>
            <a:r>
              <a:rPr lang="es-ES" sz="2200" b="1" i="1" u="sng" dirty="0">
                <a:solidFill>
                  <a:srgbClr val="009900"/>
                </a:solidFill>
                <a:latin typeface="Calibri" panose="020F0502020204030204" pitchFamily="34" charset="0"/>
                <a:ea typeface="Calibri" panose="020F0502020204030204" pitchFamily="34" charset="0"/>
                <a:cs typeface="Times New Roman" panose="02020603050405020304" pitchFamily="18" charset="0"/>
              </a:rPr>
              <a:t>como </a:t>
            </a:r>
            <a:r>
              <a:rPr lang="es-ES" sz="2200" b="1" i="1" u="sng"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es</a:t>
            </a:r>
            <a:r>
              <a:rPr lang="es-ES" sz="22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200"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200" dirty="0">
                <a:latin typeface="Calibri" panose="020F0502020204030204" pitchFamily="34" charset="0"/>
                <a:ea typeface="Calibri" panose="020F0502020204030204" pitchFamily="34" charset="0"/>
                <a:cs typeface="Times New Roman" panose="02020603050405020304" pitchFamily="18" charset="0"/>
              </a:rPr>
              <a:t>con </a:t>
            </a:r>
            <a:r>
              <a:rPr lang="es-ES" sz="2200" b="1" i="1"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"el </a:t>
            </a:r>
            <a:r>
              <a:rPr lang="es-ES" sz="2200" b="1" i="1" dirty="0">
                <a:solidFill>
                  <a:srgbClr val="FF6600"/>
                </a:solidFill>
                <a:latin typeface="Calibri" panose="020F0502020204030204" pitchFamily="34" charset="0"/>
                <a:ea typeface="Calibri" panose="020F0502020204030204" pitchFamily="34" charset="0"/>
                <a:cs typeface="Times New Roman" panose="02020603050405020304" pitchFamily="18" charset="0"/>
              </a:rPr>
              <a:t>ser como a nosotros </a:t>
            </a:r>
            <a:r>
              <a:rPr lang="es-ES" sz="2200" b="1" u="sng" dirty="0">
                <a:solidFill>
                  <a:srgbClr val="FF6600"/>
                </a:solidFill>
                <a:latin typeface="Calibri" panose="020F0502020204030204" pitchFamily="34" charset="0"/>
                <a:ea typeface="Calibri" panose="020F0502020204030204" pitchFamily="34" charset="0"/>
                <a:cs typeface="Times New Roman" panose="02020603050405020304" pitchFamily="18" charset="0"/>
              </a:rPr>
              <a:t>nos parece que </a:t>
            </a:r>
            <a:r>
              <a:rPr lang="es-ES" sz="2200" b="1" u="sng"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es</a:t>
            </a:r>
            <a:r>
              <a:rPr lang="es-ES" sz="2200" b="1" i="1" dirty="0" smtClean="0">
                <a:solidFill>
                  <a:srgbClr val="FF6600"/>
                </a:solidFill>
                <a:latin typeface="Calibri" panose="020F0502020204030204" pitchFamily="34" charset="0"/>
                <a:ea typeface="Calibri" panose="020F0502020204030204" pitchFamily="34" charset="0"/>
                <a:cs typeface="Times New Roman" panose="02020603050405020304" pitchFamily="18" charset="0"/>
              </a:rPr>
              <a:t>"</a:t>
            </a:r>
            <a:r>
              <a:rPr lang="es-ES" sz="2200" dirty="0" smtClean="0">
                <a:latin typeface="Calibri" panose="020F0502020204030204" pitchFamily="34" charset="0"/>
                <a:ea typeface="Calibri" panose="020F0502020204030204" pitchFamily="34" charset="0"/>
                <a:cs typeface="Times New Roman" panose="02020603050405020304" pitchFamily="18" charset="0"/>
              </a:rPr>
              <a:t>. </a:t>
            </a:r>
            <a:r>
              <a:rPr lang="es-ES" sz="22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800"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El filósofo Sexto Empírico tomó como ejemplo la percepción de una manzana.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A nuestros sentidos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la manzana </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parece</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suave, perfumada, dulce y amarilla, pero en modo alguno es evidente que la manzana posea verdaderamente estas propiedades, tanto </a:t>
            </a:r>
            <a:r>
              <a:rPr lang="es-ES" sz="2000" dirty="0">
                <a:solidFill>
                  <a:srgbClr val="99CC00"/>
                </a:solidFill>
                <a:latin typeface="Calibri" panose="020F0502020204030204" pitchFamily="34" charset="0"/>
                <a:ea typeface="Calibri" panose="020F0502020204030204" pitchFamily="34" charset="0"/>
                <a:cs typeface="Times New Roman" panose="02020603050405020304" pitchFamily="18" charset="0"/>
              </a:rPr>
              <a:t>como es evidente que pueda poseer también otras, las cuales simplemente no son percibidas por nuestros sentidos</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La pregunta no tiene respuesta, pues por más que nos esforcemos </a:t>
            </a:r>
            <a:r>
              <a:rPr lang="es-ES" sz="2000" dirty="0">
                <a:solidFill>
                  <a:srgbClr val="FFC000"/>
                </a:solidFill>
                <a:latin typeface="Calibri" panose="020F0502020204030204" pitchFamily="34" charset="0"/>
                <a:ea typeface="Calibri" panose="020F0502020204030204" pitchFamily="34" charset="0"/>
                <a:cs typeface="Times New Roman" panose="02020603050405020304" pitchFamily="18" charset="0"/>
              </a:rPr>
              <a:t>lo único que podemos hacer es comparar nuestras percepciones solamente con otras percepciones</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pero nunca con la manzana misma tal como ésta es antes de que la percibamos</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[“Los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dioses del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Olimpo”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conocerían </a:t>
            </a:r>
            <a:r>
              <a:rPr lang="es-ES" sz="2000" b="1" i="1" dirty="0">
                <a:solidFill>
                  <a:srgbClr val="996600"/>
                </a:solidFill>
                <a:latin typeface="Calibri" panose="020F0502020204030204" pitchFamily="34" charset="0"/>
                <a:ea typeface="Calibri" panose="020F0502020204030204" pitchFamily="34" charset="0"/>
                <a:cs typeface="Times New Roman" panose="02020603050405020304" pitchFamily="18" charset="0"/>
              </a:rPr>
              <a:t>el ser de la manzana </a:t>
            </a:r>
            <a:r>
              <a:rPr lang="es-ES" sz="2000" b="1" i="1" u="sng"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como es</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pues lo concebirían con todos sus atributos. Los seres humanos conocemos </a:t>
            </a:r>
            <a:r>
              <a:rPr lang="es-ES" sz="2000" b="1" i="1" dirty="0">
                <a:solidFill>
                  <a:srgbClr val="996600"/>
                </a:solidFill>
                <a:latin typeface="Calibri" panose="020F0502020204030204" pitchFamily="34" charset="0"/>
                <a:ea typeface="Calibri" panose="020F0502020204030204" pitchFamily="34" charset="0"/>
                <a:cs typeface="Times New Roman" panose="02020603050405020304" pitchFamily="18" charset="0"/>
              </a:rPr>
              <a:t>el ser de la manzana como a nosotros </a:t>
            </a:r>
            <a:r>
              <a:rPr lang="es-ES" sz="2000" b="1" i="1" u="sng" dirty="0">
                <a:solidFill>
                  <a:srgbClr val="996600"/>
                </a:solidFill>
                <a:latin typeface="Calibri" panose="020F0502020204030204" pitchFamily="34" charset="0"/>
                <a:ea typeface="Calibri" panose="020F0502020204030204" pitchFamily="34" charset="0"/>
                <a:cs typeface="Times New Roman" panose="02020603050405020304" pitchFamily="18" charset="0"/>
              </a:rPr>
              <a:t>nos parece que es</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pues lo concebimos sólo por los atributos que percibimos de ella.]</a:t>
            </a:r>
            <a:endParaRPr lang="es-ES" sz="2800" dirty="0">
              <a:solidFill>
                <a:srgbClr val="9966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559087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3471" y="782928"/>
            <a:ext cx="9800824" cy="5103089"/>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COROLARIO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Es muy frecuente confundir </a:t>
            </a:r>
            <a:r>
              <a:rPr lang="es-ES" sz="2000" i="1" dirty="0">
                <a:solidFill>
                  <a:srgbClr val="00B050"/>
                </a:solidFill>
                <a:latin typeface="Calibri" panose="020F0502020204030204" pitchFamily="34" charset="0"/>
                <a:ea typeface="Calibri" panose="020F0502020204030204" pitchFamily="34" charset="0"/>
                <a:cs typeface="Calibri" panose="020F0502020204030204" pitchFamily="34" charset="0"/>
              </a:rPr>
              <a:t>lo que es</a:t>
            </a:r>
            <a:r>
              <a:rPr lang="es-ES" sz="2000" dirty="0">
                <a:latin typeface="Calibri" panose="020F0502020204030204" pitchFamily="34" charset="0"/>
                <a:ea typeface="Calibri" panose="020F0502020204030204" pitchFamily="34" charset="0"/>
                <a:cs typeface="Calibri" panose="020F0502020204030204" pitchFamily="34" charset="0"/>
              </a:rPr>
              <a:t> (a veces no disponible a nuestro conocimiento) con </a:t>
            </a:r>
            <a:r>
              <a:rPr lang="es-ES" sz="2000" i="1" dirty="0">
                <a:solidFill>
                  <a:srgbClr val="FFC000"/>
                </a:solidFill>
                <a:latin typeface="Calibri" panose="020F0502020204030204" pitchFamily="34" charset="0"/>
                <a:ea typeface="Calibri" panose="020F0502020204030204" pitchFamily="34" charset="0"/>
                <a:cs typeface="Calibri" panose="020F0502020204030204" pitchFamily="34" charset="0"/>
              </a:rPr>
              <a:t>lo que nos parece que es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Comprender </a:t>
            </a:r>
            <a:r>
              <a:rPr lang="es-ES" sz="2000" dirty="0">
                <a:latin typeface="Calibri" panose="020F0502020204030204" pitchFamily="34" charset="0"/>
                <a:ea typeface="Calibri" panose="020F0502020204030204" pitchFamily="34" charset="0"/>
                <a:cs typeface="Calibri" panose="020F0502020204030204" pitchFamily="34" charset="0"/>
              </a:rPr>
              <a:t>el concepto de ontología puede reducir o evitar que incurramos en errores ontológicos.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9077391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82968" y="2340898"/>
            <a:ext cx="7720885" cy="5103089"/>
          </a:xfrm>
        </p:spPr>
        <p:txBody>
          <a:bodyPr>
            <a:normAutofit/>
          </a:bodyPr>
          <a:lstStyle/>
          <a:p>
            <a:pPr>
              <a:spcAft>
                <a:spcPts val="0"/>
              </a:spcAft>
            </a:pPr>
            <a:r>
              <a:rPr lang="es-ES" b="1" dirty="0">
                <a:latin typeface="Calibri" panose="020F0502020204030204" pitchFamily="34" charset="0"/>
                <a:ea typeface="Calibri" panose="020F0502020204030204" pitchFamily="34" charset="0"/>
                <a:cs typeface="Times New Roman" panose="02020603050405020304" pitchFamily="18" charset="0"/>
              </a:rPr>
              <a:t>ENTIMEMAS ERRÓNEOS: EL MAL USO DEL ENTIMEMA ES FUENTE DE ERRORES</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2182968" y="1992857"/>
            <a:ext cx="7907629" cy="13394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31730242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103089"/>
          </a:xfrm>
        </p:spPr>
        <p:txBody>
          <a:bodyPr>
            <a:normAutofit/>
          </a:bodyPr>
          <a:lstStyle/>
          <a:p>
            <a:pPr algn="just">
              <a:lnSpc>
                <a:spcPct val="100000"/>
              </a:lnSpc>
              <a:spcAft>
                <a:spcPts val="80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Lógica,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Entimema</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es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el nombre que recibe un silogismo en el que se ha suprimido alguna de las premisas o la conclusión, por considerarse obvias o implícitas en el enunciado.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 entimema se le conoce también como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Silogismo Truncado</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800"/>
              </a:spcAft>
            </a:pP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Aristóteles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estableció el término y el propio concepto de entimema con dos nociones.</a:t>
            </a:r>
          </a:p>
          <a:p>
            <a:pPr algn="just">
              <a:lnSpc>
                <a:spcPct val="100000"/>
              </a:lnSpc>
              <a:spcAft>
                <a:spcPts val="800"/>
              </a:spcAft>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1)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Entimema (</a:t>
            </a:r>
            <a:r>
              <a:rPr lang="es-ES"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An</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Pr., II 27) es un silogismo basado en semejanzas o señales que indican una propiedad que realiza la función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 término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medio silogístico. Así pone el ejemplo: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una mujer que tiene leche, se puede inferir que ha tenido un hijo hace poco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tiempo".</a:t>
            </a:r>
            <a:endPar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2)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En otro momento hace referencia a un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silogismo </a:t>
            </a:r>
            <a:r>
              <a:rPr lang="es-ES" sz="2000" i="1" dirty="0">
                <a:solidFill>
                  <a:srgbClr val="7030A0"/>
                </a:solidFill>
                <a:latin typeface="Calibri" panose="020F0502020204030204" pitchFamily="34" charset="0"/>
                <a:ea typeface="Calibri" panose="020F0502020204030204" pitchFamily="34" charset="0"/>
                <a:cs typeface="Times New Roman" panose="02020603050405020304" pitchFamily="18" charset="0"/>
              </a:rPr>
              <a:t>incompleto</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en el sentido de que no se </a:t>
            </a:r>
            <a:r>
              <a:rPr lang="es-ES" sz="20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expresan una o las dos premisas,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que se </a:t>
            </a:r>
            <a:r>
              <a:rPr lang="es-ES" sz="2000"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dan </a:t>
            </a:r>
            <a:r>
              <a:rPr lang="es-ES"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por implícitamente sobreentendida</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800"/>
              </a:spcAft>
            </a:pPr>
            <a:r>
              <a:rPr lang="es-ES" sz="20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Nuestro objetivo, por tanto, es buscar y encontrar las premisas faltantes para comprobar si el entimema es correcto o erróneo.</a:t>
            </a:r>
            <a:endParaRPr lang="es-ES" sz="2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429485580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5776" y="560669"/>
            <a:ext cx="9800824" cy="5774816"/>
          </a:xfrm>
        </p:spPr>
        <p:txBody>
          <a:bodyPr>
            <a:normAutofit lnSpcReduction="10000"/>
          </a:bodyPr>
          <a:lstStyle/>
          <a:p>
            <a:pPr algn="just">
              <a:lnSpc>
                <a:spcPct val="110000"/>
              </a:lnSpc>
              <a:spcAft>
                <a:spcPts val="0"/>
              </a:spcAft>
            </a:pPr>
            <a:r>
              <a:rPr lang="es-ES" sz="2000" b="1" dirty="0">
                <a:solidFill>
                  <a:srgbClr val="0000FF"/>
                </a:solidFill>
                <a:latin typeface="Calibri" panose="020F0502020204030204" pitchFamily="34" charset="0"/>
                <a:ea typeface="Calibri" panose="020F0502020204030204" pitchFamily="34" charset="0"/>
                <a:cs typeface="Calibri" panose="020F0502020204030204" pitchFamily="34" charset="0"/>
              </a:rPr>
              <a:t>El entimema erróneo: </a:t>
            </a:r>
            <a:r>
              <a:rPr lang="es-ES" sz="2000" dirty="0">
                <a:latin typeface="Calibri" panose="020F0502020204030204" pitchFamily="34" charset="0"/>
                <a:ea typeface="Calibri" panose="020F0502020204030204" pitchFamily="34" charset="0"/>
                <a:cs typeface="Calibri" panose="020F0502020204030204" pitchFamily="34" charset="0"/>
              </a:rPr>
              <a:t>El entimema puede implicar una falacia o, en todo caso, conlleva el riesgo de una </a:t>
            </a:r>
            <a:r>
              <a:rPr lang="es-ES" sz="2000" dirty="0" err="1">
                <a:latin typeface="Calibri" panose="020F0502020204030204" pitchFamily="34" charset="0"/>
                <a:ea typeface="Calibri" panose="020F0502020204030204" pitchFamily="34" charset="0"/>
                <a:cs typeface="Calibri" panose="020F0502020204030204" pitchFamily="34" charset="0"/>
              </a:rPr>
              <a:t>paralogía</a:t>
            </a:r>
            <a:r>
              <a:rPr lang="es-ES" sz="2000" dirty="0">
                <a:latin typeface="Calibri" panose="020F0502020204030204" pitchFamily="34" charset="0"/>
                <a:ea typeface="Calibri" panose="020F0502020204030204" pitchFamily="34" charset="0"/>
                <a:cs typeface="Calibri" panose="020F0502020204030204" pitchFamily="34" charset="0"/>
              </a:rPr>
              <a:t>. El tipo de pensar </a:t>
            </a:r>
            <a:r>
              <a:rPr lang="es-ES" sz="2000" b="1" dirty="0">
                <a:latin typeface="Calibri" panose="020F0502020204030204" pitchFamily="34" charset="0"/>
                <a:ea typeface="Calibri" panose="020F0502020204030204" pitchFamily="34" charset="0"/>
                <a:cs typeface="Calibri" panose="020F0502020204030204" pitchFamily="34" charset="0"/>
              </a:rPr>
              <a:t>entimemático</a:t>
            </a:r>
            <a:r>
              <a:rPr lang="es-ES" sz="2000" dirty="0">
                <a:latin typeface="Calibri" panose="020F0502020204030204" pitchFamily="34" charset="0"/>
                <a:ea typeface="Calibri" panose="020F0502020204030204" pitchFamily="34" charset="0"/>
                <a:cs typeface="Calibri" panose="020F0502020204030204" pitchFamily="34" charset="0"/>
              </a:rPr>
              <a:t> es bastante frecuente en el discurso común.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Ejemplos de entimemas erróneos son los siguientes: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Calibri" panose="020F0502020204030204" pitchFamily="34" charset="0"/>
              </a:rPr>
              <a:t>1º </a:t>
            </a:r>
            <a:r>
              <a:rPr lang="es-ES" sz="2000" b="1" dirty="0">
                <a:latin typeface="Calibri" panose="020F0502020204030204" pitchFamily="34" charset="0"/>
                <a:ea typeface="Calibri" panose="020F0502020204030204" pitchFamily="34" charset="0"/>
                <a:cs typeface="Calibri" panose="020F0502020204030204" pitchFamily="34" charset="0"/>
              </a:rPr>
              <a:t>«La justicia se equivoca»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El “razonamiento” falaz (o en el mejor de los casos </a:t>
            </a:r>
            <a:r>
              <a:rPr lang="es-ES" sz="2000" dirty="0" err="1">
                <a:latin typeface="Calibri" panose="020F0502020204030204" pitchFamily="34" charset="0"/>
                <a:ea typeface="Calibri" panose="020F0502020204030204" pitchFamily="34" charset="0"/>
                <a:cs typeface="Calibri" panose="020F0502020204030204" pitchFamily="34" charset="0"/>
              </a:rPr>
              <a:t>paralógico</a:t>
            </a:r>
            <a:r>
              <a:rPr lang="es-ES" sz="2000" dirty="0">
                <a:latin typeface="Calibri" panose="020F0502020204030204" pitchFamily="34" charset="0"/>
                <a:ea typeface="Calibri" panose="020F0502020204030204" pitchFamily="34" charset="0"/>
                <a:cs typeface="Calibri" panose="020F0502020204030204" pitchFamily="34" charset="0"/>
              </a:rPr>
              <a:t>) de esa expresión está dado en esta confusión planteada tácitamente como si fuera un silogismo correcto: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solidFill>
                  <a:srgbClr val="009900"/>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err="1">
                <a:latin typeface="Calibri" panose="020F0502020204030204" pitchFamily="34" charset="0"/>
                <a:ea typeface="Calibri" panose="020F0502020204030204" pitchFamily="34" charset="0"/>
                <a:cs typeface="Calibri" panose="020F0502020204030204" pitchFamily="34" charset="0"/>
              </a:rPr>
              <a:t>Prem</a:t>
            </a:r>
            <a:r>
              <a:rPr lang="es-ES" sz="2000" b="1" dirty="0">
                <a:latin typeface="Calibri" panose="020F0502020204030204" pitchFamily="34" charset="0"/>
                <a:ea typeface="Calibri" panose="020F0502020204030204" pitchFamily="34" charset="0"/>
                <a:cs typeface="Calibri" panose="020F0502020204030204" pitchFamily="34" charset="0"/>
              </a:rPr>
              <a:t> mayor OMITIDA</a:t>
            </a:r>
            <a:r>
              <a:rPr lang="es-ES" sz="2000" b="1" dirty="0" smtClean="0">
                <a:latin typeface="Calibri" panose="020F0502020204030204" pitchFamily="34" charset="0"/>
                <a:ea typeface="Calibri" panose="020F0502020204030204" pitchFamily="34" charset="0"/>
                <a:cs typeface="Calibri" panose="020F0502020204030204" pitchFamily="34" charset="0"/>
              </a:rPr>
              <a:t>:</a:t>
            </a:r>
            <a:r>
              <a:rPr lang="es-ES" sz="2000" dirty="0" smtClean="0">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El poder judicial en ocasiones se equivoca.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menor OMITIDA: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 </a:t>
            </a:r>
            <a:r>
              <a:rPr lang="es-ES" sz="2000" dirty="0">
                <a:latin typeface="Calibri" panose="020F0502020204030204" pitchFamily="34" charset="0"/>
                <a:ea typeface="Calibri" panose="020F0502020204030204" pitchFamily="34" charset="0"/>
                <a:cs typeface="Calibri" panose="020F0502020204030204" pitchFamily="34" charset="0"/>
              </a:rPr>
              <a:t>El poder judicial aplica la justicia.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solidFill>
                  <a:srgbClr val="FF0066"/>
                </a:solidFill>
                <a:latin typeface="Calibri" panose="020F0502020204030204" pitchFamily="34" charset="0"/>
                <a:ea typeface="Calibri" panose="020F0502020204030204" pitchFamily="34" charset="0"/>
                <a:cs typeface="Calibri" panose="020F0502020204030204" pitchFamily="34" charset="0"/>
              </a:rPr>
              <a:t> </a:t>
            </a:r>
            <a:r>
              <a:rPr lang="es-ES" sz="2000" b="1" dirty="0" smtClean="0">
                <a:solidFill>
                  <a:srgbClr val="FF0066"/>
                </a:solidFill>
                <a:latin typeface="Calibri" panose="020F0502020204030204" pitchFamily="34" charset="0"/>
                <a:ea typeface="Calibri" panose="020F0502020204030204" pitchFamily="34" charset="0"/>
                <a:cs typeface="Calibri" panose="020F0502020204030204" pitchFamily="34" charset="0"/>
              </a:rPr>
              <a:t>Conclusión</a:t>
            </a:r>
            <a:r>
              <a:rPr lang="es-ES" sz="2000" b="1" dirty="0">
                <a:solidFill>
                  <a:srgbClr val="FF0066"/>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 La justicia se equivoca.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El error del anterior entimema se descubre cuando se analiza el supuesto silogismo con el que está planteado: se confunde justicia con poder judicial (esta confusión constituye un error metonímico).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582476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66651" y="545711"/>
            <a:ext cx="10202092" cy="5946528"/>
          </a:xfrm>
        </p:spPr>
        <p:txBody>
          <a:bodyPr>
            <a:normAutofit/>
          </a:bodyPr>
          <a:lstStyle/>
          <a:p>
            <a:pPr algn="just">
              <a:lnSpc>
                <a:spcPct val="11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2º «La política es corrupta»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Este segundo entimema erróneo oculta el siguiente esquema: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solidFill>
                  <a:srgbClr val="FF0066"/>
                </a:solidFill>
                <a:latin typeface="Calibri" panose="020F0502020204030204" pitchFamily="34" charset="0"/>
                <a:ea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mayor OMITIDA: </a:t>
            </a:r>
            <a:r>
              <a:rPr lang="es-ES" sz="2000" dirty="0">
                <a:latin typeface="Calibri" panose="020F0502020204030204" pitchFamily="34" charset="0"/>
                <a:cs typeface="Calibri" panose="020F0502020204030204" pitchFamily="34" charset="0"/>
              </a:rPr>
              <a:t>Algunos políticos son corruptos o malévolos</a:t>
            </a:r>
            <a:r>
              <a:rPr lang="es-ES" sz="2000" dirty="0">
                <a:latin typeface="Calibri" panose="020F0502020204030204" pitchFamily="34" charset="0"/>
                <a:ea typeface="Calibri" panose="020F0502020204030204" pitchFamily="34" charset="0"/>
                <a:cs typeface="Calibri" panose="020F0502020204030204" pitchFamily="34" charset="0"/>
              </a:rPr>
              <a:t> (=ganan porque yo pierdo).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solidFill>
                  <a:srgbClr val="FF6600"/>
                </a:solidFill>
                <a:latin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menor OMITIDA: </a:t>
            </a:r>
            <a:r>
              <a:rPr lang="es-ES" sz="2000" dirty="0">
                <a:solidFill>
                  <a:srgbClr val="FF6600"/>
                </a:solidFill>
                <a:latin typeface="Calibri" panose="020F0502020204030204" pitchFamily="34" charset="0"/>
                <a:cs typeface="Calibri" panose="020F0502020204030204" pitchFamily="34" charset="0"/>
              </a:rPr>
              <a:t>La política implica a los políticos</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C0C0C0"/>
                </a:solidFill>
                <a:latin typeface="Calibri" panose="020F0502020204030204" pitchFamily="34" charset="0"/>
                <a:ea typeface="Calibri" panose="020F0502020204030204" pitchFamily="34" charset="0"/>
                <a:cs typeface="Calibri" panose="020F0502020204030204" pitchFamily="34" charset="0"/>
              </a:rPr>
              <a:t>[y al resto de los ciudadanos]</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b="1" dirty="0">
                <a:solidFill>
                  <a:srgbClr val="FF0066"/>
                </a:solidFill>
                <a:latin typeface="Calibri" panose="020F0502020204030204" pitchFamily="34" charset="0"/>
                <a:ea typeface="Calibri" panose="020F0502020204030204" pitchFamily="34" charset="0"/>
                <a:cs typeface="Calibri" panose="020F0502020204030204" pitchFamily="34" charset="0"/>
              </a:rPr>
              <a:t> </a:t>
            </a:r>
            <a:r>
              <a:rPr lang="es-ES" sz="2000" b="1" dirty="0" smtClean="0">
                <a:solidFill>
                  <a:srgbClr val="FF0066"/>
                </a:solidFill>
                <a:latin typeface="Calibri" panose="020F0502020204030204" pitchFamily="34" charset="0"/>
                <a:ea typeface="Calibri" panose="020F0502020204030204" pitchFamily="34" charset="0"/>
                <a:cs typeface="Calibri" panose="020F0502020204030204" pitchFamily="34" charset="0"/>
              </a:rPr>
              <a:t>Conclusión</a:t>
            </a:r>
            <a:r>
              <a:rPr lang="es-ES" sz="2000" b="1" dirty="0">
                <a:solidFill>
                  <a:srgbClr val="FF0066"/>
                </a:solidFill>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La política es corrupta.</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500" dirty="0">
                <a:latin typeface="Calibri" panose="020F0502020204030204" pitchFamily="34" charset="0"/>
                <a:ea typeface="Calibri" panose="020F0502020204030204" pitchFamily="34" charset="0"/>
                <a:cs typeface="Calibri" panose="020F0502020204030204" pitchFamily="34" charset="0"/>
              </a:rPr>
              <a:t> </a:t>
            </a:r>
            <a:endParaRPr lang="es-ES" sz="5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En este caso ya la premisa menor es una falsedad al plantear (en otro entimema) a la política sólo como cuestión de políticos, cuando en verdad la política es una virtud que incumbe a todo ser humano en sociedad.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Se agrava el entimema cuando la premisa correcta </a:t>
            </a:r>
            <a:r>
              <a:rPr lang="es-ES" sz="2000" dirty="0" smtClean="0">
                <a:latin typeface="Calibri" panose="020F0502020204030204" pitchFamily="34" charset="0"/>
                <a:ea typeface="Calibri" panose="020F0502020204030204" pitchFamily="34" charset="0"/>
                <a:cs typeface="Calibri" panose="020F0502020204030204" pitchFamily="34" charset="0"/>
              </a:rPr>
              <a:t>“algunos </a:t>
            </a:r>
            <a:r>
              <a:rPr lang="es-ES" sz="2000" dirty="0">
                <a:latin typeface="Calibri" panose="020F0502020204030204" pitchFamily="34" charset="0"/>
                <a:ea typeface="Calibri" panose="020F0502020204030204" pitchFamily="34" charset="0"/>
                <a:cs typeface="Calibri" panose="020F0502020204030204" pitchFamily="34" charset="0"/>
              </a:rPr>
              <a:t>políticos son corruptos” es tácitamente transformada en “todos los políticos son corruptos”. De este modo sale </a:t>
            </a:r>
            <a:r>
              <a:rPr lang="es-ES" sz="2000" dirty="0" smtClean="0">
                <a:latin typeface="Calibri" panose="020F0502020204030204" pitchFamily="34" charset="0"/>
                <a:ea typeface="Calibri" panose="020F0502020204030204" pitchFamily="34" charset="0"/>
                <a:cs typeface="Calibri" panose="020F0502020204030204" pitchFamily="34" charset="0"/>
              </a:rPr>
              <a:t>una </a:t>
            </a:r>
            <a:r>
              <a:rPr lang="es-ES" sz="2000" dirty="0">
                <a:latin typeface="Calibri" panose="020F0502020204030204" pitchFamily="34" charset="0"/>
                <a:ea typeface="Calibri" panose="020F0502020204030204" pitchFamily="34" charset="0"/>
                <a:cs typeface="Calibri" panose="020F0502020204030204" pitchFamily="34" charset="0"/>
              </a:rPr>
              <a:t>conclusión </a:t>
            </a:r>
            <a:r>
              <a:rPr lang="es-ES" sz="2000" dirty="0" smtClean="0">
                <a:latin typeface="Calibri" panose="020F0502020204030204" pitchFamily="34" charset="0"/>
                <a:ea typeface="Calibri" panose="020F0502020204030204" pitchFamily="34" charset="0"/>
                <a:cs typeface="Calibri" panose="020F0502020204030204" pitchFamily="34" charset="0"/>
              </a:rPr>
              <a:t>falsa: “la </a:t>
            </a:r>
            <a:r>
              <a:rPr lang="es-ES" sz="2000" dirty="0">
                <a:latin typeface="Calibri" panose="020F0502020204030204" pitchFamily="34" charset="0"/>
                <a:ea typeface="Calibri" panose="020F0502020204030204" pitchFamily="34" charset="0"/>
                <a:cs typeface="Calibri" panose="020F0502020204030204" pitchFamily="34" charset="0"/>
              </a:rPr>
              <a:t>política es corrupta”.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Además, también incurre en un error metonímico pues toma a la clase (“la política”) por un miembro de la clase (“los políticos”).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98268588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15617" y="516835"/>
            <a:ext cx="10628244" cy="6003235"/>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3º «La ciencia positiva no sirve para la psiquiatría»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Se trata de un entimema erróneo que oculta el esquema siguiente: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009900"/>
                </a:solidFill>
                <a:latin typeface="Calibri" panose="020F0502020204030204" pitchFamily="34" charset="0"/>
                <a:ea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mayor OMITIDA: </a:t>
            </a:r>
            <a:r>
              <a:rPr lang="es-ES" sz="2000" u="sng" dirty="0">
                <a:latin typeface="Calibri" panose="020F0502020204030204" pitchFamily="34" charset="0"/>
                <a:ea typeface="Calibri" panose="020F0502020204030204" pitchFamily="34" charset="0"/>
                <a:cs typeface="Calibri" panose="020F0502020204030204" pitchFamily="34" charset="0"/>
              </a:rPr>
              <a:t>Si</a:t>
            </a:r>
            <a:r>
              <a:rPr lang="es-ES" sz="2000" dirty="0">
                <a:latin typeface="Calibri" panose="020F0502020204030204" pitchFamily="34" charset="0"/>
                <a:ea typeface="Calibri" panose="020F0502020204030204" pitchFamily="34" charset="0"/>
                <a:cs typeface="Calibri" panose="020F0502020204030204" pitchFamily="34" charset="0"/>
              </a:rPr>
              <a:t> la ciencia natural o social es un instrumento (que sirve) para la búsqueda y obtención del conocimiento mediante la observación y la experimentación, </a:t>
            </a:r>
            <a:r>
              <a:rPr lang="es-ES" sz="2000" u="sng" dirty="0">
                <a:latin typeface="Calibri" panose="020F0502020204030204" pitchFamily="34" charset="0"/>
                <a:ea typeface="Calibri" panose="020F0502020204030204" pitchFamily="34" charset="0"/>
                <a:cs typeface="Calibri" panose="020F0502020204030204" pitchFamily="34" charset="0"/>
              </a:rPr>
              <a:t>entonces</a:t>
            </a:r>
            <a:r>
              <a:rPr lang="es-ES" sz="2000" dirty="0">
                <a:latin typeface="Calibri" panose="020F0502020204030204" pitchFamily="34" charset="0"/>
                <a:ea typeface="Calibri" panose="020F0502020204030204" pitchFamily="34" charset="0"/>
                <a:cs typeface="Calibri" panose="020F0502020204030204" pitchFamily="34" charset="0"/>
              </a:rPr>
              <a:t> los agentes de la PSQ y PSC que utilizan los métodos de la ciencia natural o social obtendrán conocimientos válidos y verdaderos.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latin typeface="Calibri" panose="020F0502020204030204" pitchFamily="34" charset="0"/>
                <a:ea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menor OMITIDA: </a:t>
            </a:r>
            <a:r>
              <a:rPr lang="es-ES" sz="2000" b="1" dirty="0">
                <a:solidFill>
                  <a:srgbClr val="FF6600"/>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Algunos)</a:t>
            </a:r>
            <a:r>
              <a:rPr lang="es-ES" sz="2000" dirty="0">
                <a:latin typeface="Calibri" panose="020F0502020204030204" pitchFamily="34" charset="0"/>
                <a:ea typeface="Calibri" panose="020F0502020204030204" pitchFamily="34" charset="0"/>
                <a:cs typeface="Calibri" panose="020F0502020204030204" pitchFamily="34" charset="0"/>
              </a:rPr>
              <a:t> Agentes de la psiquiatría y psicología utilizan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(mal) </a:t>
            </a:r>
            <a:r>
              <a:rPr lang="es-ES" sz="2000" dirty="0">
                <a:latin typeface="Calibri" panose="020F0502020204030204" pitchFamily="34" charset="0"/>
                <a:ea typeface="Calibri" panose="020F0502020204030204" pitchFamily="34" charset="0"/>
                <a:cs typeface="Calibri" panose="020F0502020204030204" pitchFamily="34" charset="0"/>
              </a:rPr>
              <a:t>la ciencia y no obtienen conocimientos válidos y verdaderos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(porque son sesgados o falsos, guardando sin embargo la apariencia de ciencia [pseudocientíficos</a:t>
            </a:r>
            <a:r>
              <a:rPr lang="es-ES" sz="2000" dirty="0" smtClean="0">
                <a:solidFill>
                  <a:srgbClr val="FF6600"/>
                </a:solidFill>
                <a:latin typeface="Calibri" panose="020F0502020204030204" pitchFamily="34" charset="0"/>
                <a:ea typeface="Calibri" panose="020F0502020204030204" pitchFamily="34" charset="0"/>
                <a:cs typeface="Calibri" panose="020F0502020204030204" pitchFamily="34" charset="0"/>
              </a:rPr>
              <a:t>])</a:t>
            </a:r>
            <a:r>
              <a:rPr lang="es-ES" sz="2000" dirty="0" smtClean="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FF0066"/>
                </a:solidFill>
                <a:latin typeface="Calibri" panose="020F0502020204030204" pitchFamily="34" charset="0"/>
                <a:ea typeface="Calibri" panose="020F0502020204030204" pitchFamily="34" charset="0"/>
                <a:cs typeface="Calibri" panose="020F0502020204030204" pitchFamily="34" charset="0"/>
              </a:rPr>
              <a:t> </a:t>
            </a:r>
            <a:r>
              <a:rPr lang="es-ES" sz="2000" b="1" dirty="0" smtClean="0">
                <a:solidFill>
                  <a:srgbClr val="FF0066"/>
                </a:solidFill>
                <a:latin typeface="Calibri" panose="020F0502020204030204" pitchFamily="34" charset="0"/>
                <a:ea typeface="Calibri" panose="020F0502020204030204" pitchFamily="34" charset="0"/>
                <a:cs typeface="Calibri" panose="020F0502020204030204" pitchFamily="34" charset="0"/>
              </a:rPr>
              <a:t>Conclusión</a:t>
            </a:r>
            <a:r>
              <a:rPr lang="es-ES" sz="2000" b="1" dirty="0">
                <a:solidFill>
                  <a:srgbClr val="FF0066"/>
                </a:solidFill>
                <a:latin typeface="Calibri" panose="020F0502020204030204" pitchFamily="34" charset="0"/>
                <a:ea typeface="Calibri" panose="020F0502020204030204" pitchFamily="34" charset="0"/>
                <a:cs typeface="Calibri" panose="020F0502020204030204" pitchFamily="34" charset="0"/>
              </a:rPr>
              <a:t>:</a:t>
            </a:r>
            <a:r>
              <a:rPr lang="es-ES" sz="2000" dirty="0">
                <a:solidFill>
                  <a:srgbClr val="FF0066"/>
                </a:solidFill>
                <a:latin typeface="Calibri" panose="020F0502020204030204" pitchFamily="34" charset="0"/>
                <a:ea typeface="Calibri" panose="020F0502020204030204" pitchFamily="34" charset="0"/>
                <a:cs typeface="Calibri" panose="020F0502020204030204" pitchFamily="34" charset="0"/>
              </a:rPr>
              <a:t> La ciencia positiva no sirve para la psiquiatría y psicología </a:t>
            </a:r>
            <a:r>
              <a:rPr lang="es-ES" sz="2000" dirty="0" smtClean="0">
                <a:solidFill>
                  <a:srgbClr val="FF0066"/>
                </a:solidFill>
                <a:latin typeface="Calibri" panose="020F0502020204030204" pitchFamily="34" charset="0"/>
                <a:ea typeface="Calibri" panose="020F0502020204030204" pitchFamily="34" charset="0"/>
                <a:cs typeface="Calibri" panose="020F0502020204030204" pitchFamily="34" charset="0"/>
              </a:rPr>
              <a:t>clínica.</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Calibri" panose="020F0502020204030204" pitchFamily="34" charset="0"/>
                <a:cs typeface="Calibri" panose="020F0502020204030204" pitchFamily="34"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smtClean="0">
                <a:latin typeface="Calibri" panose="020F0502020204030204" pitchFamily="34" charset="0"/>
                <a:ea typeface="Calibri" panose="020F0502020204030204" pitchFamily="34" charset="0"/>
                <a:cs typeface="Calibri" panose="020F0502020204030204" pitchFamily="34" charset="0"/>
              </a:rPr>
              <a:t>Además de lo que falta en la premisa menor, el </a:t>
            </a:r>
            <a:r>
              <a:rPr lang="es-ES" sz="2000" dirty="0">
                <a:latin typeface="Calibri" panose="020F0502020204030204" pitchFamily="34" charset="0"/>
                <a:ea typeface="Calibri" panose="020F0502020204030204" pitchFamily="34" charset="0"/>
                <a:cs typeface="Calibri" panose="020F0502020204030204" pitchFamily="34" charset="0"/>
              </a:rPr>
              <a:t>error del anterior entimema se descubre cuando se analiza el supuesto silogismo con el que está planteado: 1) se confunde la ciencia con la </a:t>
            </a:r>
            <a:r>
              <a:rPr lang="es-ES" sz="2000" dirty="0" err="1">
                <a:latin typeface="Calibri" panose="020F0502020204030204" pitchFamily="34" charset="0"/>
                <a:ea typeface="Calibri" panose="020F0502020204030204" pitchFamily="34" charset="0"/>
                <a:cs typeface="Calibri" panose="020F0502020204030204" pitchFamily="34" charset="0"/>
              </a:rPr>
              <a:t>pseudociencia</a:t>
            </a:r>
            <a:r>
              <a:rPr lang="es-ES" sz="2000" dirty="0">
                <a:latin typeface="Calibri" panose="020F0502020204030204" pitchFamily="34" charset="0"/>
                <a:ea typeface="Calibri" panose="020F0502020204030204" pitchFamily="34" charset="0"/>
                <a:cs typeface="Calibri" panose="020F0502020204030204" pitchFamily="34" charset="0"/>
              </a:rPr>
              <a:t> en cuando a instrumento; 2) se incurre en error metonímico al tomar la clase “ciencia” (neutral, sin intención) con los miembros de la clase “científicos”, que utilizan (con intención) la ciencia; y 3) de todos los </a:t>
            </a:r>
            <a:r>
              <a:rPr lang="es-ES" sz="2000" dirty="0" smtClean="0">
                <a:latin typeface="Calibri" panose="020F0502020204030204" pitchFamily="34" charset="0"/>
                <a:ea typeface="Calibri" panose="020F0502020204030204" pitchFamily="34" charset="0"/>
                <a:cs typeface="Calibri" panose="020F0502020204030204" pitchFamily="34" charset="0"/>
              </a:rPr>
              <a:t>científicos, se </a:t>
            </a:r>
            <a:r>
              <a:rPr lang="es-ES" sz="2000" dirty="0">
                <a:latin typeface="Calibri" panose="020F0502020204030204" pitchFamily="34" charset="0"/>
                <a:ea typeface="Calibri" panose="020F0502020204030204" pitchFamily="34" charset="0"/>
                <a:cs typeface="Calibri" panose="020F0502020204030204" pitchFamily="34" charset="0"/>
              </a:rPr>
              <a:t>focaliza sobre los malévolos, </a:t>
            </a:r>
            <a:r>
              <a:rPr lang="es-ES" sz="2000" dirty="0" err="1">
                <a:latin typeface="Calibri" panose="020F0502020204030204" pitchFamily="34" charset="0"/>
                <a:ea typeface="Calibri" panose="020F0502020204030204" pitchFamily="34" charset="0"/>
                <a:cs typeface="Calibri" panose="020F0502020204030204" pitchFamily="34" charset="0"/>
              </a:rPr>
              <a:t>desfocalizando</a:t>
            </a:r>
            <a:r>
              <a:rPr lang="es-ES" sz="2000" dirty="0">
                <a:latin typeface="Calibri" panose="020F0502020204030204" pitchFamily="34" charset="0"/>
                <a:ea typeface="Calibri" panose="020F0502020204030204" pitchFamily="34" charset="0"/>
                <a:cs typeface="Calibri" panose="020F0502020204030204" pitchFamily="34" charset="0"/>
              </a:rPr>
              <a:t> sobre los </a:t>
            </a:r>
            <a:r>
              <a:rPr lang="es-ES" sz="2000" dirty="0" smtClean="0">
                <a:latin typeface="Calibri" panose="020F0502020204030204" pitchFamily="34" charset="0"/>
                <a:ea typeface="Calibri" panose="020F0502020204030204" pitchFamily="34" charset="0"/>
                <a:cs typeface="Calibri" panose="020F0502020204030204" pitchFamily="34" charset="0"/>
              </a:rPr>
              <a:t>NO </a:t>
            </a:r>
            <a:r>
              <a:rPr lang="es-ES" sz="2000" dirty="0">
                <a:latin typeface="Calibri" panose="020F0502020204030204" pitchFamily="34" charset="0"/>
                <a:ea typeface="Calibri" panose="020F0502020204030204" pitchFamily="34" charset="0"/>
                <a:cs typeface="Calibri" panose="020F0502020204030204" pitchFamily="34" charset="0"/>
              </a:rPr>
              <a:t>malévolos.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91815708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Calibri" panose="020F0502020204030204" pitchFamily="34" charset="0"/>
              </a:rPr>
              <a:t>4º «Prevenir “vale” más que curar»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Calibri" panose="020F0502020204030204" pitchFamily="34" charset="0"/>
              </a:rPr>
              <a:t>	Se trata de un entimema erróneo que oculta el esquema siguiente: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0000FF"/>
                </a:solidFill>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err="1">
                <a:latin typeface="Calibri" panose="020F0502020204030204" pitchFamily="34" charset="0"/>
                <a:ea typeface="Calibri" panose="020F0502020204030204" pitchFamily="34" charset="0"/>
                <a:cs typeface="Calibri" panose="020F0502020204030204" pitchFamily="34" charset="0"/>
              </a:rPr>
              <a:t>Prem</a:t>
            </a:r>
            <a:r>
              <a:rPr lang="es-ES" sz="2000" b="1" dirty="0">
                <a:latin typeface="Calibri" panose="020F0502020204030204" pitchFamily="34" charset="0"/>
                <a:ea typeface="Calibri" panose="020F0502020204030204" pitchFamily="34" charset="0"/>
                <a:cs typeface="Calibri" panose="020F0502020204030204" pitchFamily="34" charset="0"/>
              </a:rPr>
              <a:t> mayor OMITIDA: </a:t>
            </a:r>
            <a:r>
              <a:rPr lang="es-ES" sz="2000" dirty="0">
                <a:latin typeface="Calibri" panose="020F0502020204030204" pitchFamily="34" charset="0"/>
                <a:ea typeface="Calibri" panose="020F0502020204030204" pitchFamily="34" charset="0"/>
                <a:cs typeface="Calibri" panose="020F0502020204030204" pitchFamily="34" charset="0"/>
              </a:rPr>
              <a:t>Si es verdadero que prevenir “vale” más que curar, entonces también es verdadero que hacer un programa masivo de </a:t>
            </a:r>
            <a:r>
              <a:rPr lang="es-ES" sz="2000" dirty="0" err="1">
                <a:latin typeface="Calibri" panose="020F0502020204030204" pitchFamily="34" charset="0"/>
                <a:ea typeface="Calibri" panose="020F0502020204030204" pitchFamily="34" charset="0"/>
                <a:cs typeface="Calibri" panose="020F0502020204030204" pitchFamily="34" charset="0"/>
              </a:rPr>
              <a:t>screening</a:t>
            </a:r>
            <a:r>
              <a:rPr lang="es-ES" sz="2000" dirty="0">
                <a:latin typeface="Calibri" panose="020F0502020204030204" pitchFamily="34" charset="0"/>
                <a:ea typeface="Calibri" panose="020F0502020204030204" pitchFamily="34" charset="0"/>
                <a:cs typeface="Calibri" panose="020F0502020204030204" pitchFamily="34" charset="0"/>
              </a:rPr>
              <a:t> (cribado) de cáncer de mama mediante mamografía bienal a las mujeres sanas de más de 40 años proporcionará en más de 10 años un mejor balance de beneficios, daños, inconvenientes y costes que no hacerlo.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es-ES" sz="2000" b="1" dirty="0" err="1" smtClean="0">
                <a:latin typeface="Calibri" panose="020F0502020204030204" pitchFamily="34" charset="0"/>
                <a:ea typeface="Calibri" panose="020F0502020204030204" pitchFamily="34" charset="0"/>
                <a:cs typeface="Calibri" panose="020F0502020204030204" pitchFamily="34" charset="0"/>
              </a:rPr>
              <a:t>Prem</a:t>
            </a:r>
            <a:r>
              <a:rPr lang="es-ES" sz="2000" b="1" dirty="0" smtClean="0">
                <a:latin typeface="Calibri" panose="020F0502020204030204" pitchFamily="34" charset="0"/>
                <a:ea typeface="Calibri" panose="020F0502020204030204" pitchFamily="34" charset="0"/>
                <a:cs typeface="Calibri" panose="020F0502020204030204" pitchFamily="34" charset="0"/>
              </a:rPr>
              <a:t> </a:t>
            </a:r>
            <a:r>
              <a:rPr lang="es-ES" sz="2000" b="1" dirty="0">
                <a:latin typeface="Calibri" panose="020F0502020204030204" pitchFamily="34" charset="0"/>
                <a:ea typeface="Calibri" panose="020F0502020204030204" pitchFamily="34" charset="0"/>
                <a:cs typeface="Calibri" panose="020F0502020204030204" pitchFamily="34" charset="0"/>
              </a:rPr>
              <a:t>menor OMITIDA: </a:t>
            </a:r>
            <a:r>
              <a:rPr lang="es-ES" sz="2000" dirty="0">
                <a:latin typeface="Calibri" panose="020F0502020204030204" pitchFamily="34" charset="0"/>
                <a:ea typeface="Calibri" panose="020F0502020204030204" pitchFamily="34" charset="0"/>
                <a:cs typeface="Calibri" panose="020F0502020204030204" pitchFamily="34" charset="0"/>
              </a:rPr>
              <a:t>Como empíricamente se muestra (</a:t>
            </a:r>
            <a:r>
              <a:rPr lang="es-ES" sz="2000" dirty="0" err="1">
                <a:latin typeface="Calibri" panose="020F0502020204030204" pitchFamily="34" charset="0"/>
                <a:ea typeface="Calibri" panose="020F0502020204030204" pitchFamily="34" charset="0"/>
                <a:cs typeface="Calibri" panose="020F0502020204030204" pitchFamily="34" charset="0"/>
              </a:rPr>
              <a:t>Gotzche</a:t>
            </a:r>
            <a:r>
              <a:rPr lang="es-ES" sz="2000" dirty="0">
                <a:latin typeface="Calibri" panose="020F0502020204030204" pitchFamily="34" charset="0"/>
                <a:ea typeface="Calibri" panose="020F0502020204030204" pitchFamily="34" charset="0"/>
                <a:cs typeface="Calibri" panose="020F0502020204030204" pitchFamily="34" charset="0"/>
              </a:rPr>
              <a:t> 2013, Miller 2014 , </a:t>
            </a:r>
            <a:r>
              <a:rPr lang="es-ES" sz="2000" dirty="0" err="1">
                <a:latin typeface="Calibri" panose="020F0502020204030204" pitchFamily="34" charset="0"/>
                <a:ea typeface="Calibri" panose="020F0502020204030204" pitchFamily="34" charset="0"/>
                <a:cs typeface="Calibri" panose="020F0502020204030204" pitchFamily="34" charset="0"/>
              </a:rPr>
              <a:t>Moss</a:t>
            </a:r>
            <a:r>
              <a:rPr lang="es-ES" sz="2000" dirty="0">
                <a:latin typeface="Calibri" panose="020F0502020204030204" pitchFamily="34" charset="0"/>
                <a:ea typeface="Calibri" panose="020F0502020204030204" pitchFamily="34" charset="0"/>
                <a:cs typeface="Calibri" panose="020F0502020204030204" pitchFamily="34" charset="0"/>
              </a:rPr>
              <a:t> 2015), no hay diferencia en la mortalidad total (pues aunque con el </a:t>
            </a:r>
            <a:r>
              <a:rPr lang="es-ES" sz="2000" dirty="0" err="1">
                <a:latin typeface="Calibri" panose="020F0502020204030204" pitchFamily="34" charset="0"/>
                <a:ea typeface="Calibri" panose="020F0502020204030204" pitchFamily="34" charset="0"/>
                <a:cs typeface="Calibri" panose="020F0502020204030204" pitchFamily="34" charset="0"/>
              </a:rPr>
              <a:t>screening</a:t>
            </a:r>
            <a:r>
              <a:rPr lang="es-ES" sz="2000" dirty="0">
                <a:latin typeface="Calibri" panose="020F0502020204030204" pitchFamily="34" charset="0"/>
                <a:ea typeface="Calibri" panose="020F0502020204030204" pitchFamily="34" charset="0"/>
                <a:cs typeface="Calibri" panose="020F0502020204030204" pitchFamily="34" charset="0"/>
              </a:rPr>
              <a:t> hubiera menos muertes por cáncer de mama, quedarían compensadas con las más muertes por las demás causas), y además los efectos adversos graves, los inconvenientes y los costes con el </a:t>
            </a:r>
            <a:r>
              <a:rPr lang="es-ES" sz="2000" dirty="0" err="1">
                <a:latin typeface="Calibri" panose="020F0502020204030204" pitchFamily="34" charset="0"/>
                <a:ea typeface="Calibri" panose="020F0502020204030204" pitchFamily="34" charset="0"/>
                <a:cs typeface="Calibri" panose="020F0502020204030204" pitchFamily="34" charset="0"/>
              </a:rPr>
              <a:t>screening</a:t>
            </a:r>
            <a:r>
              <a:rPr lang="es-ES" sz="2000" dirty="0">
                <a:latin typeface="Calibri" panose="020F0502020204030204" pitchFamily="34" charset="0"/>
                <a:ea typeface="Calibri" panose="020F0502020204030204" pitchFamily="34" charset="0"/>
                <a:cs typeface="Calibri" panose="020F0502020204030204" pitchFamily="34" charset="0"/>
              </a:rPr>
              <a:t> son mayores que sin </a:t>
            </a:r>
            <a:r>
              <a:rPr lang="es-ES" sz="2000" dirty="0" err="1">
                <a:latin typeface="Calibri" panose="020F0502020204030204" pitchFamily="34" charset="0"/>
                <a:ea typeface="Calibri" panose="020F0502020204030204" pitchFamily="34" charset="0"/>
                <a:cs typeface="Calibri" panose="020F0502020204030204" pitchFamily="34" charset="0"/>
              </a:rPr>
              <a:t>screening</a:t>
            </a:r>
            <a:r>
              <a:rPr lang="es-ES" sz="2000" dirty="0">
                <a:latin typeface="Calibri" panose="020F0502020204030204" pitchFamily="34" charset="0"/>
                <a:ea typeface="Calibri" panose="020F0502020204030204" pitchFamily="34" charset="0"/>
                <a:cs typeface="Calibri" panose="020F0502020204030204" pitchFamily="34"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es-ES" sz="2000" b="1" dirty="0" smtClean="0">
                <a:latin typeface="Calibri" panose="020F0502020204030204" pitchFamily="34" charset="0"/>
                <a:ea typeface="Calibri" panose="020F0502020204030204" pitchFamily="34" charset="0"/>
                <a:cs typeface="Calibri" panose="020F0502020204030204" pitchFamily="34" charset="0"/>
              </a:rPr>
              <a:t>Conclusión</a:t>
            </a:r>
            <a:r>
              <a:rPr lang="es-ES" sz="2000" b="1" dirty="0">
                <a:latin typeface="Calibri" panose="020F0502020204030204" pitchFamily="34" charset="0"/>
                <a:ea typeface="Calibri" panose="020F0502020204030204" pitchFamily="34" charset="0"/>
                <a:cs typeface="Calibri" panose="020F0502020204030204" pitchFamily="34" charset="0"/>
              </a:rPr>
              <a:t>:</a:t>
            </a:r>
            <a:r>
              <a:rPr lang="es-ES" sz="2000" dirty="0">
                <a:latin typeface="Calibri" panose="020F0502020204030204" pitchFamily="34" charset="0"/>
                <a:ea typeface="Calibri" panose="020F0502020204030204" pitchFamily="34" charset="0"/>
                <a:cs typeface="Calibri" panose="020F0502020204030204" pitchFamily="34" charset="0"/>
              </a:rPr>
              <a:t> Luego la hipótesis no es verdadera.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19999285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6"/>
            <a:ext cx="9800824" cy="5360668"/>
          </a:xfrm>
        </p:spPr>
        <p:txBody>
          <a:bodyPr>
            <a:normAutofit/>
          </a:bodyPr>
          <a:lstStyle/>
          <a:p>
            <a:pPr algn="just">
              <a:lnSpc>
                <a:spcPct val="100000"/>
              </a:lnSpc>
              <a:spcAft>
                <a:spcPts val="0"/>
              </a:spcAft>
            </a:pPr>
            <a:r>
              <a:rPr lang="es-ES" sz="2000" b="1" dirty="0" smtClean="0">
                <a:latin typeface="Calibri" panose="020F0502020204030204" pitchFamily="34" charset="0"/>
                <a:ea typeface="Calibri" panose="020F0502020204030204" pitchFamily="34" charset="0"/>
                <a:cs typeface="Calibri" panose="020F0502020204030204" pitchFamily="34" charset="0"/>
              </a:rPr>
              <a:t>COROLARIO</a:t>
            </a:r>
            <a:r>
              <a:rPr lang="es-ES" sz="2000" dirty="0" smtClean="0">
                <a:latin typeface="Calibri" panose="020F0502020204030204" pitchFamily="34" charset="0"/>
                <a:ea typeface="Calibri" panose="020F0502020204030204" pitchFamily="34" charset="0"/>
                <a:cs typeface="Calibri" panose="020F0502020204030204" pitchFamily="34" charset="0"/>
              </a:rPr>
              <a:t> </a:t>
            </a:r>
            <a:endParaRPr lang="es-ES" sz="2000" dirty="0">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Calibri" panose="020F0502020204030204" pitchFamily="34" charset="0"/>
              </a:rPr>
              <a:t>	Todas </a:t>
            </a:r>
            <a:r>
              <a:rPr lang="es-ES" sz="2000" dirty="0">
                <a:latin typeface="Calibri" panose="020F0502020204030204" pitchFamily="34" charset="0"/>
                <a:ea typeface="Calibri" panose="020F0502020204030204" pitchFamily="34" charset="0"/>
                <a:cs typeface="Calibri" panose="020F0502020204030204" pitchFamily="34" charset="0"/>
              </a:rPr>
              <a:t>estas clases de entimemas erróneos son frecuentes en la conversación, </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con un disfraz de sentido común</a:t>
            </a:r>
            <a:r>
              <a:rPr lang="es-ES" sz="2000" dirty="0">
                <a:latin typeface="Calibri" panose="020F0502020204030204" pitchFamily="34" charset="0"/>
                <a:ea typeface="Calibri" panose="020F0502020204030204" pitchFamily="34" charset="0"/>
                <a:cs typeface="Calibri" panose="020F0502020204030204" pitchFamily="34" charset="0"/>
              </a:rPr>
              <a:t>, </a:t>
            </a:r>
            <a:r>
              <a:rPr lang="es-ES" sz="2000" dirty="0">
                <a:solidFill>
                  <a:srgbClr val="FF6600"/>
                </a:solidFill>
                <a:latin typeface="Calibri" panose="020F0502020204030204" pitchFamily="34" charset="0"/>
                <a:ea typeface="Calibri" panose="020F0502020204030204" pitchFamily="34" charset="0"/>
                <a:cs typeface="Calibri" panose="020F0502020204030204" pitchFamily="34" charset="0"/>
              </a:rPr>
              <a:t>porque han entrado osmóticamente al estar expuestos a los memes (o unidades de transmisión) de la cultura vigente, sin reflexionar sobre ellos por resultar familiares, no necesitar ningún esfuerzo de procesamiento mental y estar en concordancia con la creencia grupal. </a:t>
            </a:r>
            <a:r>
              <a:rPr lang="es-ES" sz="2000" dirty="0">
                <a:solidFill>
                  <a:srgbClr val="FF3399"/>
                </a:solidFill>
                <a:latin typeface="Calibri" panose="020F0502020204030204" pitchFamily="34" charset="0"/>
                <a:ea typeface="Calibri" panose="020F0502020204030204" pitchFamily="34" charset="0"/>
                <a:cs typeface="Calibri" panose="020F0502020204030204" pitchFamily="34" charset="0"/>
              </a:rPr>
              <a:t>Todo esto es cuesta abajo. </a:t>
            </a:r>
            <a:endParaRPr lang="es-ES" sz="2000" dirty="0" smtClean="0">
              <a:solidFill>
                <a:srgbClr val="FF3399"/>
              </a:solidFill>
              <a:latin typeface="Calibri" panose="020F0502020204030204" pitchFamily="34" charset="0"/>
              <a:ea typeface="Calibri" panose="020F0502020204030204" pitchFamily="34" charset="0"/>
              <a:cs typeface="Calibri" panose="020F0502020204030204" pitchFamily="34" charset="0"/>
            </a:endParaRPr>
          </a:p>
          <a:p>
            <a:pPr algn="just">
              <a:lnSpc>
                <a:spcPct val="100000"/>
              </a:lnSpc>
              <a:spcAft>
                <a:spcPts val="0"/>
              </a:spcAft>
            </a:pPr>
            <a:r>
              <a:rPr lang="es-ES" sz="2000" dirty="0">
                <a:solidFill>
                  <a:srgbClr val="7030A0"/>
                </a:solidFill>
                <a:latin typeface="Calibri" panose="020F0502020204030204" pitchFamily="34" charset="0"/>
                <a:ea typeface="Calibri" panose="020F0502020204030204" pitchFamily="34" charset="0"/>
                <a:cs typeface="Calibri" panose="020F0502020204030204" pitchFamily="34" charset="0"/>
              </a:rPr>
              <a:t>	</a:t>
            </a:r>
            <a:r>
              <a:rPr lang="es-ES" sz="2000" dirty="0" smtClean="0">
                <a:solidFill>
                  <a:srgbClr val="008080"/>
                </a:solidFill>
                <a:latin typeface="Calibri" panose="020F0502020204030204" pitchFamily="34" charset="0"/>
                <a:ea typeface="Calibri" panose="020F0502020204030204" pitchFamily="34" charset="0"/>
                <a:cs typeface="Calibri" panose="020F0502020204030204" pitchFamily="34" charset="0"/>
              </a:rPr>
              <a:t>Con </a:t>
            </a:r>
            <a:r>
              <a:rPr lang="es-ES" sz="2000" dirty="0">
                <a:solidFill>
                  <a:srgbClr val="008080"/>
                </a:solidFill>
                <a:latin typeface="Calibri" panose="020F0502020204030204" pitchFamily="34" charset="0"/>
                <a:ea typeface="Calibri" panose="020F0502020204030204" pitchFamily="34" charset="0"/>
                <a:cs typeface="Calibri" panose="020F0502020204030204" pitchFamily="34" charset="0"/>
              </a:rPr>
              <a:t>el inicial esfuerzo de ir cuesta arriba</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 aprender a buscar y formular las explicaciones (</a:t>
            </a:r>
            <a:r>
              <a:rPr lang="es-ES" sz="2000" dirty="0" err="1">
                <a:solidFill>
                  <a:srgbClr val="009900"/>
                </a:solidFill>
                <a:latin typeface="Calibri" panose="020F0502020204030204" pitchFamily="34" charset="0"/>
                <a:ea typeface="Calibri" panose="020F0502020204030204" pitchFamily="34" charset="0"/>
                <a:cs typeface="Calibri" panose="020F0502020204030204" pitchFamily="34" charset="0"/>
              </a:rPr>
              <a:t>explanans</a:t>
            </a:r>
            <a:r>
              <a:rPr lang="es-ES" sz="2000" dirty="0">
                <a:solidFill>
                  <a:srgbClr val="009900"/>
                </a:solidFill>
                <a:latin typeface="Calibri" panose="020F0502020204030204" pitchFamily="34" charset="0"/>
                <a:ea typeface="Calibri" panose="020F0502020204030204" pitchFamily="34" charset="0"/>
                <a:cs typeface="Calibri" panose="020F0502020204030204" pitchFamily="34" charset="0"/>
              </a:rPr>
              <a:t>), es decir las premisas mayor y menor, mejora la práctica de razonar (articular las razones). </a:t>
            </a:r>
            <a:endPar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504565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15049</TotalTime>
  <Words>1042</Words>
  <Application>Microsoft Office PowerPoint</Application>
  <PresentationFormat>Panorámica</PresentationFormat>
  <Paragraphs>470</Paragraphs>
  <Slides>99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99</vt:i4>
      </vt:variant>
    </vt:vector>
  </HeadingPairs>
  <TitlesOfParts>
    <vt:vector size="106" baseType="lpstr">
      <vt:lpstr>Arial</vt:lpstr>
      <vt:lpstr>Calibri</vt:lpstr>
      <vt:lpstr>Calibri Light</vt:lpstr>
      <vt:lpstr>FreeSans</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Veamos las 4 formas posibles de contrastación de la hipótesis p =&gt; q desde este sencillo ejemplo: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656</cp:revision>
  <dcterms:created xsi:type="dcterms:W3CDTF">2016-03-03T06:14:56Z</dcterms:created>
  <dcterms:modified xsi:type="dcterms:W3CDTF">2019-08-27T16:45:52Z</dcterms:modified>
</cp:coreProperties>
</file>