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5" r:id="rId3"/>
    <p:sldId id="259" r:id="rId4"/>
    <p:sldId id="289" r:id="rId5"/>
    <p:sldId id="296" r:id="rId6"/>
    <p:sldId id="297" r:id="rId7"/>
    <p:sldId id="298" r:id="rId8"/>
    <p:sldId id="300" r:id="rId9"/>
    <p:sldId id="301" r:id="rId10"/>
    <p:sldId id="264" r:id="rId11"/>
    <p:sldId id="302" r:id="rId12"/>
    <p:sldId id="265" r:id="rId13"/>
    <p:sldId id="304" r:id="rId14"/>
    <p:sldId id="303" r:id="rId15"/>
    <p:sldId id="292" r:id="rId16"/>
    <p:sldId id="267" r:id="rId17"/>
    <p:sldId id="271" r:id="rId18"/>
    <p:sldId id="293" r:id="rId19"/>
    <p:sldId id="277" r:id="rId20"/>
    <p:sldId id="305" r:id="rId21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42732-FB31-483C-A90C-DAEF82699DDF}" type="datetimeFigureOut">
              <a:rPr lang="es-ES" smtClean="0"/>
              <a:t>01/03/2019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7D7FD-5832-4A29-B13B-A3E192D231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0729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42732-FB31-483C-A90C-DAEF82699DDF}" type="datetimeFigureOut">
              <a:rPr lang="es-ES" smtClean="0"/>
              <a:t>01/03/2019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7D7FD-5832-4A29-B13B-A3E192D231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7800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42732-FB31-483C-A90C-DAEF82699DDF}" type="datetimeFigureOut">
              <a:rPr lang="es-ES" smtClean="0"/>
              <a:t>01/03/2019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7D7FD-5832-4A29-B13B-A3E192D231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6681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42732-FB31-483C-A90C-DAEF82699DDF}" type="datetimeFigureOut">
              <a:rPr lang="es-ES" smtClean="0"/>
              <a:t>01/03/2019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7D7FD-5832-4A29-B13B-A3E192D231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4365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42732-FB31-483C-A90C-DAEF82699DDF}" type="datetimeFigureOut">
              <a:rPr lang="es-ES" smtClean="0"/>
              <a:t>01/03/2019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7D7FD-5832-4A29-B13B-A3E192D231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6832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42732-FB31-483C-A90C-DAEF82699DDF}" type="datetimeFigureOut">
              <a:rPr lang="es-ES" smtClean="0"/>
              <a:t>01/03/2019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7D7FD-5832-4A29-B13B-A3E192D231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8560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42732-FB31-483C-A90C-DAEF82699DDF}" type="datetimeFigureOut">
              <a:rPr lang="es-ES" smtClean="0"/>
              <a:t>01/03/2019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7D7FD-5832-4A29-B13B-A3E192D231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028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42732-FB31-483C-A90C-DAEF82699DDF}" type="datetimeFigureOut">
              <a:rPr lang="es-ES" smtClean="0"/>
              <a:t>01/03/2019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7D7FD-5832-4A29-B13B-A3E192D231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441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42732-FB31-483C-A90C-DAEF82699DDF}" type="datetimeFigureOut">
              <a:rPr lang="es-ES" smtClean="0"/>
              <a:t>01/03/2019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7D7FD-5832-4A29-B13B-A3E192D231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3878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42732-FB31-483C-A90C-DAEF82699DDF}" type="datetimeFigureOut">
              <a:rPr lang="es-ES" smtClean="0"/>
              <a:t>01/03/2019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7D7FD-5832-4A29-B13B-A3E192D231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8720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42732-FB31-483C-A90C-DAEF82699DDF}" type="datetimeFigureOut">
              <a:rPr lang="es-ES" smtClean="0"/>
              <a:t>01/03/2019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7D7FD-5832-4A29-B13B-A3E192D231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9509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42732-FB31-483C-A90C-DAEF82699DDF}" type="datetimeFigureOut">
              <a:rPr lang="es-ES" smtClean="0"/>
              <a:t>01/03/2019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7D7FD-5832-4A29-B13B-A3E192D231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5875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635371"/>
            <a:ext cx="9594760" cy="2387600"/>
          </a:xfrm>
        </p:spPr>
        <p:txBody>
          <a:bodyPr/>
          <a:lstStyle/>
          <a:p>
            <a:pPr algn="just"/>
            <a:r>
              <a:rPr lang="es-ES" sz="3100" b="1" dirty="0">
                <a:solidFill>
                  <a:srgbClr val="990099"/>
                </a:solidFill>
                <a:latin typeface="Calibri" panose="020F0502020204030204"/>
              </a:rPr>
              <a:t>Evaluación GRADE del </a:t>
            </a:r>
            <a:r>
              <a:rPr lang="es-ES" sz="3100" b="1" dirty="0" smtClean="0">
                <a:solidFill>
                  <a:srgbClr val="990099"/>
                </a:solidFill>
                <a:latin typeface="Calibri" panose="020F0502020204030204"/>
              </a:rPr>
              <a:t>4 Estudios </a:t>
            </a:r>
            <a:r>
              <a:rPr lang="es-ES" sz="3100" b="1" dirty="0">
                <a:solidFill>
                  <a:srgbClr val="990099"/>
                </a:solidFill>
                <a:latin typeface="Calibri" panose="020F0502020204030204"/>
              </a:rPr>
              <a:t>de </a:t>
            </a:r>
            <a:r>
              <a:rPr lang="es-ES" sz="3100" b="1" dirty="0" smtClean="0">
                <a:solidFill>
                  <a:srgbClr val="990099"/>
                </a:solidFill>
                <a:latin typeface="Calibri" panose="020F0502020204030204"/>
              </a:rPr>
              <a:t>Casos y Controles:</a:t>
            </a:r>
            <a:r>
              <a:rPr lang="es-ES" sz="1000" b="1" dirty="0">
                <a:solidFill>
                  <a:srgbClr val="990099"/>
                </a:solidFill>
                <a:latin typeface="Calibri" panose="020F0502020204030204"/>
              </a:rPr>
              <a:t/>
            </a:r>
            <a:br>
              <a:rPr lang="es-ES" sz="1000" b="1" dirty="0">
                <a:solidFill>
                  <a:srgbClr val="990099"/>
                </a:solidFill>
                <a:latin typeface="Calibri" panose="020F0502020204030204"/>
              </a:rPr>
            </a:br>
            <a:r>
              <a:rPr lang="es-ES" sz="1000" b="1" dirty="0">
                <a:solidFill>
                  <a:srgbClr val="990099"/>
                </a:solidFill>
                <a:latin typeface="Calibri" panose="020F0502020204030204"/>
              </a:rPr>
              <a:t/>
            </a:r>
            <a:br>
              <a:rPr lang="es-ES" sz="1000" b="1" dirty="0">
                <a:solidFill>
                  <a:srgbClr val="990099"/>
                </a:solidFill>
                <a:latin typeface="Calibri" panose="020F0502020204030204"/>
              </a:rPr>
            </a:br>
            <a:r>
              <a:rPr lang="es-ES" sz="2400" dirty="0" smtClean="0">
                <a:solidFill>
                  <a:srgbClr val="99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Validez </a:t>
            </a:r>
            <a:r>
              <a:rPr lang="es-ES" sz="2400" dirty="0">
                <a:solidFill>
                  <a:srgbClr val="99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la evidencia GRADE y magnitud del efecto de la asociación entre </a:t>
            </a:r>
            <a:r>
              <a:rPr lang="es-ES" sz="2400" dirty="0" err="1">
                <a:solidFill>
                  <a:srgbClr val="99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hidroclorotiazida</a:t>
            </a:r>
            <a:r>
              <a:rPr lang="es-ES" sz="2400" dirty="0">
                <a:solidFill>
                  <a:srgbClr val="99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 cáncer de piel en la que se ha basado la nota informativa de la </a:t>
            </a:r>
            <a:r>
              <a:rPr lang="es-ES" sz="2400" dirty="0" err="1">
                <a:solidFill>
                  <a:srgbClr val="99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AEMyPS</a:t>
            </a:r>
            <a:r>
              <a:rPr lang="es-ES" sz="2400" dirty="0">
                <a:solidFill>
                  <a:srgbClr val="99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s-ES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[Actualizada a 1-febrero-2019]</a:t>
            </a:r>
            <a:endParaRPr lang="es-ES" sz="5400" dirty="0"/>
          </a:p>
        </p:txBody>
      </p:sp>
      <p:sp>
        <p:nvSpPr>
          <p:cNvPr id="4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s-ES" sz="1600" kern="0" dirty="0">
                <a:solidFill>
                  <a:srgbClr val="000000"/>
                </a:solidFill>
              </a:rPr>
              <a:t>Mariano Gutiérrez Dandridge, R-4 Medicina Preventiva. Complejo Hospitalario de </a:t>
            </a:r>
            <a:r>
              <a:rPr lang="es-ES" sz="1600" kern="0" dirty="0" smtClean="0">
                <a:solidFill>
                  <a:srgbClr val="000000"/>
                </a:solidFill>
              </a:rPr>
              <a:t>Cáceres</a:t>
            </a:r>
          </a:p>
          <a:p>
            <a:pPr algn="l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s-ES" sz="1600" kern="0" dirty="0" smtClean="0">
                <a:solidFill>
                  <a:srgbClr val="000000"/>
                </a:solidFill>
              </a:rPr>
              <a:t>Galo A. Sánchez Robles. Oficina de Evaluación </a:t>
            </a:r>
            <a:r>
              <a:rPr lang="es-ES" sz="1600" kern="0" smtClean="0">
                <a:solidFill>
                  <a:srgbClr val="000000"/>
                </a:solidFill>
              </a:rPr>
              <a:t>de Medicamentos </a:t>
            </a:r>
            <a:r>
              <a:rPr lang="es-ES" sz="1600" kern="0" dirty="0" smtClean="0">
                <a:solidFill>
                  <a:srgbClr val="000000"/>
                </a:solidFill>
              </a:rPr>
              <a:t>del SES</a:t>
            </a:r>
            <a:endParaRPr lang="es-ES" sz="1600" kern="0" dirty="0">
              <a:solidFill>
                <a:srgbClr val="000000"/>
              </a:solidFill>
            </a:endParaRPr>
          </a:p>
          <a:p>
            <a:pPr algn="l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defRPr/>
            </a:pPr>
            <a:endParaRPr lang="es-ES" sz="500" kern="0" dirty="0">
              <a:solidFill>
                <a:srgbClr val="663300"/>
              </a:solidFill>
            </a:endParaRPr>
          </a:p>
          <a:p>
            <a:pPr algn="l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s-ES" sz="1600" i="1" kern="0" dirty="0">
                <a:solidFill>
                  <a:srgbClr val="000000"/>
                </a:solidFill>
              </a:rPr>
              <a:t>Web </a:t>
            </a:r>
            <a:r>
              <a:rPr lang="es-ES" sz="1600" i="1" u="sng" kern="0" dirty="0">
                <a:solidFill>
                  <a:srgbClr val="0000FF"/>
                </a:solidFill>
              </a:rPr>
              <a:t>evalmed.es</a:t>
            </a:r>
            <a:r>
              <a:rPr lang="es-ES" sz="1600" kern="0" dirty="0">
                <a:solidFill>
                  <a:srgbClr val="000000"/>
                </a:solidFill>
              </a:rPr>
              <a:t>, </a:t>
            </a:r>
            <a:r>
              <a:rPr lang="es-ES" sz="1600" kern="0" dirty="0" smtClean="0">
                <a:solidFill>
                  <a:srgbClr val="000000"/>
                </a:solidFill>
              </a:rPr>
              <a:t>1-marzo-2019</a:t>
            </a:r>
            <a:endParaRPr lang="es-ES" sz="1600" kern="0" dirty="0">
              <a:solidFill>
                <a:srgbClr val="000000"/>
              </a:solidFill>
            </a:endParaRPr>
          </a:p>
          <a:p>
            <a:pPr algn="l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defRPr/>
            </a:pPr>
            <a:endParaRPr lang="es-ES" sz="1600" i="1" kern="0" dirty="0">
              <a:solidFill>
                <a:srgbClr val="000000"/>
              </a:solidFill>
            </a:endParaRPr>
          </a:p>
          <a:p>
            <a:endParaRPr lang="es-E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7031" y="4760172"/>
            <a:ext cx="1298561" cy="73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46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81878" y="622853"/>
            <a:ext cx="10601739" cy="5817704"/>
          </a:xfrm>
        </p:spPr>
        <p:txBody>
          <a:bodyPr>
            <a:normAutofit/>
          </a:bodyPr>
          <a:lstStyle/>
          <a:p>
            <a:pPr algn="just">
              <a:spcAft>
                <a:spcPts val="0"/>
              </a:spcAft>
            </a:pPr>
            <a:r>
              <a:rPr lang="es-ES" sz="2000" b="1" i="1" dirty="0">
                <a:solidFill>
                  <a:srgbClr val="CC0099"/>
                </a:solidFill>
                <a:latin typeface="Calibri" panose="020F0502020204030204" pitchFamily="34" charset="0"/>
                <a:ea typeface="Calibri" panose="020F0502020204030204" pitchFamily="34" charset="0"/>
                <a:cs typeface="Microsoft Himalaya" panose="01010100010101010101" pitchFamily="2" charset="0"/>
              </a:rPr>
              <a:t>V. RESULTADOS</a:t>
            </a:r>
            <a:endParaRPr lang="es-ES" sz="2000" dirty="0">
              <a:latin typeface="Calibri" panose="020F0502020204030204" pitchFamily="34" charset="0"/>
              <a:ea typeface="Calibri" panose="020F0502020204030204" pitchFamily="34" charset="0"/>
              <a:cs typeface="Microsoft Himalaya" panose="01010100010101010101" pitchFamily="2" charset="0"/>
            </a:endParaRPr>
          </a:p>
          <a:p>
            <a:pPr algn="just">
              <a:spcAft>
                <a:spcPts val="0"/>
              </a:spcAft>
            </a:pPr>
            <a:r>
              <a:rPr lang="es-ES" sz="2000" dirty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 </a:t>
            </a:r>
            <a:endParaRPr lang="es-ES" sz="2000" dirty="0">
              <a:latin typeface="Helvetica" panose="020B0604020202020204" pitchFamily="34" charset="0"/>
              <a:ea typeface="DengXian"/>
              <a:cs typeface="Microsoft Himalaya" panose="01010100010101010101" pitchFamily="2" charset="0"/>
            </a:endParaRPr>
          </a:p>
          <a:p>
            <a:pPr indent="457200" algn="just">
              <a:spcAft>
                <a:spcPts val="0"/>
              </a:spcAft>
            </a:pPr>
            <a:r>
              <a:rPr lang="es-ES" sz="2000" dirty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El estudio de 2017 de </a:t>
            </a:r>
            <a:r>
              <a:rPr lang="es-ES" sz="2000" dirty="0" err="1" smtClean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Potegard</a:t>
            </a:r>
            <a:r>
              <a:rPr lang="es-ES" sz="2000" dirty="0" smtClean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 </a:t>
            </a:r>
            <a:r>
              <a:rPr lang="es-ES" sz="2000" dirty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encuentra una asociación entre la exposición a HCTZ y </a:t>
            </a:r>
            <a:r>
              <a:rPr lang="es-ES" sz="2000" b="1" dirty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cáncer de células escamosas de la piel del labio</a:t>
            </a:r>
            <a:r>
              <a:rPr lang="es-ES" sz="2000" dirty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. La asociación aumenta la consistencia al ser estadísticamente significativo el gradiente de dosis-respuesta. Tal como justificamos en el último apartado “Cálculos para esta variable” de la </a:t>
            </a:r>
            <a:r>
              <a:rPr lang="es-ES" sz="2000" b="1" dirty="0">
                <a:solidFill>
                  <a:srgbClr val="993300"/>
                </a:solidFill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tabla 1.1</a:t>
            </a:r>
            <a:r>
              <a:rPr lang="es-ES" sz="2000" dirty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, tras nuestra evaluación GRADE estimamos una validez de evidencia BAJA-MODERADA para esta asociación.</a:t>
            </a:r>
            <a:endParaRPr lang="es-ES" sz="2000" dirty="0">
              <a:latin typeface="Helvetica" panose="020B0604020202020204" pitchFamily="34" charset="0"/>
              <a:ea typeface="DengXian"/>
              <a:cs typeface="Microsoft Himalaya" panose="01010100010101010101" pitchFamily="2" charset="0"/>
            </a:endParaRPr>
          </a:p>
          <a:p>
            <a:pPr indent="457200" algn="just">
              <a:spcAft>
                <a:spcPts val="0"/>
              </a:spcAft>
            </a:pPr>
            <a:r>
              <a:rPr lang="es-ES" sz="2000" dirty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Para extrapolarlo a la población española sólo hemos tenido a nuestra disposición las tasas de primer diagnóstico del CMBD, extraídos del código CIE 9: 173.2 (Carcinoma de células escamosas de piel de labio), de los años 2014 y </a:t>
            </a:r>
            <a:r>
              <a:rPr lang="es-ES" sz="2000" dirty="0" smtClean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2015. </a:t>
            </a:r>
            <a:r>
              <a:rPr lang="es-ES" sz="2000" dirty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Dado que hay un </a:t>
            </a:r>
            <a:r>
              <a:rPr lang="es-ES" sz="2000" dirty="0" err="1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infradiagnóstico</a:t>
            </a:r>
            <a:r>
              <a:rPr lang="es-ES" sz="2000" dirty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 de este cáncer, y que además no hemos encontrado ningún estudio de validación entre lo registrado y lo existente, estimamos que la es BAJA la validez de este dato. No obstante, todo ello, proporcionamos con una validez de evidencia BAJA el NND por año en la </a:t>
            </a:r>
            <a:r>
              <a:rPr lang="es-ES" sz="2000" b="1" dirty="0">
                <a:solidFill>
                  <a:srgbClr val="993300"/>
                </a:solidFill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tabla 2</a:t>
            </a:r>
            <a:r>
              <a:rPr lang="es-ES" sz="2000" dirty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.</a:t>
            </a:r>
            <a:endParaRPr lang="es-ES" sz="2000" dirty="0">
              <a:effectLst/>
              <a:latin typeface="Helvetica" panose="020B0604020202020204" pitchFamily="34" charset="0"/>
              <a:ea typeface="DengXian"/>
              <a:cs typeface="Microsoft Himalaya" panose="010101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967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3263" y="561685"/>
            <a:ext cx="11402965" cy="4167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56353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15617" y="609600"/>
            <a:ext cx="10508974" cy="5817704"/>
          </a:xfrm>
        </p:spPr>
        <p:txBody>
          <a:bodyPr>
            <a:normAutofit/>
          </a:bodyPr>
          <a:lstStyle/>
          <a:p>
            <a:pPr indent="457200" algn="just">
              <a:lnSpc>
                <a:spcPct val="100000"/>
              </a:lnSpc>
              <a:spcAft>
                <a:spcPts val="0"/>
              </a:spcAft>
            </a:pPr>
            <a:r>
              <a:rPr lang="es-ES" sz="2000" dirty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El estudio de 2018 de </a:t>
            </a:r>
            <a:r>
              <a:rPr lang="es-ES" sz="2000" dirty="0" err="1" smtClean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Pedersen</a:t>
            </a:r>
            <a:r>
              <a:rPr lang="es-ES" sz="2000" dirty="0" smtClean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 </a:t>
            </a:r>
            <a:r>
              <a:rPr lang="es-ES" sz="2000" dirty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encuentra una asociación entre la exposición a HCTZ y </a:t>
            </a:r>
            <a:r>
              <a:rPr lang="es-ES" sz="2000" b="1" dirty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carcinoma de células basales de la piel</a:t>
            </a:r>
            <a:r>
              <a:rPr lang="es-ES" sz="2000" dirty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. La asociación aumenta la consistencia al ser estadísticamente significativo el gradiente de dosis-respuesta. Tal como justificamos en el último apartado “Cálculos para esta variable” de la </a:t>
            </a:r>
            <a:r>
              <a:rPr lang="es-ES" sz="2000" b="1" dirty="0">
                <a:solidFill>
                  <a:srgbClr val="993300"/>
                </a:solidFill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tabla 1.2</a:t>
            </a:r>
            <a:r>
              <a:rPr lang="es-ES" sz="2000" dirty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, tras nuestra evaluación GRADE estimamos una validez de evidencia BAJA-MODERADA para esta asociación.</a:t>
            </a:r>
            <a:endParaRPr lang="es-ES" sz="1400" dirty="0">
              <a:latin typeface="Helvetica" panose="020B0604020202020204" pitchFamily="34" charset="0"/>
              <a:ea typeface="DengXian"/>
              <a:cs typeface="Microsoft Himalaya" panose="01010100010101010101" pitchFamily="2" charset="0"/>
            </a:endParaRPr>
          </a:p>
          <a:p>
            <a:pPr indent="457200" algn="just">
              <a:lnSpc>
                <a:spcPct val="100000"/>
              </a:lnSpc>
              <a:spcAft>
                <a:spcPts val="0"/>
              </a:spcAft>
            </a:pPr>
            <a:r>
              <a:rPr lang="es-ES" sz="2000" dirty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Para extrapolarlo a la población española sólo hemos tenido a nuestra disposición las tasas de primer diagnóstico del CMBD, extraídos del código CIE 9: 173. 01,11,21,31,41,51,61,71,81,91 (Carcinoma de piel de células basales), de los años 2014 y </a:t>
            </a:r>
            <a:r>
              <a:rPr lang="es-ES" sz="2000" dirty="0" smtClean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2015. </a:t>
            </a:r>
            <a:r>
              <a:rPr lang="es-ES" sz="2000" dirty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Dado que hay un </a:t>
            </a:r>
            <a:r>
              <a:rPr lang="es-ES" sz="2000" dirty="0" err="1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infradiagnóstico</a:t>
            </a:r>
            <a:r>
              <a:rPr lang="es-ES" sz="2000" dirty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 de este cáncer, y que además no hemos encontrado ningún estudio de validación entre lo registrado y lo existente, estimamos que no puede ser mejor que BAJA la validez de este dato. </a:t>
            </a:r>
            <a:endParaRPr lang="es-ES" sz="1400" dirty="0">
              <a:latin typeface="Helvetica" panose="020B0604020202020204" pitchFamily="34" charset="0"/>
              <a:ea typeface="DengXian"/>
              <a:cs typeface="Microsoft Himalaya" panose="01010100010101010101" pitchFamily="2" charset="0"/>
            </a:endParaRPr>
          </a:p>
          <a:p>
            <a:pPr indent="457200" algn="just">
              <a:lnSpc>
                <a:spcPct val="100000"/>
              </a:lnSpc>
              <a:spcAft>
                <a:spcPts val="0"/>
              </a:spcAft>
            </a:pPr>
            <a:r>
              <a:rPr lang="es-ES" sz="2000" dirty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Como segunda fuente hemos utilizado las tasas obtenidas por Tejera y col en 2016, que estimamos de validez BAJA-MODERADA la validez de estos datos, no sólo por su diseño, sino por su alta heterogeneidad estadística. </a:t>
            </a:r>
            <a:endParaRPr lang="es-ES" sz="1400" dirty="0">
              <a:latin typeface="Helvetica" panose="020B0604020202020204" pitchFamily="34" charset="0"/>
              <a:ea typeface="DengXian"/>
              <a:cs typeface="Microsoft Himalaya" panose="01010100010101010101" pitchFamily="2" charset="0"/>
            </a:endParaRPr>
          </a:p>
          <a:p>
            <a:pPr indent="457200" algn="just">
              <a:lnSpc>
                <a:spcPct val="100000"/>
              </a:lnSpc>
              <a:spcAft>
                <a:spcPts val="0"/>
              </a:spcAft>
            </a:pPr>
            <a:r>
              <a:rPr lang="es-ES" sz="2000" dirty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No obstante, proporcionamos con una validez de evidencia BAJA los NND por año en la </a:t>
            </a:r>
            <a:r>
              <a:rPr lang="es-ES" sz="2000" b="1" dirty="0">
                <a:solidFill>
                  <a:srgbClr val="993300"/>
                </a:solidFill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tabla 3</a:t>
            </a:r>
            <a:r>
              <a:rPr lang="es-ES" sz="2000" dirty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, tras aplicar cada uno de los respectivos riesgos basales.</a:t>
            </a:r>
            <a:endParaRPr lang="es-ES" sz="1400" dirty="0">
              <a:latin typeface="Helvetica" panose="020B0604020202020204" pitchFamily="34" charset="0"/>
              <a:ea typeface="DengXian"/>
              <a:cs typeface="Microsoft Himalaya" panose="01010100010101010101" pitchFamily="2" charset="0"/>
            </a:endParaRP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156567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15617" y="609600"/>
            <a:ext cx="10508974" cy="5817704"/>
          </a:xfrm>
        </p:spPr>
        <p:txBody>
          <a:bodyPr>
            <a:normAutofit/>
          </a:bodyPr>
          <a:lstStyle/>
          <a:p>
            <a:pPr indent="457200" algn="just">
              <a:lnSpc>
                <a:spcPct val="100000"/>
              </a:lnSpc>
              <a:spcAft>
                <a:spcPts val="0"/>
              </a:spcAft>
            </a:pPr>
            <a:r>
              <a:rPr lang="es-ES" sz="2000" dirty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El estudio de 2018 de </a:t>
            </a:r>
            <a:r>
              <a:rPr lang="es-ES" sz="2000" dirty="0" err="1" smtClean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Pedersen</a:t>
            </a:r>
            <a:r>
              <a:rPr lang="es-ES" sz="2000" dirty="0" smtClean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 </a:t>
            </a:r>
            <a:r>
              <a:rPr lang="es-ES" sz="2000" dirty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encuentra una asociación entre la exposición a HCTZ y </a:t>
            </a:r>
            <a:r>
              <a:rPr lang="es-ES" sz="2000" b="1" dirty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carcinoma de células escamosas de la piel</a:t>
            </a:r>
            <a:r>
              <a:rPr lang="es-ES" sz="2000" dirty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. La asociación aumenta la consistencia al ser estadísticamente significativo el gradiente de dosis-respuesta. Tal como justificamos en el último apartado “Cálculos para esta variable” de la </a:t>
            </a:r>
            <a:r>
              <a:rPr lang="es-ES" sz="2000" b="1" dirty="0">
                <a:solidFill>
                  <a:srgbClr val="993300"/>
                </a:solidFill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tabla 1.3</a:t>
            </a:r>
            <a:r>
              <a:rPr lang="es-ES" sz="2000" dirty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, tras nuestra evaluación GRADE estimamos una validez de evidencia BAJA-MODERADA para esta asociación.</a:t>
            </a:r>
            <a:endParaRPr lang="es-ES" sz="2000" dirty="0">
              <a:latin typeface="Helvetica" panose="020B0604020202020204" pitchFamily="34" charset="0"/>
              <a:ea typeface="DengXian"/>
              <a:cs typeface="Microsoft Himalaya" panose="01010100010101010101" pitchFamily="2" charset="0"/>
            </a:endParaRPr>
          </a:p>
          <a:p>
            <a:pPr indent="457200" algn="just">
              <a:lnSpc>
                <a:spcPct val="100000"/>
              </a:lnSpc>
              <a:spcAft>
                <a:spcPts val="0"/>
              </a:spcAft>
            </a:pPr>
            <a:r>
              <a:rPr lang="es-ES" sz="2000" dirty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Para extrapolarlo a la población española sólo hemos tenido a nuestra disposición las tasas de primer diagnóstico del CMBD, extraídos del código CIE 9: 173. 02,12,22,32,42,52,62,72,82,92 (Carcinoma de piel de células escamosas), de los años 2014 y </a:t>
            </a:r>
            <a:r>
              <a:rPr lang="es-ES" sz="2000" dirty="0" smtClean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2015. </a:t>
            </a:r>
            <a:r>
              <a:rPr lang="es-ES" sz="2000" dirty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Dado que hay un </a:t>
            </a:r>
            <a:r>
              <a:rPr lang="es-ES" sz="2000" dirty="0" err="1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infradiagnóstico</a:t>
            </a:r>
            <a:r>
              <a:rPr lang="es-ES" sz="2000" dirty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 de este cáncer, y que además no hemos encontrado ningún estudio de validación entre lo registrado y lo existente, estimamos que no puede ser mejor que BAJA la validez de este dato. </a:t>
            </a:r>
            <a:endParaRPr lang="es-ES" sz="2000" dirty="0">
              <a:latin typeface="Helvetica" panose="020B0604020202020204" pitchFamily="34" charset="0"/>
              <a:ea typeface="DengXian"/>
              <a:cs typeface="Microsoft Himalaya" panose="01010100010101010101" pitchFamily="2" charset="0"/>
            </a:endParaRPr>
          </a:p>
          <a:p>
            <a:pPr indent="457200" algn="just">
              <a:lnSpc>
                <a:spcPct val="100000"/>
              </a:lnSpc>
              <a:spcAft>
                <a:spcPts val="0"/>
              </a:spcAft>
            </a:pPr>
            <a:r>
              <a:rPr lang="es-ES" sz="2000" dirty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Como segunda fuente hemos utilizado las tasas obtenidas por Tejera y col en 2016, que estimamos de validez BAJA-MODERADA la validez de estos datos, no sólo por su diseño, sino por su alta heterogeneidad estadística.   </a:t>
            </a:r>
            <a:endParaRPr lang="es-ES" sz="2000" dirty="0">
              <a:latin typeface="Helvetica" panose="020B0604020202020204" pitchFamily="34" charset="0"/>
              <a:ea typeface="DengXian"/>
              <a:cs typeface="Microsoft Himalaya" panose="01010100010101010101" pitchFamily="2" charset="0"/>
            </a:endParaRPr>
          </a:p>
          <a:p>
            <a:pPr indent="457200" algn="just">
              <a:lnSpc>
                <a:spcPct val="100000"/>
              </a:lnSpc>
              <a:spcAft>
                <a:spcPts val="0"/>
              </a:spcAft>
            </a:pPr>
            <a:r>
              <a:rPr lang="es-ES" sz="2000" dirty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No obstante todo ello, proporcionamos con una validez de evidencia BAJA los NND por año en la </a:t>
            </a:r>
            <a:r>
              <a:rPr lang="es-ES" sz="2000" b="1" dirty="0">
                <a:solidFill>
                  <a:srgbClr val="993300"/>
                </a:solidFill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tabla 3</a:t>
            </a:r>
            <a:r>
              <a:rPr lang="es-ES" sz="2000" dirty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, tras aplicar cada uno de los respectivos riesgos basales.</a:t>
            </a:r>
            <a:endParaRPr lang="es-ES" sz="2000" dirty="0">
              <a:effectLst/>
              <a:latin typeface="Helvetica" panose="020B0604020202020204" pitchFamily="34" charset="0"/>
              <a:ea typeface="DengXian"/>
              <a:cs typeface="Microsoft Himalaya" panose="010101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169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Marcador de contenido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1947" y="401247"/>
            <a:ext cx="11401584" cy="5254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1547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92779" y="989086"/>
            <a:ext cx="10215154" cy="6003234"/>
          </a:xfrm>
        </p:spPr>
        <p:txBody>
          <a:bodyPr>
            <a:normAutofit/>
          </a:bodyPr>
          <a:lstStyle/>
          <a:p>
            <a:pPr indent="457200" algn="just">
              <a:lnSpc>
                <a:spcPct val="100000"/>
              </a:lnSpc>
              <a:spcAft>
                <a:spcPts val="0"/>
              </a:spcAft>
            </a:pPr>
            <a:r>
              <a:rPr lang="es-ES" sz="2000" dirty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El estudio de 2019 de </a:t>
            </a:r>
            <a:r>
              <a:rPr lang="es-ES" sz="2000" dirty="0" err="1" smtClean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Pedersen</a:t>
            </a:r>
            <a:r>
              <a:rPr lang="es-ES" sz="2000" dirty="0" smtClean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 </a:t>
            </a:r>
            <a:r>
              <a:rPr lang="es-ES" sz="2000" dirty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encuentra una asociación entre el </a:t>
            </a:r>
            <a:r>
              <a:rPr lang="es-ES" sz="2000" b="1" dirty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carcinoma de células de Merkel de la piel</a:t>
            </a:r>
            <a:r>
              <a:rPr lang="es-ES" sz="2000" dirty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 cuando la exposición acumulada a HCTZ es &gt; 50.000 mg. Sin embargo, la asociación no es consistente al no ser estadísticamente significativo el gradiente de dosis-respuesta, lo cual puede ser debido al bajo número de sujetos de la muestra y/o a </a:t>
            </a:r>
            <a:r>
              <a:rPr lang="es-ES" sz="2000" dirty="0" err="1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covariables</a:t>
            </a:r>
            <a:r>
              <a:rPr lang="es-ES" sz="2000" dirty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 explicativas no contempladas en el modelo. Tal como justificamos en el último apartado “Cálculos para esta variable” de la </a:t>
            </a:r>
            <a:r>
              <a:rPr lang="es-ES" sz="2000" b="1" dirty="0">
                <a:solidFill>
                  <a:srgbClr val="993300"/>
                </a:solidFill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tabla 1.4</a:t>
            </a:r>
            <a:r>
              <a:rPr lang="es-ES" sz="2000" dirty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, tras nuestra evaluación GRADE estimamos una validez de evidencia BAJA para esta asociación.</a:t>
            </a:r>
            <a:endParaRPr lang="es-ES" sz="2000" dirty="0">
              <a:effectLst/>
              <a:latin typeface="Helvetica" panose="020B0604020202020204" pitchFamily="34" charset="0"/>
              <a:ea typeface="DengXian"/>
              <a:cs typeface="Microsoft Himalaya" panose="010101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2173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18902" y="818037"/>
            <a:ext cx="10068939" cy="5446643"/>
          </a:xfrm>
        </p:spPr>
        <p:txBody>
          <a:bodyPr>
            <a:noAutofit/>
          </a:bodyPr>
          <a:lstStyle/>
          <a:p>
            <a:pPr indent="457200" algn="just">
              <a:lnSpc>
                <a:spcPct val="100000"/>
              </a:lnSpc>
              <a:spcAft>
                <a:spcPts val="0"/>
              </a:spcAft>
            </a:pPr>
            <a:r>
              <a:rPr lang="es-ES" sz="2000" dirty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El estudio de 2019 de </a:t>
            </a:r>
            <a:r>
              <a:rPr lang="es-ES" sz="2000" dirty="0" err="1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Pedersen</a:t>
            </a:r>
            <a:r>
              <a:rPr lang="es-ES" sz="2000" dirty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 </a:t>
            </a:r>
            <a:r>
              <a:rPr lang="es-ES" sz="2000" dirty="0" smtClean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encuentra </a:t>
            </a:r>
            <a:r>
              <a:rPr lang="es-ES" sz="2000" dirty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una asociación entre el </a:t>
            </a:r>
            <a:r>
              <a:rPr lang="es-ES" sz="2000" b="1" dirty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carcinoma de células de Merkel de la piel</a:t>
            </a:r>
            <a:r>
              <a:rPr lang="es-ES" sz="2000" dirty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 cuando la exposición acumulada a HCTZ es &gt; 50.000 mg. Sin embargo, la asociación no es consistente al no ser estadísticamente significativo el gradiente de dosis-respuesta, lo cual puede ser debido al bajo número de sujetos de la muestra y/o a </a:t>
            </a:r>
            <a:r>
              <a:rPr lang="es-ES" sz="2000" dirty="0" err="1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covariables</a:t>
            </a:r>
            <a:r>
              <a:rPr lang="es-ES" sz="2000" dirty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 explicativas no contempladas en el modelo. Tal como justificamos en el último apartado “Cálculos para esta variable” de la </a:t>
            </a:r>
            <a:r>
              <a:rPr lang="es-ES" sz="2000" b="1" dirty="0">
                <a:solidFill>
                  <a:srgbClr val="993300"/>
                </a:solidFill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tabla 1.4</a:t>
            </a:r>
            <a:r>
              <a:rPr lang="es-ES" sz="2000" dirty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, tras nuestra evaluación GRADE estimamos una validez de evidencia BAJA para esta asociación.</a:t>
            </a:r>
            <a:endParaRPr lang="es-ES" sz="2000" dirty="0">
              <a:effectLst/>
              <a:latin typeface="Helvetica" panose="020B0604020202020204" pitchFamily="34" charset="0"/>
              <a:ea typeface="DengXian"/>
              <a:cs typeface="Microsoft Himalaya" panose="010101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8801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03086" y="612094"/>
            <a:ext cx="9840685" cy="5179105"/>
          </a:xfrm>
        </p:spPr>
        <p:txBody>
          <a:bodyPr>
            <a:noAutofit/>
          </a:bodyPr>
          <a:lstStyle/>
          <a:p>
            <a:pPr algn="just">
              <a:spcAft>
                <a:spcPts val="0"/>
              </a:spcAft>
            </a:pPr>
            <a:r>
              <a:rPr lang="es-ES" sz="2200" b="1" i="1" dirty="0">
                <a:solidFill>
                  <a:srgbClr val="CC0099"/>
                </a:solidFill>
                <a:latin typeface="Calibri" panose="020F0502020204030204" pitchFamily="34" charset="0"/>
                <a:ea typeface="Calibri" panose="020F0502020204030204" pitchFamily="34" charset="0"/>
                <a:cs typeface="Microsoft Himalaya" panose="01010100010101010101" pitchFamily="2" charset="0"/>
              </a:rPr>
              <a:t>VI. DISCUSIÓN</a:t>
            </a:r>
            <a:endParaRPr lang="es-ES" sz="2200" dirty="0">
              <a:latin typeface="Calibri" panose="020F0502020204030204" pitchFamily="34" charset="0"/>
              <a:ea typeface="Calibri" panose="020F0502020204030204" pitchFamily="34" charset="0"/>
              <a:cs typeface="Microsoft Himalaya" panose="01010100010101010101" pitchFamily="2" charset="0"/>
            </a:endParaRPr>
          </a:p>
          <a:p>
            <a:pPr algn="just">
              <a:spcAft>
                <a:spcPts val="0"/>
              </a:spcAft>
            </a:pPr>
            <a:r>
              <a:rPr lang="es-ES" sz="2000" dirty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	</a:t>
            </a:r>
            <a:endParaRPr lang="es-ES" sz="1400" dirty="0">
              <a:latin typeface="Helvetica" panose="020B0604020202020204" pitchFamily="34" charset="0"/>
              <a:ea typeface="DengXian"/>
              <a:cs typeface="Microsoft Himalaya" panose="01010100010101010101" pitchFamily="2" charset="0"/>
            </a:endParaRPr>
          </a:p>
          <a:p>
            <a:pPr indent="457200" algn="just">
              <a:lnSpc>
                <a:spcPct val="100000"/>
              </a:lnSpc>
              <a:spcAft>
                <a:spcPts val="0"/>
              </a:spcAft>
            </a:pPr>
            <a:r>
              <a:rPr lang="es-ES" sz="2000" b="1" dirty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Del carcinoma de labio de células escamosas,</a:t>
            </a:r>
            <a:r>
              <a:rPr lang="es-ES" sz="2000" dirty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 de acuerdo al CMBD, con una validez de evidencia BAJA, en la franja de edad de 70-79 años, podría haber un NND 29478 (42743 a 21920) por año entre los usuarios de más de 25.000 mg de HCTZ, y, un NND 12760 (18189 a 8999) por año entre los usuarios de más de 100.000 mg.</a:t>
            </a:r>
            <a:endParaRPr lang="es-ES" sz="2000" dirty="0">
              <a:latin typeface="Helvetica" panose="020B0604020202020204" pitchFamily="34" charset="0"/>
              <a:ea typeface="DengXian"/>
              <a:cs typeface="Microsoft Himalaya" panose="01010100010101010101" pitchFamily="2" charset="0"/>
            </a:endParaRPr>
          </a:p>
          <a:p>
            <a:pPr indent="457200" algn="just">
              <a:lnSpc>
                <a:spcPct val="100000"/>
              </a:lnSpc>
              <a:spcAft>
                <a:spcPts val="0"/>
              </a:spcAft>
            </a:pPr>
            <a:r>
              <a:rPr lang="es-ES" sz="2000" b="1" dirty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Del carcinoma de células basales de la piel,</a:t>
            </a:r>
            <a:r>
              <a:rPr lang="es-ES" sz="2000" dirty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 de acuerdo al CMBD, con una validez de evidencia BAJA, en la franja de edad de 60-69 años, podría haber un NND 54843 (69149 a 45441) por año, y, de acuerdo a Tejera y col, con una validez de evidencia BAJA-MODERADA, podría haber un NND 3055 (3851 a 2531) por año. </a:t>
            </a:r>
            <a:endParaRPr lang="es-ES" sz="2000" dirty="0">
              <a:latin typeface="Helvetica" panose="020B0604020202020204" pitchFamily="34" charset="0"/>
              <a:ea typeface="DengXian"/>
              <a:cs typeface="Microsoft Himalaya" panose="01010100010101010101" pitchFamily="2" charset="0"/>
            </a:endParaRPr>
          </a:p>
          <a:p>
            <a:pPr indent="457200" algn="just">
              <a:lnSpc>
                <a:spcPct val="100000"/>
              </a:lnSpc>
              <a:spcAft>
                <a:spcPts val="0"/>
              </a:spcAft>
            </a:pPr>
            <a:r>
              <a:rPr lang="es-ES" sz="2000" b="1" dirty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Del carcinoma de células escamosas de la piel</a:t>
            </a:r>
            <a:r>
              <a:rPr lang="es-ES" sz="2000" dirty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, de acuerdo al CMBD, con una validez de evidencia BAJA, en la franja de edad de 70-79 años, podría haber un NND 10051 (11176 a 9049) por año, y, de acuerdo a Tejera y col, con una validez de evidencia BAJA-MODERADA, podría haber un NND 881 (979 a 793) por año. </a:t>
            </a:r>
            <a:endParaRPr lang="es-ES" sz="2000" dirty="0">
              <a:effectLst/>
              <a:latin typeface="Helvetica" panose="020B0604020202020204" pitchFamily="34" charset="0"/>
              <a:ea typeface="DengXian"/>
              <a:cs typeface="Microsoft Himalaya" panose="010101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79095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03086" y="612094"/>
            <a:ext cx="9840685" cy="5179105"/>
          </a:xfrm>
        </p:spPr>
        <p:txBody>
          <a:bodyPr>
            <a:noAutofit/>
          </a:bodyPr>
          <a:lstStyle/>
          <a:p>
            <a:pPr indent="457200" algn="just">
              <a:lnSpc>
                <a:spcPct val="100000"/>
              </a:lnSpc>
              <a:spcAft>
                <a:spcPts val="0"/>
              </a:spcAft>
            </a:pPr>
            <a:r>
              <a:rPr lang="es-ES" sz="2000" b="1" dirty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Del carcinoma de células de Merkel</a:t>
            </a:r>
            <a:r>
              <a:rPr lang="es-ES" sz="2000" dirty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, la incidencia es tan baja (incluso en Dinamarca en 12 años sólo pudieron acopiarse 97), que no puede descartarse ni imputarse asociación con HCTZ.</a:t>
            </a:r>
            <a:endParaRPr lang="es-ES" sz="2000" dirty="0">
              <a:latin typeface="Helvetica" panose="020B0604020202020204" pitchFamily="34" charset="0"/>
              <a:ea typeface="DengXian"/>
              <a:cs typeface="Microsoft Himalaya" panose="01010100010101010101" pitchFamily="2" charset="0"/>
            </a:endParaRP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es-ES" sz="2000" dirty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	A pesar de que en el estudio </a:t>
            </a:r>
            <a:r>
              <a:rPr lang="es-ES" sz="2000" b="1" dirty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del melanoma</a:t>
            </a:r>
            <a:r>
              <a:rPr lang="es-ES" sz="2000" dirty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 hay un gran número de primeros diagnósticos (19.273 en el Registro del Cáncer de Dinamarca, de 2004 a 2015, con verificación histológica), su asociación con la HCTZ es problemática (puede ser y no ser), pues, aun alcanzando significación estadística el OR, el gradiente dosis-respuesta no es estadísticamente significativo. Otro estudio de casos y controles, de la Región de Jutlandia Septentrional (588.000 habitantes), publicado en 2008 por Jensen y </a:t>
            </a:r>
            <a:r>
              <a:rPr lang="es-ES" sz="2000" dirty="0" smtClean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col, </a:t>
            </a:r>
            <a:r>
              <a:rPr lang="es-ES" sz="2000" dirty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tiene menos casos, menos ajustes por </a:t>
            </a:r>
            <a:r>
              <a:rPr lang="es-ES" sz="2000" dirty="0" err="1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covariables</a:t>
            </a:r>
            <a:r>
              <a:rPr lang="es-ES" sz="2000" dirty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 y no analiza el gradiente dosis-respuesta, por lo que su consistencia es aún menor. Para que la asociación entre HCTZ y melanoma alcance consistencia hacen falta más estudios, con diseños que puedan alcanzar más validez de evidencia, como por ejemplo estudios retrospectivos emparejados mediante </a:t>
            </a:r>
            <a:r>
              <a:rPr lang="es-ES" sz="2000" dirty="0" err="1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propensity</a:t>
            </a:r>
            <a:r>
              <a:rPr lang="es-ES" sz="2000" dirty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 score, además de los emparejamientos clásicos.</a:t>
            </a:r>
            <a:endParaRPr lang="es-ES" sz="2000" dirty="0">
              <a:effectLst/>
              <a:latin typeface="Helvetica" panose="020B0604020202020204" pitchFamily="34" charset="0"/>
              <a:ea typeface="DengXian"/>
              <a:cs typeface="Microsoft Himalaya" panose="010101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47811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92331" y="828356"/>
            <a:ext cx="10197737" cy="5817735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es-ES" sz="2300" b="1" i="1" dirty="0">
                <a:solidFill>
                  <a:srgbClr val="CC0099"/>
                </a:solidFill>
                <a:latin typeface="Calibri" panose="020F0502020204030204" pitchFamily="34" charset="0"/>
                <a:ea typeface="Calibri" panose="020F0502020204030204" pitchFamily="34" charset="0"/>
                <a:cs typeface="Microsoft Himalaya" panose="01010100010101010101" pitchFamily="2" charset="0"/>
              </a:rPr>
              <a:t>VII. CONCLUSIÓN</a:t>
            </a:r>
            <a:endParaRPr lang="es-ES" sz="2300" dirty="0">
              <a:latin typeface="Calibri" panose="020F0502020204030204" pitchFamily="34" charset="0"/>
              <a:ea typeface="Calibri" panose="020F0502020204030204" pitchFamily="34" charset="0"/>
              <a:cs typeface="Microsoft Himalaya" panose="01010100010101010101" pitchFamily="2" charset="0"/>
            </a:endParaRP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es-ES" sz="2000" dirty="0" smtClean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De </a:t>
            </a:r>
            <a:r>
              <a:rPr lang="es-ES" sz="2000" dirty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los estudios de casos y controles de población de Dinamarca de </a:t>
            </a:r>
            <a:r>
              <a:rPr lang="es-ES" sz="2000" dirty="0" err="1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Pedersen</a:t>
            </a:r>
            <a:r>
              <a:rPr lang="es-ES" sz="2000" dirty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, </a:t>
            </a:r>
            <a:r>
              <a:rPr lang="es-ES" sz="2000" dirty="0" err="1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Potegard</a:t>
            </a:r>
            <a:r>
              <a:rPr lang="es-ES" sz="2000" dirty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 y col, puede colegirse: </a:t>
            </a:r>
            <a:endParaRPr lang="es-ES" sz="1400" dirty="0">
              <a:latin typeface="Helvetica" panose="020B0604020202020204" pitchFamily="34" charset="0"/>
              <a:ea typeface="DengXian"/>
              <a:cs typeface="Microsoft Himalaya" panose="01010100010101010101" pitchFamily="2" charset="0"/>
            </a:endParaRPr>
          </a:p>
          <a:p>
            <a:pPr indent="457200" algn="just">
              <a:lnSpc>
                <a:spcPct val="100000"/>
              </a:lnSpc>
              <a:spcAft>
                <a:spcPts val="0"/>
              </a:spcAft>
            </a:pPr>
            <a:r>
              <a:rPr lang="es-ES" sz="2000" b="1" dirty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a) </a:t>
            </a:r>
            <a:r>
              <a:rPr lang="es-ES" sz="2000" dirty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con una validez de evidencia BAJA-MODERADA, una asociación entre la exposición a </a:t>
            </a:r>
            <a:r>
              <a:rPr lang="es-ES" sz="2000" dirty="0" err="1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hidroclorotiazida</a:t>
            </a:r>
            <a:r>
              <a:rPr lang="es-ES" sz="2000" dirty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 y el </a:t>
            </a:r>
            <a:r>
              <a:rPr lang="es-ES" sz="2000" b="1" dirty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carcinoma de piel de labio de células escamosas</a:t>
            </a:r>
            <a:r>
              <a:rPr lang="es-ES" sz="2000" dirty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, </a:t>
            </a:r>
            <a:r>
              <a:rPr lang="es-ES" sz="2000" b="1" dirty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carcinoma de piel de células basales</a:t>
            </a:r>
            <a:r>
              <a:rPr lang="es-ES" sz="2000" dirty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, y </a:t>
            </a:r>
            <a:r>
              <a:rPr lang="es-ES" sz="2000" b="1" dirty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carcinoma de piel de células escamosas</a:t>
            </a:r>
            <a:r>
              <a:rPr lang="es-ES" sz="2000" dirty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. Aplicando el efecto obtenido por estos investigadores a los riesgos basales del CMBD de España, con una validez de evidencia BAJA, los NND por año oscilan entre 10.000 y 58.000. De forma similar, aplicando el efecto a los riesgos basales de Tejera y col, con una validez de evidencia BAJA-MODERADA, para el carcinoma de células basales podría situarse en torno a un NND 3055 (3851 a 2531) por año, y para el carcinoma piel de células escamosas en torno a un NND 881 (979 a 793) por año</a:t>
            </a:r>
            <a:r>
              <a:rPr lang="es-ES" sz="2000" dirty="0" smtClean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.</a:t>
            </a:r>
            <a:endParaRPr lang="es-ES" sz="1400" dirty="0">
              <a:latin typeface="Helvetica" panose="020B0604020202020204" pitchFamily="34" charset="0"/>
              <a:ea typeface="DengXian"/>
              <a:cs typeface="Microsoft Himalaya" panose="010101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6375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92331" y="496389"/>
            <a:ext cx="10946675" cy="5760720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es-ES" b="1" i="1" dirty="0">
                <a:solidFill>
                  <a:srgbClr val="CC0099"/>
                </a:solidFill>
                <a:latin typeface="Calibri" panose="020F0502020204030204" pitchFamily="34" charset="0"/>
                <a:ea typeface="Calibri" panose="020F0502020204030204" pitchFamily="34" charset="0"/>
                <a:cs typeface="Microsoft Himalaya" panose="01010100010101010101" pitchFamily="2" charset="0"/>
              </a:rPr>
              <a:t>I. INTRODUCCIÓN</a:t>
            </a:r>
            <a:endParaRPr lang="es-ES" dirty="0">
              <a:latin typeface="Calibri" panose="020F0502020204030204" pitchFamily="34" charset="0"/>
              <a:ea typeface="Calibri" panose="020F0502020204030204" pitchFamily="34" charset="0"/>
              <a:cs typeface="Microsoft Himalaya" panose="01010100010101010101" pitchFamily="2" charset="0"/>
            </a:endParaRP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s-ES" sz="800" dirty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 </a:t>
            </a:r>
            <a:endParaRPr lang="es-ES" sz="1600" dirty="0">
              <a:latin typeface="Helvetica" panose="020B0604020202020204" pitchFamily="34" charset="0"/>
              <a:ea typeface="DengXian"/>
              <a:cs typeface="Microsoft Himalaya" panose="01010100010101010101" pitchFamily="2" charset="0"/>
            </a:endParaRPr>
          </a:p>
          <a:p>
            <a:pPr indent="457200" algn="just">
              <a:lnSpc>
                <a:spcPct val="110000"/>
              </a:lnSpc>
              <a:spcAft>
                <a:spcPts val="0"/>
              </a:spcAft>
            </a:pPr>
            <a:r>
              <a:rPr lang="es-ES" sz="2200" dirty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La Agencia Española de Medicamentos publicó una nota informativa el 9-oct-2018 con el título: </a:t>
            </a:r>
            <a:r>
              <a:rPr lang="es-ES" sz="2200" dirty="0" err="1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Hidroclorotiazida</a:t>
            </a:r>
            <a:r>
              <a:rPr lang="es-ES" sz="2200" dirty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: El uso continuo y prolongado en el tiempo podría aumentar el riesgo de cáncer cutáneo no </a:t>
            </a:r>
            <a:r>
              <a:rPr lang="es-ES" sz="2200" dirty="0" err="1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melanocítico</a:t>
            </a:r>
            <a:r>
              <a:rPr lang="es-ES" sz="2200" dirty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, </a:t>
            </a:r>
            <a:endParaRPr lang="es-ES" sz="2200" dirty="0">
              <a:latin typeface="Helvetica" panose="020B0604020202020204" pitchFamily="34" charset="0"/>
              <a:ea typeface="DengXian"/>
              <a:cs typeface="Microsoft Himalaya" panose="01010100010101010101" pitchFamily="2" charset="0"/>
            </a:endParaRPr>
          </a:p>
          <a:p>
            <a:pPr indent="457200" algn="just">
              <a:lnSpc>
                <a:spcPct val="110000"/>
              </a:lnSpc>
              <a:spcAft>
                <a:spcPts val="0"/>
              </a:spcAft>
            </a:pPr>
            <a:r>
              <a:rPr lang="es-ES" sz="2200" dirty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La Agencia basaba su recomendación en dos estudios de casos y controles daneses, que afirmaban la existencia de una asociación entre el uso prolongado (y/o elevadas dosis) de </a:t>
            </a:r>
            <a:r>
              <a:rPr lang="es-ES" sz="2200" dirty="0" err="1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hidroclorotiazida</a:t>
            </a:r>
            <a:r>
              <a:rPr lang="es-ES" sz="2200" dirty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 y la incidencia de cáncer de piel no </a:t>
            </a:r>
            <a:r>
              <a:rPr lang="es-ES" sz="2200" dirty="0" err="1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melanocítico</a:t>
            </a:r>
            <a:r>
              <a:rPr lang="es-ES" sz="2200" dirty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.</a:t>
            </a:r>
            <a:endParaRPr lang="es-ES" sz="2200" dirty="0">
              <a:latin typeface="Helvetica" panose="020B0604020202020204" pitchFamily="34" charset="0"/>
              <a:ea typeface="DengXian"/>
              <a:cs typeface="Microsoft Himalaya" panose="01010100010101010101" pitchFamily="2" charset="0"/>
            </a:endParaRPr>
          </a:p>
          <a:p>
            <a:pPr indent="457200" algn="just">
              <a:lnSpc>
                <a:spcPct val="110000"/>
              </a:lnSpc>
              <a:spcAft>
                <a:spcPts val="0"/>
              </a:spcAft>
            </a:pPr>
            <a:r>
              <a:rPr lang="es-ES" sz="2200" dirty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El mismo equipo investigador danés ha publicado pocos meses después otros dos estudios, con el mismo esquema de casos y controles, sobre la posible asociación de </a:t>
            </a:r>
            <a:r>
              <a:rPr lang="es-ES" sz="2200" dirty="0" err="1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hidroclorotiazida</a:t>
            </a:r>
            <a:r>
              <a:rPr lang="es-ES" sz="2200" dirty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 y la incidencia de carcinoma de células de Merkel y de Melanoma maligno.</a:t>
            </a:r>
            <a:endParaRPr lang="es-ES" sz="2200" dirty="0">
              <a:latin typeface="Helvetica" panose="020B0604020202020204" pitchFamily="34" charset="0"/>
              <a:ea typeface="DengXian"/>
              <a:cs typeface="Microsoft Himalaya" panose="01010100010101010101" pitchFamily="2" charset="0"/>
            </a:endParaRPr>
          </a:p>
          <a:p>
            <a:pPr indent="457200" algn="just">
              <a:lnSpc>
                <a:spcPct val="110000"/>
              </a:lnSpc>
              <a:spcAft>
                <a:spcPts val="0"/>
              </a:spcAft>
            </a:pPr>
            <a:r>
              <a:rPr lang="es-ES" sz="2200" dirty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Debido al considerable número de usuarios de HCTZ en el control de la HTA a largo plazo, la nota informativa puede tener un alto impacto clínico y no clínico. Por ello nosotros nos proponemos evaluar los cuatro estudios, dado que se obtienen por los mismos autores, con el mismo esquema de estudio de casos y controles, extraídos de las mismas bases de datos poblacionales de Dinamarca (5,77 millones de habitantes), en un período de 9 a 12 años.</a:t>
            </a:r>
            <a:endParaRPr lang="es-ES" sz="2200" dirty="0">
              <a:latin typeface="Helvetica" panose="020B0604020202020204" pitchFamily="34" charset="0"/>
              <a:ea typeface="DengXian"/>
              <a:cs typeface="Microsoft Himalaya" panose="01010100010101010101" pitchFamily="2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8313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05394" y="815293"/>
            <a:ext cx="10197737" cy="5817735"/>
          </a:xfrm>
        </p:spPr>
        <p:txBody>
          <a:bodyPr>
            <a:noAutofit/>
          </a:bodyPr>
          <a:lstStyle/>
          <a:p>
            <a:pPr indent="457200" algn="just">
              <a:lnSpc>
                <a:spcPct val="100000"/>
              </a:lnSpc>
              <a:spcAft>
                <a:spcPts val="0"/>
              </a:spcAft>
            </a:pPr>
            <a:r>
              <a:rPr lang="es-ES" sz="2000" b="1" dirty="0" smtClean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b</a:t>
            </a:r>
            <a:r>
              <a:rPr lang="es-ES" sz="2000" b="1" dirty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)</a:t>
            </a:r>
            <a:r>
              <a:rPr lang="es-ES" sz="2000" dirty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 con una validez de evidencia BAJA, la asociación que encuentran los investigadores entre </a:t>
            </a:r>
            <a:r>
              <a:rPr lang="es-ES" sz="2000" dirty="0" err="1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hidrocloritiazida</a:t>
            </a:r>
            <a:r>
              <a:rPr lang="es-ES" sz="2000" dirty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 y </a:t>
            </a:r>
            <a:r>
              <a:rPr lang="es-ES" sz="2000" b="1" dirty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carcinoma de células de Merkel</a:t>
            </a:r>
            <a:r>
              <a:rPr lang="es-ES" sz="2000" dirty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 cuando la exposición acumulada es &gt; 50.000 mg, no es consistente al no ser estadísticamente significativo el gradiente dosis-respuesta (debiendo de estar afectada por factores de confusión no presentes en el modelo).</a:t>
            </a:r>
            <a:endParaRPr lang="es-ES" sz="2000" dirty="0">
              <a:latin typeface="Helvetica" panose="020B0604020202020204" pitchFamily="34" charset="0"/>
              <a:ea typeface="DengXian"/>
              <a:cs typeface="Microsoft Himalaya" panose="01010100010101010101" pitchFamily="2" charset="0"/>
            </a:endParaRPr>
          </a:p>
          <a:p>
            <a:pPr indent="457200" algn="just">
              <a:lnSpc>
                <a:spcPct val="100000"/>
              </a:lnSpc>
              <a:spcAft>
                <a:spcPts val="0"/>
              </a:spcAft>
            </a:pPr>
            <a:r>
              <a:rPr lang="es-ES" sz="2000" b="1" dirty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c)</a:t>
            </a:r>
            <a:r>
              <a:rPr lang="es-ES" sz="2000" dirty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 con una validez de evidencia BAJA, la asociación que encuentran los investigadores entre </a:t>
            </a:r>
            <a:r>
              <a:rPr lang="es-ES" sz="2000" dirty="0" err="1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hidrocloritiazida</a:t>
            </a:r>
            <a:r>
              <a:rPr lang="es-ES" sz="2000" dirty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 y </a:t>
            </a:r>
            <a:r>
              <a:rPr lang="es-ES" sz="2000" b="1" dirty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melanoma maligno</a:t>
            </a:r>
            <a:r>
              <a:rPr lang="es-ES" sz="2000" dirty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 no es consistente al no ser estadísticamente significativo el gradiente dosis-respuesta (debiendo de estar afectada por factores de confusión no presentes en el modelo). Para confirmar o refutar esta asociación hacen falta más estudios, especialmente si su diseño permite una validez de evidencia superior.</a:t>
            </a:r>
            <a:endParaRPr lang="es-ES" sz="2000" dirty="0">
              <a:latin typeface="Helvetica" panose="020B0604020202020204" pitchFamily="34" charset="0"/>
              <a:ea typeface="DengXian"/>
              <a:cs typeface="Microsoft Himalaya" panose="01010100010101010101" pitchFamily="2" charset="0"/>
            </a:endParaRPr>
          </a:p>
          <a:p>
            <a:pPr algn="just">
              <a:spcAft>
                <a:spcPts val="0"/>
              </a:spcAft>
            </a:pP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257220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85371" y="757237"/>
            <a:ext cx="10232572" cy="5882101"/>
          </a:xfrm>
        </p:spPr>
        <p:txBody>
          <a:bodyPr>
            <a:normAutofit fontScale="92500"/>
          </a:bodyPr>
          <a:lstStyle/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es-ES" sz="2600" b="1" i="1" dirty="0">
                <a:solidFill>
                  <a:srgbClr val="CC0099"/>
                </a:solidFill>
                <a:latin typeface="Calibri" panose="020F0502020204030204" pitchFamily="34" charset="0"/>
                <a:ea typeface="Calibri" panose="020F0502020204030204" pitchFamily="34" charset="0"/>
                <a:cs typeface="Microsoft Himalaya" panose="01010100010101010101" pitchFamily="2" charset="0"/>
              </a:rPr>
              <a:t>II. </a:t>
            </a:r>
            <a:r>
              <a:rPr lang="es-ES" sz="2600" b="1" i="1" dirty="0" smtClean="0">
                <a:solidFill>
                  <a:srgbClr val="CC0099"/>
                </a:solidFill>
                <a:latin typeface="Calibri" panose="020F0502020204030204" pitchFamily="34" charset="0"/>
                <a:ea typeface="Calibri" panose="020F0502020204030204" pitchFamily="34" charset="0"/>
                <a:cs typeface="Microsoft Himalaya" panose="01010100010101010101" pitchFamily="2" charset="0"/>
              </a:rPr>
              <a:t>OBJETIVO</a:t>
            </a:r>
            <a:r>
              <a:rPr lang="es-ES" sz="800" b="1" i="1" dirty="0">
                <a:solidFill>
                  <a:srgbClr val="CC0099"/>
                </a:solidFill>
                <a:latin typeface="Calibri" panose="020F0502020204030204" pitchFamily="34" charset="0"/>
                <a:ea typeface="Calibri" panose="020F0502020204030204" pitchFamily="34" charset="0"/>
                <a:cs typeface="Microsoft Himalaya" panose="01010100010101010101" pitchFamily="2" charset="0"/>
              </a:rPr>
              <a:t> </a:t>
            </a:r>
            <a:endParaRPr lang="es-ES" dirty="0" smtClean="0">
              <a:latin typeface="Calibri" panose="020F0502020204030204" pitchFamily="34" charset="0"/>
              <a:ea typeface="Calibri" panose="020F0502020204030204" pitchFamily="34" charset="0"/>
              <a:cs typeface="Microsoft Himalaya" panose="01010100010101010101" pitchFamily="2" charset="0"/>
            </a:endParaRPr>
          </a:p>
          <a:p>
            <a:pPr indent="457200" algn="just">
              <a:lnSpc>
                <a:spcPct val="110000"/>
              </a:lnSpc>
              <a:spcAft>
                <a:spcPts val="0"/>
              </a:spcAft>
            </a:pPr>
            <a:r>
              <a:rPr lang="es-ES" sz="2200" dirty="0" smtClean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Graduar la validez de la evidencia y la magnitud del efecto de cada una de las asociaciones entre la exposición a </a:t>
            </a:r>
            <a:r>
              <a:rPr lang="es-ES" sz="2200" dirty="0" err="1" smtClean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hidroclorotiazida</a:t>
            </a:r>
            <a:r>
              <a:rPr lang="es-ES" sz="2200" dirty="0" smtClean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 y la incidencia de los tipos de cáncer de piel en las que se ha basado la AEMPS en su alerta, con su posterior extrapolación a la población española en función de la validez de los riesgos basales de los que actualmente se dispone.</a:t>
            </a:r>
            <a:endParaRPr lang="es-ES" sz="2200" dirty="0" smtClean="0">
              <a:latin typeface="Helvetica" panose="020B0604020202020204" pitchFamily="34" charset="0"/>
              <a:ea typeface="DengXian"/>
              <a:cs typeface="Microsoft Himalaya" panose="01010100010101010101" pitchFamily="2" charset="0"/>
            </a:endParaRP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es-ES" dirty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 </a:t>
            </a:r>
            <a:endParaRPr lang="es-ES" sz="1600" dirty="0">
              <a:latin typeface="Helvetica" panose="020B0604020202020204" pitchFamily="34" charset="0"/>
              <a:ea typeface="DengXian"/>
              <a:cs typeface="Microsoft Himalaya" panose="01010100010101010101" pitchFamily="2" charset="0"/>
            </a:endParaRP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es-ES" sz="2600" b="1" i="1" dirty="0" smtClean="0">
                <a:solidFill>
                  <a:srgbClr val="CC0099"/>
                </a:solidFill>
                <a:latin typeface="Calibri" panose="020F0502020204030204" pitchFamily="34" charset="0"/>
                <a:ea typeface="Calibri" panose="020F0502020204030204" pitchFamily="34" charset="0"/>
                <a:cs typeface="Microsoft Himalaya" panose="01010100010101010101" pitchFamily="2" charset="0"/>
              </a:rPr>
              <a:t>III. MATERIAL Y MÉTODOS</a:t>
            </a:r>
            <a:r>
              <a:rPr lang="en-US" sz="800" dirty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 </a:t>
            </a:r>
            <a:endParaRPr lang="es-ES" sz="1600" dirty="0" smtClean="0">
              <a:latin typeface="Helvetica" panose="020B0604020202020204" pitchFamily="34" charset="0"/>
              <a:ea typeface="DengXian"/>
              <a:cs typeface="Microsoft Himalaya" panose="01010100010101010101" pitchFamily="2" charset="0"/>
            </a:endParaRPr>
          </a:p>
          <a:p>
            <a:pPr indent="457200" algn="just">
              <a:lnSpc>
                <a:spcPct val="110000"/>
              </a:lnSpc>
              <a:spcAft>
                <a:spcPts val="0"/>
              </a:spcAft>
            </a:pPr>
            <a:r>
              <a:rPr lang="en-US" sz="2200" dirty="0" smtClean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Dado que, </a:t>
            </a:r>
            <a:r>
              <a:rPr lang="en-US" sz="2200" dirty="0" err="1" smtClean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desde</a:t>
            </a:r>
            <a:r>
              <a:rPr lang="en-US" sz="2200" dirty="0" smtClean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 2004, GRADE</a:t>
            </a:r>
            <a:r>
              <a:rPr lang="en-US" sz="2200" b="1" dirty="0" smtClean="0">
                <a:solidFill>
                  <a:srgbClr val="CC00CC"/>
                </a:solidFill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 </a:t>
            </a:r>
            <a:r>
              <a:rPr lang="en-US" sz="2200" dirty="0" smtClean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se ha </a:t>
            </a:r>
            <a:r>
              <a:rPr lang="en-US" sz="2200" dirty="0" err="1" smtClean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convertido</a:t>
            </a:r>
            <a:r>
              <a:rPr lang="en-US" sz="2200" dirty="0" smtClean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 </a:t>
            </a:r>
            <a:r>
              <a:rPr lang="en-US" sz="2200" dirty="0" err="1" smtClean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en</a:t>
            </a:r>
            <a:r>
              <a:rPr lang="en-US" sz="2200" dirty="0" smtClean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 un </a:t>
            </a:r>
            <a:r>
              <a:rPr lang="en-US" sz="2200" dirty="0" err="1" smtClean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estándar</a:t>
            </a:r>
            <a:r>
              <a:rPr lang="en-US" sz="2200" dirty="0" smtClean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 para la </a:t>
            </a:r>
            <a:r>
              <a:rPr lang="en-US" sz="2200" dirty="0" err="1" smtClean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evaluación</a:t>
            </a:r>
            <a:r>
              <a:rPr lang="en-US" sz="2200" dirty="0" smtClean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 de </a:t>
            </a:r>
            <a:r>
              <a:rPr lang="en-US" sz="2200" dirty="0" err="1" smtClean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Beneficios</a:t>
            </a:r>
            <a:r>
              <a:rPr lang="en-US" sz="2200" dirty="0" smtClean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, </a:t>
            </a:r>
            <a:r>
              <a:rPr lang="en-US" sz="2200" dirty="0" err="1" smtClean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Riesgos</a:t>
            </a:r>
            <a:r>
              <a:rPr lang="en-US" sz="2200" dirty="0" smtClean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 </a:t>
            </a:r>
            <a:r>
              <a:rPr lang="en-US" sz="2200" dirty="0" err="1" smtClean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añadidos</a:t>
            </a:r>
            <a:r>
              <a:rPr lang="en-US" sz="2200" dirty="0" smtClean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, </a:t>
            </a:r>
            <a:r>
              <a:rPr lang="en-US" sz="2200" dirty="0" err="1" smtClean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Inconvenientes</a:t>
            </a:r>
            <a:r>
              <a:rPr lang="en-US" sz="2200" dirty="0" smtClean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 y </a:t>
            </a:r>
            <a:r>
              <a:rPr lang="en-US" sz="2200" dirty="0" err="1" smtClean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Costes</a:t>
            </a:r>
            <a:r>
              <a:rPr lang="en-US" sz="2200" dirty="0" smtClean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 (BRIC) de </a:t>
            </a:r>
            <a:r>
              <a:rPr lang="en-US" sz="2200" dirty="0" err="1" smtClean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los</a:t>
            </a:r>
            <a:r>
              <a:rPr lang="en-US" sz="2200" dirty="0" smtClean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 </a:t>
            </a:r>
            <a:r>
              <a:rPr lang="en-US" sz="2200" dirty="0" err="1" smtClean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resultados</a:t>
            </a:r>
            <a:r>
              <a:rPr lang="en-US" sz="2200" dirty="0" smtClean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 </a:t>
            </a:r>
            <a:r>
              <a:rPr lang="en-US" sz="2200" dirty="0" err="1" smtClean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en</a:t>
            </a:r>
            <a:r>
              <a:rPr lang="en-US" sz="2200" dirty="0" smtClean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 </a:t>
            </a:r>
            <a:r>
              <a:rPr lang="en-US" sz="2200" dirty="0" err="1" smtClean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salud</a:t>
            </a:r>
            <a:r>
              <a:rPr lang="en-US" sz="2200" dirty="0" smtClean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 que </a:t>
            </a:r>
            <a:r>
              <a:rPr lang="en-US" sz="2200" dirty="0" err="1" smtClean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importan</a:t>
            </a:r>
            <a:r>
              <a:rPr lang="en-US" sz="2200" dirty="0" smtClean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 a la persona </a:t>
            </a:r>
            <a:r>
              <a:rPr lang="en-US" sz="2200" dirty="0" err="1" smtClean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informada</a:t>
            </a:r>
            <a:r>
              <a:rPr lang="es-ES" sz="2200" dirty="0" smtClean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, nosotros utilizamos esta </a:t>
            </a:r>
            <a:r>
              <a:rPr lang="es-ES" sz="2200" dirty="0" err="1" smtClean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metolodogía</a:t>
            </a:r>
            <a:r>
              <a:rPr lang="es-ES" sz="2200" dirty="0" smtClean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 para graduar la validez de la evidencia tras la evaluación de los estudios de casos y controles. P</a:t>
            </a:r>
            <a:r>
              <a:rPr lang="en-US" sz="2200" dirty="0" err="1" smtClean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ara</a:t>
            </a:r>
            <a:r>
              <a:rPr lang="en-US" sz="2200" dirty="0" smtClean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 </a:t>
            </a:r>
            <a:r>
              <a:rPr lang="en-US" sz="2200" dirty="0" err="1" smtClean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calcular</a:t>
            </a:r>
            <a:r>
              <a:rPr lang="en-US" sz="2200" dirty="0" smtClean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 la </a:t>
            </a:r>
            <a:r>
              <a:rPr lang="en-US" sz="2200" dirty="0" err="1" smtClean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magnitud</a:t>
            </a:r>
            <a:r>
              <a:rPr lang="en-US" sz="2200" dirty="0" smtClean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 del </a:t>
            </a:r>
            <a:r>
              <a:rPr lang="en-US" sz="2200" dirty="0" err="1" smtClean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efecto</a:t>
            </a:r>
            <a:r>
              <a:rPr lang="en-US" sz="2200" dirty="0" smtClean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 de las variables </a:t>
            </a:r>
            <a:r>
              <a:rPr lang="en-US" sz="2200" dirty="0" err="1" smtClean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cualitativas</a:t>
            </a:r>
            <a:r>
              <a:rPr lang="en-US" sz="2200" dirty="0" smtClean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 </a:t>
            </a:r>
            <a:r>
              <a:rPr lang="en-US" sz="2200" dirty="0" err="1" smtClean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dicotómicas</a:t>
            </a:r>
            <a:r>
              <a:rPr lang="en-US" sz="2200" dirty="0" smtClean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, </a:t>
            </a:r>
            <a:r>
              <a:rPr lang="en-US" sz="2200" dirty="0" err="1" smtClean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utilizamos</a:t>
            </a:r>
            <a:r>
              <a:rPr lang="en-US" sz="2200" dirty="0" smtClean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 las </a:t>
            </a:r>
            <a:r>
              <a:rPr lang="en-US" sz="2200" dirty="0" err="1" smtClean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calculadoras</a:t>
            </a:r>
            <a:r>
              <a:rPr lang="en-US" sz="2200" dirty="0" smtClean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 de la Web </a:t>
            </a:r>
            <a:r>
              <a:rPr lang="en-US" sz="2200" u="sng" dirty="0" smtClean="0">
                <a:solidFill>
                  <a:srgbClr val="0563C1"/>
                </a:solidFill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evalmed.es</a:t>
            </a:r>
            <a:r>
              <a:rPr lang="en-US" sz="2200" dirty="0" smtClean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 para Odds Ratio (OR). Y para </a:t>
            </a:r>
            <a:r>
              <a:rPr lang="en-US" sz="2200" dirty="0" err="1" smtClean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rechazar</a:t>
            </a:r>
            <a:r>
              <a:rPr lang="en-US" sz="2200" dirty="0" smtClean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 o no el </a:t>
            </a:r>
            <a:r>
              <a:rPr lang="en-US" sz="2200" dirty="0" err="1" smtClean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gradiente</a:t>
            </a:r>
            <a:r>
              <a:rPr lang="en-US" sz="2200" dirty="0" smtClean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 de </a:t>
            </a:r>
            <a:r>
              <a:rPr lang="en-US" sz="2200" dirty="0" err="1" smtClean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dosis</a:t>
            </a:r>
            <a:r>
              <a:rPr lang="en-US" sz="2200" dirty="0" smtClean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 </a:t>
            </a:r>
            <a:r>
              <a:rPr lang="en-US" sz="2200" dirty="0" err="1" smtClean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respuesta</a:t>
            </a:r>
            <a:r>
              <a:rPr lang="en-US" sz="2200" dirty="0" smtClean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, </a:t>
            </a:r>
            <a:r>
              <a:rPr lang="en-US" sz="2200" dirty="0" err="1" smtClean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calculamos</a:t>
            </a:r>
            <a:r>
              <a:rPr lang="en-US" sz="2200" dirty="0" smtClean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 la </a:t>
            </a:r>
            <a:r>
              <a:rPr lang="en-US" sz="2200" i="1" dirty="0" smtClean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p </a:t>
            </a:r>
            <a:r>
              <a:rPr lang="en-US" sz="2200" dirty="0" err="1" smtClean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mediante</a:t>
            </a:r>
            <a:r>
              <a:rPr lang="en-US" sz="2200" dirty="0" smtClean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 el test chi </a:t>
            </a:r>
            <a:r>
              <a:rPr lang="en-US" sz="2200" dirty="0" err="1" smtClean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cuadrado</a:t>
            </a:r>
            <a:r>
              <a:rPr lang="en-US" sz="2200" dirty="0" smtClean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 de </a:t>
            </a:r>
            <a:r>
              <a:rPr lang="en-US" sz="2200" dirty="0" err="1" smtClean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tendencia</a:t>
            </a:r>
            <a:r>
              <a:rPr lang="en-US" sz="2200" dirty="0" smtClean="0">
                <a:latin typeface="Calibri" panose="020F0502020204030204" pitchFamily="34" charset="0"/>
                <a:ea typeface="DengXian"/>
                <a:cs typeface="Microsoft Himalaya" panose="01010100010101010101" pitchFamily="2" charset="0"/>
              </a:rPr>
              <a:t>.</a:t>
            </a:r>
            <a:endParaRPr lang="es-ES" sz="2200" dirty="0" smtClean="0">
              <a:latin typeface="Helvetica" panose="020B0604020202020204" pitchFamily="34" charset="0"/>
              <a:ea typeface="DengXian"/>
              <a:cs typeface="Microsoft Himalaya" panose="01010100010101010101" pitchFamily="2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4626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33119" y="443729"/>
            <a:ext cx="10232572" cy="6166077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es-ES" b="1" i="1" dirty="0">
                <a:solidFill>
                  <a:srgbClr val="CC0099"/>
                </a:solidFill>
                <a:latin typeface="Calibri" panose="020F0502020204030204" pitchFamily="34" charset="0"/>
                <a:ea typeface="Calibri" panose="020F0502020204030204" pitchFamily="34" charset="0"/>
                <a:cs typeface="Microsoft Himalaya" panose="01010100010101010101" pitchFamily="2" charset="0"/>
              </a:rPr>
              <a:t>IV. ESTUDIOS </a:t>
            </a:r>
            <a:r>
              <a:rPr lang="es-ES" b="1" i="1" dirty="0" smtClean="0">
                <a:solidFill>
                  <a:srgbClr val="CC0099"/>
                </a:solidFill>
                <a:latin typeface="Calibri" panose="020F0502020204030204" pitchFamily="34" charset="0"/>
                <a:ea typeface="Calibri" panose="020F0502020204030204" pitchFamily="34" charset="0"/>
                <a:cs typeface="Microsoft Himalaya" panose="01010100010101010101" pitchFamily="2" charset="0"/>
              </a:rPr>
              <a:t>INCLUIDOS</a:t>
            </a:r>
            <a:endParaRPr lang="es-ES" dirty="0" smtClean="0">
              <a:latin typeface="Calibri" panose="020F0502020204030204" pitchFamily="34" charset="0"/>
              <a:ea typeface="Calibri" panose="020F0502020204030204" pitchFamily="34" charset="0"/>
              <a:cs typeface="Microsoft Himalaya" panose="01010100010101010101" pitchFamily="2" charset="0"/>
            </a:endParaRPr>
          </a:p>
          <a:p>
            <a:pPr indent="449580" algn="just">
              <a:lnSpc>
                <a:spcPct val="120000"/>
              </a:lnSpc>
              <a:spcAft>
                <a:spcPts val="0"/>
              </a:spcAft>
            </a:pPr>
            <a:r>
              <a:rPr lang="es-ES" sz="2200" dirty="0" smtClean="0">
                <a:latin typeface="Calibri" panose="020F0502020204030204" pitchFamily="34" charset="0"/>
                <a:ea typeface="Calibri" panose="020F0502020204030204" pitchFamily="34" charset="0"/>
                <a:cs typeface="Microsoft Himalaya" panose="01010100010101010101" pitchFamily="2" charset="0"/>
              </a:rPr>
              <a:t> </a:t>
            </a:r>
            <a:r>
              <a:rPr lang="es-ES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Hemos incluido los dos artículos en los que basó la </a:t>
            </a:r>
            <a:r>
              <a:rPr lang="es-ES" sz="22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AEMyPS</a:t>
            </a:r>
            <a:r>
              <a:rPr lang="es-ES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su recomendación y otros dos posteriores a su publicación, todos los cuales son estudios de casos y controles extraídos de las bases de datos de toda la población de Dinamarca desde 2004 a 2012-15, por el mismo equipo investigador, y con el mismo esquema de emparejamiento y análisis, que buscan la posible asociación de utilización de </a:t>
            </a:r>
            <a:r>
              <a:rPr lang="es-ES" sz="22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hidroclorotiazida</a:t>
            </a:r>
            <a:r>
              <a:rPr lang="es-ES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con la incidencia de cáncer </a:t>
            </a:r>
            <a:r>
              <a:rPr lang="es-ES" sz="22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nomelanocítico</a:t>
            </a:r>
            <a:r>
              <a:rPr lang="es-ES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piel escamosa del labio, carcinoma de piel de células basales, carcinoma de piel de células escamosas, carcinoma de células de Merkel, y melanoma.</a:t>
            </a:r>
            <a:endParaRPr lang="es-ES" sz="2200" dirty="0" smtClean="0">
              <a:latin typeface="Calibri" panose="020F0502020204030204" pitchFamily="34" charset="0"/>
              <a:ea typeface="Calibri" panose="020F0502020204030204" pitchFamily="34" charset="0"/>
              <a:cs typeface="Microsoft Himalaya" panose="01010100010101010101" pitchFamily="2" charset="0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es-ES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s-ES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s-ES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s-ES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los cuatro estudios hemos graduado la validez de la evidencia de los resultados en salud con el sistema </a:t>
            </a:r>
            <a:r>
              <a:rPr lang="es-ES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GRADE.</a:t>
            </a:r>
            <a:endParaRPr lang="es-ES" sz="2200" dirty="0">
              <a:latin typeface="Calibri" panose="020F0502020204030204" pitchFamily="34" charset="0"/>
              <a:ea typeface="Calibri" panose="020F0502020204030204" pitchFamily="34" charset="0"/>
              <a:cs typeface="Microsoft Himalaya" panose="01010100010101010101" pitchFamily="2" charset="0"/>
            </a:endParaRP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es-ES" sz="800" dirty="0">
                <a:latin typeface="Calibri" panose="020F0502020204030204" pitchFamily="34" charset="0"/>
                <a:ea typeface="Calibri" panose="020F0502020204030204" pitchFamily="34" charset="0"/>
                <a:cs typeface="Microsoft Himalaya" panose="01010100010101010101" pitchFamily="2" charset="0"/>
              </a:rPr>
              <a:t> </a:t>
            </a:r>
            <a:endParaRPr lang="es-ES" sz="2000" dirty="0">
              <a:latin typeface="Calibri" panose="020F0502020204030204" pitchFamily="34" charset="0"/>
              <a:ea typeface="Calibri" panose="020F0502020204030204" pitchFamily="34" charset="0"/>
              <a:cs typeface="Microsoft Himalaya" panose="01010100010101010101" pitchFamily="2" charset="0"/>
            </a:endParaRP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es-ES" sz="1900" b="1" dirty="0">
                <a:latin typeface="Calibri" panose="020F0502020204030204" pitchFamily="34" charset="0"/>
                <a:ea typeface="Calibri" panose="020F0502020204030204" pitchFamily="34" charset="0"/>
                <a:cs typeface="Microsoft Himalaya" panose="01010100010101010101" pitchFamily="2" charset="0"/>
              </a:rPr>
              <a:t>GRADOS DE LA VALIDEZ DE LA EVIDENCIA Y SU SIGNIFICADO</a:t>
            </a:r>
            <a:r>
              <a:rPr lang="es-ES" sz="1900" dirty="0">
                <a:latin typeface="Calibri" panose="020F0502020204030204" pitchFamily="34" charset="0"/>
                <a:ea typeface="Calibri" panose="020F0502020204030204" pitchFamily="34" charset="0"/>
                <a:cs typeface="Microsoft Himalaya" panose="01010100010101010101" pitchFamily="2" charset="0"/>
              </a:rPr>
              <a:t> [</a:t>
            </a:r>
            <a:r>
              <a:rPr lang="es-ES" sz="1900" i="1" dirty="0">
                <a:latin typeface="Calibri" panose="020F0502020204030204" pitchFamily="34" charset="0"/>
                <a:ea typeface="Calibri" panose="020F0502020204030204" pitchFamily="34" charset="0"/>
                <a:cs typeface="Microsoft Himalaya" panose="01010100010101010101" pitchFamily="2" charset="0"/>
              </a:rPr>
              <a:t>GRADE </a:t>
            </a:r>
            <a:r>
              <a:rPr lang="es-ES" sz="1900" i="1" dirty="0" err="1">
                <a:latin typeface="Calibri" panose="020F0502020204030204" pitchFamily="34" charset="0"/>
                <a:ea typeface="Calibri" panose="020F0502020204030204" pitchFamily="34" charset="0"/>
                <a:cs typeface="Microsoft Himalaya" panose="01010100010101010101" pitchFamily="2" charset="0"/>
              </a:rPr>
              <a:t>Working</a:t>
            </a:r>
            <a:r>
              <a:rPr lang="es-ES" sz="1900" i="1" dirty="0">
                <a:latin typeface="Calibri" panose="020F0502020204030204" pitchFamily="34" charset="0"/>
                <a:ea typeface="Calibri" panose="020F0502020204030204" pitchFamily="34" charset="0"/>
                <a:cs typeface="Microsoft Himalaya" panose="01010100010101010101" pitchFamily="2" charset="0"/>
              </a:rPr>
              <a:t> </a:t>
            </a:r>
            <a:r>
              <a:rPr lang="es-ES" sz="1900" i="1" dirty="0" err="1">
                <a:latin typeface="Calibri" panose="020F0502020204030204" pitchFamily="34" charset="0"/>
                <a:ea typeface="Calibri" panose="020F0502020204030204" pitchFamily="34" charset="0"/>
                <a:cs typeface="Microsoft Himalaya" panose="01010100010101010101" pitchFamily="2" charset="0"/>
              </a:rPr>
              <a:t>Group</a:t>
            </a:r>
            <a:r>
              <a:rPr lang="es-ES" sz="1900" i="1" dirty="0">
                <a:latin typeface="Calibri" panose="020F0502020204030204" pitchFamily="34" charset="0"/>
                <a:ea typeface="Calibri" panose="020F0502020204030204" pitchFamily="34" charset="0"/>
                <a:cs typeface="Microsoft Himalaya" panose="01010100010101010101" pitchFamily="2" charset="0"/>
              </a:rPr>
              <a:t> grades of </a:t>
            </a:r>
            <a:r>
              <a:rPr lang="es-ES" sz="1900" i="1" dirty="0" err="1" smtClean="0">
                <a:latin typeface="Calibri" panose="020F0502020204030204" pitchFamily="34" charset="0"/>
                <a:ea typeface="Calibri" panose="020F0502020204030204" pitchFamily="34" charset="0"/>
                <a:cs typeface="Microsoft Himalaya" panose="01010100010101010101" pitchFamily="2" charset="0"/>
              </a:rPr>
              <a:t>evidence</a:t>
            </a:r>
            <a:r>
              <a:rPr lang="es-ES" sz="1900" dirty="0" smtClean="0">
                <a:latin typeface="Calibri" panose="020F0502020204030204" pitchFamily="34" charset="0"/>
                <a:ea typeface="Calibri" panose="020F0502020204030204" pitchFamily="34" charset="0"/>
                <a:cs typeface="Microsoft Himalaya" panose="01010100010101010101" pitchFamily="2" charset="0"/>
              </a:rPr>
              <a:t>]</a:t>
            </a:r>
            <a:r>
              <a:rPr lang="es-ES" sz="1900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s-ES" sz="1900" dirty="0" smtClean="0">
                <a:latin typeface="Calibri" panose="020F0502020204030204" pitchFamily="34" charset="0"/>
                <a:ea typeface="Calibri" panose="020F0502020204030204" pitchFamily="34" charset="0"/>
                <a:cs typeface="Microsoft Himalaya" panose="01010100010101010101" pitchFamily="2" charset="0"/>
              </a:rPr>
              <a:t>.</a:t>
            </a:r>
            <a:endParaRPr lang="es-ES" sz="1900" dirty="0">
              <a:latin typeface="Calibri" panose="020F0502020204030204" pitchFamily="34" charset="0"/>
              <a:ea typeface="Calibri" panose="020F0502020204030204" pitchFamily="34" charset="0"/>
              <a:cs typeface="Microsoft Himalaya" panose="01010100010101010101" pitchFamily="2" charset="0"/>
            </a:endParaRP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es-ES" sz="1900" b="1" dirty="0">
                <a:latin typeface="Calibri" panose="020F0502020204030204" pitchFamily="34" charset="0"/>
                <a:ea typeface="Calibri" panose="020F0502020204030204" pitchFamily="34" charset="0"/>
                <a:cs typeface="Microsoft Himalaya" panose="01010100010101010101" pitchFamily="2" charset="0"/>
              </a:rPr>
              <a:t>ALTA: </a:t>
            </a:r>
            <a:r>
              <a:rPr lang="es-ES" sz="1900" dirty="0">
                <a:latin typeface="Calibri" panose="020F0502020204030204" pitchFamily="34" charset="0"/>
                <a:ea typeface="Calibri" panose="020F0502020204030204" pitchFamily="34" charset="0"/>
                <a:cs typeface="Microsoft Himalaya" panose="01010100010101010101" pitchFamily="2" charset="0"/>
              </a:rPr>
              <a:t>Tenemos una alta confianza de que el efecto real se encuentra próximo a nuestra estimación del efecto.</a:t>
            </a: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es-ES" sz="1900" b="1" dirty="0">
                <a:latin typeface="Calibri" panose="020F0502020204030204" pitchFamily="34" charset="0"/>
                <a:ea typeface="Calibri" panose="020F0502020204030204" pitchFamily="34" charset="0"/>
                <a:cs typeface="Microsoft Himalaya" panose="01010100010101010101" pitchFamily="2" charset="0"/>
              </a:rPr>
              <a:t>MODERADA:</a:t>
            </a:r>
            <a:r>
              <a:rPr lang="es-ES" sz="1900" dirty="0">
                <a:latin typeface="Calibri" panose="020F0502020204030204" pitchFamily="34" charset="0"/>
                <a:ea typeface="Calibri" panose="020F0502020204030204" pitchFamily="34" charset="0"/>
                <a:cs typeface="Microsoft Himalaya" panose="01010100010101010101" pitchFamily="2" charset="0"/>
              </a:rPr>
              <a:t> Tenemos una moderada confianza en la estimación del efecto. Es probable que el verdadero efecto esté cerca de nuestra estimación del efecto, pero puede ser sustancialmente diferente.</a:t>
            </a: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es-ES" sz="1900" b="1" dirty="0">
                <a:latin typeface="Calibri" panose="020F0502020204030204" pitchFamily="34" charset="0"/>
                <a:ea typeface="Calibri" panose="020F0502020204030204" pitchFamily="34" charset="0"/>
                <a:cs typeface="Microsoft Himalaya" panose="01010100010101010101" pitchFamily="2" charset="0"/>
              </a:rPr>
              <a:t>BAJA:</a:t>
            </a:r>
            <a:r>
              <a:rPr lang="es-ES" sz="1900" dirty="0">
                <a:latin typeface="Calibri" panose="020F0502020204030204" pitchFamily="34" charset="0"/>
                <a:ea typeface="Calibri" panose="020F0502020204030204" pitchFamily="34" charset="0"/>
                <a:cs typeface="Microsoft Himalaya" panose="01010100010101010101" pitchFamily="2" charset="0"/>
              </a:rPr>
              <a:t> Nuestra confianza en la estimación del efecto es limitada. El verdadero efecto puede ser sustancialmente diferente a nuestra estimación.</a:t>
            </a: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es-ES" sz="1900" b="1" dirty="0">
                <a:latin typeface="Calibri" panose="020F0502020204030204" pitchFamily="34" charset="0"/>
                <a:ea typeface="Calibri" panose="020F0502020204030204" pitchFamily="34" charset="0"/>
                <a:cs typeface="Microsoft Himalaya" panose="01010100010101010101" pitchFamily="2" charset="0"/>
              </a:rPr>
              <a:t>MUY BAJA:</a:t>
            </a:r>
            <a:r>
              <a:rPr lang="es-ES" sz="1900" dirty="0">
                <a:latin typeface="Calibri" panose="020F0502020204030204" pitchFamily="34" charset="0"/>
                <a:ea typeface="Calibri" panose="020F0502020204030204" pitchFamily="34" charset="0"/>
                <a:cs typeface="Microsoft Himalaya" panose="01010100010101010101" pitchFamily="2" charset="0"/>
              </a:rPr>
              <a:t> Tenemos muy poca confianza en la estimación del efecto. El verdadero efecto es probable que sea sustancialmente diferente a nuestra estimación del efecto.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endParaRPr lang="es-ES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1315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96833" y="922890"/>
            <a:ext cx="10785377" cy="6080883"/>
          </a:xfrm>
        </p:spPr>
        <p:txBody>
          <a:bodyPr>
            <a:normAutofit/>
          </a:bodyPr>
          <a:lstStyle/>
          <a:p>
            <a:pPr indent="449580" algn="just">
              <a:lnSpc>
                <a:spcPct val="100000"/>
              </a:lnSpc>
              <a:spcAft>
                <a:spcPts val="0"/>
              </a:spcAft>
            </a:pP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Siguiendo el esquema PICO (</a:t>
            </a:r>
            <a:r>
              <a:rPr lang="es-ES" sz="2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population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s-ES" sz="2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intervention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s-ES" sz="2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comparison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s-ES" sz="2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outcomes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), en las </a:t>
            </a:r>
            <a:r>
              <a:rPr lang="es-ES" sz="2000" b="1" dirty="0">
                <a:solidFill>
                  <a:srgbClr val="9933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tablas 1.1, 1.2, 1.3, 1.4 y 1.5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resumimos, por variable de observación, los estudios incluidos (por columnas), especificando resumidamente en las filas las características de la población de estudio, la exposición, la no exposición y la asociación inicialmente encontrada entre la exposición y el evento.</a:t>
            </a:r>
            <a:endParaRPr lang="es-ES" sz="2000" dirty="0">
              <a:latin typeface="Calibri" panose="020F0502020204030204" pitchFamily="34" charset="0"/>
              <a:ea typeface="Calibri" panose="020F0502020204030204" pitchFamily="34" charset="0"/>
              <a:cs typeface="Microsoft Himalaya" panose="01010100010101010101" pitchFamily="2" charset="0"/>
            </a:endParaRPr>
          </a:p>
          <a:p>
            <a:pPr indent="449580" algn="just">
              <a:lnSpc>
                <a:spcPct val="100000"/>
              </a:lnSpc>
              <a:spcAft>
                <a:spcPts val="0"/>
              </a:spcAft>
            </a:pP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Para que la exposición sea considerada de fiabilidad y validez alta, es obligado conocer la cantidad total de sustancia ingerida. Cada uno de los sesgos, y de las reducciones en la exactitud de estas cantidades, supondrán una reducción en la fiabilidad de las mediciones y en la validez de la estimación de la sustancia acumulada, que se traducen en el tránsito progresivo desde una fiabilidad y validez alta en la situación ideal, a moderada, baja o muy baja.</a:t>
            </a:r>
            <a:endParaRPr lang="es-ES" sz="2000" dirty="0">
              <a:latin typeface="Calibri" panose="020F0502020204030204" pitchFamily="34" charset="0"/>
              <a:ea typeface="Calibri" panose="020F0502020204030204" pitchFamily="34" charset="0"/>
              <a:cs typeface="Microsoft Himalaya" panose="010101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583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98433" y="691923"/>
            <a:ext cx="10232572" cy="6166077"/>
          </a:xfrm>
        </p:spPr>
        <p:txBody>
          <a:bodyPr>
            <a:normAutofit/>
          </a:bodyPr>
          <a:lstStyle/>
          <a:p>
            <a:pPr indent="449580" algn="just">
              <a:lnSpc>
                <a:spcPct val="100000"/>
              </a:lnSpc>
              <a:spcAft>
                <a:spcPts val="0"/>
              </a:spcAft>
            </a:pP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Del mismo modo, para que el resultado en salud sea considerado de fiabilidad y validez alta es obligado conocer la verosimilitud del diagnóstico de la presencia de la condición en cada uno de los individuos del grupo de los casos, y la ausencia en cada uno de los individuos del grupo de los controles. Cada uno de los sesgos e imprecisiones de la verosimilitud sobre la presencia y la ausencia de condición se traducen en el tránsito progresivo desde una fiabilidad y validez alta en la situación ideal, a moderada, baja o muy baja. </a:t>
            </a:r>
            <a:endParaRPr lang="es-ES" sz="2000" dirty="0">
              <a:latin typeface="Calibri" panose="020F0502020204030204" pitchFamily="34" charset="0"/>
              <a:ea typeface="Calibri" panose="020F0502020204030204" pitchFamily="34" charset="0"/>
              <a:cs typeface="Microsoft Himalaya" panose="01010100010101010101" pitchFamily="2" charset="0"/>
            </a:endParaRPr>
          </a:p>
          <a:p>
            <a:pPr indent="449580" algn="just">
              <a:lnSpc>
                <a:spcPct val="100000"/>
              </a:lnSpc>
              <a:spcAft>
                <a:spcPts val="0"/>
              </a:spcAft>
            </a:pP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Además de la fiabilidad y validez de la exposición y de la enfermedad, la validez de los resultados de la comparación entre casos y controles dependerá de: a) si los controles se extraen de la misma población general, ambulatoria u hospitalaria de la que se extraen los casos; b) si se informa de un mínimo de factores de riesgo pronósticos de la enfermedad, y que estén equilibrados; y c) el número de </a:t>
            </a:r>
            <a:r>
              <a:rPr lang="es-ES" sz="2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covariables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y la relevancia de cada una de ellas, y los modelos de ajuste estadístico utilizados para obtener la medida del efecto.</a:t>
            </a:r>
            <a:endParaRPr lang="es-ES" sz="2000" dirty="0">
              <a:latin typeface="Calibri" panose="020F0502020204030204" pitchFamily="34" charset="0"/>
              <a:ea typeface="Calibri" panose="020F0502020204030204" pitchFamily="34" charset="0"/>
              <a:cs typeface="Microsoft Himalaya" panose="01010100010101010101" pitchFamily="2" charset="0"/>
            </a:endParaRP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endParaRPr lang="es-ES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59629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88018"/>
          </a:xfrm>
        </p:spPr>
        <p:txBody>
          <a:bodyPr>
            <a:noAutofit/>
          </a:bodyPr>
          <a:lstStyle/>
          <a:p>
            <a:r>
              <a:rPr lang="es-ES" sz="2000" b="1" dirty="0" smtClean="0"/>
              <a:t>Una visión aérea, de la que, a continuación, mostramos la primera variable en detalle…</a:t>
            </a:r>
            <a:endParaRPr lang="es-ES" sz="2000" b="1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51837" y="875213"/>
            <a:ext cx="9922566" cy="5875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54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3068" y="182246"/>
            <a:ext cx="10515600" cy="601526"/>
          </a:xfrm>
        </p:spPr>
        <p:txBody>
          <a:bodyPr>
            <a:normAutofit/>
          </a:bodyPr>
          <a:lstStyle/>
          <a:p>
            <a:r>
              <a:rPr lang="es-ES" sz="2000" b="1" dirty="0" smtClean="0"/>
              <a:t>Todas las variables tienen la misma plantilla de evaluación que ésta. Veamos la mitad de arriba…</a:t>
            </a:r>
            <a:endParaRPr lang="es-ES" sz="2000" b="1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3068" y="1019116"/>
            <a:ext cx="11381752" cy="5146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42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3251" y="182245"/>
            <a:ext cx="10515600" cy="601526"/>
          </a:xfrm>
        </p:spPr>
        <p:txBody>
          <a:bodyPr>
            <a:normAutofit/>
          </a:bodyPr>
          <a:lstStyle/>
          <a:p>
            <a:r>
              <a:rPr lang="es-ES" sz="2000" b="1" dirty="0" smtClean="0"/>
              <a:t>Todas las variables tienen la misma plantilla de evaluación que ésta. Veamos la mitad de abajo…</a:t>
            </a:r>
            <a:endParaRPr lang="es-ES" sz="2000" b="1" dirty="0"/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3251" y="783771"/>
            <a:ext cx="11191736" cy="5956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541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1446</Words>
  <Application>Microsoft Office PowerPoint</Application>
  <PresentationFormat>Panorámica</PresentationFormat>
  <Paragraphs>58</Paragraphs>
  <Slides>20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8" baseType="lpstr">
      <vt:lpstr>Arial</vt:lpstr>
      <vt:lpstr>Calibri</vt:lpstr>
      <vt:lpstr>Calibri Light</vt:lpstr>
      <vt:lpstr>DengXian</vt:lpstr>
      <vt:lpstr>Helvetica</vt:lpstr>
      <vt:lpstr>Microsoft Himalaya</vt:lpstr>
      <vt:lpstr>Times New Roman</vt:lpstr>
      <vt:lpstr>Tema de Office</vt:lpstr>
      <vt:lpstr>Evaluación GRADE del 4 Estudios de Casos y Controles:  Validez de la evidencia GRADE y magnitud del efecto de la asociación entre hidroclorotiazida y cáncer de piel en la que se ha basado la nota informativa de la AEMyPS. [Actualizada a 1-febrero-2019]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Una visión aérea, de la que, a continuación, mostramos la primera variable en detalle…</vt:lpstr>
      <vt:lpstr>Todas las variables tienen la misma plantilla de evaluación que ésta. Veamos la mitad de arriba…</vt:lpstr>
      <vt:lpstr>Todas las variables tienen la misma plantilla de evaluación que ésta. Veamos la mitad de abajo…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Evaluación GRADE del Estudio de Cohortes Retrospectivo: Inhibidores de la Bomba de Protones y riesgo de incidencia de Enfermedad Renal Crónica y progresión a Enfermedad Renal Terminal.</dc:title>
  <dc:creator>Galo</dc:creator>
  <cp:lastModifiedBy>Galo</cp:lastModifiedBy>
  <cp:revision>44</cp:revision>
  <dcterms:created xsi:type="dcterms:W3CDTF">2016-06-03T15:27:38Z</dcterms:created>
  <dcterms:modified xsi:type="dcterms:W3CDTF">2019-03-01T11:28:01Z</dcterms:modified>
</cp:coreProperties>
</file>