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18" r:id="rId4"/>
    <p:sldId id="317" r:id="rId5"/>
    <p:sldId id="314" r:id="rId6"/>
    <p:sldId id="304" r:id="rId7"/>
    <p:sldId id="305" r:id="rId8"/>
    <p:sldId id="315" r:id="rId9"/>
    <p:sldId id="316" r:id="rId10"/>
    <p:sldId id="279" r:id="rId11"/>
    <p:sldId id="308" r:id="rId12"/>
    <p:sldId id="298" r:id="rId13"/>
    <p:sldId id="281" r:id="rId14"/>
    <p:sldId id="309" r:id="rId15"/>
    <p:sldId id="310" r:id="rId16"/>
    <p:sldId id="301" r:id="rId17"/>
    <p:sldId id="282" r:id="rId18"/>
    <p:sldId id="283" r:id="rId19"/>
    <p:sldId id="299" r:id="rId20"/>
    <p:sldId id="287" r:id="rId21"/>
    <p:sldId id="300" r:id="rId2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CC6600"/>
    <a:srgbClr val="990099"/>
    <a:srgbClr val="6699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27" autoAdjust="0"/>
    <p:restoredTop sz="94660"/>
  </p:normalViewPr>
  <p:slideViewPr>
    <p:cSldViewPr snapToGrid="0">
      <p:cViewPr varScale="1">
        <p:scale>
          <a:sx n="73" d="100"/>
          <a:sy n="73" d="100"/>
        </p:scale>
        <p:origin x="4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532B486A-094D-4D57-948C-353F78C80F68}" type="datetimeFigureOut">
              <a:rPr lang="es-ES" smtClean="0"/>
              <a:t>05/04/2019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033072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32B486A-094D-4D57-948C-353F78C80F68}" type="datetimeFigureOut">
              <a:rPr lang="es-ES" smtClean="0"/>
              <a:t>05/04/2019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233364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32B486A-094D-4D57-948C-353F78C80F68}" type="datetimeFigureOut">
              <a:rPr lang="es-ES" smtClean="0"/>
              <a:t>05/04/2019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548125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32B486A-094D-4D57-948C-353F78C80F68}" type="datetimeFigureOut">
              <a:rPr lang="es-ES" smtClean="0"/>
              <a:t>05/04/2019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688271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532B486A-094D-4D57-948C-353F78C80F68}" type="datetimeFigureOut">
              <a:rPr lang="es-ES" smtClean="0"/>
              <a:t>05/04/2019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655132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532B486A-094D-4D57-948C-353F78C80F68}" type="datetimeFigureOut">
              <a:rPr lang="es-ES" smtClean="0"/>
              <a:t>05/04/2019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628851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532B486A-094D-4D57-948C-353F78C80F68}" type="datetimeFigureOut">
              <a:rPr lang="es-ES" smtClean="0"/>
              <a:t>05/04/2019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2186427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532B486A-094D-4D57-948C-353F78C80F68}" type="datetimeFigureOut">
              <a:rPr lang="es-ES" smtClean="0"/>
              <a:t>05/04/2019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958521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32B486A-094D-4D57-948C-353F78C80F68}" type="datetimeFigureOut">
              <a:rPr lang="es-ES" smtClean="0"/>
              <a:t>05/04/2019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3723030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532B486A-094D-4D57-948C-353F78C80F68}" type="datetimeFigureOut">
              <a:rPr lang="es-ES" smtClean="0"/>
              <a:t>05/04/2019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788780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532B486A-094D-4D57-948C-353F78C80F68}" type="datetimeFigureOut">
              <a:rPr lang="es-ES" smtClean="0"/>
              <a:t>05/04/2019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29510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B486A-094D-4D57-948C-353F78C80F68}" type="datetimeFigureOut">
              <a:rPr lang="es-ES" smtClean="0"/>
              <a:t>05/04/2019</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5AA0A-6A21-44C7-BE26-6C79A6836C73}" type="slidenum">
              <a:rPr lang="es-ES" smtClean="0"/>
              <a:t>‹Nº›</a:t>
            </a:fld>
            <a:endParaRPr lang="es-ES"/>
          </a:p>
        </p:txBody>
      </p:sp>
    </p:spTree>
    <p:extLst>
      <p:ext uri="{BB962C8B-B14F-4D97-AF65-F5344CB8AC3E}">
        <p14:creationId xmlns:p14="http://schemas.microsoft.com/office/powerpoint/2010/main" val="1528600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10343" y="577266"/>
            <a:ext cx="9901645" cy="2387600"/>
          </a:xfrm>
        </p:spPr>
        <p:txBody>
          <a:bodyPr>
            <a:normAutofit/>
          </a:bodyPr>
          <a:lstStyle/>
          <a:p>
            <a:pPr algn="l"/>
            <a:r>
              <a:rPr lang="es-ES" sz="3600" dirty="0" smtClean="0">
                <a:solidFill>
                  <a:srgbClr val="990099"/>
                </a:solidFill>
                <a:latin typeface="+mn-lt"/>
              </a:rPr>
              <a:t>Evaluación </a:t>
            </a:r>
            <a:r>
              <a:rPr lang="es-ES" sz="3600" dirty="0">
                <a:solidFill>
                  <a:srgbClr val="990099"/>
                </a:solidFill>
                <a:latin typeface="+mn-lt"/>
              </a:rPr>
              <a:t>GRADE del </a:t>
            </a:r>
            <a:r>
              <a:rPr lang="es-ES" sz="3600" dirty="0" smtClean="0">
                <a:solidFill>
                  <a:srgbClr val="990099"/>
                </a:solidFill>
                <a:latin typeface="+mn-lt"/>
              </a:rPr>
              <a:t>Ensayo Clínico:</a:t>
            </a:r>
            <a:r>
              <a:rPr lang="es-ES" sz="3600" dirty="0">
                <a:solidFill>
                  <a:srgbClr val="000000"/>
                </a:solidFill>
                <a:latin typeface="+mn-lt"/>
              </a:rPr>
              <a:t/>
            </a:r>
            <a:br>
              <a:rPr lang="es-ES" sz="3600" dirty="0">
                <a:solidFill>
                  <a:srgbClr val="000000"/>
                </a:solidFill>
                <a:latin typeface="+mn-lt"/>
              </a:rPr>
            </a:br>
            <a:r>
              <a:rPr lang="es-ES" sz="800" dirty="0">
                <a:solidFill>
                  <a:srgbClr val="000000"/>
                </a:solidFill>
                <a:latin typeface="+mn-lt"/>
              </a:rPr>
              <a:t/>
            </a:r>
            <a:br>
              <a:rPr lang="es-ES" sz="800" dirty="0">
                <a:solidFill>
                  <a:srgbClr val="000000"/>
                </a:solidFill>
                <a:latin typeface="+mn-lt"/>
              </a:rPr>
            </a:br>
            <a:r>
              <a:rPr lang="es-ES" sz="800" dirty="0">
                <a:solidFill>
                  <a:srgbClr val="000000"/>
                </a:solidFill>
                <a:latin typeface="+mn-lt"/>
              </a:rPr>
              <a:t> </a:t>
            </a:r>
            <a:r>
              <a:rPr lang="es-ES" sz="4300" dirty="0">
                <a:solidFill>
                  <a:srgbClr val="000000"/>
                </a:solidFill>
                <a:latin typeface="+mn-lt"/>
              </a:rPr>
              <a:t/>
            </a:r>
            <a:br>
              <a:rPr lang="es-ES" sz="4300" dirty="0">
                <a:solidFill>
                  <a:srgbClr val="000000"/>
                </a:solidFill>
                <a:latin typeface="+mn-lt"/>
              </a:rPr>
            </a:br>
            <a:r>
              <a:rPr lang="es-ES" sz="2500" dirty="0" smtClean="0">
                <a:solidFill>
                  <a:srgbClr val="0000FF"/>
                </a:solidFill>
                <a:latin typeface="+mn-lt"/>
              </a:rPr>
              <a:t>Estudio </a:t>
            </a:r>
            <a:r>
              <a:rPr lang="es-ES" sz="2500" dirty="0">
                <a:solidFill>
                  <a:srgbClr val="0000FF"/>
                </a:solidFill>
                <a:latin typeface="+mn-lt"/>
              </a:rPr>
              <a:t>STREAM: Beneficios y daños de un régimen corto (10 meses) de tratamiento frente al actual régimen largo (20 meses) en pacientes con tuberculosis resistente a </a:t>
            </a:r>
            <a:r>
              <a:rPr lang="es-ES" sz="2500" dirty="0" err="1">
                <a:solidFill>
                  <a:srgbClr val="0000FF"/>
                </a:solidFill>
                <a:latin typeface="+mn-lt"/>
              </a:rPr>
              <a:t>rifampicina</a:t>
            </a:r>
            <a:r>
              <a:rPr lang="es-ES" sz="2500" dirty="0">
                <a:solidFill>
                  <a:srgbClr val="0000FF"/>
                </a:solidFill>
                <a:latin typeface="+mn-lt"/>
              </a:rPr>
              <a:t>.</a:t>
            </a:r>
          </a:p>
        </p:txBody>
      </p:sp>
      <p:sp>
        <p:nvSpPr>
          <p:cNvPr id="3" name="Subtítulo 2"/>
          <p:cNvSpPr>
            <a:spLocks noGrp="1"/>
          </p:cNvSpPr>
          <p:nvPr>
            <p:ph type="subTitle" idx="1"/>
          </p:nvPr>
        </p:nvSpPr>
        <p:spPr>
          <a:xfrm>
            <a:off x="1214846" y="3425689"/>
            <a:ext cx="9361714" cy="1655762"/>
          </a:xfrm>
        </p:spPr>
        <p:txBody>
          <a:bodyPr/>
          <a:lstStyle/>
          <a:p>
            <a:pPr algn="l"/>
            <a:r>
              <a:rPr lang="es-ES" sz="1800" dirty="0" smtClean="0">
                <a:solidFill>
                  <a:srgbClr val="000000"/>
                </a:solidFill>
                <a:latin typeface="Calibri Light" panose="020F0302020204030204"/>
                <a:ea typeface="+mj-ea"/>
                <a:cs typeface="+mj-cs"/>
              </a:rPr>
              <a:t>Elia Parejo Hernández. Médico de Familia. Dirección de Salud. Gerencia del Área de Badajoz</a:t>
            </a:r>
            <a:endParaRPr lang="es-ES" sz="500" dirty="0" smtClean="0">
              <a:solidFill>
                <a:srgbClr val="000000"/>
              </a:solidFill>
              <a:latin typeface="Calibri Light" panose="020F0302020204030204"/>
              <a:ea typeface="+mj-ea"/>
              <a:cs typeface="+mj-cs"/>
            </a:endParaRPr>
          </a:p>
          <a:p>
            <a:pPr algn="l"/>
            <a:r>
              <a:rPr lang="es-ES" sz="500" dirty="0">
                <a:solidFill>
                  <a:srgbClr val="000000"/>
                </a:solidFill>
                <a:latin typeface="Calibri Light" panose="020F0302020204030204"/>
                <a:ea typeface="+mj-ea"/>
                <a:cs typeface="+mj-cs"/>
              </a:rPr>
              <a:t/>
            </a:r>
            <a:br>
              <a:rPr lang="es-ES" sz="500" dirty="0">
                <a:solidFill>
                  <a:srgbClr val="000000"/>
                </a:solidFill>
                <a:latin typeface="Calibri Light" panose="020F0302020204030204"/>
                <a:ea typeface="+mj-ea"/>
                <a:cs typeface="+mj-cs"/>
              </a:rPr>
            </a:br>
            <a:r>
              <a:rPr lang="es-ES" sz="1800" dirty="0">
                <a:solidFill>
                  <a:srgbClr val="000000"/>
                </a:solidFill>
                <a:latin typeface="Calibri Light" panose="020F0302020204030204"/>
                <a:ea typeface="+mj-ea"/>
                <a:cs typeface="+mj-cs"/>
              </a:rPr>
              <a:t>Oficina de Evaluación de Medicamentos del SES</a:t>
            </a:r>
          </a:p>
          <a:p>
            <a:pPr algn="l"/>
            <a:r>
              <a:rPr lang="es-ES" sz="1800" dirty="0">
                <a:solidFill>
                  <a:srgbClr val="000000"/>
                </a:solidFill>
                <a:latin typeface="Calibri Light" panose="020F0302020204030204"/>
                <a:ea typeface="+mj-ea"/>
                <a:cs typeface="+mj-cs"/>
              </a:rPr>
              <a:t>Web </a:t>
            </a:r>
            <a:r>
              <a:rPr lang="es-ES" sz="1800" u="sng" dirty="0">
                <a:solidFill>
                  <a:srgbClr val="0000FF"/>
                </a:solidFill>
                <a:latin typeface="Calibri Light" panose="020F0302020204030204"/>
                <a:ea typeface="+mj-ea"/>
                <a:cs typeface="+mj-cs"/>
              </a:rPr>
              <a:t>evalmed.es</a:t>
            </a:r>
            <a:r>
              <a:rPr lang="es-ES" sz="1800" dirty="0">
                <a:solidFill>
                  <a:srgbClr val="000000"/>
                </a:solidFill>
                <a:latin typeface="Calibri Light" panose="020F0302020204030204"/>
                <a:ea typeface="+mj-ea"/>
                <a:cs typeface="+mj-cs"/>
              </a:rPr>
              <a:t>. </a:t>
            </a:r>
            <a:r>
              <a:rPr lang="es-ES" sz="1800" dirty="0" smtClean="0">
                <a:solidFill>
                  <a:srgbClr val="000000"/>
                </a:solidFill>
                <a:latin typeface="Calibri Light" panose="020F0302020204030204"/>
                <a:ea typeface="+mj-ea"/>
                <a:cs typeface="+mj-cs"/>
              </a:rPr>
              <a:t>5-fabr-2019</a:t>
            </a:r>
            <a:endParaRPr lang="es-ES" dirty="0"/>
          </a:p>
        </p:txBody>
      </p:sp>
      <p:pic>
        <p:nvPicPr>
          <p:cNvPr id="5" name="Imagen 4"/>
          <p:cNvPicPr>
            <a:picLocks noChangeAspect="1"/>
          </p:cNvPicPr>
          <p:nvPr/>
        </p:nvPicPr>
        <p:blipFill>
          <a:blip r:embed="rId2"/>
          <a:stretch>
            <a:fillRect/>
          </a:stretch>
        </p:blipFill>
        <p:spPr>
          <a:xfrm>
            <a:off x="1313953" y="5389143"/>
            <a:ext cx="1133954" cy="646232"/>
          </a:xfrm>
          <a:prstGeom prst="rect">
            <a:avLst/>
          </a:prstGeom>
        </p:spPr>
      </p:pic>
    </p:spTree>
    <p:extLst>
      <p:ext uri="{BB962C8B-B14F-4D97-AF65-F5344CB8AC3E}">
        <p14:creationId xmlns:p14="http://schemas.microsoft.com/office/powerpoint/2010/main" val="768488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08381" y="673307"/>
            <a:ext cx="10561983" cy="5949562"/>
          </a:xfrm>
        </p:spPr>
        <p:txBody>
          <a:bodyPr>
            <a:normAutofit fontScale="85000" lnSpcReduction="20000"/>
          </a:bodyPr>
          <a:lstStyle/>
          <a:p>
            <a:pPr algn="just">
              <a:lnSpc>
                <a:spcPct val="120000"/>
              </a:lnSpc>
              <a:spcAft>
                <a:spcPts val="0"/>
              </a:spcAft>
            </a:pPr>
            <a:r>
              <a:rPr lang="es-ES"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A) ASIGNACIÓN DE LOS SUJETOS A LOS GRUPOS.</a:t>
            </a:r>
            <a:endParaRPr lang="es-ES" sz="28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b="1" dirty="0">
                <a:solidFill>
                  <a:srgbClr val="0000FF"/>
                </a:solidFill>
                <a:latin typeface="Calibri" panose="020F0502020204030204" pitchFamily="34" charset="0"/>
                <a:ea typeface="Times New Roman" panose="02020603050405020304" pitchFamily="18" charset="0"/>
              </a:rPr>
              <a:t> </a:t>
            </a:r>
            <a:r>
              <a:rPr lang="es-ES" b="1" dirty="0" smtClean="0">
                <a:solidFill>
                  <a:srgbClr val="0000FF"/>
                </a:solidFill>
                <a:latin typeface="Calibri" panose="020F0502020204030204" pitchFamily="34" charset="0"/>
                <a:ea typeface="Times New Roman" panose="02020603050405020304" pitchFamily="18" charset="0"/>
              </a:rPr>
              <a:t>1º </a:t>
            </a:r>
            <a:r>
              <a:rPr lang="es-ES" b="1" dirty="0">
                <a:solidFill>
                  <a:srgbClr val="0000FF"/>
                </a:solidFill>
                <a:latin typeface="Calibri" panose="020F0502020204030204" pitchFamily="34" charset="0"/>
                <a:ea typeface="Times New Roman" panose="02020603050405020304" pitchFamily="18" charset="0"/>
              </a:rPr>
              <a:t>¿Se efectuó la aleatorización?:</a:t>
            </a:r>
            <a:r>
              <a:rPr lang="es-ES" dirty="0">
                <a:latin typeface="Calibri" panose="020F0502020204030204" pitchFamily="34" charset="0"/>
                <a:ea typeface="Times New Roman" panose="02020603050405020304" pitchFamily="18" charset="0"/>
              </a:rPr>
              <a:t> Sí, en una proporción 2:1, y estratificada por estatus de VIH y por centro de implementación del estudio.</a:t>
            </a:r>
            <a:endParaRPr lang="es-ES" sz="1800" dirty="0">
              <a:latin typeface="Arial" panose="020B0604020202020204" pitchFamily="34" charset="0"/>
              <a:ea typeface="Times New Roman" panose="02020603050405020304" pitchFamily="18" charset="0"/>
            </a:endParaRPr>
          </a:p>
          <a:p>
            <a:pPr algn="just">
              <a:lnSpc>
                <a:spcPct val="120000"/>
              </a:lnSpc>
              <a:spcAft>
                <a:spcPts val="0"/>
              </a:spcAft>
            </a:pPr>
            <a:r>
              <a:rPr lang="es-ES" sz="800" b="1" dirty="0">
                <a:solidFill>
                  <a:srgbClr val="0000FF"/>
                </a:solidFill>
                <a:latin typeface="Calibri" panose="020F0502020204030204" pitchFamily="34" charset="0"/>
                <a:ea typeface="Times New Roman" panose="02020603050405020304" pitchFamily="18" charset="0"/>
              </a:rPr>
              <a:t> </a:t>
            </a:r>
            <a:r>
              <a:rPr lang="es-ES" b="1" dirty="0" smtClean="0">
                <a:solidFill>
                  <a:srgbClr val="0000FF"/>
                </a:solidFill>
                <a:latin typeface="Calibri" panose="020F0502020204030204" pitchFamily="34" charset="0"/>
                <a:ea typeface="Times New Roman" panose="02020603050405020304" pitchFamily="18" charset="0"/>
              </a:rPr>
              <a:t>2º </a:t>
            </a:r>
            <a:r>
              <a:rPr lang="es-ES" b="1" dirty="0">
                <a:solidFill>
                  <a:srgbClr val="0000FF"/>
                </a:solidFill>
                <a:latin typeface="Calibri" panose="020F0502020204030204" pitchFamily="34" charset="0"/>
                <a:ea typeface="Times New Roman" panose="02020603050405020304" pitchFamily="18" charset="0"/>
              </a:rPr>
              <a:t>¿Se mantuvo oculta la asignación de los grupos para los reclutadores?:</a:t>
            </a:r>
            <a:r>
              <a:rPr lang="es-ES" dirty="0">
                <a:latin typeface="Calibri" panose="020F0502020204030204" pitchFamily="34" charset="0"/>
                <a:ea typeface="Times New Roman" panose="02020603050405020304" pitchFamily="18" charset="0"/>
              </a:rPr>
              <a:t> No puede inferirse.</a:t>
            </a:r>
            <a:endParaRPr lang="es-ES" sz="1800" dirty="0">
              <a:latin typeface="Arial" panose="020B0604020202020204" pitchFamily="34" charset="0"/>
              <a:ea typeface="Times New Roman" panose="02020603050405020304" pitchFamily="18" charset="0"/>
            </a:endParaRPr>
          </a:p>
          <a:p>
            <a:pPr algn="just">
              <a:lnSpc>
                <a:spcPct val="120000"/>
              </a:lnSpc>
              <a:spcAft>
                <a:spcPts val="0"/>
              </a:spcAft>
            </a:pPr>
            <a:r>
              <a:rPr lang="es-ES" sz="800" b="1" dirty="0">
                <a:solidFill>
                  <a:srgbClr val="0000FF"/>
                </a:solidFill>
                <a:latin typeface="Calibri" panose="020F0502020204030204" pitchFamily="34" charset="0"/>
                <a:ea typeface="Times New Roman" panose="02020603050405020304" pitchFamily="18" charset="0"/>
              </a:rPr>
              <a:t> </a:t>
            </a:r>
            <a:r>
              <a:rPr lang="es-ES" b="1" dirty="0" smtClean="0">
                <a:solidFill>
                  <a:srgbClr val="0000FF"/>
                </a:solidFill>
                <a:latin typeface="Calibri" panose="020F0502020204030204" pitchFamily="34" charset="0"/>
                <a:ea typeface="Times New Roman" panose="02020603050405020304" pitchFamily="18" charset="0"/>
                <a:cs typeface="Eras Medium ITC" panose="020B0602030504020804" pitchFamily="34" charset="0"/>
              </a:rPr>
              <a:t>3º </a:t>
            </a:r>
            <a:r>
              <a:rPr lang="es-ES"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Pacientes que fueron al grupo de intervención y de control.</a:t>
            </a:r>
            <a:endParaRPr lang="es-ES" sz="28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b="1" dirty="0" smtClean="0">
                <a:latin typeface="Calibri" panose="020F0502020204030204" pitchFamily="34" charset="0"/>
                <a:ea typeface="Times New Roman" panose="02020603050405020304" pitchFamily="18" charset="0"/>
              </a:rPr>
              <a:t>     </a:t>
            </a:r>
            <a:r>
              <a:rPr lang="es-ES" b="1" dirty="0">
                <a:solidFill>
                  <a:srgbClr val="0000FF"/>
                </a:solidFill>
                <a:latin typeface="Calibri" panose="020F0502020204030204" pitchFamily="34" charset="0"/>
                <a:ea typeface="Times New Roman" panose="02020603050405020304" pitchFamily="18" charset="0"/>
              </a:rPr>
              <a:t>a) Grupo de intervención:</a:t>
            </a:r>
            <a:r>
              <a:rPr lang="es-ES" dirty="0">
                <a:latin typeface="Calibri" panose="020F0502020204030204" pitchFamily="34" charset="0"/>
                <a:ea typeface="Times New Roman" panose="02020603050405020304" pitchFamily="18" charset="0"/>
              </a:rPr>
              <a:t> 253 pacientes en el régimen de tratamiento corto</a:t>
            </a:r>
            <a:r>
              <a:rPr lang="es-ES" dirty="0">
                <a:solidFill>
                  <a:srgbClr val="000000"/>
                </a:solidFill>
                <a:latin typeface="Calibri" panose="020F0502020204030204" pitchFamily="34" charset="0"/>
                <a:ea typeface="Times New Roman" panose="02020603050405020304" pitchFamily="18" charset="0"/>
              </a:rPr>
              <a:t>.</a:t>
            </a:r>
            <a:endParaRPr lang="es-ES" sz="1800" dirty="0">
              <a:latin typeface="Arial" panose="020B0604020202020204" pitchFamily="34" charset="0"/>
              <a:ea typeface="Times New Roman" panose="02020603050405020304" pitchFamily="18" charset="0"/>
            </a:endParaRPr>
          </a:p>
          <a:p>
            <a:pPr algn="just">
              <a:lnSpc>
                <a:spcPct val="120000"/>
              </a:lnSpc>
              <a:spcAft>
                <a:spcPts val="0"/>
              </a:spcAft>
            </a:pPr>
            <a:r>
              <a:rPr lang="es-ES" b="1" dirty="0">
                <a:solidFill>
                  <a:srgbClr val="0000FF"/>
                </a:solidFill>
                <a:latin typeface="Calibri" panose="020F0502020204030204" pitchFamily="34" charset="0"/>
                <a:ea typeface="Times New Roman" panose="02020603050405020304" pitchFamily="18" charset="0"/>
              </a:rPr>
              <a:t> </a:t>
            </a:r>
            <a:r>
              <a:rPr lang="es-ES" b="1" dirty="0" smtClean="0">
                <a:solidFill>
                  <a:srgbClr val="0000FF"/>
                </a:solidFill>
                <a:latin typeface="Calibri" panose="020F0502020204030204" pitchFamily="34" charset="0"/>
                <a:ea typeface="Times New Roman" panose="02020603050405020304" pitchFamily="18" charset="0"/>
              </a:rPr>
              <a:t>     b</a:t>
            </a:r>
            <a:r>
              <a:rPr lang="es-ES" b="1" dirty="0">
                <a:solidFill>
                  <a:srgbClr val="0000FF"/>
                </a:solidFill>
                <a:latin typeface="Calibri" panose="020F0502020204030204" pitchFamily="34" charset="0"/>
                <a:ea typeface="Times New Roman" panose="02020603050405020304" pitchFamily="18" charset="0"/>
              </a:rPr>
              <a:t>) Grupo de control:</a:t>
            </a:r>
            <a:r>
              <a:rPr lang="es-ES" dirty="0">
                <a:latin typeface="Calibri" panose="020F0502020204030204" pitchFamily="34" charset="0"/>
                <a:ea typeface="Times New Roman" panose="02020603050405020304" pitchFamily="18" charset="0"/>
              </a:rPr>
              <a:t> 130 pacientes en el régimen de tratamiento largo.</a:t>
            </a:r>
            <a:endParaRPr lang="es-ES" sz="1800" dirty="0">
              <a:latin typeface="Arial" panose="020B0604020202020204" pitchFamily="34" charset="0"/>
              <a:ea typeface="Times New Roman" panose="02020603050405020304" pitchFamily="18" charset="0"/>
            </a:endParaRPr>
          </a:p>
          <a:p>
            <a:pPr algn="just">
              <a:lnSpc>
                <a:spcPct val="120000"/>
              </a:lnSpc>
              <a:spcAft>
                <a:spcPts val="0"/>
              </a:spcAft>
            </a:pPr>
            <a:r>
              <a:rPr lang="es-ES" sz="800" b="1" dirty="0">
                <a:solidFill>
                  <a:srgbClr val="0000FF"/>
                </a:solidFill>
                <a:latin typeface="Calibri" panose="020F0502020204030204" pitchFamily="34" charset="0"/>
                <a:ea typeface="Times New Roman" panose="02020603050405020304" pitchFamily="18" charset="0"/>
              </a:rPr>
              <a:t> </a:t>
            </a:r>
            <a:r>
              <a:rPr lang="es-ES" b="1" dirty="0" smtClean="0">
                <a:solidFill>
                  <a:srgbClr val="0000FF"/>
                </a:solidFill>
                <a:latin typeface="Calibri" panose="020F0502020204030204" pitchFamily="34" charset="0"/>
                <a:ea typeface="Times New Roman" panose="02020603050405020304" pitchFamily="18" charset="0"/>
              </a:rPr>
              <a:t>3º </a:t>
            </a:r>
            <a:r>
              <a:rPr lang="es-ES" b="1" dirty="0">
                <a:solidFill>
                  <a:srgbClr val="0000FF"/>
                </a:solidFill>
                <a:latin typeface="Calibri" panose="020F0502020204030204" pitchFamily="34" charset="0"/>
                <a:ea typeface="Times New Roman" panose="02020603050405020304" pitchFamily="18" charset="0"/>
              </a:rPr>
              <a:t>¿Resultaron similares en el inicio los grupos de intervención y control con respecto a los factores pronósticos conocidos?:</a:t>
            </a:r>
            <a:r>
              <a:rPr lang="es-ES" dirty="0">
                <a:latin typeface="Calibri" panose="020F0502020204030204" pitchFamily="34" charset="0"/>
                <a:ea typeface="Times New Roman" panose="02020603050405020304" pitchFamily="18" charset="0"/>
              </a:rPr>
              <a:t> No se encontraron diferencias estadísticamente significativas entre ambos grupos en el inicio, tal como mostramos en la </a:t>
            </a:r>
            <a:r>
              <a:rPr lang="es-ES" b="1" dirty="0">
                <a:solidFill>
                  <a:srgbClr val="993300"/>
                </a:solidFill>
                <a:latin typeface="Calibri" panose="020F0502020204030204" pitchFamily="34" charset="0"/>
                <a:ea typeface="Times New Roman" panose="02020603050405020304" pitchFamily="18" charset="0"/>
              </a:rPr>
              <a:t>tabla 2</a:t>
            </a:r>
            <a:r>
              <a:rPr lang="es-ES" dirty="0">
                <a:latin typeface="Calibri" panose="020F0502020204030204" pitchFamily="34" charset="0"/>
                <a:ea typeface="Times New Roman" panose="02020603050405020304" pitchFamily="18" charset="0"/>
              </a:rPr>
              <a:t>.</a:t>
            </a:r>
            <a:endParaRPr lang="es-ES" sz="1800" dirty="0">
              <a:latin typeface="Arial" panose="020B0604020202020204" pitchFamily="34" charset="0"/>
              <a:ea typeface="Times New Roman" panose="02020603050405020304" pitchFamily="18" charset="0"/>
            </a:endParaRPr>
          </a:p>
          <a:p>
            <a:pPr algn="just">
              <a:lnSpc>
                <a:spcPct val="120000"/>
              </a:lnSpc>
              <a:spcAft>
                <a:spcPts val="0"/>
              </a:spcAft>
            </a:pPr>
            <a:r>
              <a:rPr lang="es-ES" sz="800" b="1" dirty="0">
                <a:solidFill>
                  <a:srgbClr val="0000FF"/>
                </a:solidFill>
                <a:latin typeface="Calibri" panose="020F0502020204030204" pitchFamily="34" charset="0"/>
                <a:ea typeface="Times New Roman" panose="02020603050405020304" pitchFamily="18" charset="0"/>
              </a:rPr>
              <a:t> </a:t>
            </a:r>
            <a:r>
              <a:rPr lang="es-ES" b="1" dirty="0" smtClean="0">
                <a:solidFill>
                  <a:srgbClr val="0000FF"/>
                </a:solidFill>
                <a:latin typeface="Calibri" panose="020F0502020204030204" pitchFamily="34" charset="0"/>
                <a:ea typeface="Times New Roman" panose="02020603050405020304" pitchFamily="18" charset="0"/>
              </a:rPr>
              <a:t>4º </a:t>
            </a:r>
            <a:r>
              <a:rPr lang="es-ES" b="1" dirty="0">
                <a:solidFill>
                  <a:srgbClr val="0000FF"/>
                </a:solidFill>
                <a:latin typeface="Calibri" panose="020F0502020204030204" pitchFamily="34" charset="0"/>
                <a:ea typeface="Times New Roman" panose="02020603050405020304" pitchFamily="18" charset="0"/>
              </a:rPr>
              <a:t>¿Se mantuvo oculta la asignación de los grupos para los pacientes y los médicos que hacen el seguimiento?: </a:t>
            </a:r>
            <a:r>
              <a:rPr lang="es-ES" dirty="0">
                <a:solidFill>
                  <a:srgbClr val="000000"/>
                </a:solidFill>
                <a:latin typeface="Calibri" panose="020F0502020204030204" pitchFamily="34" charset="0"/>
                <a:ea typeface="Times New Roman" panose="02020603050405020304" pitchFamily="18" charset="0"/>
              </a:rPr>
              <a:t>No y no.</a:t>
            </a:r>
            <a:r>
              <a:rPr lang="es-ES" b="1" dirty="0">
                <a:solidFill>
                  <a:srgbClr val="000000"/>
                </a:solidFill>
                <a:latin typeface="Calibri" panose="020F0502020204030204" pitchFamily="34" charset="0"/>
                <a:ea typeface="Times New Roman" panose="02020603050405020304" pitchFamily="18" charset="0"/>
              </a:rPr>
              <a:t> </a:t>
            </a:r>
            <a:r>
              <a:rPr lang="es-ES" b="1" dirty="0">
                <a:solidFill>
                  <a:srgbClr val="0000FF"/>
                </a:solidFill>
                <a:latin typeface="Calibri" panose="020F0502020204030204" pitchFamily="34" charset="0"/>
                <a:ea typeface="Times New Roman" panose="02020603050405020304" pitchFamily="18" charset="0"/>
              </a:rPr>
              <a:t>¿Y para los investigadores que asignan los eventos?:</a:t>
            </a:r>
            <a:r>
              <a:rPr lang="es-ES" dirty="0">
                <a:latin typeface="Calibri" panose="020F0502020204030204" pitchFamily="34" charset="0"/>
                <a:ea typeface="Times New Roman" panose="02020603050405020304" pitchFamily="18" charset="0"/>
              </a:rPr>
              <a:t> Sí.</a:t>
            </a:r>
            <a:r>
              <a:rPr lang="es-ES" sz="1800" dirty="0">
                <a:latin typeface="Arial" panose="020B0604020202020204" pitchFamily="34" charset="0"/>
                <a:ea typeface="Times New Roman" panose="02020603050405020304" pitchFamily="18" charset="0"/>
              </a:rPr>
              <a:t> </a:t>
            </a:r>
            <a:r>
              <a:rPr lang="es-ES" dirty="0">
                <a:latin typeface="Calibri" panose="020F0502020204030204" pitchFamily="34" charset="0"/>
                <a:ea typeface="Times New Roman" panose="02020603050405020304" pitchFamily="18" charset="0"/>
                <a:cs typeface="Arial" panose="020B0604020202020204" pitchFamily="34" charset="0"/>
              </a:rPr>
              <a:t>Hubo u</a:t>
            </a:r>
            <a:r>
              <a:rPr lang="es-ES" dirty="0">
                <a:latin typeface="Calibri" panose="020F0502020204030204" pitchFamily="34" charset="0"/>
                <a:ea typeface="Times New Roman" panose="02020603050405020304" pitchFamily="18" charset="0"/>
              </a:rPr>
              <a:t>n comité independiente clasificó la causa probable de muerte relacionada con la tuberculosis, el tratamiento de la tuberculosis, el VIH o el tratamiento del VIH u otro tipo de inseguridad. También se mantuvo oculta para el personal de laboratorio.</a:t>
            </a:r>
            <a:endParaRPr lang="es-ES" sz="1800" dirty="0">
              <a:latin typeface="Arial" panose="020B0604020202020204" pitchFamily="34" charset="0"/>
              <a:ea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1053732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Marcador de contenido 2"/>
          <p:cNvPicPr>
            <a:picLocks noGrp="1" noChangeAspect="1"/>
          </p:cNvPicPr>
          <p:nvPr>
            <p:ph idx="1"/>
          </p:nvPr>
        </p:nvPicPr>
        <p:blipFill>
          <a:blip r:embed="rId2"/>
          <a:stretch>
            <a:fillRect/>
          </a:stretch>
        </p:blipFill>
        <p:spPr>
          <a:xfrm>
            <a:off x="1920241" y="231955"/>
            <a:ext cx="7759336" cy="6525283"/>
          </a:xfrm>
          <a:prstGeom prst="rect">
            <a:avLst/>
          </a:prstGeom>
        </p:spPr>
      </p:pic>
    </p:spTree>
    <p:extLst>
      <p:ext uri="{BB962C8B-B14F-4D97-AF65-F5344CB8AC3E}">
        <p14:creationId xmlns:p14="http://schemas.microsoft.com/office/powerpoint/2010/main" val="10302039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08381" y="673307"/>
            <a:ext cx="10561983" cy="5767250"/>
          </a:xfrm>
        </p:spPr>
        <p:txBody>
          <a:bodyPr>
            <a:normAutofit fontScale="85000" lnSpcReduction="10000"/>
          </a:bodyPr>
          <a:lstStyle/>
          <a:p>
            <a:pPr algn="just">
              <a:lnSpc>
                <a:spcPct val="120000"/>
              </a:lnSpc>
              <a:spcAft>
                <a:spcPts val="0"/>
              </a:spcAft>
            </a:pPr>
            <a:r>
              <a:rPr lang="es-ES"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B) SEGUIMIENTO, ABADONOS Y PÉRDIDAS.</a:t>
            </a:r>
            <a:endParaRPr lang="es-ES" sz="28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b="1" dirty="0">
                <a:solidFill>
                  <a:srgbClr val="0000FF"/>
                </a:solidFill>
                <a:latin typeface="Calibri" panose="020F0502020204030204" pitchFamily="34" charset="0"/>
                <a:ea typeface="Times New Roman" panose="02020603050405020304" pitchFamily="18" charset="0"/>
              </a:rPr>
              <a:t> </a:t>
            </a:r>
            <a:endParaRPr lang="es-ES" sz="1800" dirty="0">
              <a:latin typeface="Arial" panose="020B0604020202020204" pitchFamily="34" charset="0"/>
              <a:ea typeface="Times New Roman" panose="02020603050405020304" pitchFamily="18" charset="0"/>
            </a:endParaRPr>
          </a:p>
          <a:p>
            <a:pPr algn="just">
              <a:lnSpc>
                <a:spcPct val="120000"/>
              </a:lnSpc>
              <a:spcAft>
                <a:spcPts val="0"/>
              </a:spcAft>
            </a:pPr>
            <a:r>
              <a:rPr lang="es-ES" b="1" dirty="0">
                <a:solidFill>
                  <a:srgbClr val="0000FF"/>
                </a:solidFill>
                <a:latin typeface="Calibri" panose="020F0502020204030204" pitchFamily="34" charset="0"/>
                <a:ea typeface="Times New Roman" panose="02020603050405020304" pitchFamily="18" charset="0"/>
              </a:rPr>
              <a:t>1º Pauta de tratamientos y cuidados.</a:t>
            </a:r>
            <a:endParaRPr lang="es-ES" sz="1800" dirty="0">
              <a:latin typeface="Arial" panose="020B0604020202020204" pitchFamily="34" charset="0"/>
              <a:ea typeface="Times New Roman" panose="02020603050405020304" pitchFamily="18" charset="0"/>
            </a:endParaRPr>
          </a:p>
          <a:p>
            <a:pPr indent="450215" algn="just">
              <a:lnSpc>
                <a:spcPct val="120000"/>
              </a:lnSpc>
              <a:spcAft>
                <a:spcPts val="0"/>
              </a:spcAft>
            </a:pPr>
            <a:r>
              <a:rPr lang="es-ES" dirty="0">
                <a:solidFill>
                  <a:srgbClr val="000000"/>
                </a:solidFill>
                <a:latin typeface="Calibri" panose="020F0502020204030204" pitchFamily="34" charset="0"/>
                <a:ea typeface="Times New Roman" panose="02020603050405020304" pitchFamily="18" charset="0"/>
              </a:rPr>
              <a:t>El régimen corto, o de tratamiento 10 meses (43,5 semanas) consistió la administración (según el peso) de </a:t>
            </a:r>
            <a:r>
              <a:rPr lang="es-ES" dirty="0" err="1">
                <a:solidFill>
                  <a:srgbClr val="000000"/>
                </a:solidFill>
                <a:latin typeface="Calibri" panose="020F0502020204030204" pitchFamily="34" charset="0"/>
                <a:ea typeface="Times New Roman" panose="02020603050405020304" pitchFamily="18" charset="0"/>
              </a:rPr>
              <a:t>moxifloxacino</a:t>
            </a:r>
            <a:r>
              <a:rPr lang="es-ES" dirty="0">
                <a:solidFill>
                  <a:srgbClr val="000000"/>
                </a:solidFill>
                <a:latin typeface="Calibri" panose="020F0502020204030204" pitchFamily="34" charset="0"/>
                <a:ea typeface="Times New Roman" panose="02020603050405020304" pitchFamily="18" charset="0"/>
              </a:rPr>
              <a:t>, </a:t>
            </a:r>
            <a:r>
              <a:rPr lang="es-ES" dirty="0" err="1">
                <a:solidFill>
                  <a:srgbClr val="000000"/>
                </a:solidFill>
                <a:latin typeface="Calibri" panose="020F0502020204030204" pitchFamily="34" charset="0"/>
                <a:ea typeface="Times New Roman" panose="02020603050405020304" pitchFamily="18" charset="0"/>
              </a:rPr>
              <a:t>clofazimina</a:t>
            </a:r>
            <a:r>
              <a:rPr lang="es-ES" dirty="0">
                <a:solidFill>
                  <a:srgbClr val="000000"/>
                </a:solidFill>
                <a:latin typeface="Calibri" panose="020F0502020204030204" pitchFamily="34" charset="0"/>
                <a:ea typeface="Times New Roman" panose="02020603050405020304" pitchFamily="18" charset="0"/>
              </a:rPr>
              <a:t>, </a:t>
            </a:r>
            <a:r>
              <a:rPr lang="es-ES" dirty="0" err="1">
                <a:solidFill>
                  <a:srgbClr val="000000"/>
                </a:solidFill>
                <a:latin typeface="Calibri" panose="020F0502020204030204" pitchFamily="34" charset="0"/>
                <a:ea typeface="Times New Roman" panose="02020603050405020304" pitchFamily="18" charset="0"/>
              </a:rPr>
              <a:t>etambutol</a:t>
            </a:r>
            <a:r>
              <a:rPr lang="es-ES" dirty="0">
                <a:solidFill>
                  <a:srgbClr val="000000"/>
                </a:solidFill>
                <a:latin typeface="Calibri" panose="020F0502020204030204" pitchFamily="34" charset="0"/>
                <a:ea typeface="Times New Roman" panose="02020603050405020304" pitchFamily="18" charset="0"/>
              </a:rPr>
              <a:t> y </a:t>
            </a:r>
            <a:r>
              <a:rPr lang="es-ES" dirty="0" err="1">
                <a:solidFill>
                  <a:srgbClr val="000000"/>
                </a:solidFill>
                <a:latin typeface="Calibri" panose="020F0502020204030204" pitchFamily="34" charset="0"/>
                <a:ea typeface="Times New Roman" panose="02020603050405020304" pitchFamily="18" charset="0"/>
              </a:rPr>
              <a:t>pirazinamida</a:t>
            </a:r>
            <a:r>
              <a:rPr lang="es-ES" dirty="0">
                <a:solidFill>
                  <a:srgbClr val="000000"/>
                </a:solidFill>
                <a:latin typeface="Calibri" panose="020F0502020204030204" pitchFamily="34" charset="0"/>
                <a:ea typeface="Times New Roman" panose="02020603050405020304" pitchFamily="18" charset="0"/>
              </a:rPr>
              <a:t>, durante 40 semanas. La fase intensiva consistía en complementar en las primeras 16 semanas con </a:t>
            </a:r>
            <a:r>
              <a:rPr lang="es-ES" dirty="0" err="1">
                <a:solidFill>
                  <a:srgbClr val="000000"/>
                </a:solidFill>
                <a:latin typeface="Calibri" panose="020F0502020204030204" pitchFamily="34" charset="0"/>
                <a:ea typeface="Times New Roman" panose="02020603050405020304" pitchFamily="18" charset="0"/>
              </a:rPr>
              <a:t>kanamicina</a:t>
            </a:r>
            <a:r>
              <a:rPr lang="es-ES" dirty="0">
                <a:solidFill>
                  <a:srgbClr val="000000"/>
                </a:solidFill>
                <a:latin typeface="Calibri" panose="020F0502020204030204" pitchFamily="34" charset="0"/>
                <a:ea typeface="Times New Roman" panose="02020603050405020304" pitchFamily="18" charset="0"/>
              </a:rPr>
              <a:t>, </a:t>
            </a:r>
            <a:r>
              <a:rPr lang="es-ES" dirty="0" err="1">
                <a:solidFill>
                  <a:srgbClr val="000000"/>
                </a:solidFill>
                <a:latin typeface="Calibri" panose="020F0502020204030204" pitchFamily="34" charset="0"/>
                <a:ea typeface="Times New Roman" panose="02020603050405020304" pitchFamily="18" charset="0"/>
              </a:rPr>
              <a:t>isoniazida</a:t>
            </a:r>
            <a:r>
              <a:rPr lang="es-ES" dirty="0">
                <a:solidFill>
                  <a:srgbClr val="000000"/>
                </a:solidFill>
                <a:latin typeface="Calibri" panose="020F0502020204030204" pitchFamily="34" charset="0"/>
                <a:ea typeface="Times New Roman" panose="02020603050405020304" pitchFamily="18" charset="0"/>
              </a:rPr>
              <a:t> y </a:t>
            </a:r>
            <a:r>
              <a:rPr lang="es-ES" dirty="0" err="1">
                <a:solidFill>
                  <a:srgbClr val="000000"/>
                </a:solidFill>
                <a:latin typeface="Calibri" panose="020F0502020204030204" pitchFamily="34" charset="0"/>
                <a:ea typeface="Times New Roman" panose="02020603050405020304" pitchFamily="18" charset="0"/>
              </a:rPr>
              <a:t>protionamida</a:t>
            </a:r>
            <a:r>
              <a:rPr lang="es-ES" dirty="0">
                <a:solidFill>
                  <a:srgbClr val="000000"/>
                </a:solidFill>
                <a:latin typeface="Calibri" panose="020F0502020204030204" pitchFamily="34" charset="0"/>
                <a:ea typeface="Times New Roman" panose="02020603050405020304" pitchFamily="18" charset="0"/>
              </a:rPr>
              <a:t>. Esta fase intensiva podría extenderse a 20 o 24 semanas para los participantes que no hubieran tenido una conversión a frotis negativo a las 16 o 20 semanas, respectivamente.</a:t>
            </a:r>
            <a:endParaRPr lang="es-ES" sz="1800" dirty="0">
              <a:latin typeface="Arial" panose="020B0604020202020204" pitchFamily="34" charset="0"/>
              <a:ea typeface="Times New Roman" panose="02020603050405020304" pitchFamily="18" charset="0"/>
            </a:endParaRPr>
          </a:p>
          <a:p>
            <a:pPr indent="450215" algn="just">
              <a:lnSpc>
                <a:spcPct val="120000"/>
              </a:lnSpc>
              <a:spcAft>
                <a:spcPts val="0"/>
              </a:spcAft>
            </a:pPr>
            <a:r>
              <a:rPr lang="es-ES" dirty="0">
                <a:solidFill>
                  <a:srgbClr val="000000"/>
                </a:solidFill>
                <a:latin typeface="Calibri" panose="020F0502020204030204" pitchFamily="34" charset="0"/>
                <a:ea typeface="Times New Roman" panose="02020603050405020304" pitchFamily="18" charset="0"/>
              </a:rPr>
              <a:t>El régimen largo, o de tratamiento 20 meses (87 semanas), siguió las pautas de la Organización Mundial de la Salud de 2011, con un criterio análogo criterio de fase intensiva que el anterior.</a:t>
            </a:r>
            <a:endParaRPr lang="es-ES" sz="1800" dirty="0">
              <a:latin typeface="Arial" panose="020B0604020202020204" pitchFamily="34" charset="0"/>
              <a:ea typeface="Times New Roman" panose="02020603050405020304" pitchFamily="18" charset="0"/>
            </a:endParaRPr>
          </a:p>
          <a:p>
            <a:pPr algn="just">
              <a:lnSpc>
                <a:spcPct val="120000"/>
              </a:lnSpc>
              <a:spcAft>
                <a:spcPts val="0"/>
              </a:spcAft>
            </a:pPr>
            <a:r>
              <a:rPr lang="es-ES" sz="800" b="1" dirty="0">
                <a:solidFill>
                  <a:srgbClr val="0000FF"/>
                </a:solidFill>
                <a:latin typeface="Calibri" panose="020F0502020204030204" pitchFamily="34" charset="0"/>
                <a:ea typeface="Times New Roman" panose="02020603050405020304" pitchFamily="18" charset="0"/>
              </a:rPr>
              <a:t> </a:t>
            </a:r>
            <a:endParaRPr lang="es-ES" sz="1800" dirty="0">
              <a:latin typeface="Arial" panose="020B0604020202020204" pitchFamily="34" charset="0"/>
              <a:ea typeface="Times New Roman" panose="02020603050405020304" pitchFamily="18" charset="0"/>
            </a:endParaRPr>
          </a:p>
          <a:p>
            <a:pPr algn="just">
              <a:lnSpc>
                <a:spcPct val="120000"/>
              </a:lnSpc>
              <a:spcAft>
                <a:spcPts val="0"/>
              </a:spcAft>
            </a:pPr>
            <a:r>
              <a:rPr lang="es-ES" b="1" dirty="0">
                <a:solidFill>
                  <a:srgbClr val="0000FF"/>
                </a:solidFill>
                <a:latin typeface="Calibri" panose="020F0502020204030204" pitchFamily="34" charset="0"/>
                <a:ea typeface="Times New Roman" panose="02020603050405020304" pitchFamily="18" charset="0"/>
              </a:rPr>
              <a:t>2º Tiempo de seguimiento conseguido:</a:t>
            </a:r>
            <a:r>
              <a:rPr lang="es-ES" dirty="0">
                <a:latin typeface="Calibri" panose="020F0502020204030204" pitchFamily="34" charset="0"/>
                <a:ea typeface="Times New Roman" panose="02020603050405020304" pitchFamily="18" charset="0"/>
              </a:rPr>
              <a:t> 132 semanas (30,4 meses).</a:t>
            </a:r>
            <a:endParaRPr lang="es-ES" sz="1800" dirty="0">
              <a:latin typeface="Arial" panose="020B0604020202020204" pitchFamily="34" charset="0"/>
              <a:ea typeface="Times New Roman" panose="02020603050405020304" pitchFamily="18" charset="0"/>
            </a:endParaRPr>
          </a:p>
          <a:p>
            <a:pPr algn="just">
              <a:lnSpc>
                <a:spcPct val="120000"/>
              </a:lnSpc>
              <a:spcAft>
                <a:spcPts val="0"/>
              </a:spcAft>
            </a:pPr>
            <a:r>
              <a:rPr lang="es-ES" sz="800" b="1" dirty="0">
                <a:solidFill>
                  <a:srgbClr val="0000FF"/>
                </a:solidFill>
                <a:latin typeface="Calibri" panose="020F0502020204030204" pitchFamily="34" charset="0"/>
                <a:ea typeface="Times New Roman" panose="02020603050405020304" pitchFamily="18" charset="0"/>
              </a:rPr>
              <a:t> </a:t>
            </a:r>
            <a:endParaRPr lang="es-ES" sz="1800" dirty="0">
              <a:latin typeface="Arial" panose="020B0604020202020204" pitchFamily="34" charset="0"/>
              <a:ea typeface="Times New Roman" panose="02020603050405020304" pitchFamily="18" charset="0"/>
            </a:endParaRPr>
          </a:p>
          <a:p>
            <a:pPr algn="just">
              <a:lnSpc>
                <a:spcPct val="120000"/>
              </a:lnSpc>
              <a:spcAft>
                <a:spcPts val="0"/>
              </a:spcAft>
            </a:pPr>
            <a:r>
              <a:rPr lang="es-ES" b="1" dirty="0">
                <a:solidFill>
                  <a:srgbClr val="0000FF"/>
                </a:solidFill>
                <a:latin typeface="Calibri" panose="020F0502020204030204" pitchFamily="34" charset="0"/>
                <a:ea typeface="Times New Roman" panose="02020603050405020304" pitchFamily="18" charset="0"/>
              </a:rPr>
              <a:t>3º ¿Se detuvo el estudio antes de lo proyectado?:</a:t>
            </a:r>
            <a:r>
              <a:rPr lang="es-ES" dirty="0">
                <a:latin typeface="Calibri" panose="020F0502020204030204" pitchFamily="34" charset="0"/>
                <a:ea typeface="Times New Roman" panose="02020603050405020304" pitchFamily="18" charset="0"/>
              </a:rPr>
              <a:t> No.</a:t>
            </a:r>
            <a:endParaRPr lang="es-ES" sz="1800" dirty="0">
              <a:latin typeface="Arial" panose="020B0604020202020204" pitchFamily="34" charset="0"/>
              <a:ea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25990713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15008" y="540784"/>
            <a:ext cx="10561983" cy="6111807"/>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rPr>
              <a:t>4º Abandonos del tratamiento (discontinuación) y pérdidas:</a:t>
            </a:r>
            <a:endParaRPr lang="es-ES" sz="1600" dirty="0">
              <a:latin typeface="Arial" panose="020B0604020202020204" pitchFamily="34" charset="0"/>
              <a:ea typeface="Times New Roman" panose="02020603050405020304" pitchFamily="18" charset="0"/>
            </a:endParaRPr>
          </a:p>
          <a:p>
            <a:pPr indent="450215" algn="just">
              <a:lnSpc>
                <a:spcPct val="100000"/>
              </a:lnSpc>
              <a:spcAft>
                <a:spcPts val="0"/>
              </a:spcAft>
            </a:pPr>
            <a:r>
              <a:rPr lang="es-ES" sz="2000" dirty="0">
                <a:solidFill>
                  <a:srgbClr val="0000FF"/>
                </a:solidFill>
                <a:latin typeface="Calibri" panose="020F0502020204030204" pitchFamily="34" charset="0"/>
                <a:ea typeface="Times New Roman" panose="02020603050405020304" pitchFamily="18" charset="0"/>
              </a:rPr>
              <a:t>Renunciaron al consentimiento para tratamiento, cambiaron de régimen de tratamiento o fueron pérdidas de seguimiento a partir de la semana 76:</a:t>
            </a:r>
            <a:r>
              <a:rPr lang="es-ES" sz="2000" dirty="0">
                <a:latin typeface="Calibri" panose="020F0502020204030204" pitchFamily="34" charset="0"/>
                <a:ea typeface="Times New Roman" panose="02020603050405020304" pitchFamily="18" charset="0"/>
              </a:rPr>
              <a:t> Sin diferencia estadísticamente significativa entre los 8/245 (3,27%) pacientes del grupo de régimen corto frente a los 4/124 (3,23%) del grupo de régimen largo, </a:t>
            </a:r>
            <a:r>
              <a:rPr lang="es-ES" sz="2000" i="1" dirty="0">
                <a:latin typeface="Calibri" panose="020F0502020204030204" pitchFamily="34" charset="0"/>
                <a:ea typeface="Times New Roman" panose="02020603050405020304" pitchFamily="18" charset="0"/>
              </a:rPr>
              <a:t>p</a:t>
            </a:r>
            <a:r>
              <a:rPr lang="es-ES" sz="2000" dirty="0">
                <a:latin typeface="Calibri" panose="020F0502020204030204" pitchFamily="34" charset="0"/>
                <a:ea typeface="Times New Roman" panose="02020603050405020304" pitchFamily="18" charset="0"/>
              </a:rPr>
              <a:t>= 0,984.</a:t>
            </a:r>
            <a:endParaRPr lang="es-ES" sz="1600" dirty="0">
              <a:latin typeface="Arial" panose="020B0604020202020204" pitchFamily="34" charset="0"/>
              <a:ea typeface="Times New Roman" panose="02020603050405020304" pitchFamily="18" charset="0"/>
            </a:endParaRPr>
          </a:p>
          <a:p>
            <a:pPr algn="just">
              <a:lnSpc>
                <a:spcPct val="100000"/>
              </a:lnSpc>
              <a:spcAft>
                <a:spcPts val="0"/>
              </a:spcAft>
            </a:pPr>
            <a:r>
              <a:rPr lang="es-ES" sz="800" b="1" dirty="0">
                <a:solidFill>
                  <a:srgbClr val="0000FF"/>
                </a:solidFill>
                <a:latin typeface="Calibri" panose="020F0502020204030204" pitchFamily="34" charset="0"/>
                <a:ea typeface="Times New Roman" panose="02020603050405020304" pitchFamily="18" charset="0"/>
              </a:rPr>
              <a:t> </a:t>
            </a:r>
            <a:endParaRPr lang="es-ES" sz="16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rPr>
              <a:t>5º Se efectuó análisis por protocolo y/o por intención de tratar:</a:t>
            </a:r>
            <a:r>
              <a:rPr lang="es-ES" sz="2000" dirty="0">
                <a:latin typeface="Calibri" panose="020F0502020204030204" pitchFamily="34" charset="0"/>
                <a:ea typeface="Times New Roman" panose="02020603050405020304" pitchFamily="18" charset="0"/>
              </a:rPr>
              <a:t> Sí, se realizó por protocolo para el criterio de No Inferioridad (227 vs 83 pacientes) y también por intención de tratar para el criterio de superioridad (245 vs 124 pacientes). La </a:t>
            </a:r>
            <a:r>
              <a:rPr lang="es-ES" sz="2000" u="sng" dirty="0">
                <a:latin typeface="Calibri" panose="020F0502020204030204" pitchFamily="34" charset="0"/>
                <a:ea typeface="Times New Roman" panose="02020603050405020304" pitchFamily="18" charset="0"/>
              </a:rPr>
              <a:t>población por intención de tratar modificada</a:t>
            </a:r>
            <a:r>
              <a:rPr lang="es-ES" sz="2000" dirty="0">
                <a:latin typeface="Calibri" panose="020F0502020204030204" pitchFamily="34" charset="0"/>
                <a:ea typeface="Times New Roman" panose="02020603050405020304" pitchFamily="18" charset="0"/>
              </a:rPr>
              <a:t> incluía todos los participantes que se sometieron a la aleatorización y tuvieron un cultivo positivo para </a:t>
            </a:r>
            <a:r>
              <a:rPr lang="es-ES" sz="2000" i="1" dirty="0" err="1">
                <a:latin typeface="Calibri" panose="020F0502020204030204" pitchFamily="34" charset="0"/>
                <a:ea typeface="Times New Roman" panose="02020603050405020304" pitchFamily="18" charset="0"/>
              </a:rPr>
              <a:t>Mycobacterium</a:t>
            </a:r>
            <a:r>
              <a:rPr lang="es-ES" sz="2000" i="1" dirty="0">
                <a:latin typeface="Calibri" panose="020F0502020204030204" pitchFamily="34" charset="0"/>
                <a:ea typeface="Times New Roman" panose="02020603050405020304" pitchFamily="18" charset="0"/>
              </a:rPr>
              <a:t> tuberculosis</a:t>
            </a:r>
            <a:r>
              <a:rPr lang="es-ES" sz="2000" dirty="0">
                <a:latin typeface="Calibri" panose="020F0502020204030204" pitchFamily="34" charset="0"/>
                <a:ea typeface="Times New Roman" panose="02020603050405020304" pitchFamily="18" charset="0"/>
              </a:rPr>
              <a:t> en la selección o la posterior aleatorización, con la excepción de aquellos cuyos aislamientos obtenidos antes de la aleatorización resultaron ser sensibles a </a:t>
            </a:r>
            <a:r>
              <a:rPr lang="es-ES" sz="2000" dirty="0" err="1">
                <a:latin typeface="Calibri" panose="020F0502020204030204" pitchFamily="34" charset="0"/>
                <a:ea typeface="Times New Roman" panose="02020603050405020304" pitchFamily="18" charset="0"/>
              </a:rPr>
              <a:t>rifampicina</a:t>
            </a:r>
            <a:r>
              <a:rPr lang="es-ES" sz="2000" dirty="0">
                <a:latin typeface="Calibri" panose="020F0502020204030204" pitchFamily="34" charset="0"/>
                <a:ea typeface="Times New Roman" panose="02020603050405020304" pitchFamily="18" charset="0"/>
              </a:rPr>
              <a:t> o resistentes tanto a </a:t>
            </a:r>
            <a:r>
              <a:rPr lang="es-ES" sz="2000" dirty="0" err="1">
                <a:latin typeface="Calibri" panose="020F0502020204030204" pitchFamily="34" charset="0"/>
                <a:ea typeface="Times New Roman" panose="02020603050405020304" pitchFamily="18" charset="0"/>
              </a:rPr>
              <a:t>fluoroquinolonas</a:t>
            </a:r>
            <a:r>
              <a:rPr lang="es-ES" sz="2000" dirty="0">
                <a:latin typeface="Calibri" panose="020F0502020204030204" pitchFamily="34" charset="0"/>
                <a:ea typeface="Times New Roman" panose="02020603050405020304" pitchFamily="18" charset="0"/>
              </a:rPr>
              <a:t> como a los fármacos inyectables de segunda línea en las pruebas fenotípicas de susceptibilidad a los medicamentos. La </a:t>
            </a:r>
            <a:r>
              <a:rPr lang="es-ES" sz="2000" u="sng" dirty="0">
                <a:latin typeface="Calibri" panose="020F0502020204030204" pitchFamily="34" charset="0"/>
                <a:ea typeface="Times New Roman" panose="02020603050405020304" pitchFamily="18" charset="0"/>
              </a:rPr>
              <a:t>población por protocolo</a:t>
            </a:r>
            <a:r>
              <a:rPr lang="es-ES" sz="2000" dirty="0">
                <a:latin typeface="Calibri" panose="020F0502020204030204" pitchFamily="34" charset="0"/>
                <a:ea typeface="Times New Roman" panose="02020603050405020304" pitchFamily="18" charset="0"/>
              </a:rPr>
              <a:t> incluía a los participantes en la población por intención de tratar modificada, con la excepción de aquellos que no completaron la adherencia al protocolo por razones distintas a la muerte o al fracaso del tratamiento.</a:t>
            </a:r>
            <a:endParaRPr lang="es-ES" sz="1600" dirty="0">
              <a:latin typeface="Arial" panose="020B0604020202020204" pitchFamily="34" charset="0"/>
              <a:ea typeface="Times New Roman" panose="02020603050405020304" pitchFamily="18" charset="0"/>
            </a:endParaRPr>
          </a:p>
          <a:p>
            <a:pPr algn="just">
              <a:lnSpc>
                <a:spcPct val="100000"/>
              </a:lnSpc>
              <a:spcAft>
                <a:spcPts val="0"/>
              </a:spcAft>
            </a:pP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2752514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15008" y="540784"/>
            <a:ext cx="10561983" cy="6111807"/>
          </a:xfrm>
        </p:spPr>
        <p:txBody>
          <a:bodyPr>
            <a:normAutofit fontScale="85000" lnSpcReduction="10000"/>
          </a:bodyPr>
          <a:lstStyle/>
          <a:p>
            <a:pPr algn="just">
              <a:lnSpc>
                <a:spcPct val="120000"/>
              </a:lnSpc>
              <a:spcAft>
                <a:spcPts val="0"/>
              </a:spcAft>
            </a:pPr>
            <a:r>
              <a:rPr lang="es-ES"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C) RESULTADOS.</a:t>
            </a:r>
            <a:endParaRPr lang="es-ES" sz="28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b="1" dirty="0">
                <a:solidFill>
                  <a:srgbClr val="0000FF"/>
                </a:solidFill>
                <a:latin typeface="Calibri" panose="020F0502020204030204" pitchFamily="34" charset="0"/>
                <a:ea typeface="Times New Roman" panose="02020603050405020304" pitchFamily="18" charset="0"/>
              </a:rPr>
              <a:t> </a:t>
            </a:r>
            <a:r>
              <a:rPr lang="es-ES" b="1" dirty="0" smtClean="0">
                <a:solidFill>
                  <a:srgbClr val="0000FF"/>
                </a:solidFill>
                <a:latin typeface="Calibri" panose="020F0502020204030204" pitchFamily="34" charset="0"/>
                <a:ea typeface="Times New Roman" panose="02020603050405020304" pitchFamily="18" charset="0"/>
              </a:rPr>
              <a:t>1º </a:t>
            </a:r>
            <a:r>
              <a:rPr lang="es-ES" b="1" dirty="0">
                <a:solidFill>
                  <a:srgbClr val="0000FF"/>
                </a:solidFill>
                <a:latin typeface="Calibri" panose="020F0502020204030204" pitchFamily="34" charset="0"/>
                <a:ea typeface="Times New Roman" panose="02020603050405020304" pitchFamily="18" charset="0"/>
              </a:rPr>
              <a:t>Magnitud y precisión de los resultados de las variables primarias y secundarias:</a:t>
            </a:r>
            <a:r>
              <a:rPr lang="es-ES" dirty="0">
                <a:latin typeface="Calibri" panose="020F0502020204030204" pitchFamily="34" charset="0"/>
                <a:ea typeface="Times New Roman" panose="02020603050405020304" pitchFamily="18" charset="0"/>
              </a:rPr>
              <a:t> </a:t>
            </a:r>
            <a:endParaRPr lang="es-ES" sz="1800" dirty="0">
              <a:latin typeface="Arial" panose="020B0604020202020204" pitchFamily="34" charset="0"/>
              <a:ea typeface="Times New Roman" panose="02020603050405020304" pitchFamily="18" charset="0"/>
            </a:endParaRPr>
          </a:p>
          <a:p>
            <a:pPr algn="just">
              <a:lnSpc>
                <a:spcPct val="120000"/>
              </a:lnSpc>
              <a:spcAft>
                <a:spcPts val="0"/>
              </a:spcAft>
            </a:pPr>
            <a:r>
              <a:rPr lang="es-ES" b="1" u="sng" dirty="0" smtClean="0">
                <a:latin typeface="Calibri" panose="020F0502020204030204" pitchFamily="34" charset="0"/>
                <a:ea typeface="Times New Roman" panose="02020603050405020304" pitchFamily="18" charset="0"/>
              </a:rPr>
              <a:t>Beneficios</a:t>
            </a:r>
            <a:r>
              <a:rPr lang="es-ES" b="1" u="sng" dirty="0">
                <a:latin typeface="Calibri" panose="020F0502020204030204" pitchFamily="34" charset="0"/>
                <a:ea typeface="Times New Roman" panose="02020603050405020304" pitchFamily="18" charset="0"/>
              </a:rPr>
              <a:t>, según la población por protocolo, para el análisis de la no inferioridad</a:t>
            </a:r>
            <a:endParaRPr lang="es-ES" sz="1800" dirty="0">
              <a:latin typeface="Arial" panose="020B0604020202020204" pitchFamily="34" charset="0"/>
              <a:ea typeface="Times New Roman" panose="02020603050405020304" pitchFamily="18" charset="0"/>
            </a:endParaRPr>
          </a:p>
          <a:p>
            <a:pPr algn="just">
              <a:lnSpc>
                <a:spcPct val="120000"/>
              </a:lnSpc>
              <a:spcAft>
                <a:spcPts val="0"/>
              </a:spcAft>
            </a:pPr>
            <a:r>
              <a:rPr lang="es-ES" sz="800" dirty="0">
                <a:latin typeface="Calibri" panose="020F0502020204030204" pitchFamily="34" charset="0"/>
                <a:ea typeface="Times New Roman" panose="02020603050405020304" pitchFamily="18" charset="0"/>
              </a:rPr>
              <a:t> </a:t>
            </a:r>
            <a:endParaRPr lang="es-ES" sz="1800" dirty="0">
              <a:latin typeface="Arial" panose="020B0604020202020204" pitchFamily="34" charset="0"/>
              <a:ea typeface="Times New Roman" panose="02020603050405020304" pitchFamily="18" charset="0"/>
            </a:endParaRPr>
          </a:p>
          <a:p>
            <a:pPr indent="450215" algn="just">
              <a:lnSpc>
                <a:spcPct val="120000"/>
              </a:lnSpc>
              <a:spcAft>
                <a:spcPts val="0"/>
              </a:spcAft>
            </a:pPr>
            <a:r>
              <a:rPr lang="es-ES" b="1" dirty="0">
                <a:latin typeface="Calibri" panose="020F0502020204030204" pitchFamily="34" charset="0"/>
                <a:ea typeface="Times New Roman" panose="02020603050405020304" pitchFamily="18" charset="0"/>
              </a:rPr>
              <a:t>Resultado desfavorable por protocolo:</a:t>
            </a:r>
            <a:r>
              <a:rPr lang="es-ES" dirty="0">
                <a:latin typeface="Calibri" panose="020F0502020204030204" pitchFamily="34" charset="0"/>
                <a:ea typeface="Times New Roman" panose="02020603050405020304" pitchFamily="18" charset="0"/>
              </a:rPr>
              <a:t> Por incidencias acumuladas hubo 41/227 (18,06%) casos el grupo de régimen largo frente a 16/83 (19,28%) casos en el grupo de régimen corto; con una RAR 1,22% (-7,74% a 11,95%) en 132 semanas, que cumple el criterio establecido de No Inferioridad porque el margen peor del IC no atraviesa el -10%, con un valor de p= 0,0128 para la no inferioridad.</a:t>
            </a:r>
            <a:endParaRPr lang="es-ES" sz="1800" dirty="0">
              <a:latin typeface="Arial" panose="020B0604020202020204" pitchFamily="34" charset="0"/>
              <a:ea typeface="Times New Roman" panose="02020603050405020304" pitchFamily="18" charset="0"/>
            </a:endParaRPr>
          </a:p>
          <a:p>
            <a:pPr algn="just">
              <a:lnSpc>
                <a:spcPct val="120000"/>
              </a:lnSpc>
              <a:spcAft>
                <a:spcPts val="0"/>
              </a:spcAft>
            </a:pPr>
            <a:r>
              <a:rPr lang="es-ES" b="1" u="sng" dirty="0" smtClean="0">
                <a:latin typeface="Calibri" panose="020F0502020204030204" pitchFamily="34" charset="0"/>
                <a:ea typeface="Times New Roman" panose="02020603050405020304" pitchFamily="18" charset="0"/>
              </a:rPr>
              <a:t>Beneficios</a:t>
            </a:r>
            <a:r>
              <a:rPr lang="es-ES" b="1" u="sng" dirty="0">
                <a:latin typeface="Calibri" panose="020F0502020204030204" pitchFamily="34" charset="0"/>
                <a:ea typeface="Times New Roman" panose="02020603050405020304" pitchFamily="18" charset="0"/>
              </a:rPr>
              <a:t>, según la población por intención de tratar, para el análisis de la superioridad</a:t>
            </a:r>
            <a:endParaRPr lang="es-ES" sz="1800" dirty="0">
              <a:latin typeface="Arial" panose="020B0604020202020204" pitchFamily="34" charset="0"/>
              <a:ea typeface="Times New Roman" panose="02020603050405020304" pitchFamily="18" charset="0"/>
            </a:endParaRPr>
          </a:p>
          <a:p>
            <a:pPr algn="just">
              <a:lnSpc>
                <a:spcPct val="120000"/>
              </a:lnSpc>
              <a:spcAft>
                <a:spcPts val="0"/>
              </a:spcAft>
            </a:pPr>
            <a:r>
              <a:rPr lang="es-ES" sz="800" dirty="0">
                <a:latin typeface="Calibri" panose="020F0502020204030204" pitchFamily="34" charset="0"/>
                <a:ea typeface="Times New Roman" panose="02020603050405020304" pitchFamily="18" charset="0"/>
              </a:rPr>
              <a:t> </a:t>
            </a:r>
            <a:endParaRPr lang="es-ES" sz="1800" dirty="0">
              <a:latin typeface="Arial" panose="020B0604020202020204" pitchFamily="34" charset="0"/>
              <a:ea typeface="Times New Roman" panose="02020603050405020304" pitchFamily="18" charset="0"/>
            </a:endParaRPr>
          </a:p>
          <a:p>
            <a:pPr indent="450215" algn="just">
              <a:lnSpc>
                <a:spcPct val="120000"/>
              </a:lnSpc>
              <a:spcAft>
                <a:spcPts val="0"/>
              </a:spcAft>
            </a:pPr>
            <a:r>
              <a:rPr lang="es-ES" b="1" dirty="0">
                <a:latin typeface="Calibri" panose="020F0502020204030204" pitchFamily="34" charset="0"/>
                <a:ea typeface="Times New Roman" panose="02020603050405020304" pitchFamily="18" charset="0"/>
              </a:rPr>
              <a:t>Resultado desfavorable por intención de tratar: </a:t>
            </a:r>
            <a:r>
              <a:rPr lang="es-ES" dirty="0">
                <a:latin typeface="Calibri" panose="020F0502020204030204" pitchFamily="34" charset="0"/>
                <a:ea typeface="Times New Roman" panose="02020603050405020304" pitchFamily="18" charset="0"/>
              </a:rPr>
              <a:t>Por incidencias acumuladas, no se encontró diferencia estadísticamente significativa, pues hubo 52/245 (21,22%) casos en el grupo de régimen largo frente a 25/124 (20,16%) casos en el grupo de régimen corto; RAR -1,06% (-9,32% a 8,11%) en 132 semanas. También cumple el criterio establecido de No Inferioridad porque el margen peor del IC no atraviesa el -10%, con un valor de p=  0,0222 para la no inferioridad.</a:t>
            </a:r>
            <a:endParaRPr lang="es-ES" sz="1800" dirty="0">
              <a:latin typeface="Arial" panose="020B0604020202020204" pitchFamily="34" charset="0"/>
              <a:ea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2183980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15008" y="540784"/>
            <a:ext cx="10561983" cy="6111807"/>
          </a:xfrm>
        </p:spPr>
        <p:txBody>
          <a:bodyPr>
            <a:normAutofit/>
          </a:bodyPr>
          <a:lstStyle/>
          <a:p>
            <a:pPr algn="just">
              <a:lnSpc>
                <a:spcPct val="100000"/>
              </a:lnSpc>
              <a:spcAft>
                <a:spcPts val="0"/>
              </a:spcAft>
            </a:pPr>
            <a:r>
              <a:rPr lang="es-ES" sz="2000" b="1" u="sng" dirty="0">
                <a:latin typeface="Calibri" panose="020F0502020204030204" pitchFamily="34" charset="0"/>
                <a:ea typeface="Times New Roman" panose="02020603050405020304" pitchFamily="18" charset="0"/>
              </a:rPr>
              <a:t>Efectos adversos, según la población de seguridad</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rPr>
              <a:t> </a:t>
            </a:r>
            <a:endParaRPr lang="es-ES" sz="2000" dirty="0">
              <a:latin typeface="Arial" panose="020B0604020202020204" pitchFamily="34" charset="0"/>
              <a:ea typeface="Times New Roman" panose="02020603050405020304" pitchFamily="18" charset="0"/>
            </a:endParaRPr>
          </a:p>
          <a:p>
            <a:pPr indent="450215" algn="just">
              <a:lnSpc>
                <a:spcPct val="100000"/>
              </a:lnSpc>
              <a:spcAft>
                <a:spcPts val="0"/>
              </a:spcAft>
            </a:pPr>
            <a:r>
              <a:rPr lang="es-ES" sz="2000" b="1" dirty="0">
                <a:latin typeface="Calibri" panose="020F0502020204030204" pitchFamily="34" charset="0"/>
                <a:ea typeface="Times New Roman" panose="02020603050405020304" pitchFamily="18" charset="0"/>
              </a:rPr>
              <a:t>Mortalidad por cualquier causa: </a:t>
            </a:r>
            <a:r>
              <a:rPr lang="es-ES" sz="2000" dirty="0">
                <a:latin typeface="Calibri" panose="020F0502020204030204" pitchFamily="34" charset="0"/>
                <a:ea typeface="Times New Roman" panose="02020603050405020304" pitchFamily="18" charset="0"/>
              </a:rPr>
              <a:t>No se encontró diferencia estadísticamente significativa entre las 24/282 (8,51%) muertes en el grupo de régimen largo frente a las 9/141 (6,38%) muertes en el grupo de régimen corto; RAR -2,13% (-6,99% a 3,83%) en 132 meses.</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rPr>
              <a:t> </a:t>
            </a:r>
            <a:endParaRPr lang="es-ES" sz="2000" dirty="0">
              <a:latin typeface="Arial" panose="020B0604020202020204" pitchFamily="34" charset="0"/>
              <a:ea typeface="Times New Roman" panose="02020603050405020304" pitchFamily="18" charset="0"/>
            </a:endParaRPr>
          </a:p>
          <a:p>
            <a:pPr indent="450215" algn="just">
              <a:lnSpc>
                <a:spcPct val="100000"/>
              </a:lnSpc>
              <a:spcAft>
                <a:spcPts val="0"/>
              </a:spcAft>
            </a:pPr>
            <a:r>
              <a:rPr lang="es-ES" sz="2000" b="1" dirty="0">
                <a:latin typeface="Calibri" panose="020F0502020204030204" pitchFamily="34" charset="0"/>
                <a:ea typeface="Times New Roman" panose="02020603050405020304" pitchFamily="18" charset="0"/>
              </a:rPr>
              <a:t>Mortalidad relacionada con la tuberculosis</a:t>
            </a:r>
            <a:r>
              <a:rPr lang="es-ES" sz="2000" dirty="0">
                <a:latin typeface="Calibri" panose="020F0502020204030204" pitchFamily="34" charset="0"/>
                <a:ea typeface="Times New Roman" panose="02020603050405020304" pitchFamily="18" charset="0"/>
              </a:rPr>
              <a:t>, </a:t>
            </a:r>
            <a:r>
              <a:rPr lang="es-ES" sz="2000" b="1" dirty="0">
                <a:latin typeface="Calibri" panose="020F0502020204030204" pitchFamily="34" charset="0"/>
                <a:ea typeface="Times New Roman" panose="02020603050405020304" pitchFamily="18" charset="0"/>
              </a:rPr>
              <a:t>Mortalidad relacionada con el tratamiento de la tuberculosis</a:t>
            </a:r>
            <a:r>
              <a:rPr lang="es-ES" sz="2000" dirty="0">
                <a:latin typeface="Calibri" panose="020F0502020204030204" pitchFamily="34" charset="0"/>
                <a:ea typeface="Times New Roman" panose="02020603050405020304" pitchFamily="18" charset="0"/>
              </a:rPr>
              <a:t>, </a:t>
            </a:r>
            <a:r>
              <a:rPr lang="es-ES" sz="2000" b="1" dirty="0">
                <a:latin typeface="Calibri" panose="020F0502020204030204" pitchFamily="34" charset="0"/>
                <a:ea typeface="Times New Roman" panose="02020603050405020304" pitchFamily="18" charset="0"/>
              </a:rPr>
              <a:t>Mortalidad relacionada con el VIH o con su tratamiento</a:t>
            </a:r>
            <a:r>
              <a:rPr lang="es-ES" sz="2000" dirty="0">
                <a:latin typeface="Calibri" panose="020F0502020204030204" pitchFamily="34" charset="0"/>
                <a:ea typeface="Times New Roman" panose="02020603050405020304" pitchFamily="18" charset="0"/>
              </a:rPr>
              <a:t>, </a:t>
            </a:r>
            <a:r>
              <a:rPr lang="es-ES" sz="2000" b="1" dirty="0">
                <a:latin typeface="Calibri" panose="020F0502020204030204" pitchFamily="34" charset="0"/>
                <a:ea typeface="Times New Roman" panose="02020603050405020304" pitchFamily="18" charset="0"/>
              </a:rPr>
              <a:t>Efectos adversos graves</a:t>
            </a:r>
            <a:r>
              <a:rPr lang="es-ES" sz="2000" dirty="0">
                <a:latin typeface="Calibri" panose="020F0502020204030204" pitchFamily="34" charset="0"/>
                <a:ea typeface="Times New Roman" panose="02020603050405020304" pitchFamily="18" charset="0"/>
              </a:rPr>
              <a:t>, </a:t>
            </a:r>
            <a:r>
              <a:rPr lang="es-ES" sz="2000" b="1" dirty="0">
                <a:latin typeface="Calibri" panose="020F0502020204030204" pitchFamily="34" charset="0"/>
                <a:ea typeface="Times New Roman" panose="02020603050405020304" pitchFamily="18" charset="0"/>
              </a:rPr>
              <a:t>Efectos adversos grados 3 a 5, Que exceden los 500 </a:t>
            </a:r>
            <a:r>
              <a:rPr lang="es-ES" sz="2000" b="1" dirty="0" err="1">
                <a:latin typeface="Calibri" panose="020F0502020204030204" pitchFamily="34" charset="0"/>
                <a:ea typeface="Times New Roman" panose="02020603050405020304" pitchFamily="18" charset="0"/>
              </a:rPr>
              <a:t>miliseg</a:t>
            </a:r>
            <a:r>
              <a:rPr lang="es-ES" sz="2000" b="1" dirty="0">
                <a:latin typeface="Calibri" panose="020F0502020204030204" pitchFamily="34" charset="0"/>
                <a:ea typeface="Times New Roman" panose="02020603050405020304" pitchFamily="18" charset="0"/>
              </a:rPr>
              <a:t> en el intervalo QT</a:t>
            </a:r>
            <a:r>
              <a:rPr lang="es-ES" sz="2000" dirty="0">
                <a:latin typeface="Calibri" panose="020F0502020204030204" pitchFamily="34" charset="0"/>
                <a:ea typeface="Times New Roman" panose="02020603050405020304" pitchFamily="18" charset="0"/>
              </a:rPr>
              <a:t>: No se encontraron diferencias estadísticamente significativas entre ambos grupos.</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rPr>
              <a:t> </a:t>
            </a:r>
            <a:endParaRPr lang="es-ES" sz="2000" dirty="0">
              <a:latin typeface="Arial" panose="020B0604020202020204" pitchFamily="34" charset="0"/>
              <a:ea typeface="Times New Roman" panose="02020603050405020304" pitchFamily="18" charset="0"/>
            </a:endParaRPr>
          </a:p>
          <a:p>
            <a:pPr indent="450215" algn="just">
              <a:lnSpc>
                <a:spcPct val="100000"/>
              </a:lnSpc>
              <a:spcAft>
                <a:spcPts val="0"/>
              </a:spcAft>
            </a:pPr>
            <a:r>
              <a:rPr lang="es-ES" sz="2000" dirty="0">
                <a:latin typeface="Calibri" panose="020F0502020204030204" pitchFamily="34" charset="0"/>
                <a:ea typeface="Times New Roman" panose="02020603050405020304" pitchFamily="18" charset="0"/>
              </a:rPr>
              <a:t>Mostramos todos estos resultados en detalle en la </a:t>
            </a:r>
            <a:r>
              <a:rPr lang="es-ES" sz="2000" b="1" dirty="0">
                <a:solidFill>
                  <a:srgbClr val="993300"/>
                </a:solidFill>
                <a:latin typeface="Calibri" panose="020F0502020204030204" pitchFamily="34" charset="0"/>
                <a:ea typeface="Times New Roman" panose="02020603050405020304" pitchFamily="18" charset="0"/>
              </a:rPr>
              <a:t>tabla 3</a:t>
            </a:r>
            <a:r>
              <a:rPr lang="es-ES" sz="2000" dirty="0">
                <a:latin typeface="Calibri" panose="020F0502020204030204" pitchFamily="34" charset="0"/>
                <a:ea typeface="Times New Roman" panose="02020603050405020304" pitchFamily="18" charset="0"/>
              </a:rPr>
              <a:t>.</a:t>
            </a:r>
            <a:endParaRPr lang="es-ES" sz="20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7329525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Marcador de contenido 2"/>
          <p:cNvPicPr>
            <a:picLocks noGrp="1" noChangeAspect="1"/>
          </p:cNvPicPr>
          <p:nvPr>
            <p:ph idx="1"/>
          </p:nvPr>
        </p:nvPicPr>
        <p:blipFill>
          <a:blip r:embed="rId2"/>
          <a:stretch>
            <a:fillRect/>
          </a:stretch>
        </p:blipFill>
        <p:spPr>
          <a:xfrm>
            <a:off x="755253" y="127454"/>
            <a:ext cx="10230611" cy="6608292"/>
          </a:xfrm>
          <a:prstGeom prst="rect">
            <a:avLst/>
          </a:prstGeom>
        </p:spPr>
      </p:pic>
    </p:spTree>
    <p:extLst>
      <p:ext uri="{BB962C8B-B14F-4D97-AF65-F5344CB8AC3E}">
        <p14:creationId xmlns:p14="http://schemas.microsoft.com/office/powerpoint/2010/main" val="19905262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91722" y="370400"/>
            <a:ext cx="10164417" cy="6125058"/>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rPr>
              <a:t>2º Variables de laboratorio:</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rPr>
              <a:t>	</a:t>
            </a:r>
            <a:r>
              <a:rPr lang="es-ES" sz="2000" b="1" dirty="0">
                <a:latin typeface="Calibri" panose="020F0502020204030204" pitchFamily="34" charset="0"/>
                <a:ea typeface="Times New Roman" panose="02020603050405020304" pitchFamily="18" charset="0"/>
              </a:rPr>
              <a:t>GPT (</a:t>
            </a:r>
            <a:r>
              <a:rPr lang="es-ES" sz="2000" b="1" dirty="0" err="1">
                <a:latin typeface="Calibri" panose="020F0502020204030204" pitchFamily="34" charset="0"/>
                <a:ea typeface="Times New Roman" panose="02020603050405020304" pitchFamily="18" charset="0"/>
              </a:rPr>
              <a:t>alanina</a:t>
            </a:r>
            <a:r>
              <a:rPr lang="es-ES" sz="2000" b="1" dirty="0">
                <a:latin typeface="Calibri" panose="020F0502020204030204" pitchFamily="34" charset="0"/>
                <a:ea typeface="Times New Roman" panose="02020603050405020304" pitchFamily="18" charset="0"/>
              </a:rPr>
              <a:t> </a:t>
            </a:r>
            <a:r>
              <a:rPr lang="es-ES" sz="2000" b="1" dirty="0" err="1">
                <a:latin typeface="Calibri" panose="020F0502020204030204" pitchFamily="34" charset="0"/>
                <a:ea typeface="Times New Roman" panose="02020603050405020304" pitchFamily="18" charset="0"/>
              </a:rPr>
              <a:t>aminotrasferasa</a:t>
            </a:r>
            <a:r>
              <a:rPr lang="es-ES" sz="2000" b="1" dirty="0">
                <a:latin typeface="Calibri" panose="020F0502020204030204" pitchFamily="34" charset="0"/>
                <a:ea typeface="Times New Roman" panose="02020603050405020304" pitchFamily="18" charset="0"/>
              </a:rPr>
              <a:t>) &gt; 5 LSN:</a:t>
            </a:r>
            <a:r>
              <a:rPr lang="es-ES" sz="2000" dirty="0">
                <a:latin typeface="Calibri" panose="020F0502020204030204" pitchFamily="34" charset="0"/>
                <a:ea typeface="Times New Roman" panose="02020603050405020304" pitchFamily="18" charset="0"/>
              </a:rPr>
              <a:t> Se encontró una diferencia estadísticamente significativa entre los 18/272 (6,62%) pacientes del régimen corto frente a los 2/139 (1,44%) del régimen largo, p= 0,021. No se encontró en &gt; 10 LSN.</a:t>
            </a:r>
            <a:endParaRPr lang="es-ES" sz="2000" dirty="0">
              <a:latin typeface="Arial" panose="020B0604020202020204" pitchFamily="34" charset="0"/>
              <a:ea typeface="Times New Roman" panose="02020603050405020304" pitchFamily="18" charset="0"/>
            </a:endParaRPr>
          </a:p>
          <a:p>
            <a:pPr indent="450215" algn="just">
              <a:lnSpc>
                <a:spcPct val="100000"/>
              </a:lnSpc>
              <a:spcAft>
                <a:spcPts val="0"/>
              </a:spcAft>
            </a:pPr>
            <a:r>
              <a:rPr lang="es-ES" sz="2000" b="1" dirty="0">
                <a:latin typeface="Calibri" panose="020F0502020204030204" pitchFamily="34" charset="0"/>
                <a:ea typeface="Times New Roman" panose="02020603050405020304" pitchFamily="18" charset="0"/>
              </a:rPr>
              <a:t>GOT (</a:t>
            </a:r>
            <a:r>
              <a:rPr lang="es-ES" sz="2000" b="1" dirty="0" err="1">
                <a:latin typeface="Calibri" panose="020F0502020204030204" pitchFamily="34" charset="0"/>
                <a:ea typeface="Times New Roman" panose="02020603050405020304" pitchFamily="18" charset="0"/>
              </a:rPr>
              <a:t>aspartato</a:t>
            </a:r>
            <a:r>
              <a:rPr lang="es-ES" sz="2000" b="1" dirty="0">
                <a:latin typeface="Calibri" panose="020F0502020204030204" pitchFamily="34" charset="0"/>
                <a:ea typeface="Times New Roman" panose="02020603050405020304" pitchFamily="18" charset="0"/>
              </a:rPr>
              <a:t> </a:t>
            </a:r>
            <a:r>
              <a:rPr lang="es-ES" sz="2000" b="1" dirty="0" err="1">
                <a:latin typeface="Calibri" panose="020F0502020204030204" pitchFamily="34" charset="0"/>
                <a:ea typeface="Times New Roman" panose="02020603050405020304" pitchFamily="18" charset="0"/>
              </a:rPr>
              <a:t>aminotrasferasa</a:t>
            </a:r>
            <a:r>
              <a:rPr lang="es-ES" sz="2000" b="1" dirty="0">
                <a:latin typeface="Calibri" panose="020F0502020204030204" pitchFamily="34" charset="0"/>
                <a:ea typeface="Times New Roman" panose="02020603050405020304" pitchFamily="18" charset="0"/>
              </a:rPr>
              <a:t>) &gt; 3 LSN: </a:t>
            </a:r>
            <a:r>
              <a:rPr lang="es-ES" sz="2000" dirty="0">
                <a:latin typeface="Calibri" panose="020F0502020204030204" pitchFamily="34" charset="0"/>
                <a:ea typeface="Times New Roman" panose="02020603050405020304" pitchFamily="18" charset="0"/>
              </a:rPr>
              <a:t>No se encontró diferencia entre los 11/272 (4,04%) y los 4/139 (2,88%) respectivamente, p= 0,551. Tampoco se encontró en &gt; 10 LSN.</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rPr>
              <a:t> </a:t>
            </a:r>
            <a:endParaRPr lang="es-ES" sz="2000" dirty="0">
              <a:latin typeface="Arial" panose="020B0604020202020204" pitchFamily="34" charset="0"/>
              <a:ea typeface="Times New Roman" panose="02020603050405020304" pitchFamily="18" charset="0"/>
            </a:endParaRPr>
          </a:p>
          <a:p>
            <a:pPr algn="just">
              <a:lnSpc>
                <a:spcPct val="100000"/>
              </a:lnSpc>
            </a:pPr>
            <a:r>
              <a:rPr lang="es-ES" sz="2000" b="1" dirty="0">
                <a:solidFill>
                  <a:srgbClr val="0000FF"/>
                </a:solidFill>
                <a:latin typeface="Calibri" panose="020F0502020204030204" pitchFamily="34" charset="0"/>
                <a:ea typeface="Times New Roman" panose="02020603050405020304" pitchFamily="18" charset="0"/>
              </a:rPr>
              <a:t>3º ¿Se hizo análisis de sensibilidad?:</a:t>
            </a:r>
            <a:r>
              <a:rPr lang="es-ES" sz="2000" dirty="0">
                <a:latin typeface="Calibri" panose="020F0502020204030204" pitchFamily="34" charset="0"/>
                <a:ea typeface="Times New Roman" panose="02020603050405020304" pitchFamily="18" charset="0"/>
              </a:rPr>
              <a:t> Al ajustar por estatus de VIH los </a:t>
            </a:r>
            <a:r>
              <a:rPr lang="es-ES" sz="2000" dirty="0" smtClean="0">
                <a:latin typeface="Calibri" panose="020F0502020204030204" pitchFamily="34" charset="0"/>
                <a:ea typeface="Times New Roman" panose="02020603050405020304" pitchFamily="18" charset="0"/>
              </a:rPr>
              <a:t>resultados no </a:t>
            </a:r>
            <a:r>
              <a:rPr lang="es-ES" sz="2000" dirty="0">
                <a:latin typeface="Calibri" panose="020F0502020204030204" pitchFamily="34" charset="0"/>
                <a:ea typeface="Times New Roman" panose="02020603050405020304" pitchFamily="18" charset="0"/>
              </a:rPr>
              <a:t>cambian, </a:t>
            </a:r>
            <a:endParaRPr lang="es-ES" sz="2000" dirty="0"/>
          </a:p>
        </p:txBody>
      </p:sp>
    </p:spTree>
    <p:extLst>
      <p:ext uri="{BB962C8B-B14F-4D97-AF65-F5344CB8AC3E}">
        <p14:creationId xmlns:p14="http://schemas.microsoft.com/office/powerpoint/2010/main" val="11806097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40904" y="505618"/>
            <a:ext cx="10098157" cy="5846763"/>
          </a:xfrm>
        </p:spPr>
        <p:txBody>
          <a:bodyPr>
            <a:normAutofit/>
          </a:bodyPr>
          <a:lstStyle/>
          <a:p>
            <a:pPr algn="just">
              <a:lnSpc>
                <a:spcPct val="100000"/>
              </a:lnSpc>
              <a:spcAft>
                <a:spcPts val="0"/>
              </a:spcAft>
              <a:tabLst>
                <a:tab pos="4565015" algn="l"/>
              </a:tabLst>
            </a:pPr>
            <a:r>
              <a:rPr lang="es-ES" sz="2000" b="1" i="1" dirty="0">
                <a:solidFill>
                  <a:srgbClr val="990099"/>
                </a:solidFill>
                <a:latin typeface="Calibri" panose="020F0502020204030204" pitchFamily="34" charset="0"/>
                <a:ea typeface="Times New Roman" panose="02020603050405020304" pitchFamily="18" charset="0"/>
              </a:rPr>
              <a:t>IV. COMENTARIOS (DISCUSIÓN Y OPINIÓN DEL EVALUADOR).</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tabLst>
                <a:tab pos="4565015" algn="l"/>
              </a:tabLst>
            </a:pPr>
            <a:r>
              <a:rPr lang="es-ES" sz="1600" dirty="0">
                <a:latin typeface="Calibri" panose="020F0502020204030204" pitchFamily="34" charset="0"/>
                <a:ea typeface="Times New Roman" panose="02020603050405020304" pitchFamily="18" charset="0"/>
              </a:rPr>
              <a:t> </a:t>
            </a:r>
            <a:endParaRPr lang="es-ES" sz="1600" dirty="0">
              <a:latin typeface="Arial" panose="020B0604020202020204" pitchFamily="34" charset="0"/>
              <a:ea typeface="Times New Roman" panose="02020603050405020304" pitchFamily="18" charset="0"/>
            </a:endParaRPr>
          </a:p>
          <a:p>
            <a:pPr indent="450215" algn="just">
              <a:lnSpc>
                <a:spcPct val="100000"/>
              </a:lnSpc>
              <a:spcAft>
                <a:spcPts val="0"/>
              </a:spcAft>
            </a:pPr>
            <a:r>
              <a:rPr lang="es-ES" sz="2000" dirty="0">
                <a:latin typeface="Calibri" panose="020F0502020204030204" pitchFamily="34" charset="0"/>
                <a:ea typeface="Times New Roman" panose="02020603050405020304" pitchFamily="18" charset="0"/>
              </a:rPr>
              <a:t>Después de revisar los resultados del estudio STREAM y de los estudios observacionales, la OMS publicó en diciembre de 2018 una actualización en la Guía para tuberculosis </a:t>
            </a:r>
            <a:r>
              <a:rPr lang="es-ES" sz="2000" dirty="0" err="1">
                <a:latin typeface="Calibri" panose="020F0502020204030204" pitchFamily="34" charset="0"/>
                <a:ea typeface="Times New Roman" panose="02020603050405020304" pitchFamily="18" charset="0"/>
              </a:rPr>
              <a:t>multirresistente</a:t>
            </a:r>
            <a:r>
              <a:rPr lang="es-ES" sz="2000" dirty="0">
                <a:latin typeface="Calibri" panose="020F0502020204030204" pitchFamily="34" charset="0"/>
                <a:ea typeface="Times New Roman" panose="02020603050405020304" pitchFamily="18" charset="0"/>
              </a:rPr>
              <a:t> y resistente a la </a:t>
            </a:r>
            <a:r>
              <a:rPr lang="es-ES" sz="2000" dirty="0" err="1">
                <a:latin typeface="Calibri" panose="020F0502020204030204" pitchFamily="34" charset="0"/>
                <a:ea typeface="Times New Roman" panose="02020603050405020304" pitchFamily="18" charset="0"/>
              </a:rPr>
              <a:t>rifampicina</a:t>
            </a:r>
            <a:r>
              <a:rPr lang="es-ES" sz="2000" dirty="0">
                <a:latin typeface="Calibri" panose="020F0502020204030204" pitchFamily="34" charset="0"/>
                <a:ea typeface="Times New Roman" panose="02020603050405020304" pitchFamily="18" charset="0"/>
              </a:rPr>
              <a:t> que incluye el régimen corto como una opción para los pacientes “que no han recibido tratamiento previo más de un mes con medicamentos de segunda línea utilizados en el régimen más corto de tuberculosis </a:t>
            </a:r>
            <a:r>
              <a:rPr lang="es-ES" sz="2000" dirty="0" err="1">
                <a:latin typeface="Calibri" panose="020F0502020204030204" pitchFamily="34" charset="0"/>
                <a:ea typeface="Times New Roman" panose="02020603050405020304" pitchFamily="18" charset="0"/>
              </a:rPr>
              <a:t>multirresistente</a:t>
            </a:r>
            <a:r>
              <a:rPr lang="es-ES" sz="2000" dirty="0">
                <a:latin typeface="Calibri" panose="020F0502020204030204" pitchFamily="34" charset="0"/>
                <a:ea typeface="Times New Roman" panose="02020603050405020304" pitchFamily="18" charset="0"/>
              </a:rPr>
              <a:t>, o en los que se ha excluido la resistencia a las </a:t>
            </a:r>
            <a:r>
              <a:rPr lang="es-ES" sz="2000" dirty="0" err="1">
                <a:latin typeface="Calibri" panose="020F0502020204030204" pitchFamily="34" charset="0"/>
                <a:ea typeface="Times New Roman" panose="02020603050405020304" pitchFamily="18" charset="0"/>
              </a:rPr>
              <a:t>fluoroquinolonas</a:t>
            </a:r>
            <a:r>
              <a:rPr lang="es-ES" sz="2000" dirty="0">
                <a:latin typeface="Calibri" panose="020F0502020204030204" pitchFamily="34" charset="0"/>
                <a:ea typeface="Times New Roman" panose="02020603050405020304" pitchFamily="18" charset="0"/>
              </a:rPr>
              <a:t> y los agentes inyectables de segunda línea”. Aunque los resultados de este ensayo son alentadores, las investigaciones adicionales siguen siendo esenciales para encontrar un régimen breve y simple para la tuberculosis </a:t>
            </a:r>
            <a:r>
              <a:rPr lang="es-ES" sz="2000" dirty="0" err="1">
                <a:latin typeface="Calibri" panose="020F0502020204030204" pitchFamily="34" charset="0"/>
                <a:ea typeface="Times New Roman" panose="02020603050405020304" pitchFamily="18" charset="0"/>
              </a:rPr>
              <a:t>multirresistente</a:t>
            </a:r>
            <a:r>
              <a:rPr lang="es-ES" sz="2000" dirty="0">
                <a:latin typeface="Calibri" panose="020F0502020204030204" pitchFamily="34" charset="0"/>
                <a:ea typeface="Times New Roman" panose="02020603050405020304" pitchFamily="18" charset="0"/>
              </a:rPr>
              <a:t> que ofrezca resultados de eficacia y seguridad que sean similares a los de la tuberculosis susceptible a todos los fármacos.</a:t>
            </a:r>
            <a:endParaRPr lang="es-ES" sz="1600" dirty="0">
              <a:latin typeface="Arial" panose="020B0604020202020204" pitchFamily="34" charset="0"/>
              <a:ea typeface="Times New Roman" panose="02020603050405020304" pitchFamily="18" charset="0"/>
            </a:endParaRPr>
          </a:p>
          <a:p>
            <a:pPr algn="just">
              <a:lnSpc>
                <a:spcPct val="100000"/>
              </a:lnSpc>
              <a:spcAft>
                <a:spcPts val="0"/>
              </a:spcAft>
            </a:pPr>
            <a:endParaRPr lang="es-ES" sz="2000" dirty="0"/>
          </a:p>
        </p:txBody>
      </p:sp>
    </p:spTree>
    <p:extLst>
      <p:ext uri="{BB962C8B-B14F-4D97-AF65-F5344CB8AC3E}">
        <p14:creationId xmlns:p14="http://schemas.microsoft.com/office/powerpoint/2010/main" val="1764882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40904" y="505618"/>
            <a:ext cx="10522226" cy="6067460"/>
          </a:xfrm>
        </p:spPr>
        <p:txBody>
          <a:bodyPr>
            <a:normAutofit/>
          </a:bodyPr>
          <a:lstStyle/>
          <a:p>
            <a:pPr algn="just">
              <a:lnSpc>
                <a:spcPct val="100000"/>
              </a:lnSpc>
              <a:spcAft>
                <a:spcPts val="0"/>
              </a:spcAft>
            </a:pPr>
            <a:r>
              <a:rPr lang="es-ES" sz="2000" b="1" i="1" dirty="0">
                <a:solidFill>
                  <a:srgbClr val="990099"/>
                </a:solidFill>
                <a:latin typeface="Calibri" panose="020F0502020204030204" pitchFamily="34" charset="0"/>
                <a:ea typeface="Times New Roman" panose="02020603050405020304" pitchFamily="18" charset="0"/>
              </a:rPr>
              <a:t>V. CONFLICTOS DE INTERESES Y VALIDEZ DE LA EVIDENCIA.</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rPr>
              <a:t> </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rPr>
              <a:t>A) CONFLICTOS DE INTERESES:</a:t>
            </a:r>
            <a:r>
              <a:rPr lang="es-ES" sz="2000" dirty="0">
                <a:solidFill>
                  <a:srgbClr val="0000FF"/>
                </a:solidFill>
                <a:latin typeface="Calibri" panose="020F0502020204030204" pitchFamily="34" charset="0"/>
                <a:ea typeface="Times New Roman" panose="02020603050405020304" pitchFamily="18" charset="0"/>
              </a:rPr>
              <a:t> </a:t>
            </a:r>
            <a:endParaRPr lang="es-ES" sz="2000" dirty="0">
              <a:latin typeface="Arial" panose="020B0604020202020204" pitchFamily="34" charset="0"/>
              <a:ea typeface="Times New Roman" panose="02020603050405020304" pitchFamily="18" charset="0"/>
            </a:endParaRPr>
          </a:p>
          <a:p>
            <a:pPr indent="450215" algn="just">
              <a:lnSpc>
                <a:spcPct val="100000"/>
              </a:lnSpc>
              <a:spcAft>
                <a:spcPts val="0"/>
              </a:spcAft>
            </a:pPr>
            <a:r>
              <a:rPr lang="es-ES" sz="2000" dirty="0">
                <a:latin typeface="Calibri" panose="020F0502020204030204" pitchFamily="34" charset="0"/>
                <a:ea typeface="Times New Roman" panose="02020603050405020304" pitchFamily="18" charset="0"/>
              </a:rPr>
              <a:t>Financiado por la Agencia para el Desarrollo Internacional de </a:t>
            </a:r>
            <a:r>
              <a:rPr lang="es-ES" sz="2000" dirty="0" err="1">
                <a:latin typeface="Calibri" panose="020F0502020204030204" pitchFamily="34" charset="0"/>
                <a:ea typeface="Times New Roman" panose="02020603050405020304" pitchFamily="18" charset="0"/>
              </a:rPr>
              <a:t>Estatuss</a:t>
            </a:r>
            <a:r>
              <a:rPr lang="es-ES" sz="2000" dirty="0">
                <a:latin typeface="Calibri" panose="020F0502020204030204" pitchFamily="34" charset="0"/>
                <a:ea typeface="Times New Roman" panose="02020603050405020304" pitchFamily="18" charset="0"/>
              </a:rPr>
              <a:t> Unidos, y otras instituciones públicas sin ánimo de lucro.</a:t>
            </a:r>
            <a:endParaRPr lang="es-ES" sz="2000" dirty="0">
              <a:latin typeface="Arial" panose="020B0604020202020204" pitchFamily="34" charset="0"/>
              <a:ea typeface="Times New Roman" panose="02020603050405020304" pitchFamily="18" charset="0"/>
            </a:endParaRPr>
          </a:p>
          <a:p>
            <a:pPr indent="450215" algn="just">
              <a:lnSpc>
                <a:spcPct val="100000"/>
              </a:lnSpc>
              <a:spcAft>
                <a:spcPts val="0"/>
              </a:spcAft>
            </a:pPr>
            <a:r>
              <a:rPr lang="es-ES" sz="2000" dirty="0">
                <a:latin typeface="Calibri" panose="020F0502020204030204" pitchFamily="34" charset="0"/>
                <a:ea typeface="Times New Roman" panose="02020603050405020304" pitchFamily="18" charset="0"/>
              </a:rPr>
              <a:t>Todos los autores declaran haber recibido las becas para investigación de La Agencia para el Desarrollo Internacional de USA, y/o el Consejo de Investigación Médica de UK y el Departamento para el Desarrollo Internacional de UK, sin declarar ningún otro.</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endParaRPr lang="es-E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8097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41949"/>
            <a:ext cx="10515600" cy="1325563"/>
          </a:xfrm>
        </p:spPr>
        <p:txBody>
          <a:bodyPr>
            <a:normAutofit fontScale="90000"/>
          </a:bodyPr>
          <a:lstStyle/>
          <a:p>
            <a:pPr>
              <a:spcAft>
                <a:spcPts val="0"/>
              </a:spcAft>
            </a:pPr>
            <a:r>
              <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Estudio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APHINITY: </a:t>
            </a:r>
            <a:r>
              <a:rPr lang="es-ES" sz="2000" b="1"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Adyuvancia</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con </a:t>
            </a:r>
            <a:r>
              <a:rPr lang="es-ES" sz="2000" b="1"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Pertuzumab</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 </a:t>
            </a:r>
            <a:r>
              <a:rPr lang="es-ES" sz="2000" b="1"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Trastuzumab</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vs </a:t>
            </a:r>
            <a:r>
              <a:rPr lang="es-ES" sz="2000" b="1"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Trastuzumab</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en Cáncer de Mama HER2+ en estadios iniciales.</a:t>
            </a:r>
            <a:r>
              <a:rPr lang="es-ES" sz="600" dirty="0">
                <a:latin typeface="Arial" panose="020B0604020202020204" pitchFamily="34" charset="0"/>
                <a:ea typeface="Times New Roman" panose="02020603050405020304" pitchFamily="18" charset="0"/>
                <a:cs typeface="Times New Roman" panose="02020603050405020304" pitchFamily="18" charset="0"/>
              </a:rPr>
              <a:t/>
            </a:r>
            <a:br>
              <a:rPr lang="es-ES" sz="600" dirty="0">
                <a:latin typeface="Arial" panose="020B0604020202020204" pitchFamily="34" charset="0"/>
                <a:ea typeface="Times New Roman" panose="02020603050405020304" pitchFamily="18" charset="0"/>
                <a:cs typeface="Times New Roman" panose="02020603050405020304" pitchFamily="18" charset="0"/>
              </a:rPr>
            </a:br>
            <a:r>
              <a:rPr lang="es-ES" sz="6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a:latin typeface="Arial" panose="020B0604020202020204" pitchFamily="34" charset="0"/>
                <a:ea typeface="Times New Roman" panose="02020603050405020304" pitchFamily="18" charset="0"/>
                <a:cs typeface="Times New Roman" panose="02020603050405020304" pitchFamily="18" charset="0"/>
              </a:rPr>
              <a:t/>
            </a:r>
            <a:br>
              <a:rPr lang="es-ES" sz="1600" dirty="0">
                <a:latin typeface="Arial" panose="020B0604020202020204" pitchFamily="34" charset="0"/>
                <a:ea typeface="Times New Roman" panose="02020603050405020304" pitchFamily="18" charset="0"/>
                <a:cs typeface="Times New Roman" panose="02020603050405020304" pitchFamily="18" charset="0"/>
              </a:rPr>
            </a:b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Raskob</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GE, van Es N,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Verhamme</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P, Carrier M,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on</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behalf</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of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the</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Hokusai</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VTE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Cancer</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Investigators</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Edoxaban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for</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the</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Treatment</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of</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Cancer-Associated</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Venous</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Thromboembolism</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N Engl J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Med</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2018 Feb 15;378(7):615-624.</a:t>
            </a:r>
            <a:b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br>
            <a:r>
              <a:rPr lang="es-ES" dirty="0">
                <a:latin typeface="Arial" panose="020B0604020202020204" pitchFamily="34" charset="0"/>
                <a:ea typeface="Times New Roman" panose="02020603050405020304" pitchFamily="18" charset="0"/>
                <a:cs typeface="Times New Roman" panose="02020603050405020304" pitchFamily="18" charset="0"/>
              </a:rPr>
              <a:t/>
            </a:r>
            <a:br>
              <a:rPr lang="es-ES" dirty="0">
                <a:latin typeface="Arial" panose="020B0604020202020204" pitchFamily="34" charset="0"/>
                <a:ea typeface="Times New Roman" panose="02020603050405020304" pitchFamily="18" charset="0"/>
                <a:cs typeface="Times New Roman" panose="02020603050405020304" pitchFamily="18" charset="0"/>
              </a:rPr>
            </a:br>
            <a:endParaRPr lang="es-ES" dirty="0"/>
          </a:p>
        </p:txBody>
      </p:sp>
      <p:sp>
        <p:nvSpPr>
          <p:cNvPr id="3" name="Marcador de contenido 2"/>
          <p:cNvSpPr>
            <a:spLocks noGrp="1"/>
          </p:cNvSpPr>
          <p:nvPr>
            <p:ph idx="1"/>
          </p:nvPr>
        </p:nvSpPr>
        <p:spPr>
          <a:xfrm>
            <a:off x="940526" y="1700914"/>
            <a:ext cx="10541725" cy="4765199"/>
          </a:xfrm>
        </p:spPr>
        <p:txBody>
          <a:bodyPr>
            <a:normAutofit/>
          </a:bodyPr>
          <a:lstStyle/>
          <a:p>
            <a:pPr marL="0" indent="0" algn="just">
              <a:lnSpc>
                <a:spcPct val="110000"/>
              </a:lnSpc>
              <a:spcAft>
                <a:spcPts val="0"/>
              </a:spcAft>
              <a:buNone/>
            </a:pPr>
            <a:r>
              <a:rPr lang="es-ES" sz="2200" b="1" i="1" dirty="0">
                <a:solidFill>
                  <a:srgbClr val="990099"/>
                </a:solidFill>
                <a:effectLst/>
                <a:latin typeface="Calibri" panose="020F0502020204030204" pitchFamily="34" charset="0"/>
                <a:ea typeface="Times New Roman" panose="02020603050405020304" pitchFamily="18" charset="0"/>
                <a:cs typeface="Times New Roman" panose="02020603050405020304" pitchFamily="18" charset="0"/>
              </a:rPr>
              <a:t>I. INTRODUCCIÓN</a:t>
            </a:r>
            <a:r>
              <a:rPr lang="es-ES" sz="2200" b="1" i="1" dirty="0" smtClean="0">
                <a:solidFill>
                  <a:srgbClr val="990099"/>
                </a:solidFill>
                <a:effectLst/>
                <a:latin typeface="Calibri" panose="020F0502020204030204" pitchFamily="34" charset="0"/>
                <a:ea typeface="Times New Roman" panose="02020603050405020304" pitchFamily="18" charset="0"/>
                <a:cs typeface="Times New Roman" panose="02020603050405020304" pitchFamily="18" charset="0"/>
              </a:rPr>
              <a:t>.</a:t>
            </a:r>
          </a:p>
          <a:p>
            <a:pPr marL="0" indent="0" algn="just">
              <a:lnSpc>
                <a:spcPct val="120000"/>
              </a:lnSpc>
              <a:spcAft>
                <a:spcPts val="0"/>
              </a:spcAft>
              <a:buNone/>
            </a:pPr>
            <a:r>
              <a:rPr lang="es-ES" sz="2000" dirty="0" err="1" smtClean="0">
                <a:latin typeface="Calibri" panose="020F0502020204030204" pitchFamily="34" charset="0"/>
                <a:ea typeface="Times New Roman" panose="02020603050405020304" pitchFamily="18" charset="0"/>
                <a:cs typeface="Times New Roman" panose="02020603050405020304" pitchFamily="18" charset="0"/>
              </a:rPr>
              <a:t>Según</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 </a:t>
            </a:r>
            <a:r>
              <a:rPr lang="es-ES" sz="2000" dirty="0">
                <a:latin typeface="Calibri" panose="020F0502020204030204" pitchFamily="34" charset="0"/>
                <a:ea typeface="Times New Roman" panose="02020603050405020304" pitchFamily="18" charset="0"/>
                <a:cs typeface="Times New Roman" panose="02020603050405020304" pitchFamily="18" charset="0"/>
              </a:rPr>
              <a:t>la Red de Vigilancia de TB en Europa (</a:t>
            </a:r>
            <a:r>
              <a:rPr lang="es-ES" sz="2000" dirty="0" err="1">
                <a:latin typeface="Calibri" panose="020F0502020204030204" pitchFamily="34" charset="0"/>
                <a:ea typeface="Times New Roman" panose="02020603050405020304" pitchFamily="18" charset="0"/>
                <a:cs typeface="Times New Roman" panose="02020603050405020304" pitchFamily="18" charset="0"/>
              </a:rPr>
              <a:t>EuroTB</a:t>
            </a:r>
            <a:r>
              <a:rPr lang="es-ES" sz="2000" dirty="0">
                <a:latin typeface="Calibri" panose="020F0502020204030204" pitchFamily="34" charset="0"/>
                <a:ea typeface="Times New Roman" panose="02020603050405020304" pitchFamily="18" charset="0"/>
                <a:cs typeface="Times New Roman" panose="02020603050405020304" pitchFamily="18" charset="0"/>
              </a:rPr>
              <a:t>) de 32 </a:t>
            </a:r>
            <a:r>
              <a:rPr lang="es-ES" sz="2000" dirty="0" err="1">
                <a:latin typeface="Calibri" panose="020F0502020204030204" pitchFamily="34" charset="0"/>
                <a:ea typeface="Times New Roman" panose="02020603050405020304" pitchFamily="18" charset="0"/>
                <a:cs typeface="Times New Roman" panose="02020603050405020304" pitchFamily="18" charset="0"/>
              </a:rPr>
              <a:t>países</a:t>
            </a:r>
            <a:r>
              <a:rPr lang="es-ES" sz="2000" dirty="0">
                <a:latin typeface="Calibri" panose="020F0502020204030204" pitchFamily="34" charset="0"/>
                <a:ea typeface="Times New Roman" panose="02020603050405020304" pitchFamily="18" charset="0"/>
                <a:cs typeface="Times New Roman" panose="02020603050405020304" pitchFamily="18" charset="0"/>
              </a:rPr>
              <a:t> (los 28 de la </a:t>
            </a:r>
            <a:r>
              <a:rPr lang="es-ES" sz="2000" dirty="0" err="1">
                <a:latin typeface="Calibri" panose="020F0502020204030204" pitchFamily="34" charset="0"/>
                <a:ea typeface="Times New Roman" panose="02020603050405020304" pitchFamily="18" charset="0"/>
                <a:cs typeface="Times New Roman" panose="02020603050405020304" pitchFamily="18" charset="0"/>
              </a:rPr>
              <a:t>Unión</a:t>
            </a:r>
            <a:r>
              <a:rPr lang="es-ES" sz="2000" dirty="0">
                <a:latin typeface="Calibri" panose="020F0502020204030204" pitchFamily="34" charset="0"/>
                <a:ea typeface="Times New Roman" panose="02020603050405020304" pitchFamily="18" charset="0"/>
                <a:cs typeface="Times New Roman" panose="02020603050405020304" pitchFamily="18" charset="0"/>
              </a:rPr>
              <a:t> Europea </a:t>
            </a:r>
            <a:r>
              <a:rPr lang="es-ES" sz="2000" dirty="0" err="1">
                <a:latin typeface="Calibri" panose="020F0502020204030204" pitchFamily="34" charset="0"/>
                <a:ea typeface="Times New Roman" panose="02020603050405020304" pitchFamily="18" charset="0"/>
                <a:cs typeface="Times New Roman" panose="02020603050405020304" pitchFamily="18" charset="0"/>
              </a:rPr>
              <a:t>más</a:t>
            </a:r>
            <a:r>
              <a:rPr lang="es-ES" sz="2000" dirty="0">
                <a:latin typeface="Calibri" panose="020F0502020204030204" pitchFamily="34" charset="0"/>
                <a:ea typeface="Times New Roman" panose="02020603050405020304" pitchFamily="18" charset="0"/>
                <a:cs typeface="Times New Roman" panose="02020603050405020304" pitchFamily="18" charset="0"/>
              </a:rPr>
              <a:t> 3 </a:t>
            </a:r>
            <a:r>
              <a:rPr lang="es-ES" sz="2000" dirty="0" err="1">
                <a:latin typeface="Calibri" panose="020F0502020204030204" pitchFamily="34" charset="0"/>
                <a:ea typeface="Times New Roman" panose="02020603050405020304" pitchFamily="18" charset="0"/>
                <a:cs typeface="Times New Roman" panose="02020603050405020304" pitchFamily="18" charset="0"/>
              </a:rPr>
              <a:t>países</a:t>
            </a:r>
            <a:r>
              <a:rPr lang="es-ES" sz="2000" dirty="0">
                <a:latin typeface="Calibri" panose="020F0502020204030204" pitchFamily="34" charset="0"/>
                <a:ea typeface="Times New Roman" panose="02020603050405020304" pitchFamily="18" charset="0"/>
                <a:cs typeface="Times New Roman" panose="02020603050405020304" pitchFamily="18" charset="0"/>
              </a:rPr>
              <a:t> del Este), la tasa media de </a:t>
            </a:r>
            <a:r>
              <a:rPr lang="es-ES" sz="2000" dirty="0" err="1">
                <a:latin typeface="Calibri" panose="020F0502020204030204" pitchFamily="34" charset="0"/>
                <a:ea typeface="Times New Roman" panose="02020603050405020304" pitchFamily="18" charset="0"/>
                <a:cs typeface="Times New Roman" panose="02020603050405020304" pitchFamily="18" charset="0"/>
              </a:rPr>
              <a:t>notificación</a:t>
            </a:r>
            <a:r>
              <a:rPr lang="es-ES" sz="2000" dirty="0">
                <a:latin typeface="Calibri" panose="020F0502020204030204" pitchFamily="34" charset="0"/>
                <a:ea typeface="Times New Roman" panose="02020603050405020304" pitchFamily="18" charset="0"/>
                <a:cs typeface="Times New Roman" panose="02020603050405020304" pitchFamily="18" charset="0"/>
              </a:rPr>
              <a:t> en 2005 fue de 18/100.000.</a:t>
            </a:r>
          </a:p>
          <a:p>
            <a:pPr marL="0" indent="0" algn="just">
              <a:lnSpc>
                <a:spcPct val="120000"/>
              </a:lnSpc>
              <a:spcAft>
                <a:spcPts val="0"/>
              </a:spcAft>
              <a:buNone/>
            </a:pPr>
            <a:r>
              <a:rPr lang="es-ES" sz="2000" dirty="0">
                <a:latin typeface="Calibri" panose="020F0502020204030204" pitchFamily="34" charset="0"/>
                <a:ea typeface="Times New Roman" panose="02020603050405020304" pitchFamily="18" charset="0"/>
                <a:cs typeface="Times New Roman" panose="02020603050405020304" pitchFamily="18" charset="0"/>
              </a:rPr>
              <a:t>En </a:t>
            </a:r>
            <a:r>
              <a:rPr lang="es-ES" sz="2000" dirty="0" err="1">
                <a:latin typeface="Calibri" panose="020F0502020204030204" pitchFamily="34" charset="0"/>
                <a:ea typeface="Times New Roman" panose="02020603050405020304" pitchFamily="18" charset="0"/>
                <a:cs typeface="Times New Roman" panose="02020603050405020304" pitchFamily="18" charset="0"/>
              </a:rPr>
              <a:t>España</a:t>
            </a:r>
            <a:r>
              <a:rPr lang="es-ES" sz="2000" dirty="0">
                <a:latin typeface="Calibri" panose="020F0502020204030204" pitchFamily="34" charset="0"/>
                <a:ea typeface="Times New Roman" panose="02020603050405020304" pitchFamily="18" charset="0"/>
                <a:cs typeface="Times New Roman" panose="02020603050405020304" pitchFamily="18" charset="0"/>
              </a:rPr>
              <a:t> y Extremadura, según los datos casos declarados de la Red Nacional de Vigilancia </a:t>
            </a:r>
            <a:r>
              <a:rPr lang="es-ES" sz="2000" dirty="0" err="1">
                <a:latin typeface="Calibri" panose="020F0502020204030204" pitchFamily="34" charset="0"/>
                <a:ea typeface="Times New Roman" panose="02020603050405020304" pitchFamily="18" charset="0"/>
                <a:cs typeface="Times New Roman" panose="02020603050405020304" pitchFamily="18" charset="0"/>
              </a:rPr>
              <a:t>Epidemiológica</a:t>
            </a:r>
            <a:r>
              <a:rPr lang="es-ES" sz="2000" dirty="0">
                <a:latin typeface="Calibri" panose="020F0502020204030204" pitchFamily="34" charset="0"/>
                <a:ea typeface="Times New Roman" panose="02020603050405020304" pitchFamily="18" charset="0"/>
                <a:cs typeface="Times New Roman" panose="02020603050405020304" pitchFamily="18" charset="0"/>
              </a:rPr>
              <a:t> (RENAVE), las tasas de tuberculosis pulmonar descienden paulatinamente desde 2005 a 2016, como mostramos en la </a:t>
            </a:r>
            <a:r>
              <a:rPr lang="es-ES" sz="2000" b="1" dirty="0">
                <a:solidFill>
                  <a:srgbClr val="993300"/>
                </a:solidFill>
                <a:latin typeface="Calibri" panose="020F0502020204030204" pitchFamily="34" charset="0"/>
                <a:ea typeface="Times New Roman" panose="02020603050405020304" pitchFamily="18" charset="0"/>
                <a:cs typeface="Times New Roman" panose="02020603050405020304" pitchFamily="18" charset="0"/>
              </a:rPr>
              <a:t>tabla 1</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p>
          <a:p>
            <a:pPr marL="0" indent="0" algn="just">
              <a:lnSpc>
                <a:spcPct val="120000"/>
              </a:lnSpc>
              <a:spcAft>
                <a:spcPts val="0"/>
              </a:spcAft>
              <a:buNone/>
            </a:pPr>
            <a:endParaRPr lang="es-ES" sz="20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56093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50492" y="422653"/>
            <a:ext cx="10753382" cy="6108776"/>
          </a:xfrm>
        </p:spPr>
        <p:txBody>
          <a:bodyPr>
            <a:normAutofit fontScale="92500"/>
          </a:bodyPr>
          <a:lstStyle/>
          <a:p>
            <a:pPr algn="just">
              <a:spcAft>
                <a:spcPts val="0"/>
              </a:spcAft>
            </a:pPr>
            <a:r>
              <a:rPr lang="es-ES" sz="2200" b="1" dirty="0">
                <a:solidFill>
                  <a:srgbClr val="0000FF"/>
                </a:solidFill>
                <a:latin typeface="Calibri" panose="020F0502020204030204" pitchFamily="34" charset="0"/>
                <a:ea typeface="Times New Roman" panose="02020603050405020304" pitchFamily="18" charset="0"/>
              </a:rPr>
              <a:t>B) VALIDEZ DE LA EVIDENCIA DEL ESTUDIO.</a:t>
            </a:r>
            <a:endParaRPr lang="es-ES" sz="2200" dirty="0">
              <a:latin typeface="Arial" panose="020B0604020202020204" pitchFamily="34" charset="0"/>
              <a:ea typeface="Times New Roman" panose="02020603050405020304" pitchFamily="18" charset="0"/>
            </a:endParaRPr>
          </a:p>
          <a:p>
            <a:pPr algn="just">
              <a:spcAft>
                <a:spcPts val="0"/>
              </a:spcAft>
            </a:pPr>
            <a:r>
              <a:rPr lang="es-ES" sz="8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a:t>
            </a:r>
            <a:endParaRPr lang="es-ES" sz="32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spcAft>
                <a:spcPts val="0"/>
              </a:spcAft>
            </a:pPr>
            <a:r>
              <a:rPr lang="es-ES" sz="2000" dirty="0">
                <a:solidFill>
                  <a:srgbClr val="000000"/>
                </a:solidFill>
                <a:latin typeface="Calibri" panose="020F0502020204030204" pitchFamily="34" charset="0"/>
                <a:ea typeface="Times New Roman" panose="02020603050405020304" pitchFamily="18" charset="0"/>
              </a:rPr>
              <a:t>¿Pregunta clara, precisa, con identificación de la población, intervención, control y resultados que van a medirse?: </a:t>
            </a:r>
            <a:r>
              <a:rPr lang="es-ES" sz="2000" dirty="0">
                <a:solidFill>
                  <a:srgbClr val="009900"/>
                </a:solidFill>
                <a:latin typeface="Calibri" panose="020F0502020204030204" pitchFamily="34" charset="0"/>
                <a:ea typeface="Times New Roman" panose="02020603050405020304" pitchFamily="18" charset="0"/>
              </a:rPr>
              <a:t>Sí.</a:t>
            </a:r>
            <a:endParaRPr lang="es-ES" sz="2000" dirty="0">
              <a:latin typeface="Arial" panose="020B0604020202020204" pitchFamily="34" charset="0"/>
              <a:ea typeface="Times New Roman" panose="02020603050405020304" pitchFamily="18" charset="0"/>
            </a:endParaRPr>
          </a:p>
          <a:p>
            <a:pPr algn="just">
              <a:spcAft>
                <a:spcPts val="0"/>
              </a:spcAft>
            </a:pPr>
            <a:r>
              <a:rPr lang="es-ES" sz="2000" dirty="0">
                <a:solidFill>
                  <a:srgbClr val="000000"/>
                </a:solidFill>
                <a:latin typeface="Calibri" panose="020F0502020204030204" pitchFamily="34" charset="0"/>
                <a:ea typeface="Times New Roman" panose="02020603050405020304" pitchFamily="18" charset="0"/>
              </a:rPr>
              <a:t>¿Se efectúa una aleatorización correcta?: </a:t>
            </a:r>
            <a:r>
              <a:rPr lang="es-ES" sz="2000" dirty="0">
                <a:solidFill>
                  <a:srgbClr val="009900"/>
                </a:solidFill>
                <a:latin typeface="Calibri" panose="020F0502020204030204" pitchFamily="34" charset="0"/>
                <a:ea typeface="Times New Roman" panose="02020603050405020304" pitchFamily="18" charset="0"/>
              </a:rPr>
              <a:t>Si</a:t>
            </a:r>
            <a:r>
              <a:rPr lang="es-ES" sz="2000" dirty="0">
                <a:solidFill>
                  <a:srgbClr val="000000"/>
                </a:solidFill>
                <a:latin typeface="Calibri" panose="020F0502020204030204" pitchFamily="34" charset="0"/>
                <a:ea typeface="Times New Roman" panose="02020603050405020304" pitchFamily="18" charset="0"/>
              </a:rPr>
              <a:t>.</a:t>
            </a:r>
            <a:endParaRPr lang="es-ES" sz="2000" dirty="0">
              <a:latin typeface="Arial" panose="020B0604020202020204" pitchFamily="34" charset="0"/>
              <a:ea typeface="Times New Roman" panose="02020603050405020304" pitchFamily="18" charset="0"/>
            </a:endParaRPr>
          </a:p>
          <a:p>
            <a:pPr algn="just">
              <a:spcAft>
                <a:spcPts val="0"/>
              </a:spcAft>
            </a:pPr>
            <a:r>
              <a:rPr lang="es-ES" sz="2000" dirty="0">
                <a:solidFill>
                  <a:srgbClr val="000000"/>
                </a:solidFill>
                <a:latin typeface="Calibri" panose="020F0502020204030204" pitchFamily="34" charset="0"/>
                <a:ea typeface="Times New Roman" panose="02020603050405020304" pitchFamily="18" charset="0"/>
              </a:rPr>
              <a:t>¿Asignación oculta para los reclutadores?: </a:t>
            </a:r>
            <a:r>
              <a:rPr lang="es-ES" sz="2000" dirty="0">
                <a:solidFill>
                  <a:srgbClr val="FF6600"/>
                </a:solidFill>
                <a:latin typeface="Calibri" panose="020F0502020204030204" pitchFamily="34" charset="0"/>
                <a:ea typeface="Times New Roman" panose="02020603050405020304" pitchFamily="18" charset="0"/>
              </a:rPr>
              <a:t>No puede inferirse.</a:t>
            </a:r>
            <a:endParaRPr lang="es-ES" sz="2000" dirty="0">
              <a:latin typeface="Arial" panose="020B0604020202020204" pitchFamily="34" charset="0"/>
              <a:ea typeface="Times New Roman" panose="02020603050405020304" pitchFamily="18" charset="0"/>
            </a:endParaRPr>
          </a:p>
          <a:p>
            <a:pPr algn="just">
              <a:spcAft>
                <a:spcPts val="0"/>
              </a:spcAft>
            </a:pPr>
            <a:r>
              <a:rPr lang="es-ES" sz="2000" dirty="0">
                <a:solidFill>
                  <a:srgbClr val="000000"/>
                </a:solidFill>
                <a:latin typeface="Calibri" panose="020F0502020204030204" pitchFamily="34" charset="0"/>
                <a:ea typeface="Times New Roman" panose="02020603050405020304" pitchFamily="18" charset="0"/>
              </a:rPr>
              <a:t>¿Factores pronósticos equilibrados en el inicio y la implementación?: </a:t>
            </a:r>
            <a:r>
              <a:rPr lang="es-ES" sz="2000" dirty="0">
                <a:solidFill>
                  <a:srgbClr val="009900"/>
                </a:solidFill>
                <a:latin typeface="Calibri" panose="020F0502020204030204" pitchFamily="34" charset="0"/>
                <a:ea typeface="Times New Roman" panose="02020603050405020304" pitchFamily="18" charset="0"/>
              </a:rPr>
              <a:t>Sí</a:t>
            </a:r>
            <a:r>
              <a:rPr lang="es-ES" sz="2000" dirty="0">
                <a:latin typeface="Calibri" panose="020F0502020204030204" pitchFamily="34" charset="0"/>
                <a:ea typeface="Times New Roman" panose="02020603050405020304" pitchFamily="18" charset="0"/>
              </a:rPr>
              <a:t>.</a:t>
            </a:r>
            <a:endParaRPr lang="es-ES" sz="2000" dirty="0">
              <a:latin typeface="Arial" panose="020B0604020202020204" pitchFamily="34" charset="0"/>
              <a:ea typeface="Times New Roman" panose="02020603050405020304" pitchFamily="18" charset="0"/>
            </a:endParaRPr>
          </a:p>
          <a:p>
            <a:pPr algn="just">
              <a:spcAft>
                <a:spcPts val="0"/>
              </a:spcAft>
            </a:pPr>
            <a:r>
              <a:rPr lang="es-ES" sz="2000" dirty="0">
                <a:solidFill>
                  <a:srgbClr val="000000"/>
                </a:solidFill>
                <a:latin typeface="Calibri" panose="020F0502020204030204" pitchFamily="34" charset="0"/>
                <a:ea typeface="Times New Roman" panose="02020603050405020304" pitchFamily="18" charset="0"/>
              </a:rPr>
              <a:t>¿Asignación oculta para los pacientes y los médicos que hacen el seguimiento?: </a:t>
            </a:r>
            <a:r>
              <a:rPr lang="es-ES" sz="2000" dirty="0">
                <a:solidFill>
                  <a:srgbClr val="FF6600"/>
                </a:solidFill>
                <a:latin typeface="Calibri" panose="020F0502020204030204" pitchFamily="34" charset="0"/>
                <a:ea typeface="Times New Roman" panose="02020603050405020304" pitchFamily="18" charset="0"/>
              </a:rPr>
              <a:t>No y no (por el diseño)</a:t>
            </a:r>
            <a:r>
              <a:rPr lang="es-ES" sz="2000" dirty="0">
                <a:solidFill>
                  <a:srgbClr val="000000"/>
                </a:solidFill>
                <a:latin typeface="Calibri" panose="020F0502020204030204" pitchFamily="34" charset="0"/>
                <a:ea typeface="Times New Roman" panose="02020603050405020304" pitchFamily="18" charset="0"/>
              </a:rPr>
              <a:t>.</a:t>
            </a:r>
            <a:endParaRPr lang="es-ES" sz="2000" dirty="0">
              <a:latin typeface="Arial" panose="020B0604020202020204" pitchFamily="34" charset="0"/>
              <a:ea typeface="Times New Roman" panose="02020603050405020304" pitchFamily="18" charset="0"/>
            </a:endParaRPr>
          </a:p>
          <a:p>
            <a:pPr algn="just">
              <a:spcAft>
                <a:spcPts val="0"/>
              </a:spcAft>
            </a:pPr>
            <a:r>
              <a:rPr lang="es-ES" sz="2000" dirty="0">
                <a:solidFill>
                  <a:srgbClr val="000000"/>
                </a:solidFill>
                <a:latin typeface="Calibri" panose="020F0502020204030204" pitchFamily="34" charset="0"/>
                <a:ea typeface="Times New Roman" panose="02020603050405020304" pitchFamily="18" charset="0"/>
              </a:rPr>
              <a:t>¿Y para los que asignan los eventos?: </a:t>
            </a:r>
            <a:r>
              <a:rPr lang="es-ES" sz="2000" dirty="0">
                <a:solidFill>
                  <a:srgbClr val="009900"/>
                </a:solidFill>
                <a:latin typeface="Calibri" panose="020F0502020204030204" pitchFamily="34" charset="0"/>
                <a:ea typeface="Times New Roman" panose="02020603050405020304" pitchFamily="18" charset="0"/>
              </a:rPr>
              <a:t>Sí</a:t>
            </a:r>
            <a:r>
              <a:rPr lang="es-ES" sz="2000" dirty="0">
                <a:solidFill>
                  <a:srgbClr val="000000"/>
                </a:solidFill>
                <a:latin typeface="Calibri" panose="020F0502020204030204" pitchFamily="34" charset="0"/>
                <a:ea typeface="Times New Roman" panose="02020603050405020304" pitchFamily="18" charset="0"/>
              </a:rPr>
              <a:t>.</a:t>
            </a:r>
            <a:endParaRPr lang="es-ES" sz="2000" dirty="0">
              <a:latin typeface="Arial" panose="020B0604020202020204" pitchFamily="34" charset="0"/>
              <a:ea typeface="Times New Roman" panose="02020603050405020304" pitchFamily="18" charset="0"/>
            </a:endParaRPr>
          </a:p>
          <a:p>
            <a:pPr algn="just">
              <a:spcAft>
                <a:spcPts val="0"/>
              </a:spcAft>
            </a:pPr>
            <a:r>
              <a:rPr lang="es-ES" sz="2000" dirty="0">
                <a:solidFill>
                  <a:srgbClr val="000000"/>
                </a:solidFill>
                <a:latin typeface="Calibri" panose="020F0502020204030204" pitchFamily="34" charset="0"/>
                <a:ea typeface="Times New Roman" panose="02020603050405020304" pitchFamily="18" charset="0"/>
              </a:rPr>
              <a:t>¿Es completo el seguimiento, no deteniéndose antes de lo proyectado?: </a:t>
            </a:r>
            <a:r>
              <a:rPr lang="es-ES" sz="2000" dirty="0">
                <a:solidFill>
                  <a:srgbClr val="009900"/>
                </a:solidFill>
                <a:latin typeface="Calibri" panose="020F0502020204030204" pitchFamily="34" charset="0"/>
                <a:ea typeface="Times New Roman" panose="02020603050405020304" pitchFamily="18" charset="0"/>
              </a:rPr>
              <a:t>Sí</a:t>
            </a:r>
            <a:r>
              <a:rPr lang="es-ES" sz="2000" dirty="0">
                <a:solidFill>
                  <a:srgbClr val="000000"/>
                </a:solidFill>
                <a:latin typeface="Calibri" panose="020F0502020204030204" pitchFamily="34" charset="0"/>
                <a:ea typeface="Times New Roman" panose="02020603050405020304" pitchFamily="18" charset="0"/>
              </a:rPr>
              <a:t>.</a:t>
            </a:r>
            <a:endParaRPr lang="es-ES" sz="2000" dirty="0">
              <a:latin typeface="Arial" panose="020B0604020202020204" pitchFamily="34" charset="0"/>
              <a:ea typeface="Times New Roman" panose="02020603050405020304" pitchFamily="18" charset="0"/>
            </a:endParaRPr>
          </a:p>
          <a:p>
            <a:pPr algn="just">
              <a:spcAft>
                <a:spcPts val="0"/>
              </a:spcAft>
            </a:pPr>
            <a:r>
              <a:rPr lang="es-ES" sz="2000" dirty="0">
                <a:solidFill>
                  <a:srgbClr val="000000"/>
                </a:solidFill>
                <a:latin typeface="Calibri" panose="020F0502020204030204" pitchFamily="34" charset="0"/>
                <a:ea typeface="Times New Roman" panose="02020603050405020304" pitchFamily="18" charset="0"/>
              </a:rPr>
              <a:t>¿Se hacen los cálculos por intención de tratar (ITT), y/o por protocolo (PP)?: </a:t>
            </a:r>
            <a:r>
              <a:rPr lang="es-ES" sz="2000" dirty="0">
                <a:solidFill>
                  <a:srgbClr val="009900"/>
                </a:solidFill>
                <a:latin typeface="Calibri" panose="020F0502020204030204" pitchFamily="34" charset="0"/>
                <a:ea typeface="Times New Roman" panose="02020603050405020304" pitchFamily="18" charset="0"/>
              </a:rPr>
              <a:t>Informan por ITT y por PP.</a:t>
            </a:r>
            <a:endParaRPr lang="es-ES" sz="2000" dirty="0">
              <a:latin typeface="Arial" panose="020B0604020202020204" pitchFamily="34" charset="0"/>
              <a:ea typeface="Times New Roman" panose="02020603050405020304" pitchFamily="18" charset="0"/>
            </a:endParaRPr>
          </a:p>
          <a:p>
            <a:pPr algn="just">
              <a:spcAft>
                <a:spcPts val="0"/>
              </a:spcAft>
            </a:pPr>
            <a:r>
              <a:rPr lang="es-ES" sz="2000" dirty="0">
                <a:solidFill>
                  <a:srgbClr val="000000"/>
                </a:solidFill>
                <a:latin typeface="Calibri" panose="020F0502020204030204" pitchFamily="34" charset="0"/>
                <a:ea typeface="Times New Roman" panose="02020603050405020304" pitchFamily="18" charset="0"/>
              </a:rPr>
              <a:t>¿Se tienen en cuenta los abandonos y/o pérdidas para análisis de sensibilidad?: </a:t>
            </a:r>
            <a:r>
              <a:rPr lang="es-ES" sz="2000" dirty="0">
                <a:solidFill>
                  <a:srgbClr val="009900"/>
                </a:solidFill>
                <a:latin typeface="Calibri" panose="020F0502020204030204" pitchFamily="34" charset="0"/>
                <a:ea typeface="Times New Roman" panose="02020603050405020304" pitchFamily="18" charset="0"/>
              </a:rPr>
              <a:t>Sí.</a:t>
            </a:r>
            <a:endParaRPr lang="es-ES" sz="2000" dirty="0">
              <a:latin typeface="Arial" panose="020B0604020202020204" pitchFamily="34" charset="0"/>
              <a:ea typeface="Times New Roman" panose="02020603050405020304" pitchFamily="18" charset="0"/>
            </a:endParaRPr>
          </a:p>
          <a:p>
            <a:pPr algn="just">
              <a:spcAft>
                <a:spcPts val="0"/>
              </a:spcAft>
            </a:pPr>
            <a:r>
              <a:rPr lang="es-ES" sz="2000" dirty="0">
                <a:solidFill>
                  <a:srgbClr val="000000"/>
                </a:solidFill>
                <a:latin typeface="Calibri" panose="020F0502020204030204" pitchFamily="34" charset="0"/>
                <a:ea typeface="Times New Roman" panose="02020603050405020304" pitchFamily="18" charset="0"/>
              </a:rPr>
              <a:t>¿Los resultados son consistentes después de estos análisis de sensibilidad?: </a:t>
            </a:r>
            <a:r>
              <a:rPr lang="es-ES" sz="2000" dirty="0">
                <a:solidFill>
                  <a:srgbClr val="009900"/>
                </a:solidFill>
                <a:latin typeface="Calibri" panose="020F0502020204030204" pitchFamily="34" charset="0"/>
                <a:ea typeface="Times New Roman" panose="02020603050405020304" pitchFamily="18" charset="0"/>
              </a:rPr>
              <a:t>Sí</a:t>
            </a:r>
            <a:r>
              <a:rPr lang="es-ES" sz="2000" dirty="0">
                <a:solidFill>
                  <a:srgbClr val="000000"/>
                </a:solidFill>
                <a:latin typeface="Calibri" panose="020F0502020204030204" pitchFamily="34" charset="0"/>
                <a:ea typeface="Times New Roman" panose="02020603050405020304" pitchFamily="18" charset="0"/>
              </a:rPr>
              <a:t>.</a:t>
            </a:r>
            <a:endParaRPr lang="es-ES" sz="2000" dirty="0">
              <a:latin typeface="Arial" panose="020B0604020202020204" pitchFamily="34" charset="0"/>
              <a:ea typeface="Times New Roman" panose="02020603050405020304" pitchFamily="18" charset="0"/>
            </a:endParaRPr>
          </a:p>
          <a:p>
            <a:pPr algn="just">
              <a:lnSpc>
                <a:spcPct val="120000"/>
              </a:lnSpc>
              <a:spcAft>
                <a:spcPts val="0"/>
              </a:spcAft>
            </a:pPr>
            <a:r>
              <a:rPr lang="es-ES" sz="28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a:t>
            </a:r>
            <a:r>
              <a:rPr lang="es-ES" sz="2200" u="sng"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Sistema GRADE</a:t>
            </a:r>
            <a:r>
              <a:rPr lang="es-ES" sz="22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Validez de la evidencia </a:t>
            </a:r>
            <a:r>
              <a:rPr lang="es-ES" sz="2200" b="1"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ALTA-MODERADA</a:t>
            </a:r>
            <a:r>
              <a:rPr lang="es-ES" sz="22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Justificamos la rebaja porque: a) es un diseño abierto para los pacientes y médicos que hacen el seguimiento (PROBE); y b) el número de pacientes no es lo suficientemente alto para una generalización.</a:t>
            </a:r>
            <a:endParaRPr lang="es-ES" sz="2200" dirty="0">
              <a:solidFill>
                <a:srgbClr val="000000"/>
              </a:solidFill>
              <a:effectLst/>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3870186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561704" y="501029"/>
            <a:ext cx="11025050" cy="5952021"/>
          </a:xfrm>
        </p:spPr>
        <p:txBody>
          <a:bodyPr>
            <a:normAutofit fontScale="55000" lnSpcReduction="20000"/>
          </a:bodyPr>
          <a:lstStyle/>
          <a:p>
            <a:pPr algn="just">
              <a:lnSpc>
                <a:spcPct val="120000"/>
              </a:lnSpc>
              <a:spcAft>
                <a:spcPts val="0"/>
              </a:spcAft>
            </a:pPr>
            <a:r>
              <a:rPr lang="es-ES" sz="4000" b="1" i="1" dirty="0">
                <a:solidFill>
                  <a:srgbClr val="990099"/>
                </a:solidFill>
                <a:latin typeface="Calibri" panose="020F0502020204030204" pitchFamily="34" charset="0"/>
                <a:ea typeface="Times New Roman" panose="02020603050405020304" pitchFamily="18" charset="0"/>
                <a:cs typeface="Eras Medium ITC" panose="020B0602030504020804" pitchFamily="34" charset="0"/>
              </a:rPr>
              <a:t>VI. CONCLUSIONES Y RECOMENDACIONES.</a:t>
            </a:r>
            <a:endParaRPr lang="es-ES" sz="4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sz="36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a:t>
            </a:r>
            <a:endParaRPr lang="es-ES" sz="36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sz="3600" dirty="0">
                <a:latin typeface="Calibri" panose="020F0502020204030204" pitchFamily="34" charset="0"/>
                <a:ea typeface="Times New Roman" panose="02020603050405020304" pitchFamily="18" charset="0"/>
              </a:rPr>
              <a:t>	Con una validez de evidencia ALTA-MODERADA (sistema GRADE), </a:t>
            </a:r>
            <a:r>
              <a:rPr lang="es-ES" sz="3600" b="1" u="sng" dirty="0">
                <a:latin typeface="Calibri" panose="020F0502020204030204" pitchFamily="34" charset="0"/>
                <a:ea typeface="Times New Roman" panose="02020603050405020304" pitchFamily="18" charset="0"/>
              </a:rPr>
              <a:t>para pacientes con tuberculosis resistente a </a:t>
            </a:r>
            <a:r>
              <a:rPr lang="es-ES" sz="3600" b="1" u="sng" dirty="0" err="1">
                <a:latin typeface="Calibri" panose="020F0502020204030204" pitchFamily="34" charset="0"/>
                <a:ea typeface="Times New Roman" panose="02020603050405020304" pitchFamily="18" charset="0"/>
              </a:rPr>
              <a:t>rifampicina</a:t>
            </a:r>
            <a:r>
              <a:rPr lang="es-ES" sz="3600" dirty="0">
                <a:latin typeface="Calibri" panose="020F0502020204030204" pitchFamily="34" charset="0"/>
                <a:ea typeface="Times New Roman" panose="02020603050405020304" pitchFamily="18" charset="0"/>
              </a:rPr>
              <a:t> “que no han recibido tratamiento previo más de un mes con medicamentos de segunda línea utilizados en el régimen más corto de tuberculosis </a:t>
            </a:r>
            <a:r>
              <a:rPr lang="es-ES" sz="3600" dirty="0" err="1">
                <a:latin typeface="Calibri" panose="020F0502020204030204" pitchFamily="34" charset="0"/>
                <a:ea typeface="Times New Roman" panose="02020603050405020304" pitchFamily="18" charset="0"/>
              </a:rPr>
              <a:t>multirresistente</a:t>
            </a:r>
            <a:r>
              <a:rPr lang="es-ES" sz="3600" dirty="0">
                <a:latin typeface="Calibri" panose="020F0502020204030204" pitchFamily="34" charset="0"/>
                <a:ea typeface="Times New Roman" panose="02020603050405020304" pitchFamily="18" charset="0"/>
              </a:rPr>
              <a:t>, o en los que se ha excluido la resistencia a las </a:t>
            </a:r>
            <a:r>
              <a:rPr lang="es-ES" sz="3600" dirty="0" err="1">
                <a:latin typeface="Calibri" panose="020F0502020204030204" pitchFamily="34" charset="0"/>
                <a:ea typeface="Times New Roman" panose="02020603050405020304" pitchFamily="18" charset="0"/>
              </a:rPr>
              <a:t>fluoroquinolonas</a:t>
            </a:r>
            <a:r>
              <a:rPr lang="es-ES" sz="3600" dirty="0">
                <a:latin typeface="Calibri" panose="020F0502020204030204" pitchFamily="34" charset="0"/>
                <a:ea typeface="Times New Roman" panose="02020603050405020304" pitchFamily="18" charset="0"/>
              </a:rPr>
              <a:t> y los agentes inyectables de segunda línea”, estimamos una recomendación fuerte a favor del régimen corto de tratamiento (10 meses) frente al actual régimen largo (20 meses). </a:t>
            </a:r>
            <a:endParaRPr lang="es-ES" sz="3600" dirty="0">
              <a:latin typeface="Arial" panose="020B0604020202020204" pitchFamily="34" charset="0"/>
              <a:ea typeface="Times New Roman" panose="02020603050405020304" pitchFamily="18" charset="0"/>
            </a:endParaRPr>
          </a:p>
          <a:p>
            <a:pPr algn="just">
              <a:lnSpc>
                <a:spcPct val="120000"/>
              </a:lnSpc>
              <a:spcAft>
                <a:spcPts val="0"/>
              </a:spcAft>
            </a:pPr>
            <a:r>
              <a:rPr lang="es-ES" sz="3600" u="sng" dirty="0" smtClean="0">
                <a:latin typeface="Calibri" panose="020F0502020204030204" pitchFamily="34" charset="0"/>
                <a:ea typeface="Times New Roman" panose="02020603050405020304" pitchFamily="18" charset="0"/>
              </a:rPr>
              <a:t>Justificación</a:t>
            </a:r>
            <a:r>
              <a:rPr lang="es-ES" sz="3600" u="sng" dirty="0">
                <a:latin typeface="Calibri" panose="020F0502020204030204" pitchFamily="34" charset="0"/>
                <a:ea typeface="Times New Roman" panose="02020603050405020304" pitchFamily="18" charset="0"/>
              </a:rPr>
              <a:t>:</a:t>
            </a:r>
            <a:endParaRPr lang="es-ES" sz="3600" dirty="0">
              <a:latin typeface="Arial" panose="020B0604020202020204" pitchFamily="34" charset="0"/>
              <a:ea typeface="Times New Roman" panose="02020603050405020304" pitchFamily="18" charset="0"/>
            </a:endParaRPr>
          </a:p>
          <a:p>
            <a:pPr algn="just">
              <a:lnSpc>
                <a:spcPct val="120000"/>
              </a:lnSpc>
              <a:spcAft>
                <a:spcPts val="0"/>
              </a:spcAft>
            </a:pPr>
            <a:r>
              <a:rPr lang="es-ES" sz="3600" b="1" dirty="0" smtClean="0">
                <a:solidFill>
                  <a:srgbClr val="0000FF"/>
                </a:solidFill>
                <a:latin typeface="Calibri" panose="020F0502020204030204" pitchFamily="34" charset="0"/>
                <a:ea typeface="Times New Roman" panose="02020603050405020304" pitchFamily="18" charset="0"/>
              </a:rPr>
              <a:t>Beneficios </a:t>
            </a:r>
            <a:r>
              <a:rPr lang="es-ES" sz="3600" b="1" dirty="0">
                <a:solidFill>
                  <a:srgbClr val="0000FF"/>
                </a:solidFill>
                <a:latin typeface="Calibri" panose="020F0502020204030204" pitchFamily="34" charset="0"/>
                <a:ea typeface="Times New Roman" panose="02020603050405020304" pitchFamily="18" charset="0"/>
              </a:rPr>
              <a:t>y Daños añadidos</a:t>
            </a:r>
            <a:r>
              <a:rPr lang="es-ES" sz="3600" dirty="0">
                <a:solidFill>
                  <a:srgbClr val="0000FF"/>
                </a:solidFill>
                <a:latin typeface="Calibri" panose="020F0502020204030204" pitchFamily="34" charset="0"/>
                <a:ea typeface="Times New Roman" panose="02020603050405020304" pitchFamily="18" charset="0"/>
              </a:rPr>
              <a:t>:</a:t>
            </a:r>
            <a:r>
              <a:rPr lang="es-ES" sz="3600" dirty="0">
                <a:latin typeface="Calibri" panose="020F0502020204030204" pitchFamily="34" charset="0"/>
                <a:ea typeface="Times New Roman" panose="02020603050405020304" pitchFamily="18" charset="0"/>
              </a:rPr>
              <a:t> No se encontraron diferencias estadísticamente significativas en 132 semanas en el </a:t>
            </a:r>
            <a:r>
              <a:rPr lang="es-ES" sz="3600" b="1" dirty="0">
                <a:latin typeface="Calibri" panose="020F0502020204030204" pitchFamily="34" charset="0"/>
                <a:ea typeface="Times New Roman" panose="02020603050405020304" pitchFamily="18" charset="0"/>
              </a:rPr>
              <a:t>resultado favorable</a:t>
            </a:r>
            <a:r>
              <a:rPr lang="es-ES" sz="3600" dirty="0">
                <a:latin typeface="Calibri" panose="020F0502020204030204" pitchFamily="34" charset="0"/>
                <a:ea typeface="Times New Roman" panose="02020603050405020304" pitchFamily="18" charset="0"/>
              </a:rPr>
              <a:t> entre ambos grupos. Tampoco se encontraron diferencias estadísticamente significativas en mortalidad por todas las causas, mortalidad relacionada con tuberculosis (ni con su tratamiento), mortalidad relacionada con VIH (ni con su tratamiento), efectos adversos graves ni efectos adversos grados 3 a 5, pacientes ≥ 500 </a:t>
            </a:r>
            <a:r>
              <a:rPr lang="es-ES" sz="3600" dirty="0" err="1">
                <a:latin typeface="Calibri" panose="020F0502020204030204" pitchFamily="34" charset="0"/>
                <a:ea typeface="Times New Roman" panose="02020603050405020304" pitchFamily="18" charset="0"/>
              </a:rPr>
              <a:t>miliseg</a:t>
            </a:r>
            <a:r>
              <a:rPr lang="es-ES" sz="3600" dirty="0">
                <a:latin typeface="Calibri" panose="020F0502020204030204" pitchFamily="34" charset="0"/>
                <a:ea typeface="Times New Roman" panose="02020603050405020304" pitchFamily="18" charset="0"/>
              </a:rPr>
              <a:t> en el intervalo QT.</a:t>
            </a:r>
            <a:endParaRPr lang="es-ES" sz="3600" dirty="0">
              <a:latin typeface="Arial" panose="020B0604020202020204" pitchFamily="34" charset="0"/>
              <a:ea typeface="Times New Roman" panose="02020603050405020304" pitchFamily="18" charset="0"/>
            </a:endParaRPr>
          </a:p>
          <a:p>
            <a:pPr algn="just">
              <a:lnSpc>
                <a:spcPct val="120000"/>
              </a:lnSpc>
              <a:spcAft>
                <a:spcPts val="0"/>
              </a:spcAft>
            </a:pPr>
            <a:r>
              <a:rPr lang="es-ES" sz="3600" b="1" dirty="0" smtClean="0">
                <a:solidFill>
                  <a:srgbClr val="0000FF"/>
                </a:solidFill>
                <a:latin typeface="Calibri" panose="020F0502020204030204" pitchFamily="34" charset="0"/>
                <a:ea typeface="Times New Roman" panose="02020603050405020304" pitchFamily="18" charset="0"/>
              </a:rPr>
              <a:t>Inconvenientes </a:t>
            </a:r>
            <a:r>
              <a:rPr lang="es-ES" sz="3600" b="1" dirty="0">
                <a:solidFill>
                  <a:srgbClr val="0000FF"/>
                </a:solidFill>
                <a:latin typeface="Calibri" panose="020F0502020204030204" pitchFamily="34" charset="0"/>
                <a:ea typeface="Times New Roman" panose="02020603050405020304" pitchFamily="18" charset="0"/>
              </a:rPr>
              <a:t>y costes: </a:t>
            </a:r>
            <a:r>
              <a:rPr lang="es-ES" sz="3600" dirty="0">
                <a:latin typeface="Calibri" panose="020F0502020204030204" pitchFamily="34" charset="0"/>
                <a:ea typeface="Times New Roman" panose="02020603050405020304" pitchFamily="18" charset="0"/>
              </a:rPr>
              <a:t>Son además menores los inconvenientes y los costes del régimen corto frente al largo.</a:t>
            </a:r>
            <a:endParaRPr lang="es-ES" sz="3600" dirty="0">
              <a:latin typeface="Arial" panose="020B0604020202020204" pitchFamily="34" charset="0"/>
              <a:ea typeface="Times New Roman" panose="02020603050405020304" pitchFamily="18" charset="0"/>
            </a:endParaRPr>
          </a:p>
          <a:p>
            <a:pPr algn="just">
              <a:spcAft>
                <a:spcPts val="0"/>
              </a:spcAft>
            </a:pPr>
            <a:endParaRPr lang="es-ES" sz="3200" dirty="0"/>
          </a:p>
        </p:txBody>
      </p:sp>
    </p:spTree>
    <p:extLst>
      <p:ext uri="{BB962C8B-B14F-4D97-AF65-F5344CB8AC3E}">
        <p14:creationId xmlns:p14="http://schemas.microsoft.com/office/powerpoint/2010/main" val="3558919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2163530" y="245403"/>
            <a:ext cx="7398481" cy="6247607"/>
          </a:xfrm>
          <a:prstGeom prst="rect">
            <a:avLst/>
          </a:prstGeom>
        </p:spPr>
      </p:pic>
    </p:spTree>
    <p:extLst>
      <p:ext uri="{BB962C8B-B14F-4D97-AF65-F5344CB8AC3E}">
        <p14:creationId xmlns:p14="http://schemas.microsoft.com/office/powerpoint/2010/main" val="2613155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31521" y="682011"/>
            <a:ext cx="10541725" cy="4765199"/>
          </a:xfrm>
        </p:spPr>
        <p:txBody>
          <a:bodyPr>
            <a:normAutofit/>
          </a:bodyPr>
          <a:lstStyle/>
          <a:p>
            <a:pPr marL="0" indent="0" algn="just">
              <a:lnSpc>
                <a:spcPct val="120000"/>
              </a:lnSpc>
              <a:spcAft>
                <a:spcPts val="0"/>
              </a:spcAft>
              <a:buNone/>
            </a:pPr>
            <a:r>
              <a:rPr lang="es-ES" sz="2000" dirty="0" smtClean="0">
                <a:latin typeface="Calibri" panose="020F0502020204030204" pitchFamily="34" charset="0"/>
                <a:ea typeface="Times New Roman" panose="02020603050405020304" pitchFamily="18" charset="0"/>
                <a:cs typeface="Times New Roman" panose="02020603050405020304" pitchFamily="18" charset="0"/>
              </a:rPr>
              <a:t>La </a:t>
            </a:r>
            <a:r>
              <a:rPr lang="es-ES" sz="2000" dirty="0">
                <a:latin typeface="Calibri" panose="020F0502020204030204" pitchFamily="34" charset="0"/>
                <a:ea typeface="Times New Roman" panose="02020603050405020304" pitchFamily="18" charset="0"/>
                <a:cs typeface="Times New Roman" panose="02020603050405020304" pitchFamily="18" charset="0"/>
              </a:rPr>
              <a:t>tuberculosis “</a:t>
            </a:r>
            <a:r>
              <a:rPr lang="es-ES" sz="2000" dirty="0" err="1">
                <a:latin typeface="Calibri" panose="020F0502020204030204" pitchFamily="34" charset="0"/>
                <a:ea typeface="Times New Roman" panose="02020603050405020304" pitchFamily="18" charset="0"/>
                <a:cs typeface="Times New Roman" panose="02020603050405020304" pitchFamily="18" charset="0"/>
              </a:rPr>
              <a:t>multirresistente</a:t>
            </a:r>
            <a:r>
              <a:rPr lang="es-ES" sz="2000" dirty="0">
                <a:latin typeface="Calibri" panose="020F0502020204030204" pitchFamily="34" charset="0"/>
                <a:ea typeface="Times New Roman" panose="02020603050405020304" pitchFamily="18" charset="0"/>
                <a:cs typeface="Times New Roman" panose="02020603050405020304" pitchFamily="18" charset="0"/>
              </a:rPr>
              <a:t>” es resistente a </a:t>
            </a:r>
            <a:r>
              <a:rPr lang="es-ES" sz="2000" dirty="0" err="1">
                <a:latin typeface="Calibri" panose="020F0502020204030204" pitchFamily="34" charset="0"/>
                <a:ea typeface="Times New Roman" panose="02020603050405020304" pitchFamily="18" charset="0"/>
                <a:cs typeface="Times New Roman" panose="02020603050405020304" pitchFamily="18" charset="0"/>
              </a:rPr>
              <a:t>isoniacida</a:t>
            </a:r>
            <a:r>
              <a:rPr lang="es-ES" sz="2000" dirty="0">
                <a:latin typeface="Calibri" panose="020F0502020204030204" pitchFamily="34" charset="0"/>
                <a:ea typeface="Times New Roman" panose="02020603050405020304" pitchFamily="18" charset="0"/>
                <a:cs typeface="Times New Roman" panose="02020603050405020304" pitchFamily="18" charset="0"/>
              </a:rPr>
              <a:t> y a </a:t>
            </a:r>
            <a:r>
              <a:rPr lang="es-ES" sz="2000" dirty="0" err="1">
                <a:latin typeface="Calibri" panose="020F0502020204030204" pitchFamily="34" charset="0"/>
                <a:ea typeface="Times New Roman" panose="02020603050405020304" pitchFamily="18" charset="0"/>
                <a:cs typeface="Times New Roman" panose="02020603050405020304" pitchFamily="18" charset="0"/>
              </a:rPr>
              <a:t>rifampicina</a:t>
            </a:r>
            <a:r>
              <a:rPr lang="es-ES" sz="2000" dirty="0">
                <a:latin typeface="Calibri" panose="020F0502020204030204" pitchFamily="34" charset="0"/>
                <a:ea typeface="Times New Roman" panose="02020603050405020304" pitchFamily="18" charset="0"/>
                <a:cs typeface="Times New Roman" panose="02020603050405020304" pitchFamily="18" charset="0"/>
              </a:rPr>
              <a:t>, medicamentos clave utilizados en el tratamiento de la tuberculosis. Esta condición afecta a casi 500.000 nuevas personas cada año en todo el mundo, y es considerablemente más difícil de tratar que la tuberculosis sensible a estos dos medicamentos. A pesar de la magnitud del problema, no hay datos de ensayos aleatorios en fase 3 de los regímenes de fármacos combinados para la tuberculosis </a:t>
            </a:r>
            <a:r>
              <a:rPr lang="es-ES" sz="2000" dirty="0" err="1">
                <a:latin typeface="Calibri" panose="020F0502020204030204" pitchFamily="34" charset="0"/>
                <a:ea typeface="Times New Roman" panose="02020603050405020304" pitchFamily="18" charset="0"/>
                <a:cs typeface="Times New Roman" panose="02020603050405020304" pitchFamily="18" charset="0"/>
              </a:rPr>
              <a:t>multirresistente</a:t>
            </a:r>
            <a:r>
              <a:rPr lang="es-ES" sz="2000" dirty="0">
                <a:latin typeface="Calibri" panose="020F0502020204030204" pitchFamily="34" charset="0"/>
                <a:ea typeface="Times New Roman" panose="02020603050405020304" pitchFamily="18" charset="0"/>
                <a:cs typeface="Times New Roman" panose="02020603050405020304" pitchFamily="18" charset="0"/>
              </a:rPr>
              <a:t>. Las recomendaciones de la Organización Mundial de la Salud (OMS) para el tratamiento de la tuberculosis </a:t>
            </a:r>
            <a:r>
              <a:rPr lang="es-ES" sz="2000" dirty="0" err="1">
                <a:latin typeface="Calibri" panose="020F0502020204030204" pitchFamily="34" charset="0"/>
                <a:ea typeface="Times New Roman" panose="02020603050405020304" pitchFamily="18" charset="0"/>
                <a:cs typeface="Times New Roman" panose="02020603050405020304" pitchFamily="18" charset="0"/>
              </a:rPr>
              <a:t>multirresistente</a:t>
            </a:r>
            <a:r>
              <a:rPr lang="es-ES" sz="2000" dirty="0">
                <a:latin typeface="Calibri" panose="020F0502020204030204" pitchFamily="34" charset="0"/>
                <a:ea typeface="Times New Roman" panose="02020603050405020304" pitchFamily="18" charset="0"/>
                <a:cs typeface="Times New Roman" panose="02020603050405020304" pitchFamily="18" charset="0"/>
              </a:rPr>
              <a:t> (publicadas en 2011) se basaban en pruebas clasificadas como de “validez muy baja”, y se describían como condicionales (es decir, “los efectos deseables de la adhesión a la recomendación probablemente superen los efectos indeseables”). Las Guías de la OMS de 2011 recomendaron una fase de tratamiento intensivo de 8 meses y una duración total del tratamiento de 20 meses</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a:t>
            </a:r>
            <a:endParaRPr lang="es-ES" sz="20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2037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62149" y="747325"/>
            <a:ext cx="10541725" cy="4765199"/>
          </a:xfrm>
        </p:spPr>
        <p:txBody>
          <a:bodyPr>
            <a:normAutofit/>
          </a:bodyPr>
          <a:lstStyle/>
          <a:p>
            <a:pPr marL="0" indent="0" algn="just">
              <a:lnSpc>
                <a:spcPct val="120000"/>
              </a:lnSpc>
              <a:spcAft>
                <a:spcPts val="0"/>
              </a:spcAft>
              <a:buNone/>
            </a:pPr>
            <a:r>
              <a:rPr lang="es-ES" sz="2000" dirty="0" smtClean="0">
                <a:latin typeface="Calibri" panose="020F0502020204030204" pitchFamily="34" charset="0"/>
                <a:ea typeface="Times New Roman" panose="02020603050405020304" pitchFamily="18" charset="0"/>
                <a:cs typeface="Times New Roman" panose="02020603050405020304" pitchFamily="18" charset="0"/>
              </a:rPr>
              <a:t>En </a:t>
            </a:r>
            <a:r>
              <a:rPr lang="es-ES" sz="2000" dirty="0">
                <a:latin typeface="Calibri" panose="020F0502020204030204" pitchFamily="34" charset="0"/>
                <a:ea typeface="Times New Roman" panose="02020603050405020304" pitchFamily="18" charset="0"/>
                <a:cs typeface="Times New Roman" panose="02020603050405020304" pitchFamily="18" charset="0"/>
              </a:rPr>
              <a:t>vista de la falta de un régimen estandarizado efectivo que sea apropiado para entornos de escasos recursos, Van </a:t>
            </a:r>
            <a:r>
              <a:rPr lang="es-ES" sz="2000" dirty="0" err="1">
                <a:latin typeface="Calibri" panose="020F0502020204030204" pitchFamily="34" charset="0"/>
                <a:ea typeface="Times New Roman" panose="02020603050405020304" pitchFamily="18" charset="0"/>
                <a:cs typeface="Times New Roman" panose="02020603050405020304" pitchFamily="18" charset="0"/>
              </a:rPr>
              <a:t>Deun</a:t>
            </a:r>
            <a:r>
              <a:rPr lang="es-ES" sz="2000" dirty="0">
                <a:latin typeface="Calibri" panose="020F0502020204030204" pitchFamily="34" charset="0"/>
                <a:ea typeface="Times New Roman" panose="02020603050405020304" pitchFamily="18" charset="0"/>
                <a:cs typeface="Times New Roman" panose="02020603050405020304" pitchFamily="18" charset="0"/>
              </a:rPr>
              <a:t> y col habían realizado estudios de cohortes observacionales en Bangladesh para evaluar varios regímenes para la tuberculosis </a:t>
            </a:r>
            <a:r>
              <a:rPr lang="es-ES" sz="2000" dirty="0" err="1">
                <a:latin typeface="Calibri" panose="020F0502020204030204" pitchFamily="34" charset="0"/>
                <a:ea typeface="Times New Roman" panose="02020603050405020304" pitchFamily="18" charset="0"/>
                <a:cs typeface="Times New Roman" panose="02020603050405020304" pitchFamily="18" charset="0"/>
              </a:rPr>
              <a:t>multirresistente</a:t>
            </a:r>
            <a:r>
              <a:rPr lang="es-ES" sz="2000" dirty="0">
                <a:latin typeface="Calibri" panose="020F0502020204030204" pitchFamily="34" charset="0"/>
                <a:ea typeface="Times New Roman" panose="02020603050405020304" pitchFamily="18" charset="0"/>
                <a:cs typeface="Times New Roman" panose="02020603050405020304" pitchFamily="18" charset="0"/>
              </a:rPr>
              <a:t> en pacientes que no habían recibido tratamiento previo con una segunda línea de fármacos. El sexto régimen, administrado a 206 participantes durante 9 a 11 meses, produjo resultados alentadores, con una curación sin recaída en el 87,9% (IC 95%, 82,7% a 91,6%). Si bien un régimen de este tipo podría tener ventajas considerables con respecto al régimen más largo recomendado por la OMS, los investigadores diseñaron e implementaron el ECA STREAM para comprobar la reproducibilidad y la generalización de los resultados, en particular porque entre los participantes del estudio de </a:t>
            </a:r>
            <a:r>
              <a:rPr lang="es-ES" sz="2000" dirty="0" err="1">
                <a:latin typeface="Calibri" panose="020F0502020204030204" pitchFamily="34" charset="0"/>
                <a:ea typeface="Times New Roman" panose="02020603050405020304" pitchFamily="18" charset="0"/>
                <a:cs typeface="Times New Roman" panose="02020603050405020304" pitchFamily="18" charset="0"/>
              </a:rPr>
              <a:t>Blangladesh</a:t>
            </a:r>
            <a:r>
              <a:rPr lang="es-ES" sz="2000" dirty="0">
                <a:latin typeface="Calibri" panose="020F0502020204030204" pitchFamily="34" charset="0"/>
                <a:ea typeface="Times New Roman" panose="02020603050405020304" pitchFamily="18" charset="0"/>
                <a:cs typeface="Times New Roman" panose="02020603050405020304" pitchFamily="18" charset="0"/>
              </a:rPr>
              <a:t> era poco frecuente tanto la </a:t>
            </a:r>
            <a:r>
              <a:rPr lang="es-ES" sz="2000" dirty="0" err="1">
                <a:latin typeface="Calibri" panose="020F0502020204030204" pitchFamily="34" charset="0"/>
                <a:ea typeface="Times New Roman" panose="02020603050405020304" pitchFamily="18" charset="0"/>
                <a:cs typeface="Times New Roman" panose="02020603050405020304" pitchFamily="18" charset="0"/>
              </a:rPr>
              <a:t>coinfección</a:t>
            </a:r>
            <a:r>
              <a:rPr lang="es-ES" sz="2000" dirty="0">
                <a:latin typeface="Calibri" panose="020F0502020204030204" pitchFamily="34" charset="0"/>
                <a:ea typeface="Times New Roman" panose="02020603050405020304" pitchFamily="18" charset="0"/>
                <a:cs typeface="Times New Roman" panose="02020603050405020304" pitchFamily="18" charset="0"/>
              </a:rPr>
              <a:t> por el VIH, como la resistencia farmacológica de segunda línea.</a:t>
            </a:r>
          </a:p>
          <a:p>
            <a:pPr marL="0" indent="0" algn="just">
              <a:lnSpc>
                <a:spcPct val="120000"/>
              </a:lnSpc>
              <a:spcAft>
                <a:spcPts val="0"/>
              </a:spcAft>
              <a:buNone/>
            </a:pPr>
            <a:endParaRPr lang="es-ES" sz="20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62612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40715" y="348752"/>
            <a:ext cx="10058399" cy="5425029"/>
          </a:xfrm>
        </p:spPr>
        <p:txBody>
          <a:bodyPr>
            <a:noAutofit/>
          </a:bodyPr>
          <a:lstStyle/>
          <a:p>
            <a:pPr algn="just">
              <a:lnSpc>
                <a:spcPct val="110000"/>
              </a:lnSpc>
              <a:spcAft>
                <a:spcPts val="0"/>
              </a:spcAft>
            </a:pPr>
            <a:r>
              <a:rPr lang="es-ES_tradnl" sz="2000" b="1" i="1" dirty="0">
                <a:solidFill>
                  <a:srgbClr val="990099"/>
                </a:solidFill>
                <a:latin typeface="Calibri" panose="020F0502020204030204" pitchFamily="34" charset="0"/>
                <a:ea typeface="Times New Roman" panose="02020603050405020304" pitchFamily="18" charset="0"/>
              </a:rPr>
              <a:t>II. LO PROYECTADO.</a:t>
            </a:r>
            <a:endParaRPr lang="es-ES" sz="2000" dirty="0">
              <a:latin typeface="Times New Roman" panose="02020603050405020304" pitchFamily="18" charset="0"/>
              <a:ea typeface="Times New Roman" panose="02020603050405020304" pitchFamily="18" charset="0"/>
            </a:endParaRPr>
          </a:p>
          <a:p>
            <a:pPr algn="just">
              <a:lnSpc>
                <a:spcPct val="110000"/>
              </a:lnSpc>
              <a:spcAft>
                <a:spcPts val="0"/>
              </a:spcAft>
            </a:pPr>
            <a:r>
              <a:rPr lang="es-ES_tradnl" sz="2000" b="1" dirty="0" smtClean="0">
                <a:solidFill>
                  <a:srgbClr val="0000FF"/>
                </a:solidFill>
                <a:latin typeface="Calibri" panose="020F0502020204030204" pitchFamily="34" charset="0"/>
                <a:ea typeface="Times New Roman" panose="02020603050405020304" pitchFamily="18" charset="0"/>
              </a:rPr>
              <a:t>A) OBJETIVO:</a:t>
            </a:r>
            <a:r>
              <a:rPr lang="es-ES_tradnl" sz="2000" dirty="0" smtClean="0">
                <a:latin typeface="Calibri" panose="020F0502020204030204" pitchFamily="34" charset="0"/>
                <a:ea typeface="Times New Roman" panose="02020603050405020304" pitchFamily="18" charset="0"/>
              </a:rPr>
              <a:t> En </a:t>
            </a:r>
            <a:r>
              <a:rPr lang="es-ES" sz="2000" dirty="0" smtClean="0">
                <a:latin typeface="Calibri" panose="020F0502020204030204" pitchFamily="34" charset="0"/>
                <a:ea typeface="Times New Roman" panose="02020603050405020304" pitchFamily="18" charset="0"/>
              </a:rPr>
              <a:t>En </a:t>
            </a:r>
            <a:r>
              <a:rPr lang="es-ES" sz="2000" dirty="0">
                <a:latin typeface="Calibri" panose="020F0502020204030204" pitchFamily="34" charset="0"/>
                <a:ea typeface="Times New Roman" panose="02020603050405020304" pitchFamily="18" charset="0"/>
              </a:rPr>
              <a:t>pacientes con tuberculosis mono-resistente a </a:t>
            </a:r>
            <a:r>
              <a:rPr lang="es-ES" sz="2000" dirty="0" err="1">
                <a:latin typeface="Calibri" panose="020F0502020204030204" pitchFamily="34" charset="0"/>
                <a:ea typeface="Times New Roman" panose="02020603050405020304" pitchFamily="18" charset="0"/>
              </a:rPr>
              <a:t>rifampicina</a:t>
            </a:r>
            <a:r>
              <a:rPr lang="es-ES" sz="2000" dirty="0">
                <a:latin typeface="Calibri" panose="020F0502020204030204" pitchFamily="34" charset="0"/>
                <a:ea typeface="Times New Roman" panose="02020603050405020304" pitchFamily="18" charset="0"/>
              </a:rPr>
              <a:t>, evaluar si el tratamiento un régimen corto de tratamiento (9 a 11 meses) es no inferior al actual régimen largo (20 meses) en el porcentaje de cultivos negativos a las 132 semanas del inicio (es decir, 30 meses = 2,5 años</a:t>
            </a:r>
            <a:r>
              <a:rPr lang="es-ES" sz="2000" dirty="0" smtClean="0">
                <a:latin typeface="Calibri" panose="020F0502020204030204" pitchFamily="34" charset="0"/>
                <a:ea typeface="Times New Roman" panose="02020603050405020304" pitchFamily="18" charset="0"/>
              </a:rPr>
              <a:t>).</a:t>
            </a:r>
          </a:p>
          <a:p>
            <a:pPr algn="just">
              <a:lnSpc>
                <a:spcPct val="110000"/>
              </a:lnSpc>
              <a:spcAft>
                <a:spcPts val="0"/>
              </a:spcAft>
            </a:pPr>
            <a:r>
              <a:rPr lang="es-ES_tradnl" sz="2000" b="1" dirty="0" smtClean="0">
                <a:solidFill>
                  <a:srgbClr val="0000FF"/>
                </a:solidFill>
                <a:latin typeface="Calibri" panose="020F0502020204030204" pitchFamily="34" charset="0"/>
                <a:ea typeface="Times New Roman" panose="02020603050405020304" pitchFamily="18" charset="0"/>
              </a:rPr>
              <a:t>B</a:t>
            </a:r>
            <a:r>
              <a:rPr lang="es-ES_tradnl" sz="2000" b="1" dirty="0">
                <a:solidFill>
                  <a:srgbClr val="0000FF"/>
                </a:solidFill>
                <a:latin typeface="Calibri" panose="020F0502020204030204" pitchFamily="34" charset="0"/>
                <a:ea typeface="Times New Roman" panose="02020603050405020304" pitchFamily="18" charset="0"/>
              </a:rPr>
              <a:t>) TIPO DE ESTUDIO: </a:t>
            </a:r>
            <a:r>
              <a:rPr lang="es-ES" sz="2000" dirty="0" smtClean="0"/>
              <a:t>Estudio </a:t>
            </a:r>
            <a:r>
              <a:rPr lang="es-ES" sz="2000" dirty="0"/>
              <a:t>controlado, aleatorizado (asignación 2:1) y multicéntrico, con un diseño de no inferioridad para la variable principal, estatus favorable a las 132 semanas. Esperando un estatus favorable del 70% de los pacientes del grupo de control (régimen largo) y estableciendo un Margen de No Inferioridad (MNI) del 10% absoluto (en el margen peor del IC de la RAR), bajo la asunción de un error alfa 0,025 (1 cola), una potencia estadística del 80% y un 20% de no pacientes no evaluables, los investigadores obtuvieron un tamaño de 266 y 133 pacientes para los regímenes corto (intervención) y largo (control) respectivamente.</a:t>
            </a:r>
          </a:p>
          <a:p>
            <a:pPr algn="just">
              <a:lnSpc>
                <a:spcPct val="110000"/>
              </a:lnSpc>
              <a:spcAft>
                <a:spcPts val="0"/>
              </a:spcAft>
            </a:pPr>
            <a:r>
              <a:rPr lang="es-ES" sz="2000" dirty="0"/>
              <a:t>	Para las variables de beneficio, los investigadores estimaron las diferencias entre los grupos, con sus intervalos de confianza y el valor de p, mediante un modelo de riesgos proporcionales de Cox, con ajustes por los factores de estratificación</a:t>
            </a:r>
            <a:r>
              <a:rPr lang="es-ES" sz="2000" dirty="0" smtClean="0"/>
              <a:t>. </a:t>
            </a:r>
            <a:r>
              <a:rPr lang="es-ES" sz="2000" dirty="0"/>
              <a:t>	Para el tiempo de intervalo QT, las diferencias entre los grupos las analizaron mediante el test de Log Rank (</a:t>
            </a:r>
            <a:r>
              <a:rPr lang="es-ES" sz="2000" dirty="0" err="1"/>
              <a:t>Wilcoxon</a:t>
            </a:r>
            <a:r>
              <a:rPr lang="es-ES" sz="2000" dirty="0"/>
              <a:t>) sin estratificación.</a:t>
            </a:r>
          </a:p>
        </p:txBody>
      </p:sp>
    </p:spTree>
    <p:extLst>
      <p:ext uri="{BB962C8B-B14F-4D97-AF65-F5344CB8AC3E}">
        <p14:creationId xmlns:p14="http://schemas.microsoft.com/office/powerpoint/2010/main" val="36356488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57835" y="479382"/>
            <a:ext cx="10841982" cy="6038984"/>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C) POBLACIÓN ESTUDIADA Y CRITERIOS DE INCLUSIÓN Y EXCLUSIÓN.</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rPr>
              <a:t> </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rPr>
              <a:t>1º Criterios de inclusión:</a:t>
            </a:r>
            <a:r>
              <a:rPr lang="es-ES" sz="2000" dirty="0">
                <a:latin typeface="Calibri" panose="020F0502020204030204" pitchFamily="34" charset="0"/>
                <a:ea typeface="Times New Roman" panose="02020603050405020304" pitchFamily="18" charset="0"/>
              </a:rPr>
              <a:t> </a:t>
            </a:r>
            <a:r>
              <a:rPr lang="es-ES" sz="2000" dirty="0">
                <a:solidFill>
                  <a:srgbClr val="000000"/>
                </a:solidFill>
                <a:latin typeface="Calibri" panose="020F0502020204030204" pitchFamily="34" charset="0"/>
                <a:ea typeface="Times New Roman" panose="02020603050405020304" pitchFamily="18" charset="0"/>
              </a:rPr>
              <a:t>Pacientes de 18 o más años de edad, con tuberculosis pulmonar (confirmada mediante un frotis de esputo positivo o, si estaban coinfectados con VIH, mediante una prueba de amplificación de ácido nucleico), con evidencia de resistencia a </a:t>
            </a:r>
            <a:r>
              <a:rPr lang="es-ES" sz="2000" dirty="0" err="1">
                <a:solidFill>
                  <a:srgbClr val="000000"/>
                </a:solidFill>
                <a:latin typeface="Calibri" panose="020F0502020204030204" pitchFamily="34" charset="0"/>
                <a:ea typeface="Times New Roman" panose="02020603050405020304" pitchFamily="18" charset="0"/>
              </a:rPr>
              <a:t>rifampicina</a:t>
            </a:r>
            <a:r>
              <a:rPr lang="es-ES" sz="2000" dirty="0">
                <a:solidFill>
                  <a:srgbClr val="000000"/>
                </a:solidFill>
                <a:latin typeface="Calibri" panose="020F0502020204030204" pitchFamily="34" charset="0"/>
                <a:ea typeface="Times New Roman" panose="02020603050405020304" pitchFamily="18" charset="0"/>
              </a:rPr>
              <a:t>.</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rPr>
              <a:t> </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rPr>
              <a:t>2º Criterios de exclusión:</a:t>
            </a:r>
            <a:r>
              <a:rPr lang="es-ES" sz="2000" dirty="0">
                <a:latin typeface="Calibri" panose="020F0502020204030204" pitchFamily="34" charset="0"/>
                <a:ea typeface="Times New Roman" panose="02020603050405020304" pitchFamily="18" charset="0"/>
              </a:rPr>
              <a:t> Infección con una cepa de </a:t>
            </a:r>
            <a:r>
              <a:rPr lang="es-ES" sz="2000" i="1" dirty="0" err="1">
                <a:latin typeface="Calibri" panose="020F0502020204030204" pitchFamily="34" charset="0"/>
                <a:ea typeface="Times New Roman" panose="02020603050405020304" pitchFamily="18" charset="0"/>
              </a:rPr>
              <a:t>Mycobacterium</a:t>
            </a:r>
            <a:r>
              <a:rPr lang="es-ES" sz="2000" i="1" dirty="0">
                <a:latin typeface="Calibri" panose="020F0502020204030204" pitchFamily="34" charset="0"/>
                <a:ea typeface="Times New Roman" panose="02020603050405020304" pitchFamily="18" charset="0"/>
              </a:rPr>
              <a:t> tuberculosis</a:t>
            </a:r>
            <a:r>
              <a:rPr lang="es-ES" sz="2000" dirty="0">
                <a:latin typeface="Calibri" panose="020F0502020204030204" pitchFamily="34" charset="0"/>
                <a:ea typeface="Times New Roman" panose="02020603050405020304" pitchFamily="18" charset="0"/>
              </a:rPr>
              <a:t> resistente a un fármaco inyectable de segunda línea o una </a:t>
            </a:r>
            <a:r>
              <a:rPr lang="es-ES" sz="2000" dirty="0" err="1">
                <a:latin typeface="Calibri" panose="020F0502020204030204" pitchFamily="34" charset="0"/>
                <a:ea typeface="Times New Roman" panose="02020603050405020304" pitchFamily="18" charset="0"/>
              </a:rPr>
              <a:t>fluoroquinolona</a:t>
            </a:r>
            <a:r>
              <a:rPr lang="es-ES" sz="2000" dirty="0">
                <a:latin typeface="Calibri" panose="020F0502020204030204" pitchFamily="34" charset="0"/>
                <a:ea typeface="Times New Roman" panose="02020603050405020304" pitchFamily="18" charset="0"/>
              </a:rPr>
              <a:t>.</a:t>
            </a:r>
            <a:endParaRPr lang="es-ES" sz="2000" dirty="0">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292055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57835" y="479382"/>
            <a:ext cx="10841982" cy="6038984"/>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D) VARIABLES DE MEDIDA.</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rPr>
              <a:t> </a:t>
            </a:r>
            <a:endParaRPr lang="es-ES" sz="16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rPr>
              <a:t>1º Variables primarias.</a:t>
            </a:r>
            <a:r>
              <a:rPr lang="es-ES" sz="2000" dirty="0">
                <a:latin typeface="Calibri" panose="020F0502020204030204" pitchFamily="34" charset="0"/>
                <a:ea typeface="Times New Roman" panose="02020603050405020304" pitchFamily="18" charset="0"/>
              </a:rPr>
              <a:t> </a:t>
            </a:r>
            <a:endParaRPr lang="es-ES" sz="1600" dirty="0">
              <a:latin typeface="Arial" panose="020B0604020202020204" pitchFamily="34" charset="0"/>
              <a:ea typeface="Times New Roman" panose="02020603050405020304" pitchFamily="18" charset="0"/>
            </a:endParaRPr>
          </a:p>
          <a:p>
            <a:pPr indent="450215" algn="just">
              <a:lnSpc>
                <a:spcPct val="100000"/>
              </a:lnSpc>
              <a:spcAft>
                <a:spcPts val="0"/>
              </a:spcAft>
            </a:pPr>
            <a:r>
              <a:rPr lang="es-ES" sz="2000" u="sng" dirty="0">
                <a:latin typeface="Calibri" panose="020F0502020204030204" pitchFamily="34" charset="0"/>
                <a:ea typeface="Times New Roman" panose="02020603050405020304" pitchFamily="18" charset="0"/>
              </a:rPr>
              <a:t>El resultado primario de eficacia</a:t>
            </a:r>
            <a:r>
              <a:rPr lang="es-ES" sz="2000" dirty="0">
                <a:latin typeface="Calibri" panose="020F0502020204030204" pitchFamily="34" charset="0"/>
                <a:ea typeface="Times New Roman" panose="02020603050405020304" pitchFamily="18" charset="0"/>
              </a:rPr>
              <a:t> fue un </a:t>
            </a:r>
            <a:r>
              <a:rPr lang="es-ES" sz="2000" b="1" dirty="0">
                <a:latin typeface="Calibri" panose="020F0502020204030204" pitchFamily="34" charset="0"/>
                <a:ea typeface="Times New Roman" panose="02020603050405020304" pitchFamily="18" charset="0"/>
              </a:rPr>
              <a:t>estatus favorable a las 132 semanas</a:t>
            </a:r>
            <a:r>
              <a:rPr lang="es-ES" sz="2000" dirty="0">
                <a:latin typeface="Calibri" panose="020F0502020204030204" pitchFamily="34" charset="0"/>
                <a:ea typeface="Times New Roman" panose="02020603050405020304" pitchFamily="18" charset="0"/>
              </a:rPr>
              <a:t>, que fue definido por cultivos negativos para </a:t>
            </a:r>
            <a:r>
              <a:rPr lang="es-ES" sz="2000" i="1" dirty="0">
                <a:latin typeface="Calibri" panose="020F0502020204030204" pitchFamily="34" charset="0"/>
                <a:ea typeface="Times New Roman" panose="02020603050405020304" pitchFamily="18" charset="0"/>
              </a:rPr>
              <a:t>M. tuberculosis</a:t>
            </a:r>
            <a:r>
              <a:rPr lang="es-ES" sz="2000" dirty="0">
                <a:latin typeface="Calibri" panose="020F0502020204030204" pitchFamily="34" charset="0"/>
                <a:ea typeface="Times New Roman" panose="02020603050405020304" pitchFamily="18" charset="0"/>
              </a:rPr>
              <a:t> a las 132 semanas después de la asignación al azar, y en una ocasión previa durante el período de prueba, y sin cultivo positivo o resultado desfavorable previo. El resultado primario de eficacia</a:t>
            </a:r>
            <a:r>
              <a:rPr lang="es-ES" sz="2000" b="1" dirty="0">
                <a:latin typeface="Calibri" panose="020F0502020204030204" pitchFamily="34" charset="0"/>
                <a:ea typeface="Times New Roman" panose="02020603050405020304" pitchFamily="18" charset="0"/>
              </a:rPr>
              <a:t> desfavorable</a:t>
            </a:r>
            <a:r>
              <a:rPr lang="es-ES" sz="2000" dirty="0">
                <a:latin typeface="Calibri" panose="020F0502020204030204" pitchFamily="34" charset="0"/>
                <a:ea typeface="Times New Roman" panose="02020603050405020304" pitchFamily="18" charset="0"/>
              </a:rPr>
              <a:t> se definió como el inicio de dos o más terapias farmacológicas que no se incluían en el régimen asignado, la extensión del tratamiento más allá de la duración permitida, la muerte por cualquier causa, un cultivo positivo de una de las dos muestras más recientes o ninguna visita a las 76 semanas o posterior. Se consideraron </a:t>
            </a:r>
            <a:r>
              <a:rPr lang="es-ES" sz="2000" b="1" dirty="0">
                <a:latin typeface="Calibri" panose="020F0502020204030204" pitchFamily="34" charset="0"/>
                <a:ea typeface="Times New Roman" panose="02020603050405020304" pitchFamily="18" charset="0"/>
              </a:rPr>
              <a:t>no evaluables</a:t>
            </a:r>
            <a:r>
              <a:rPr lang="es-ES" sz="2000" dirty="0">
                <a:latin typeface="Calibri" panose="020F0502020204030204" pitchFamily="34" charset="0"/>
                <a:ea typeface="Times New Roman" panose="02020603050405020304" pitchFamily="18" charset="0"/>
              </a:rPr>
              <a:t> y se excluyeron del análisis primario a los participantes que tuvieron reinfecciones con una cepa diferente, y aquellos cuyos dos últimos cultivos fueron negativos (incluido uno a las 76 semanas) pero que se perdieron durante el seguimiento a partir de ese momento. </a:t>
            </a:r>
            <a:endParaRPr lang="es-ES" sz="1600" dirty="0">
              <a:latin typeface="Arial" panose="020B0604020202020204" pitchFamily="34" charset="0"/>
              <a:ea typeface="Times New Roman" panose="02020603050405020304" pitchFamily="18" charset="0"/>
            </a:endParaRPr>
          </a:p>
          <a:p>
            <a:pPr indent="450215" algn="just">
              <a:lnSpc>
                <a:spcPct val="100000"/>
              </a:lnSpc>
              <a:spcAft>
                <a:spcPts val="0"/>
              </a:spcAft>
            </a:pPr>
            <a:r>
              <a:rPr lang="es-ES" sz="2000" u="sng" dirty="0">
                <a:latin typeface="Calibri" panose="020F0502020204030204" pitchFamily="34" charset="0"/>
                <a:ea typeface="Times New Roman" panose="02020603050405020304" pitchFamily="18" charset="0"/>
              </a:rPr>
              <a:t>El resultado primario de seguridad</a:t>
            </a:r>
            <a:r>
              <a:rPr lang="es-ES" sz="2000" dirty="0">
                <a:latin typeface="Calibri" panose="020F0502020204030204" pitchFamily="34" charset="0"/>
                <a:ea typeface="Times New Roman" panose="02020603050405020304" pitchFamily="18" charset="0"/>
              </a:rPr>
              <a:t> fue la aparición de un </a:t>
            </a:r>
            <a:r>
              <a:rPr lang="es-ES" sz="2000" b="1" dirty="0">
                <a:latin typeface="Calibri" panose="020F0502020204030204" pitchFamily="34" charset="0"/>
                <a:ea typeface="Times New Roman" panose="02020603050405020304" pitchFamily="18" charset="0"/>
              </a:rPr>
              <a:t>evento adverso grave</a:t>
            </a:r>
            <a:r>
              <a:rPr lang="es-ES" sz="2000" dirty="0">
                <a:latin typeface="Calibri" panose="020F0502020204030204" pitchFamily="34" charset="0"/>
                <a:ea typeface="Times New Roman" panose="02020603050405020304" pitchFamily="18" charset="0"/>
              </a:rPr>
              <a:t> de grado 3 o superior (según la clasificación de la División de SIDA, Instituto Nacional de Alergias y Enfermedades Infecciosas).</a:t>
            </a:r>
            <a:endParaRPr lang="es-ES" sz="1600" dirty="0">
              <a:latin typeface="Arial" panose="020B0604020202020204" pitchFamily="34" charset="0"/>
              <a:ea typeface="Times New Roman" panose="02020603050405020304" pitchFamily="18" charset="0"/>
            </a:endParaRPr>
          </a:p>
          <a:p>
            <a:pPr algn="just">
              <a:lnSpc>
                <a:spcPct val="100000"/>
              </a:lnSpc>
              <a:spcAft>
                <a:spcPts val="0"/>
              </a:spcAft>
            </a:pPr>
            <a:endParaRPr lang="es-ES" sz="2000" dirty="0">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4204578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57835" y="479382"/>
            <a:ext cx="10841982" cy="6038984"/>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rPr>
              <a:t>2º Variables secundarias.</a:t>
            </a:r>
            <a:r>
              <a:rPr lang="es-ES" sz="1600" dirty="0">
                <a:latin typeface="Arial" panose="020B0604020202020204" pitchFamily="34" charset="0"/>
                <a:ea typeface="Times New Roman" panose="02020603050405020304" pitchFamily="18" charset="0"/>
              </a:rPr>
              <a:t> </a:t>
            </a:r>
          </a:p>
          <a:p>
            <a:pPr indent="450215" algn="just">
              <a:lnSpc>
                <a:spcPct val="100000"/>
              </a:lnSpc>
              <a:spcAft>
                <a:spcPts val="0"/>
              </a:spcAft>
            </a:pPr>
            <a:r>
              <a:rPr lang="es-ES" sz="2000" dirty="0">
                <a:latin typeface="Calibri" panose="020F0502020204030204" pitchFamily="34" charset="0"/>
                <a:ea typeface="Times New Roman" panose="02020603050405020304" pitchFamily="18" charset="0"/>
              </a:rPr>
              <a:t>L</a:t>
            </a:r>
            <a:r>
              <a:rPr lang="es-ES" sz="2000" u="sng" dirty="0">
                <a:latin typeface="Calibri" panose="020F0502020204030204" pitchFamily="34" charset="0"/>
                <a:ea typeface="Times New Roman" panose="02020603050405020304" pitchFamily="18" charset="0"/>
              </a:rPr>
              <a:t>os resultados secundarios de eficacia</a:t>
            </a:r>
            <a:r>
              <a:rPr lang="es-ES" sz="2000" dirty="0">
                <a:latin typeface="Calibri" panose="020F0502020204030204" pitchFamily="34" charset="0"/>
                <a:ea typeface="Times New Roman" panose="02020603050405020304" pitchFamily="18" charset="0"/>
              </a:rPr>
              <a:t> fueron: tiempo para conversión del frotis y del cultivo; resistencia adquirida a </a:t>
            </a:r>
            <a:r>
              <a:rPr lang="es-ES" sz="2000" dirty="0" err="1">
                <a:latin typeface="Calibri" panose="020F0502020204030204" pitchFamily="34" charset="0"/>
                <a:ea typeface="Times New Roman" panose="02020603050405020304" pitchFamily="18" charset="0"/>
              </a:rPr>
              <a:t>fluoroquinolonas</a:t>
            </a:r>
            <a:r>
              <a:rPr lang="es-ES" sz="2000" dirty="0">
                <a:latin typeface="Calibri" panose="020F0502020204030204" pitchFamily="34" charset="0"/>
                <a:ea typeface="Times New Roman" panose="02020603050405020304" pitchFamily="18" charset="0"/>
              </a:rPr>
              <a:t>, </a:t>
            </a:r>
            <a:r>
              <a:rPr lang="es-ES" sz="2000" dirty="0" err="1">
                <a:latin typeface="Calibri" panose="020F0502020204030204" pitchFamily="34" charset="0"/>
                <a:ea typeface="Times New Roman" panose="02020603050405020304" pitchFamily="18" charset="0"/>
              </a:rPr>
              <a:t>aminoglucósidos</a:t>
            </a:r>
            <a:r>
              <a:rPr lang="es-ES" sz="2000" dirty="0">
                <a:latin typeface="Calibri" panose="020F0502020204030204" pitchFamily="34" charset="0"/>
                <a:ea typeface="Times New Roman" panose="02020603050405020304" pitchFamily="18" charset="0"/>
              </a:rPr>
              <a:t> y </a:t>
            </a:r>
            <a:r>
              <a:rPr lang="es-ES" sz="2000" dirty="0" err="1">
                <a:latin typeface="Calibri" panose="020F0502020204030204" pitchFamily="34" charset="0"/>
                <a:ea typeface="Times New Roman" panose="02020603050405020304" pitchFamily="18" charset="0"/>
              </a:rPr>
              <a:t>pirazinamida</a:t>
            </a:r>
            <a:r>
              <a:rPr lang="es-ES" sz="2000" dirty="0">
                <a:latin typeface="Calibri" panose="020F0502020204030204" pitchFamily="34" charset="0"/>
                <a:ea typeface="Times New Roman" panose="02020603050405020304" pitchFamily="18" charset="0"/>
              </a:rPr>
              <a:t>; y una interpretación bayesiana de los resultados.</a:t>
            </a:r>
            <a:endParaRPr lang="es-ES" sz="1600" dirty="0">
              <a:latin typeface="Arial" panose="020B0604020202020204" pitchFamily="34" charset="0"/>
              <a:ea typeface="Times New Roman" panose="02020603050405020304" pitchFamily="18" charset="0"/>
            </a:endParaRPr>
          </a:p>
          <a:p>
            <a:pPr indent="450215" algn="just">
              <a:lnSpc>
                <a:spcPct val="100000"/>
              </a:lnSpc>
              <a:spcAft>
                <a:spcPts val="0"/>
              </a:spcAft>
            </a:pPr>
            <a:r>
              <a:rPr lang="es-ES" sz="2000" u="sng" dirty="0">
                <a:latin typeface="Calibri" panose="020F0502020204030204" pitchFamily="34" charset="0"/>
                <a:ea typeface="Times New Roman" panose="02020603050405020304" pitchFamily="18" charset="0"/>
              </a:rPr>
              <a:t>Los resultados secundarios de seguridad</a:t>
            </a:r>
            <a:r>
              <a:rPr lang="es-ES" sz="2000" dirty="0">
                <a:latin typeface="Calibri" panose="020F0502020204030204" pitchFamily="34" charset="0"/>
                <a:ea typeface="Times New Roman" panose="02020603050405020304" pitchFamily="18" charset="0"/>
              </a:rPr>
              <a:t> fueron: muerte durante el tratamiento y períodos de seguimiento, análisis de los eventos adversos graves según la clasificación de </a:t>
            </a:r>
            <a:r>
              <a:rPr lang="es-ES" sz="2000" dirty="0" err="1">
                <a:latin typeface="Calibri" panose="020F0502020204030204" pitchFamily="34" charset="0"/>
                <a:ea typeface="Times New Roman" panose="02020603050405020304" pitchFamily="18" charset="0"/>
              </a:rPr>
              <a:t>MedDRA</a:t>
            </a:r>
            <a:r>
              <a:rPr lang="es-ES" sz="2000" dirty="0">
                <a:latin typeface="Calibri" panose="020F0502020204030204" pitchFamily="34" charset="0"/>
                <a:ea typeface="Times New Roman" panose="02020603050405020304" pitchFamily="18" charset="0"/>
              </a:rPr>
              <a:t>, análisis de la prolongación del intervalo QT, y cambios en los resultados de las pruebas de función hepática</a:t>
            </a:r>
            <a:r>
              <a:rPr lang="es-ES" sz="2000" dirty="0" smtClean="0">
                <a:latin typeface="Calibri" panose="020F0502020204030204" pitchFamily="34" charset="0"/>
                <a:ea typeface="Times New Roman" panose="02020603050405020304" pitchFamily="18" charset="0"/>
              </a:rPr>
              <a:t>.</a:t>
            </a:r>
          </a:p>
          <a:p>
            <a:pPr indent="450215" algn="just">
              <a:spcAft>
                <a:spcPts val="0"/>
              </a:spcAft>
            </a:pPr>
            <a:endParaRPr lang="es-ES" sz="2000" dirty="0" smtClean="0">
              <a:latin typeface="Calibri" panose="020F0502020204030204" pitchFamily="34" charset="0"/>
              <a:ea typeface="Times New Roman" panose="02020603050405020304" pitchFamily="18" charset="0"/>
            </a:endParaRPr>
          </a:p>
          <a:p>
            <a:pPr indent="450215" algn="just">
              <a:spcAft>
                <a:spcPts val="0"/>
              </a:spcAft>
            </a:pPr>
            <a:endParaRPr lang="es-ES" sz="1600" dirty="0">
              <a:latin typeface="Arial" panose="020B0604020202020204" pitchFamily="34" charset="0"/>
              <a:ea typeface="Times New Roman" panose="02020603050405020304" pitchFamily="18" charset="0"/>
            </a:endParaRPr>
          </a:p>
          <a:p>
            <a:pPr algn="just">
              <a:spcAft>
                <a:spcPts val="0"/>
              </a:spcAft>
            </a:pPr>
            <a:r>
              <a:rPr lang="es-ES" sz="1600" dirty="0">
                <a:latin typeface="Calibri" panose="020F0502020204030204" pitchFamily="34" charset="0"/>
                <a:ea typeface="Times New Roman" panose="02020603050405020304" pitchFamily="18" charset="0"/>
              </a:rPr>
              <a:t>La conversión del cultivo es un criterio de diagnóstico que indica el punto en el que las muestras tomadas de una persona infectada con tuberculosis ya no pueden producir cultivos de células de tuberculosis. La conversión del cultivo es un marcador de pronóstico positivo que indica que una persona se cura o se está recuperando de la tuberculosis.</a:t>
            </a:r>
            <a:endParaRPr lang="es-ES" sz="1600" dirty="0">
              <a:latin typeface="Arial" panose="020B0604020202020204" pitchFamily="34" charset="0"/>
              <a:ea typeface="Times New Roman" panose="02020603050405020304" pitchFamily="18" charset="0"/>
            </a:endParaRPr>
          </a:p>
          <a:p>
            <a:pPr algn="just">
              <a:lnSpc>
                <a:spcPct val="100000"/>
              </a:lnSpc>
              <a:spcAft>
                <a:spcPts val="0"/>
              </a:spcAft>
            </a:pPr>
            <a:endParaRPr lang="es-ES" sz="2000" dirty="0">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8588316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459</TotalTime>
  <Words>948</Words>
  <Application>Microsoft Office PowerPoint</Application>
  <PresentationFormat>Panorámica</PresentationFormat>
  <Paragraphs>98</Paragraphs>
  <Slides>21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21</vt:i4>
      </vt:variant>
    </vt:vector>
  </HeadingPairs>
  <TitlesOfParts>
    <vt:vector size="27" baseType="lpstr">
      <vt:lpstr>Arial</vt:lpstr>
      <vt:lpstr>Calibri</vt:lpstr>
      <vt:lpstr>Calibri Light</vt:lpstr>
      <vt:lpstr>Eras Medium ITC</vt:lpstr>
      <vt:lpstr>Times New Roman</vt:lpstr>
      <vt:lpstr>Tema de Office</vt:lpstr>
      <vt:lpstr>Evaluación GRADE del Ensayo Clínico:    Estudio STREAM: Beneficios y daños de un régimen corto (10 meses) de tratamiento frente al actual régimen largo (20 meses) en pacientes con tuberculosis resistente a rifampicina.</vt:lpstr>
      <vt:lpstr>Estudio APHINITY: Adyuvancia con Pertuzumab + Trastuzumab vs Trastuzumab en Cáncer de Mama HER2+ en estadios iniciales.   Raskob GE, van Es N, Verhamme P, Carrier M, on behalf of the Hokusai VTE Cancer Investigators. Edoxaban for the Treatment of Cancer-Associated Venous Thromboembolism. N Engl J Med. 2018 Feb 15;378(7):615-624.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Galo</dc:creator>
  <cp:lastModifiedBy>Galo</cp:lastModifiedBy>
  <cp:revision>89</cp:revision>
  <dcterms:created xsi:type="dcterms:W3CDTF">2016-02-02T17:41:20Z</dcterms:created>
  <dcterms:modified xsi:type="dcterms:W3CDTF">2019-04-05T11:54:35Z</dcterms:modified>
</cp:coreProperties>
</file>