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2" r:id="rId3"/>
    <p:sldId id="344" r:id="rId4"/>
    <p:sldId id="345" r:id="rId5"/>
    <p:sldId id="346" r:id="rId6"/>
    <p:sldId id="347" r:id="rId7"/>
    <p:sldId id="348" r:id="rId8"/>
    <p:sldId id="349" r:id="rId9"/>
    <p:sldId id="350" r:id="rId10"/>
    <p:sldId id="351" r:id="rId11"/>
    <p:sldId id="352" r:id="rId12"/>
    <p:sldId id="353" r:id="rId13"/>
    <p:sldId id="354" r:id="rId14"/>
    <p:sldId id="308" r:id="rId15"/>
    <p:sldId id="362" r:id="rId16"/>
    <p:sldId id="355" r:id="rId17"/>
    <p:sldId id="356" r:id="rId18"/>
    <p:sldId id="357" r:id="rId19"/>
    <p:sldId id="358" r:id="rId20"/>
    <p:sldId id="359" r:id="rId21"/>
    <p:sldId id="360" r:id="rId22"/>
    <p:sldId id="361"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99CC00"/>
    <a:srgbClr val="CC6600"/>
    <a:srgbClr val="669900"/>
    <a:srgbClr val="FF3399"/>
    <a:srgbClr val="808000"/>
    <a:srgbClr val="FF6600"/>
    <a:srgbClr val="996633"/>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660"/>
  </p:normalViewPr>
  <p:slideViewPr>
    <p:cSldViewPr snapToGrid="0">
      <p:cViewPr varScale="1">
        <p:scale>
          <a:sx n="72" d="100"/>
          <a:sy n="72" d="100"/>
        </p:scale>
        <p:origin x="7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24/06/2018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03307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24/06/2018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3336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24/06/2018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5481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24/06/2018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88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24/06/2018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55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32B486A-094D-4D57-948C-353F78C80F68}" type="datetimeFigureOut">
              <a:rPr lang="es-ES" smtClean="0"/>
              <a:t>24/06/2018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2885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32B486A-094D-4D57-948C-353F78C80F68}" type="datetimeFigureOut">
              <a:rPr lang="es-ES" smtClean="0"/>
              <a:t>24/06/2018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1864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32B486A-094D-4D57-948C-353F78C80F68}" type="datetimeFigureOut">
              <a:rPr lang="es-ES" smtClean="0"/>
              <a:t>24/06/2018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95852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2B486A-094D-4D57-948C-353F78C80F68}" type="datetimeFigureOut">
              <a:rPr lang="es-ES" smtClean="0"/>
              <a:t>24/06/2018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3723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24/06/2018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78878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24/06/2018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295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486A-094D-4D57-948C-353F78C80F68}" type="datetimeFigureOut">
              <a:rPr lang="es-ES" smtClean="0"/>
              <a:t>24/06/2018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AA0A-6A21-44C7-BE26-6C79A6836C73}" type="slidenum">
              <a:rPr lang="es-ES" smtClean="0"/>
              <a:t>‹Nº›</a:t>
            </a:fld>
            <a:endParaRPr lang="es-ES"/>
          </a:p>
        </p:txBody>
      </p:sp>
    </p:spTree>
    <p:extLst>
      <p:ext uri="{BB962C8B-B14F-4D97-AF65-F5344CB8AC3E}">
        <p14:creationId xmlns:p14="http://schemas.microsoft.com/office/powerpoint/2010/main" val="152860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29963"/>
            <a:ext cx="9144000" cy="2387600"/>
          </a:xfrm>
        </p:spPr>
        <p:txBody>
          <a:bodyPr>
            <a:normAutofit/>
          </a:bodyPr>
          <a:lstStyle/>
          <a:p>
            <a:pPr algn="l"/>
            <a:r>
              <a:rPr lang="es-ES" sz="3600" dirty="0">
                <a:solidFill>
                  <a:srgbClr val="990099"/>
                </a:solidFill>
                <a:latin typeface="+mn-lt"/>
              </a:rPr>
              <a:t>Evaluación GRADE del estudio:</a:t>
            </a:r>
            <a:br>
              <a:rPr lang="es-ES" sz="400" dirty="0">
                <a:solidFill>
                  <a:srgbClr val="990099"/>
                </a:solidFill>
                <a:latin typeface="+mn-lt"/>
              </a:rPr>
            </a:br>
            <a:br>
              <a:rPr lang="es-ES" sz="400" dirty="0">
                <a:solidFill>
                  <a:srgbClr val="990099"/>
                </a:solidFill>
                <a:latin typeface="+mn-lt"/>
              </a:rPr>
            </a:br>
            <a:r>
              <a:rPr lang="es-ES" sz="2500" b="1" dirty="0">
                <a:solidFill>
                  <a:srgbClr val="0000FF"/>
                </a:solidFill>
                <a:latin typeface="+mn-lt"/>
              </a:rPr>
              <a:t>Comparación de la aceptación, efectividad y eficacia entre 4 programas de incentivos económicos y los cuidados habituales para el abandono del tabaco </a:t>
            </a:r>
            <a:br>
              <a:rPr lang="es-ES" sz="3600" dirty="0">
                <a:solidFill>
                  <a:srgbClr val="000000"/>
                </a:solidFill>
                <a:latin typeface="+mn-lt"/>
              </a:rPr>
            </a:br>
            <a:br>
              <a:rPr lang="es-ES" sz="800" dirty="0">
                <a:solidFill>
                  <a:srgbClr val="000000"/>
                </a:solidFill>
                <a:latin typeface="+mn-lt"/>
              </a:rPr>
            </a:br>
            <a:endParaRPr lang="es-ES" sz="2500" dirty="0">
              <a:solidFill>
                <a:srgbClr val="0000FF"/>
              </a:solidFill>
              <a:latin typeface="+mn-lt"/>
            </a:endParaRPr>
          </a:p>
        </p:txBody>
      </p:sp>
      <p:sp>
        <p:nvSpPr>
          <p:cNvPr id="3" name="Subtítulo 2"/>
          <p:cNvSpPr>
            <a:spLocks noGrp="1"/>
          </p:cNvSpPr>
          <p:nvPr>
            <p:ph type="subTitle" idx="1"/>
          </p:nvPr>
        </p:nvSpPr>
        <p:spPr>
          <a:xfrm>
            <a:off x="1524000" y="3323231"/>
            <a:ext cx="9144000" cy="1655762"/>
          </a:xfrm>
        </p:spPr>
        <p:txBody>
          <a:bodyPr>
            <a:noAutofit/>
          </a:bodyPr>
          <a:lstStyle/>
          <a:p>
            <a:pPr algn="l"/>
            <a:r>
              <a:rPr lang="es-ES" sz="1600" dirty="0">
                <a:solidFill>
                  <a:srgbClr val="000000"/>
                </a:solidFill>
                <a:latin typeface="Calibri Light" panose="020F0302020204030204"/>
                <a:ea typeface="+mj-ea"/>
                <a:cs typeface="+mj-cs"/>
              </a:rPr>
              <a:t>24-jun-2018</a:t>
            </a:r>
          </a:p>
          <a:p>
            <a:pPr algn="l"/>
            <a:r>
              <a:rPr lang="es-ES" sz="1600" b="1" dirty="0">
                <a:solidFill>
                  <a:srgbClr val="000000"/>
                </a:solidFill>
                <a:latin typeface="Calibri Light" panose="020F0302020204030204"/>
                <a:ea typeface="+mj-ea"/>
                <a:cs typeface="+mj-cs"/>
              </a:rPr>
              <a:t>Autores:</a:t>
            </a:r>
            <a:r>
              <a:rPr lang="es-ES" sz="1600" dirty="0">
                <a:solidFill>
                  <a:srgbClr val="000000"/>
                </a:solidFill>
                <a:latin typeface="Calibri Light" panose="020F0302020204030204"/>
                <a:ea typeface="+mj-ea"/>
                <a:cs typeface="+mj-cs"/>
              </a:rPr>
              <a:t> Marta de Miguel, Raquel Martín</a:t>
            </a:r>
          </a:p>
          <a:p>
            <a:pPr algn="l"/>
            <a:r>
              <a:rPr lang="es-ES" sz="1600" b="1" dirty="0">
                <a:solidFill>
                  <a:srgbClr val="000000"/>
                </a:solidFill>
                <a:latin typeface="Calibri Light" panose="020F0302020204030204"/>
                <a:ea typeface="+mj-ea"/>
                <a:cs typeface="+mj-cs"/>
              </a:rPr>
              <a:t>Publicación: </a:t>
            </a:r>
            <a:r>
              <a:rPr lang="es-ES" sz="1600" dirty="0">
                <a:solidFill>
                  <a:srgbClr val="000000"/>
                </a:solidFill>
                <a:latin typeface="Calibri Light" panose="020F0302020204030204"/>
                <a:ea typeface="+mj-ea"/>
                <a:cs typeface="+mj-cs"/>
              </a:rPr>
              <a:t>http://evalmedicamento.weebly.com/colaboraciones/comparacion-de-la-aceptacion-efectividad-y-eficacia-entre-4-programas-de-incentivos-economicos-y-los-cuidados-habituales-para-el-abandono-del-tabaco-marta-de-miguel-raquel-martin</a:t>
            </a:r>
          </a:p>
          <a:p>
            <a:pPr algn="l"/>
            <a:r>
              <a:rPr lang="es-ES" sz="1600" b="1" dirty="0">
                <a:solidFill>
                  <a:srgbClr val="000000"/>
                </a:solidFill>
                <a:latin typeface="Calibri Light" panose="020F0302020204030204"/>
                <a:ea typeface="+mj-ea"/>
                <a:cs typeface="+mj-cs"/>
              </a:rPr>
              <a:t>Coordinación y Edición: </a:t>
            </a:r>
            <a:r>
              <a:rPr lang="es-ES" sz="1600" dirty="0">
                <a:solidFill>
                  <a:srgbClr val="000000"/>
                </a:solidFill>
                <a:latin typeface="Calibri Light" panose="020F0302020204030204"/>
                <a:ea typeface="+mj-ea"/>
                <a:cs typeface="+mj-cs"/>
              </a:rPr>
              <a:t>Oficina de Evaluación de Medicamentos del SES</a:t>
            </a:r>
          </a:p>
        </p:txBody>
      </p:sp>
      <p:pic>
        <p:nvPicPr>
          <p:cNvPr id="5" name="Imagen 4"/>
          <p:cNvPicPr>
            <a:picLocks noChangeAspect="1"/>
          </p:cNvPicPr>
          <p:nvPr/>
        </p:nvPicPr>
        <p:blipFill>
          <a:blip r:embed="rId2"/>
          <a:stretch>
            <a:fillRect/>
          </a:stretch>
        </p:blipFill>
        <p:spPr>
          <a:xfrm>
            <a:off x="1639604" y="5281805"/>
            <a:ext cx="1133954" cy="646232"/>
          </a:xfrm>
          <a:prstGeom prst="rect">
            <a:avLst/>
          </a:prstGeom>
        </p:spPr>
      </p:pic>
    </p:spTree>
    <p:extLst>
      <p:ext uri="{BB962C8B-B14F-4D97-AF65-F5344CB8AC3E}">
        <p14:creationId xmlns:p14="http://schemas.microsoft.com/office/powerpoint/2010/main" val="768488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fontScale="92500" lnSpcReduction="10000"/>
          </a:bodyPr>
          <a:lstStyle/>
          <a:p>
            <a:pPr algn="just">
              <a:lnSpc>
                <a:spcPct val="11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SEGUIMIENTO, ABADONOS Y PÉRDIDAS.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Pauta de tratamientos y cuidados: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 los participantes de los 5 grupos se les practicaron análisis de cotinina en saliva a los 14 días, a los 30 días y a los 6 meses, como indicador de abandono tabáquico, o test en orina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anabasina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si estaban con terapia de reemplazo de nicotina.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A todos los participantes se les ofreció la atención habitual</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que consiste en información sobre la cesación de fumar</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guías de cesación del hábito tabáquico de la Sociedad Americana del Cáncer </a:t>
            </a:r>
            <a:r>
              <a:rPr lang="es-ES" sz="2000" dirty="0">
                <a:solidFill>
                  <a:srgbClr val="996633"/>
                </a:solidFill>
                <a:latin typeface="Calibri" panose="020F0502020204030204" pitchFamily="34" charset="0"/>
                <a:ea typeface="Times New Roman" panose="02020603050405020304" pitchFamily="18" charset="0"/>
                <a:cs typeface="Times New Roman" panose="02020603050405020304" pitchFamily="18" charset="0"/>
              </a:rPr>
              <a:t>y para el 41% de los participantes que recibían beneficios de salud a través de CVS </a:t>
            </a:r>
            <a:r>
              <a:rPr lang="es-ES" sz="2000" dirty="0" err="1">
                <a:solidFill>
                  <a:srgbClr val="996633"/>
                </a:solidFill>
                <a:latin typeface="Calibri" panose="020F0502020204030204" pitchFamily="34" charset="0"/>
                <a:ea typeface="Times New Roman" panose="02020603050405020304" pitchFamily="18" charset="0"/>
                <a:cs typeface="Times New Roman" panose="02020603050405020304" pitchFamily="18" charset="0"/>
              </a:rPr>
              <a:t>Caremark</a:t>
            </a:r>
            <a:r>
              <a:rPr lang="es-ES" sz="2000" dirty="0">
                <a:solidFill>
                  <a:srgbClr val="996633"/>
                </a:solidFill>
                <a:latin typeface="Calibri" panose="020F0502020204030204" pitchFamily="34" charset="0"/>
                <a:ea typeface="Times New Roman" panose="02020603050405020304" pitchFamily="18" charset="0"/>
                <a:cs typeface="Times New Roman" panose="02020603050405020304" pitchFamily="18" charset="0"/>
              </a:rPr>
              <a:t>, acceso gratuito a un programa de modificación del comportamiento y terapia de reemplazo con nicotina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Cada participante era censurado si fumaba después de comenzar el estudio. Una vez censurado, ya no podía recibir incentivos.</a:t>
            </a:r>
            <a:endParaRPr lang="es-ES" dirty="0">
              <a:solidFill>
                <a:schemeClr val="accent2">
                  <a:lumMod val="75000"/>
                </a:schemeClr>
              </a:solidFill>
              <a:latin typeface="Eras Medium ITC" panose="020B06020305040208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Los participantes asignados al grupo de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recompensa individual</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recibían 200 dólares si se confirmaba mediante análisis bioquímicos la abstinencia a los 14 días, 30 días y 6 meses. Además, los participantes obtendrían un bono adicional de 200 dólares si cumplían con los 6 meses de abstinencia mantenida. Los participantes asignados al grupo de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depósito previo individual</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tenían que ingresar 150 dólares al depósito antes de comenzar. A partir de aquí recibían la misma similar incentivación que los del grupo anterior, además de los 150 dólares depositados, sólo si cumplían con los 6 meses de abstinencia.</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259111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 el grupo de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recompensa grupal cooperativa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se distribuyeron en subgrupos de 6 participantes. Los pagos a los miembros exitosos en cada punto de tiempo aumentaron a medida que tenían éxito los demás del subgrupo, de modo que cada miembro exitoso recibía 100 dólares por su éxito, y 100 dólares adicionales por cada compañero del subgrupo con éxito, pudiendo llegar en cada punto de tiempo hasta los 100 + 500 = 600 dólares, si los seis tenían éxito. </a:t>
            </a:r>
            <a:r>
              <a:rPr lang="es-ES" sz="2000"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En esta intervención buscó fomentar la cooperación entre los participantes con el uso de una sala de chat basada en la Web </a:t>
            </a:r>
            <a:r>
              <a:rPr lang="es-ES" sz="2000"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a través de la cual se pudieron comunicar a lo largo del estudio</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 el grupo de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depósito previo grupal competitivo</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se distribuyeron en subgrupos de 6 participantes. Cada uno de los seis participantes depositó 150 dólares antes de comenzar. A estos 150 x 6 = 900 dólares, los investigadores añadieron 450 dólares más por participantes, es decir 450 x 6 = 2700 dólares. En total había 3600 dólares para repartir 1200 dólares mutualmente en cada uno de los tres períodos, es decir que se repartían todos los 1200 dólares entre los participantes con éxito, quedando censurados los restantes. Si en un punto del tiempo ninguno de los participantes había tenido éxito, ninguno puede continuar en adelante y el fondo restante no se reparte.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En este grupo los participantes recibían descripciones precisas pero anónimas de sus competidores </a:t>
            </a:r>
            <a:r>
              <a:rPr lang="es-ES" sz="2000" dirty="0">
                <a:solidFill>
                  <a:srgbClr val="CC6600"/>
                </a:solidFill>
                <a:latin typeface="Calibri" panose="020F0502020204030204" pitchFamily="34" charset="0"/>
                <a:ea typeface="Times New Roman" panose="02020603050405020304" pitchFamily="18" charset="0"/>
                <a:cs typeface="Times New Roman" panose="02020603050405020304" pitchFamily="18" charset="0"/>
              </a:rPr>
              <a:t>para resaltar la posibilidad de que unos podrían beneficiarse a costa del fracaso de los otros.</a:t>
            </a:r>
            <a:endParaRPr lang="es-ES" sz="2000" dirty="0">
              <a:solidFill>
                <a:srgbClr val="CC66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1928371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Tiempo de seguimiento conseguido:</a:t>
            </a:r>
            <a:r>
              <a:rPr lang="es-ES" sz="2000" b="1"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6 meses, aunque también se realizó el test de cotinina en saliva a los 12 meses, 6 meses después del cese de los incentivos económicos. </a:t>
            </a:r>
            <a:endParaRPr lang="es-ES" sz="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¿Se detuvo el estudio antes de lo proyectado?: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a:t>
            </a:r>
            <a:endParaRPr lang="es-ES" sz="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Abandonos del tratamiento, discontinuación temporal, y pérdidas del seguimiento: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 procede, para este diseño.</a:t>
            </a:r>
            <a:endParaRPr lang="es-ES" sz="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5º ¿Se efectuó análisis por intención de tratar y/o por protocolo para las comparaciones?: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Por intención de tratar (denominador todos los aleatorizados), por protocolo (denominador sólo los que aceptan), y un análisis mixto que introduce el efecto como una variable instrumental, que ajusta por aceptación.</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476253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RESULTADOS.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1º Proporción de aceptación de los 4 programas entre los inicialmente aleatorizados: </a:t>
            </a:r>
            <a:r>
              <a:rPr lang="es-ES" sz="2000" dirty="0">
                <a:latin typeface="Calibri" panose="020F0502020204030204" pitchFamily="34" charset="0"/>
                <a:ea typeface="Times New Roman" panose="02020603050405020304" pitchFamily="18" charset="0"/>
                <a:cs typeface="Times New Roman" panose="02020603050405020304" pitchFamily="18" charset="0"/>
              </a:rPr>
              <a:t>E</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 significativamente mayor para </a:t>
            </a:r>
            <a:r>
              <a:rPr lang="es-ES" sz="2000"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los dos programas de recompensa directa (95%)</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FF6600"/>
                </a:solidFill>
                <a:latin typeface="Calibri" panose="020F0502020204030204" pitchFamily="34" charset="0"/>
                <a:ea typeface="Times New Roman" panose="02020603050405020304" pitchFamily="18" charset="0"/>
                <a:cs typeface="Times New Roman" panose="02020603050405020304" pitchFamily="18" charset="0"/>
              </a:rPr>
              <a:t>frente a los dos de depósito previo (14%)</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En detalle fue así: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 Grupo de recompensa individual: 472 /498 (95%); b) Grupo de recompensa grupal cooperativa: 442 /519 (82%); c) Grupo de depósito previo individual: 75 /582 (13%); d) Grupo de depósito previo grupal competitivo: 71 /471 (15%)</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2º Proporción de los que mantienen la abstinencia en cada punto de tiempo de los inicialmente aleatorizados (análisis por intención de tratar):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Ver</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tabla 1</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3º Proporción de los que mantienen la abstinencia en cada punto de tiempo sólo de los que aceptaron participar en su programa (análisis por protocolo):</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Ver </a:t>
            </a:r>
            <a:r>
              <a:rPr lang="es-ES" sz="20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tabla 2</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4º Costes de los incentivos: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Todos los participantes que mantuvieron la abstinencia durante 6 meses recibieron una mediana de 800 dólares, salvo los de depósito previo grupal competitivo, que recibieron 900 dólares.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174202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1C962252-9AB5-4213-BCCB-F4524BE53646}"/>
              </a:ext>
            </a:extLst>
          </p:cNvPr>
          <p:cNvPicPr>
            <a:picLocks noGrp="1" noChangeAspect="1"/>
          </p:cNvPicPr>
          <p:nvPr>
            <p:ph idx="1"/>
          </p:nvPr>
        </p:nvPicPr>
        <p:blipFill>
          <a:blip r:embed="rId2"/>
          <a:stretch>
            <a:fillRect/>
          </a:stretch>
        </p:blipFill>
        <p:spPr>
          <a:xfrm>
            <a:off x="480002" y="130934"/>
            <a:ext cx="11562274" cy="6596132"/>
          </a:xfrm>
          <a:prstGeom prst="rect">
            <a:avLst/>
          </a:prstGeom>
        </p:spPr>
      </p:pic>
    </p:spTree>
    <p:extLst>
      <p:ext uri="{BB962C8B-B14F-4D97-AF65-F5344CB8AC3E}">
        <p14:creationId xmlns:p14="http://schemas.microsoft.com/office/powerpoint/2010/main" val="2290275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6892F9A0-F041-4AC7-A915-4E6691DC6C08}"/>
              </a:ext>
            </a:extLst>
          </p:cNvPr>
          <p:cNvPicPr>
            <a:picLocks noGrp="1" noChangeAspect="1"/>
          </p:cNvPicPr>
          <p:nvPr>
            <p:ph idx="1"/>
          </p:nvPr>
        </p:nvPicPr>
        <p:blipFill>
          <a:blip r:embed="rId2"/>
          <a:stretch>
            <a:fillRect/>
          </a:stretch>
        </p:blipFill>
        <p:spPr>
          <a:xfrm>
            <a:off x="294471" y="186509"/>
            <a:ext cx="11367441" cy="6484982"/>
          </a:xfrm>
          <a:prstGeom prst="rect">
            <a:avLst/>
          </a:prstGeom>
        </p:spPr>
      </p:pic>
    </p:spTree>
    <p:extLst>
      <p:ext uri="{BB962C8B-B14F-4D97-AF65-F5344CB8AC3E}">
        <p14:creationId xmlns:p14="http://schemas.microsoft.com/office/powerpoint/2010/main" val="1487204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IV. CONFLICTOS DE INTERESES Y VALIDEZ DE LA EVIDENCIA.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CONFLICTOS DE INTERESES: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 estudio fue financiado por una beca del Instituto Nacional del Cáncer, una beca Instituto Nacional sobre el de Envejecimiento (pertenecientes a los Institutos Nacionales de Salud) y por la entidad de seguros CVS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Caremark</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 investigador principal y otros seis investigadores declararon no haber recibido pagos de entidades de seguros ni laboratorios farmacéuticos. Tres investigadores habían recibido pagos de alguna entidad de seguros, uno de los cuales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Voolp</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también había recibido pagos de tres laboratorios farmacéuticos.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1822577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fontScale="92500" lnSpcReduction="10000"/>
          </a:bodyPr>
          <a:lstStyle/>
          <a:p>
            <a:pPr algn="just">
              <a:lnSpc>
                <a:spcPct val="10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VALIDEZ DE LA EVIDENCIA.</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¿Pregunta clara, precisa, con identificación de la población, intervención, control y resultados que van a medirse?: </a:t>
            </a:r>
            <a:r>
              <a:rPr lang="es-ES" sz="2000" dirty="0">
                <a:solidFill>
                  <a:srgbClr val="009900"/>
                </a:solidFill>
                <a:ea typeface="Times New Roman" panose="02020603050405020304" pitchFamily="18" charset="0"/>
                <a:cs typeface="Times New Roman" panose="02020603050405020304" pitchFamily="18" charset="0"/>
              </a:rPr>
              <a:t>Sí</a:t>
            </a:r>
            <a:endParaRPr lang="es-ES" sz="2000" dirty="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¿Se efectuó una aleatorización correcta?: </a:t>
            </a:r>
            <a:r>
              <a:rPr lang="es-ES" sz="2000" dirty="0">
                <a:solidFill>
                  <a:srgbClr val="009900"/>
                </a:solidFill>
                <a:ea typeface="Times New Roman" panose="02020603050405020304" pitchFamily="18" charset="0"/>
                <a:cs typeface="Times New Roman" panose="02020603050405020304" pitchFamily="18" charset="0"/>
              </a:rPr>
              <a:t>Sí</a:t>
            </a:r>
            <a:endParaRPr lang="es-ES" sz="2000" dirty="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¿Se mantuvo oculta la asignación de los grupos para los que hacen el reclutamiento?: </a:t>
            </a:r>
            <a:r>
              <a:rPr lang="es-ES" sz="2000" dirty="0">
                <a:solidFill>
                  <a:srgbClr val="009900"/>
                </a:solidFill>
                <a:ea typeface="Times New Roman" panose="02020603050405020304" pitchFamily="18" charset="0"/>
                <a:cs typeface="Times New Roman" panose="02020603050405020304" pitchFamily="18" charset="0"/>
              </a:rPr>
              <a:t>Sí</a:t>
            </a:r>
            <a:endParaRPr lang="es-ES" sz="2000" dirty="0">
              <a:ea typeface="Times New Roman" panose="02020603050405020304" pitchFamily="18" charset="0"/>
              <a:cs typeface="Times New Roman" panose="02020603050405020304" pitchFamily="18" charset="0"/>
            </a:endParaRPr>
          </a:p>
          <a:p>
            <a:pPr algn="just">
              <a:lnSpc>
                <a:spcPct val="110000"/>
              </a:lnSpc>
              <a:spcAft>
                <a:spcPts val="0"/>
              </a:spcAft>
            </a:pPr>
            <a:r>
              <a:rPr lang="es-ES_tradnl" sz="2000" dirty="0"/>
              <a:t>¿Factores pronósticos equilibrados en el inicio y la implementación?: </a:t>
            </a:r>
            <a:r>
              <a:rPr lang="es-ES" sz="2000" dirty="0">
                <a:solidFill>
                  <a:srgbClr val="009900"/>
                </a:solidFill>
                <a:ea typeface="Times New Roman" panose="02020603050405020304" pitchFamily="18" charset="0"/>
                <a:cs typeface="Times New Roman" panose="02020603050405020304" pitchFamily="18" charset="0"/>
              </a:rPr>
              <a:t>Sí</a:t>
            </a:r>
            <a:endParaRPr lang="es-ES" sz="2000" dirty="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¿Se mantuvo oculta la secuencia de aleatorización para participantes y los médicos que hacen el seguimiento?: </a:t>
            </a:r>
            <a:r>
              <a:rPr lang="es-ES" sz="2000" dirty="0">
                <a:solidFill>
                  <a:srgbClr val="FF0000"/>
                </a:solidFill>
                <a:ea typeface="Times New Roman" panose="02020603050405020304" pitchFamily="18" charset="0"/>
                <a:cs typeface="Times New Roman" panose="02020603050405020304" pitchFamily="18" charset="0"/>
              </a:rPr>
              <a:t>No y no </a:t>
            </a: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¿Y para los que asignan los eventos, y para los que obtienen los datos de laboratorio?: </a:t>
            </a:r>
            <a:r>
              <a:rPr lang="es-ES" sz="2000" dirty="0">
                <a:solidFill>
                  <a:srgbClr val="009900"/>
                </a:solidFill>
                <a:ea typeface="Times New Roman" panose="02020603050405020304" pitchFamily="18" charset="0"/>
                <a:cs typeface="Times New Roman" panose="02020603050405020304" pitchFamily="18" charset="0"/>
              </a:rPr>
              <a:t>Sí</a:t>
            </a:r>
            <a:endParaRPr lang="es-ES" sz="2000" dirty="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¿Fue completo el seguimiento, cumpliendo con no detenerlo antes de lo previsto?: </a:t>
            </a:r>
            <a:r>
              <a:rPr lang="es-ES" sz="2000" dirty="0">
                <a:solidFill>
                  <a:srgbClr val="009900"/>
                </a:solidFill>
                <a:ea typeface="Times New Roman" panose="02020603050405020304" pitchFamily="18" charset="0"/>
                <a:cs typeface="Times New Roman" panose="02020603050405020304" pitchFamily="18" charset="0"/>
              </a:rPr>
              <a:t>Sí</a:t>
            </a:r>
            <a:endParaRPr lang="es-ES" sz="2000" dirty="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¿Se tienen en cuenta los abandonos y/o pérdidas para análisis de sensibilidad?: </a:t>
            </a:r>
            <a:r>
              <a:rPr lang="es-ES" sz="2000" dirty="0">
                <a:solidFill>
                  <a:srgbClr val="FF6600"/>
                </a:solidFill>
                <a:ea typeface="Times New Roman" panose="02020603050405020304" pitchFamily="18" charset="0"/>
                <a:cs typeface="Times New Roman" panose="02020603050405020304" pitchFamily="18" charset="0"/>
              </a:rPr>
              <a:t>No procede para este diseño</a:t>
            </a:r>
            <a:endParaRPr lang="es-ES" sz="2000" dirty="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¿Se hacen los cálculos por intención de tratar (ITT), y/o por protocolo (PP)?: </a:t>
            </a:r>
            <a:r>
              <a:rPr lang="es-ES" sz="2000" dirty="0">
                <a:solidFill>
                  <a:srgbClr val="008000"/>
                </a:solidFill>
                <a:ea typeface="Times New Roman" panose="02020603050405020304" pitchFamily="18" charset="0"/>
                <a:cs typeface="Times New Roman" panose="02020603050405020304" pitchFamily="18" charset="0"/>
              </a:rPr>
              <a:t>Por ITT y PP.</a:t>
            </a: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¿Los resultados son consistentes después de los análisis de sensibilidad?: </a:t>
            </a:r>
            <a:r>
              <a:rPr lang="es-ES" sz="2000" dirty="0">
                <a:solidFill>
                  <a:srgbClr val="008000"/>
                </a:solidFill>
                <a:ea typeface="Times New Roman" panose="02020603050405020304" pitchFamily="18" charset="0"/>
                <a:cs typeface="Times New Roman" panose="02020603050405020304" pitchFamily="18" charset="0"/>
              </a:rPr>
              <a:t>Sí.</a:t>
            </a:r>
          </a:p>
          <a:p>
            <a:pPr algn="just">
              <a:lnSpc>
                <a:spcPct val="100000"/>
              </a:lnSpc>
              <a:spcAft>
                <a:spcPts val="0"/>
              </a:spcAft>
            </a:pPr>
            <a:endParaRPr lang="es-ES" sz="2200" dirty="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837735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Sistema GRADE</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Calidad de la evidencia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Moderada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Justificamos la rebaja porque: </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No se mantuvo oculta la asignación de los grupos para los participantes y para los investigadores que hacen el seguimiento (si bien no hubiera podido ser de otra forma en virtud del diseño del estudio). </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La muestra ha sido pequeña, sobre todo después de eliminar los que no aceptaron la intervención para el análisis por protocolo, sin que proporcionen datos para verificar que el subgrupo que acepta es una muestra representativa de su grupo original (lo cual dificulta además la traslación de su representatividad a otras poblaciones). </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El tiempo de seguimiento es corto para una reducción de daños asociados a dejar de fumar, y para predecir la probabilidad de mantenimiento y recaída.</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698961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 COMENTARIOS (DISCUSIÓN Y OPINIÓN DE LAS EVALUADORAS).</a:t>
            </a:r>
            <a:endParaRPr lang="es-ES" sz="2000" b="1" i="1"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s-ES" sz="20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Los científicos del comportamiento han demostrado que </a:t>
            </a:r>
            <a:r>
              <a:rPr lang="es-ES" sz="20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las personas tienen “aversión a la pérdida”</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FF6600"/>
                </a:solidFill>
                <a:latin typeface="Calibri" panose="020F0502020204030204" pitchFamily="34" charset="0"/>
                <a:ea typeface="Times New Roman" panose="02020603050405020304" pitchFamily="18" charset="0"/>
                <a:cs typeface="Times New Roman" panose="02020603050405020304" pitchFamily="18" charset="0"/>
              </a:rPr>
              <a:t>tienden a disgustarse por las pérdidas más de lo que les gustan las ganancias equivalentes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Es probable que un impuesto de 5 céntimos sobre el uso de una bolsa de supermercado tenga un efecto mucho mayor que un bono de 5 céntimos por traer su propia bolsa. </a:t>
            </a:r>
          </a:p>
          <a:p>
            <a:pPr algn="just">
              <a:lnSpc>
                <a:spcPct val="100000"/>
              </a:lnSpc>
              <a:spcAft>
                <a:spcPts val="0"/>
              </a:spcAft>
            </a:pPr>
            <a:r>
              <a:rPr lang="es-ES" sz="2000"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Los seres humanos también sufren un “sesgo del presente o </a:t>
            </a:r>
            <a:r>
              <a:rPr lang="es-ES" sz="2000" i="1"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presentismo</a:t>
            </a:r>
            <a:r>
              <a:rPr lang="es-ES" sz="2000"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 a veces ven el futuro como un tipo de país extranjero y se ven en el futuro como extraños. </a:t>
            </a:r>
            <a:r>
              <a:rPr lang="es-ES" sz="2000" dirty="0">
                <a:solidFill>
                  <a:srgbClr val="FF6600"/>
                </a:solidFill>
                <a:latin typeface="Calibri" panose="020F0502020204030204" pitchFamily="34" charset="0"/>
                <a:ea typeface="Times New Roman" panose="02020603050405020304" pitchFamily="18" charset="0"/>
                <a:cs typeface="Times New Roman" panose="02020603050405020304" pitchFamily="18" charset="0"/>
              </a:rPr>
              <a:t>La mayoría tiende a ser optimista de manera irreal</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FF6600"/>
                </a:solidFill>
                <a:latin typeface="Calibri" panose="020F0502020204030204" pitchFamily="34" charset="0"/>
                <a:ea typeface="Times New Roman" panose="02020603050405020304" pitchFamily="18" charset="0"/>
                <a:cs typeface="Times New Roman" panose="02020603050405020304" pitchFamily="18" charset="0"/>
              </a:rPr>
              <a:t>al menos sobre sus propios propósitos o perspectivas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FF3399"/>
                </a:solidFill>
                <a:latin typeface="Calibri" panose="020F0502020204030204" pitchFamily="34" charset="0"/>
                <a:ea typeface="Times New Roman" panose="02020603050405020304" pitchFamily="18" charset="0"/>
                <a:cs typeface="Times New Roman" panose="02020603050405020304" pitchFamily="18" charset="0"/>
              </a:rPr>
              <a:t>manteniéndose convencidos pero equivocados,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lo cual puede tener repercusiones cuando la toma de decisiones afecta a terceros sobre los que se ejerce una autoridad. </a:t>
            </a:r>
          </a:p>
          <a:p>
            <a:pPr algn="just">
              <a:lnSpc>
                <a:spcPct val="100000"/>
              </a:lnSpc>
              <a:spcAft>
                <a:spcPts val="0"/>
              </a:spcAft>
            </a:pPr>
            <a:r>
              <a:rPr lang="es-ES" sz="2000"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Sin embargo, las personas a veces se hacen conscientes de algunos de sus propios sesgos</a:t>
            </a:r>
            <a:r>
              <a:rPr lang="es-ES" sz="20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 y esto puede impulsarlas a comprometerse previamente con cursos de acción para contrarrestarlos.</a:t>
            </a:r>
            <a:endParaRPr lang="es-ES" sz="2000" dirty="0">
              <a:solidFill>
                <a:srgbClr val="008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2858485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 INTRODUCCIÓN.</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i="1"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Más del 75% de los fumadores actuales de EEUU desean dejarlo. </a:t>
            </a:r>
            <a:r>
              <a:rPr lang="es-ES" sz="20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El 45% lo deja al menos un día al año</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y las políticas anti-tabaco, nuevos fármacos, y programas de modificación de la conducta ofrecen promesas para ayudarlos</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Sin embargo, sólo el 2-3% de los fumadores alcanzan una prolongada abstinencia anualmente</a:t>
            </a:r>
            <a:r>
              <a:rPr lang="es-ES" sz="2000" dirty="0">
                <a:latin typeface="Calibri" panose="020F0502020204030204" pitchFamily="34" charset="0"/>
                <a:ea typeface="Times New Roman" panose="02020603050405020304" pitchFamily="18" charset="0"/>
                <a:cs typeface="Times New Roman" panose="02020603050405020304" pitchFamily="18" charset="0"/>
              </a:rPr>
              <a:t>. Por tanto, probar experimentalmente nuevos programas de salud que mejoren las actuales tasas de efectividad para dejar el tabaco, constituye una actividad de primera magnitud sanitaria.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s-ES" sz="2000" dirty="0">
                <a:solidFill>
                  <a:srgbClr val="669900"/>
                </a:solidFill>
                <a:latin typeface="Calibri" panose="020F0502020204030204" pitchFamily="34" charset="0"/>
                <a:ea typeface="Times New Roman" panose="02020603050405020304" pitchFamily="18" charset="0"/>
                <a:cs typeface="Times New Roman" panose="02020603050405020304" pitchFamily="18" charset="0"/>
              </a:rPr>
              <a:t>Los programas de salud basados en incentivos económicos promueven muchas conductas saludables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FF6600"/>
                </a:solidFill>
                <a:latin typeface="Calibri" panose="020F0502020204030204" pitchFamily="34" charset="0"/>
                <a:ea typeface="Times New Roman" panose="02020603050405020304" pitchFamily="18" charset="0"/>
                <a:cs typeface="Times New Roman" panose="02020603050405020304" pitchFamily="18" charset="0"/>
              </a:rPr>
              <a:t>pero la forma correcta de llevarlos a cabo es incierta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Cada vez son más utilizados para motivar a la población, y </a:t>
            </a:r>
            <a:r>
              <a:rPr lang="es-ES" sz="20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su diseño tradicional está basado, generalmente, en el supuesto de que cuanto mayor es el incentivo mayor será la efectividad</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4">
                    <a:lumMod val="50000"/>
                  </a:schemeClr>
                </a:solidFill>
                <a:latin typeface="Calibri" panose="020F0502020204030204" pitchFamily="34" charset="0"/>
                <a:ea typeface="Times New Roman" panose="02020603050405020304" pitchFamily="18" charset="0"/>
                <a:cs typeface="Times New Roman" panose="02020603050405020304" pitchFamily="18" charset="0"/>
              </a:rPr>
              <a:t>pero también dependerá del tipo de diseño, ya que pueden ser recompensas directas o recuperación del dinero tras un depósito previo, tanto de forma individual o colectiva en ambos casos.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Los contratos de depósito previo consisten en que los participantes arriesgan parte de su propio dinero y lo recuperan sólo si logran cambiar su comportamiento.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99054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804453"/>
          </a:xfrm>
        </p:spPr>
        <p:txBody>
          <a:bodyPr>
            <a:normAutofit fontScale="85000" lnSpcReduction="20000"/>
          </a:bodyPr>
          <a:lstStyle/>
          <a:p>
            <a:pPr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dirty="0">
                <a:solidFill>
                  <a:schemeClr val="accent4">
                    <a:lumMod val="50000"/>
                  </a:schemeClr>
                </a:solidFill>
                <a:latin typeface="Calibri" panose="020F0502020204030204" pitchFamily="34" charset="0"/>
                <a:ea typeface="Times New Roman" panose="02020603050405020304" pitchFamily="18" charset="0"/>
                <a:cs typeface="Times New Roman" panose="02020603050405020304" pitchFamily="18" charset="0"/>
              </a:rPr>
              <a:t>Estos y otros hallazgos de la psicología social ayudan a explicar los problemas de salud prevenibles y también sugieren una amplia gama de intervenciones potencialmente prometedoras</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Algunas de esas intervenciones implican incentivos económicos, en forma de subsidios y sanciones</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Otros implican “empujoncitos (nudges)”, en la forma de intervenciones que preservan las elecciones porque no imponen ningún tipo de incentivos</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información, advertencias, recordatorios y reglas predeterminadas son ejemplos de empujoncitos (nudges). </a:t>
            </a:r>
            <a:r>
              <a:rPr lang="es-ES" dirty="0">
                <a:solidFill>
                  <a:srgbClr val="000000"/>
                </a:solidFill>
                <a:highlight>
                  <a:srgbClr val="00FF00"/>
                </a:highlight>
                <a:latin typeface="Calibri" panose="020F0502020204030204" pitchFamily="34" charset="0"/>
                <a:ea typeface="Times New Roman" panose="02020603050405020304" pitchFamily="18" charset="0"/>
                <a:cs typeface="Times New Roman" panose="02020603050405020304" pitchFamily="18" charset="0"/>
              </a:rPr>
              <a:t>Otras intervenciones combinan los dos</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como con los empujoncitos (nudges) diseñados para alentar a las personas a ingresar en programas basados en incentivos económicos</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como es el caso del presente ensayo de Halpern y col, que pretenden averiguar por primera vez el comportamiento resultante tras una combinación factorial de estructuras de incentivos. </a:t>
            </a: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El ensayo mostró que </a:t>
            </a:r>
            <a:r>
              <a:rPr lang="es-ES" dirty="0">
                <a:solidFill>
                  <a:srgbClr val="FF3399"/>
                </a:solidFill>
                <a:latin typeface="Calibri" panose="020F0502020204030204" pitchFamily="34" charset="0"/>
                <a:ea typeface="Times New Roman" panose="02020603050405020304" pitchFamily="18" charset="0"/>
                <a:cs typeface="Times New Roman" panose="02020603050405020304" pitchFamily="18" charset="0"/>
              </a:rPr>
              <a:t>los depósitos previos fueron mucho menos </a:t>
            </a:r>
            <a:r>
              <a:rPr lang="es-ES"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atractivos pero mucho más efectivos</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Solo el 14% de los participantes asignados al programa de depósito aceptaron inscribirse en él, mientras que el 95% de los asignados al programa de recompensa eligieron inscribirse. Por el contrario, </a:t>
            </a:r>
            <a:r>
              <a:rPr lang="es-ES" dirty="0">
                <a:solidFill>
                  <a:srgbClr val="000000"/>
                </a:solidFill>
                <a:highlight>
                  <a:srgbClr val="00FF00"/>
                </a:highlight>
                <a:latin typeface="Calibri" panose="020F0502020204030204" pitchFamily="34" charset="0"/>
                <a:ea typeface="Times New Roman" panose="02020603050405020304" pitchFamily="18" charset="0"/>
                <a:cs typeface="Times New Roman" panose="02020603050405020304" pitchFamily="18" charset="0"/>
              </a:rPr>
              <a:t>el 52,4% de los que eligieron el programa de depósito mantuvo la abstinencia durante 6 meses</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en comparación con sólo el 17,1% de los que eligieron el programa de recompensa</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Es tentador cuestionar el segundo hallazgo sobre la base de que aquellos que están dispuestos a inscribirse en un programa de depósito están especialmente decididos a renunciar, y de ser así, no es sorprendente que muestren tasas de abstinencia más altas.</a:t>
            </a: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2157312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Según Cass Sunstein, en su artículo editorial, existen implicaciones tanto para la investigación futura como para la política pública. </a:t>
            </a:r>
            <a:r>
              <a:rPr lang="es-ES" sz="2000" dirty="0">
                <a:solidFill>
                  <a:srgbClr val="669900"/>
                </a:solidFill>
                <a:latin typeface="Calibri" panose="020F0502020204030204" pitchFamily="34" charset="0"/>
                <a:ea typeface="Times New Roman" panose="02020603050405020304" pitchFamily="18" charset="0"/>
                <a:cs typeface="Times New Roman" panose="02020603050405020304" pitchFamily="18" charset="0"/>
              </a:rPr>
              <a:t>Con </a:t>
            </a:r>
            <a:r>
              <a:rPr lang="es-ES" sz="2000" u="sng" dirty="0">
                <a:solidFill>
                  <a:srgbClr val="669900"/>
                </a:solidFill>
                <a:latin typeface="Calibri" panose="020F0502020204030204" pitchFamily="34" charset="0"/>
                <a:ea typeface="Times New Roman" panose="02020603050405020304" pitchFamily="18" charset="0"/>
                <a:cs typeface="Times New Roman" panose="02020603050405020304" pitchFamily="18" charset="0"/>
              </a:rPr>
              <a:t>respecto a la investigación</a:t>
            </a:r>
            <a:r>
              <a:rPr lang="es-ES" sz="2000" dirty="0">
                <a:solidFill>
                  <a:srgbClr val="669900"/>
                </a:solidFill>
                <a:latin typeface="Calibri" panose="020F0502020204030204" pitchFamily="34" charset="0"/>
                <a:ea typeface="Times New Roman" panose="02020603050405020304" pitchFamily="18" charset="0"/>
                <a:cs typeface="Times New Roman" panose="02020603050405020304" pitchFamily="18" charset="0"/>
              </a:rPr>
              <a:t>, sería valioso saber si un depósito más pequeño podría aumentar la participación sin reducir la eficacia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Con </a:t>
            </a:r>
            <a:r>
              <a:rPr lang="es-ES" sz="2000" u="sng"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respecto a la política pública</a:t>
            </a:r>
            <a:r>
              <a:rPr lang="es-ES" sz="2000"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 los programas de depósito, que estimulan la aversión a las pérdidas, son la mejor manera de ayudar a las personas a dejar de fumar (y tal vez alterar muchos tipos de comportamiento relacionados con la salud). </a:t>
            </a:r>
          </a:p>
          <a:p>
            <a:pPr algn="just">
              <a:lnSpc>
                <a:spcPct val="100000"/>
              </a:lnSpc>
              <a:spcAft>
                <a:spcPts val="0"/>
              </a:spcAft>
            </a:pPr>
            <a:r>
              <a:rPr lang="es-ES" sz="2000"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El desafío es encontrar una manera de dar un empujoncito (nudge) a las personas para inscribirse en dichos programas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CC6600"/>
                </a:solidFill>
                <a:latin typeface="Calibri" panose="020F0502020204030204" pitchFamily="34" charset="0"/>
                <a:ea typeface="Times New Roman" panose="02020603050405020304" pitchFamily="18" charset="0"/>
                <a:cs typeface="Times New Roman" panose="02020603050405020304" pitchFamily="18" charset="0"/>
              </a:rPr>
              <a:t>Si ese desafío no se puede cumplir</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los programas de recompensa son opciones mucho mejores.</a:t>
            </a:r>
            <a:endParaRPr lang="es-ES" sz="2000" dirty="0">
              <a:solidFill>
                <a:srgbClr val="99CC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De acuerdo con la 14ª Guía GRADE, dado el singular contexto económico, laboral, social y de cobertura de aseguramiento sanitario de los participantes, </a:t>
            </a:r>
            <a:r>
              <a:rPr lang="es-ES" sz="20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nos parece prudente por el momento no hacer recomendaciones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aunque, especialmente después de nuestros cálculos, sí podemos extraer conclusiones.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123577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VI. CONCLUSIONES DEL ENSAYO CLÍNICO.</a:t>
            </a:r>
            <a:endParaRPr lang="es-ES" sz="5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Con una calidad de evidencia moderada, para personas de EEUU de 25 a 48 años, que en un 35% tienen un seguro de salud y en un 75% tiene ingresos familiares &gt; 60.000 dólares, que vienen fumando 15 cigarrillos diarios hace 17 años, que se les ofrece participar en uno de los cuatro programas de incentivos económicos para mantenerse sin fumar durante 6 meses: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Con independencia de si eligen aceptar o no la participación en su programa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el 15,6% de efectividad de las recompensas directas, es 1,5 veces superior al 10,3% de efectividad, de los depósitos previos, cuando se consigue un 6% con los cuidados habituales (que sirve de control porque también cuentan con ellos los anteriores).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Sólo entre los que eligen aceptar su programa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el 53,4% de eficacia de los depósitos previos, es 3 veces superior al 17,1% de eficacia de las recompensas, cuando se consigue un 6% con los cuidados habituales. En la extensión hasta los 12 meses (es decir, 6 meses después de haber entregado los incentivos), hay una declinación en todos, pero el 18,5% de los depósitos previos, es 2 veces superior al 8,8% de las recompensas, cuando hay un 3,4% con los cuidados habituales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740336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1900" dirty="0">
                <a:solidFill>
                  <a:srgbClr val="FF6600"/>
                </a:solidFill>
                <a:latin typeface="Calibri" panose="020F0502020204030204" pitchFamily="34" charset="0"/>
                <a:ea typeface="Times New Roman" panose="02020603050405020304" pitchFamily="18" charset="0"/>
                <a:cs typeface="Times New Roman" panose="02020603050405020304" pitchFamily="18" charset="0"/>
              </a:rPr>
              <a:t>Aunque estos supuestos están basados en estudios realizados con uno u otro diseño, no se ha llegado a comparar la efectividad de las cuatro posibilidades que se obtienen por una combinación de ambos</a:t>
            </a:r>
            <a:r>
              <a:rPr lang="es-ES" sz="19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19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porque son varias las teorías que confluyen </a:t>
            </a:r>
            <a:r>
              <a:rPr lang="es-ES" sz="19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t>
            </a:r>
            <a:r>
              <a:rPr lang="es-ES" sz="19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1900"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y modificadores del efecto </a:t>
            </a:r>
            <a:r>
              <a:rPr lang="es-ES" sz="19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t>
            </a:r>
            <a:r>
              <a:rPr lang="es-ES" sz="19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los que interaccionan como se muestra en el siguiente esquema. Y para saber más sobre la estructura de los incentivos económicos los autores diseñaron e implementaron el presente estudio.</a:t>
            </a:r>
            <a:endParaRPr lang="es-ES" sz="19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sz="14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400" dirty="0">
                <a:latin typeface="Calibri" panose="020F0502020204030204" pitchFamily="34" charset="0"/>
                <a:ea typeface="Times New Roman" panose="02020603050405020304" pitchFamily="18" charset="0"/>
                <a:cs typeface="Times New Roman" panose="02020603050405020304" pitchFamily="18" charset="0"/>
              </a:rPr>
              <a:t>Teoría de la contingencia, aversión a la pérdida, teoría de la perspectiva, descuento temporal o desinterés por una recompensa en un plazo largo, aversión al arrepentimiento. </a:t>
            </a:r>
            <a:r>
              <a:rPr lang="es-ES" sz="14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400" dirty="0">
                <a:latin typeface="Calibri" panose="020F0502020204030204" pitchFamily="34" charset="0"/>
                <a:ea typeface="Times New Roman" panose="02020603050405020304" pitchFamily="18" charset="0"/>
                <a:cs typeface="Times New Roman" panose="02020603050405020304" pitchFamily="18" charset="0"/>
              </a:rPr>
              <a:t>Recompensa directa individual o grupal cooperativa, Depósito previo individual o grupal competitivo. </a:t>
            </a:r>
            <a:endParaRPr lang="es-ES" sz="14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pic>
        <p:nvPicPr>
          <p:cNvPr id="4" name="Imagen 3">
            <a:extLst>
              <a:ext uri="{FF2B5EF4-FFF2-40B4-BE49-F238E27FC236}">
                <a16:creationId xmlns:a16="http://schemas.microsoft.com/office/drawing/2014/main" id="{C3FF026C-7E82-467B-A294-7198FF04060B}"/>
              </a:ext>
            </a:extLst>
          </p:cNvPr>
          <p:cNvPicPr>
            <a:picLocks noChangeAspect="1"/>
          </p:cNvPicPr>
          <p:nvPr/>
        </p:nvPicPr>
        <p:blipFill>
          <a:blip r:embed="rId2"/>
          <a:stretch>
            <a:fillRect/>
          </a:stretch>
        </p:blipFill>
        <p:spPr>
          <a:xfrm>
            <a:off x="2312504" y="2766946"/>
            <a:ext cx="7566991" cy="3804560"/>
          </a:xfrm>
          <a:prstGeom prst="rect">
            <a:avLst/>
          </a:prstGeom>
        </p:spPr>
      </p:pic>
    </p:spTree>
    <p:extLst>
      <p:ext uri="{BB962C8B-B14F-4D97-AF65-F5344CB8AC3E}">
        <p14:creationId xmlns:p14="http://schemas.microsoft.com/office/powerpoint/2010/main" val="18511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 LO PROYECTADO.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Roman"/>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OBJETIVO: </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Comparar la proporción de abandono tabáquico entre el cuidado habitual y 4 programas de incentivos económicos: a) recompensa individual; b) recompensa grupal cooperativa; c) recuperación de un depósito previo individual; y d) recuperación de un depósito previo grupal competitivo.</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Duración programada:</a:t>
            </a:r>
            <a:r>
              <a:rPr lang="es-ES" sz="2000" dirty="0">
                <a:latin typeface="Calibri" panose="020F0502020204030204" pitchFamily="34" charset="0"/>
                <a:ea typeface="Times New Roman" panose="02020603050405020304" pitchFamily="18" charset="0"/>
                <a:cs typeface="Times New Roman" panose="02020603050405020304" pitchFamily="18" charset="0"/>
              </a:rPr>
              <a:t> 6 meses de seguimiento.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20316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TIPO DE ESTUDIO.</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Estudio aleatorizado y controlado de cinco grupos. Se acepta una error alfa del 5% para descartar la hipótesis nula, y un error beta del 20% (= potencia 80%) para descartar la hipótesis alternativa. Con estos requisitos, esperando en el grupo de control una abstinencia sostenida a los 6 meses del 14,7%, y suponiendo un 7,5% de mejoría absoluta en la abstinencia, se obtiene un tamaño de muestra de 420 participantes por grupo.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solidFill>
                  <a:srgbClr val="CC6600"/>
                </a:solidFill>
                <a:latin typeface="Calibri" panose="020F0502020204030204" pitchFamily="34" charset="0"/>
                <a:ea typeface="Times New Roman" panose="02020603050405020304" pitchFamily="18" charset="0"/>
                <a:cs typeface="Times New Roman" panose="02020603050405020304" pitchFamily="18" charset="0"/>
              </a:rPr>
              <a:t>Mediante un modelo de regresión logística</a:t>
            </a:r>
            <a:r>
              <a:rPr lang="es-ES" sz="2000" dirty="0">
                <a:latin typeface="Calibri" panose="020F0502020204030204" pitchFamily="34" charset="0"/>
                <a:ea typeface="Times New Roman" panose="02020603050405020304" pitchFamily="18" charset="0"/>
                <a:cs typeface="Times New Roman" panose="02020603050405020304" pitchFamily="18" charset="0"/>
              </a:rPr>
              <a:t>, tomando como variable independiente la intervención y como covariables de ajuste las dos variables de estratificación (ingresos económicos por familia mayor o menor a 60.000 dólares anuales, y tener o no seguro de salud con CVS), los autores midieron y compararon: </a:t>
            </a:r>
            <a:r>
              <a:rPr lang="es-ES" sz="2000" dirty="0">
                <a:solidFill>
                  <a:srgbClr val="CC6600"/>
                </a:solidFill>
                <a:latin typeface="Calibri" panose="020F0502020204030204" pitchFamily="34" charset="0"/>
                <a:ea typeface="Times New Roman" panose="02020603050405020304" pitchFamily="18" charset="0"/>
                <a:cs typeface="Times New Roman" panose="02020603050405020304" pitchFamily="18" charset="0"/>
              </a:rPr>
              <a:t>a) </a:t>
            </a:r>
            <a:r>
              <a:rPr lang="es-ES" sz="2000" dirty="0">
                <a:latin typeface="Calibri" panose="020F0502020204030204" pitchFamily="34" charset="0"/>
                <a:ea typeface="Times New Roman" panose="02020603050405020304" pitchFamily="18" charset="0"/>
                <a:cs typeface="Times New Roman" panose="02020603050405020304" pitchFamily="18" charset="0"/>
              </a:rPr>
              <a:t>la proporción de aceptación de los 4 programas entre los inicialmente aleatorizados; </a:t>
            </a:r>
            <a:r>
              <a:rPr lang="es-ES" sz="2000" dirty="0">
                <a:solidFill>
                  <a:srgbClr val="CC6600"/>
                </a:solidFill>
                <a:latin typeface="Calibri" panose="020F0502020204030204" pitchFamily="34" charset="0"/>
                <a:ea typeface="Times New Roman" panose="02020603050405020304" pitchFamily="18" charset="0"/>
                <a:cs typeface="Times New Roman" panose="02020603050405020304" pitchFamily="18" charset="0"/>
              </a:rPr>
              <a:t>b) </a:t>
            </a:r>
            <a:r>
              <a:rPr lang="es-ES" sz="2000" dirty="0">
                <a:latin typeface="Calibri" panose="020F0502020204030204" pitchFamily="34" charset="0"/>
                <a:ea typeface="Times New Roman" panose="02020603050405020304" pitchFamily="18" charset="0"/>
                <a:cs typeface="Times New Roman" panose="02020603050405020304" pitchFamily="18" charset="0"/>
              </a:rPr>
              <a:t>la proporción de los que mantienen la abstinencia en cada punto de tiempo de los inicialmente aleatorizados (intención de tratar); y</a:t>
            </a:r>
            <a:r>
              <a:rPr lang="es-ES" sz="2000" dirty="0">
                <a:solidFill>
                  <a:srgbClr val="FF3399"/>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CC6600"/>
                </a:solidFill>
                <a:latin typeface="Calibri" panose="020F0502020204030204" pitchFamily="34" charset="0"/>
                <a:ea typeface="Times New Roman" panose="02020603050405020304" pitchFamily="18" charset="0"/>
                <a:cs typeface="Times New Roman" panose="02020603050405020304" pitchFamily="18" charset="0"/>
              </a:rPr>
              <a:t>c) </a:t>
            </a:r>
            <a:r>
              <a:rPr lang="es-ES" sz="2000" dirty="0">
                <a:latin typeface="Calibri" panose="020F0502020204030204" pitchFamily="34" charset="0"/>
                <a:ea typeface="Times New Roman" panose="02020603050405020304" pitchFamily="18" charset="0"/>
                <a:cs typeface="Times New Roman" panose="02020603050405020304" pitchFamily="18" charset="0"/>
              </a:rPr>
              <a:t>la proporción de los que mantienen la abstinencia en cada punto de tiempo sólo de los que aceptaron participar en su programa (por protocolo).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94044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ea typeface="Times New Roman" panose="02020603050405020304" pitchFamily="18" charset="0"/>
                <a:cs typeface="Times New Roman" panose="02020603050405020304" pitchFamily="18" charset="0"/>
              </a:rPr>
              <a:t>C) POBLACIÓN ESTUDIADA Y CRITERIOS DE INCLUSIÓN Y EXCLUSIÓN.</a:t>
            </a:r>
            <a:endParaRPr lang="es-ES" sz="2000" dirty="0">
              <a:solidFill>
                <a:srgbClr val="000000"/>
              </a:solidFill>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ea typeface="Times New Roman" panose="02020603050405020304" pitchFamily="18" charset="0"/>
                <a:cs typeface="Times New Roman" panose="02020603050405020304" pitchFamily="18" charset="0"/>
              </a:rPr>
              <a:t> 1º Criterios de inclusión: </a:t>
            </a:r>
            <a:r>
              <a:rPr lang="es-ES" sz="2000" dirty="0">
                <a:ea typeface="Times New Roman" panose="02020603050405020304" pitchFamily="18" charset="0"/>
                <a:cs typeface="Times New Roman" panose="02020603050405020304" pitchFamily="18" charset="0"/>
              </a:rPr>
              <a:t>Tener 18 años o más, ser fumador de al menos 5 cigarros al día, tener acceso a internet y mostrar interés por aprender las diferentes formas de deshabituación tabáquica.</a:t>
            </a:r>
          </a:p>
          <a:p>
            <a:pPr algn="just">
              <a:lnSpc>
                <a:spcPct val="100000"/>
              </a:lnSpc>
              <a:spcAft>
                <a:spcPts val="0"/>
              </a:spcAft>
            </a:pPr>
            <a:r>
              <a:rPr lang="es-ES" sz="2000" b="1" dirty="0">
                <a:solidFill>
                  <a:srgbClr val="0000FF"/>
                </a:solidFill>
                <a:ea typeface="Times New Roman" panose="02020603050405020304" pitchFamily="18" charset="0"/>
                <a:cs typeface="Times New Roman" panose="02020603050405020304" pitchFamily="18" charset="0"/>
              </a:rPr>
              <a:t>2º Criterios de exclusión:</a:t>
            </a:r>
            <a:r>
              <a:rPr lang="es-ES" sz="2000" dirty="0">
                <a:solidFill>
                  <a:srgbClr val="0000FF"/>
                </a:solidFill>
                <a:ea typeface="Times New Roman" panose="02020603050405020304" pitchFamily="18" charset="0"/>
                <a:cs typeface="Times New Roman" panose="02020603050405020304" pitchFamily="18" charset="0"/>
              </a:rPr>
              <a:t> </a:t>
            </a:r>
            <a:r>
              <a:rPr lang="es-ES" sz="2000" dirty="0">
                <a:ea typeface="Times New Roman" panose="02020603050405020304" pitchFamily="18" charset="0"/>
                <a:cs typeface="Times New Roman" panose="02020603050405020304" pitchFamily="18" charset="0"/>
              </a:rPr>
              <a:t>No ser empleado, familiar o amigo de un empleado de CVS </a:t>
            </a:r>
            <a:r>
              <a:rPr lang="es-ES" sz="2000" dirty="0" err="1">
                <a:ea typeface="Times New Roman" panose="02020603050405020304" pitchFamily="18" charset="0"/>
                <a:cs typeface="Times New Roman" panose="02020603050405020304" pitchFamily="18" charset="0"/>
              </a:rPr>
              <a:t>Caremark</a:t>
            </a:r>
            <a:r>
              <a:rPr lang="es-ES" sz="2000" dirty="0">
                <a:ea typeface="Times New Roman" panose="02020603050405020304" pitchFamily="18" charset="0"/>
                <a:cs typeface="Times New Roman" panose="02020603050405020304" pitchFamily="18" charset="0"/>
              </a:rPr>
              <a:t>.</a:t>
            </a:r>
          </a:p>
          <a:p>
            <a:pPr algn="just">
              <a:lnSpc>
                <a:spcPct val="100000"/>
              </a:lnSpc>
              <a:spcAft>
                <a:spcPts val="0"/>
              </a:spcAft>
            </a:pPr>
            <a:r>
              <a:rPr lang="es-ES" sz="2000" dirty="0">
                <a:ea typeface="Times New Roman" panose="02020603050405020304" pitchFamily="18" charset="0"/>
                <a:cs typeface="Times New Roman" panose="02020603050405020304" pitchFamily="18" charset="0"/>
              </a:rPr>
              <a:t> </a:t>
            </a:r>
          </a:p>
          <a:p>
            <a:pPr algn="just">
              <a:lnSpc>
                <a:spcPct val="100000"/>
              </a:lnSpc>
              <a:spcAft>
                <a:spcPts val="0"/>
              </a:spcAft>
            </a:pPr>
            <a:r>
              <a:rPr lang="es-ES" sz="2000" b="1" dirty="0">
                <a:solidFill>
                  <a:srgbClr val="0000FF"/>
                </a:solidFill>
                <a:ea typeface="Times New Roman" panose="02020603050405020304" pitchFamily="18" charset="0"/>
                <a:cs typeface="Times New Roman" panose="02020603050405020304" pitchFamily="18" charset="0"/>
              </a:rPr>
              <a:t>D) VARIABLES DE MEDIDA (ENDPOINT).</a:t>
            </a:r>
            <a:endParaRPr lang="es-ES" sz="2000" dirty="0">
              <a:solidFill>
                <a:srgbClr val="000000"/>
              </a:solidFill>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ea typeface="Times New Roman" panose="02020603050405020304" pitchFamily="18" charset="0"/>
                <a:cs typeface="Times New Roman" panose="02020603050405020304" pitchFamily="18" charset="0"/>
              </a:rPr>
              <a:t>1º Variables primarias: </a:t>
            </a:r>
            <a:r>
              <a:rPr lang="es-ES" sz="2000" dirty="0">
                <a:solidFill>
                  <a:srgbClr val="000000"/>
                </a:solidFill>
                <a:ea typeface="Times New Roman" panose="02020603050405020304" pitchFamily="18" charset="0"/>
                <a:cs typeface="Times New Roman" panose="02020603050405020304" pitchFamily="18" charset="0"/>
              </a:rPr>
              <a:t>Abstinencia mantenida a los 6 meses, determinada por el test de cotinina salivar (o </a:t>
            </a:r>
            <a:r>
              <a:rPr lang="es-ES" sz="2000" dirty="0" err="1">
                <a:solidFill>
                  <a:srgbClr val="000000"/>
                </a:solidFill>
                <a:ea typeface="Times New Roman" panose="02020603050405020304" pitchFamily="18" charset="0"/>
                <a:cs typeface="Times New Roman" panose="02020603050405020304" pitchFamily="18" charset="0"/>
              </a:rPr>
              <a:t>anabasina</a:t>
            </a:r>
            <a:r>
              <a:rPr lang="es-ES" sz="2000" dirty="0">
                <a:solidFill>
                  <a:srgbClr val="000000"/>
                </a:solidFill>
                <a:ea typeface="Times New Roman" panose="02020603050405020304" pitchFamily="18" charset="0"/>
                <a:cs typeface="Times New Roman" panose="02020603050405020304" pitchFamily="18" charset="0"/>
              </a:rPr>
              <a:t> en orina si eran usuarios de terapia de reemplazo de nicotina).</a:t>
            </a:r>
            <a:endParaRPr lang="es-ES" sz="2000" dirty="0">
              <a:solidFill>
                <a:srgbClr val="000000"/>
              </a:solidFill>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ea typeface="Times New Roman" panose="02020603050405020304" pitchFamily="18" charset="0"/>
                <a:cs typeface="Times New Roman" panose="02020603050405020304" pitchFamily="18" charset="0"/>
              </a:rPr>
              <a:t>2º Variables secundarias: </a:t>
            </a:r>
            <a:r>
              <a:rPr lang="es-ES" sz="2000" dirty="0">
                <a:solidFill>
                  <a:srgbClr val="000000"/>
                </a:solidFill>
                <a:ea typeface="Times New Roman" panose="02020603050405020304" pitchFamily="18" charset="0"/>
                <a:cs typeface="Times New Roman" panose="02020603050405020304" pitchFamily="18" charset="0"/>
              </a:rPr>
              <a:t>Tasa de abandono inicial a los 14 días, abstinencia mantenida durante 30 días y abstinencia mantenida a los 6 meses.</a:t>
            </a:r>
            <a:endParaRPr lang="es-ES" sz="2000" dirty="0">
              <a:solidFill>
                <a:srgbClr val="000000"/>
              </a:solidFill>
              <a:ea typeface="Times New Roman" panose="02020603050405020304" pitchFamily="18" charset="0"/>
              <a:cs typeface="Eras Medium ITC" panose="020B0602030504020804" pitchFamily="34" charset="0"/>
            </a:endParaRPr>
          </a:p>
          <a:p>
            <a:pPr algn="just"/>
            <a:endParaRPr lang="es-ES" dirty="0"/>
          </a:p>
        </p:txBody>
      </p:sp>
    </p:spTree>
    <p:extLst>
      <p:ext uri="{BB962C8B-B14F-4D97-AF65-F5344CB8AC3E}">
        <p14:creationId xmlns:p14="http://schemas.microsoft.com/office/powerpoint/2010/main" val="362717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fontScale="92500" lnSpcReduction="10000"/>
          </a:bodyPr>
          <a:lstStyle/>
          <a:p>
            <a:pPr algn="just">
              <a:lnSpc>
                <a:spcPct val="11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III. LO CONSEGUIDO.</a:t>
            </a:r>
            <a:endParaRPr lang="es-ES" sz="9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9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9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marL="457200" indent="-457200" algn="just">
              <a:lnSpc>
                <a:spcPct val="110000"/>
              </a:lnSpc>
              <a:spcAft>
                <a:spcPts val="0"/>
              </a:spcAft>
              <a:buAutoNum type="alphaUcParenR"/>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ASIGNACIÓN DE LOS SUJETOS A LOS GRUPOS.</a:t>
            </a:r>
            <a:endParaRPr lang="es-ES" sz="9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endParaRPr lang="es-ES" sz="9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¿Se efectuó la aleatorización?:</a:t>
            </a:r>
            <a:r>
              <a:rPr lang="es-ES" sz="2200" b="1"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Si, estratificada por: a) ingresos de la familia (más o menos de 60.000 dólares anuales); y b) tener o no aseguramiento con CVS </a:t>
            </a:r>
            <a:r>
              <a:rPr lang="es-ES" sz="22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Caremark</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¿Se mantuvo oculta la asignación de los grupos para los reclutadores?:</a:t>
            </a:r>
            <a:r>
              <a:rPr lang="es-ES" sz="2200" b="1"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Sí, pues el aspirante estaba en un listado estratificado desde la aleatorización.</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Participantes que fueron aleatorizados a los grupos intervención y de control.</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 Grupo de recompensa individual: 498</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b) Grupo de recompensa grupal cooperativa: 519, en subgrupos de 6 miembros</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c) Grupo de depósito previo individual: 582</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 Grupo de depósito previo grupal competitivo: 471, en subgrupos de 6 miembros</a:t>
            </a:r>
            <a:endParaRPr lang="es-ES" sz="2200" dirty="0">
              <a:solidFill>
                <a:srgbClr val="000000"/>
              </a:solidFill>
              <a:latin typeface="Eras Medium ITC" panose="020B06020305040208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 </a:t>
            </a:r>
            <a:r>
              <a:rPr lang="es-ES" sz="2200" dirty="0">
                <a:solidFill>
                  <a:srgbClr val="FF6600"/>
                </a:solidFill>
                <a:latin typeface="Calibri" panose="020F0502020204030204" pitchFamily="34" charset="0"/>
                <a:ea typeface="Times New Roman" panose="02020603050405020304" pitchFamily="18" charset="0"/>
                <a:cs typeface="Times New Roman" panose="02020603050405020304" pitchFamily="18" charset="0"/>
              </a:rPr>
              <a:t>Grupo de cuidado habitual (que sirve como control)</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468</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endParaRPr lang="es-ES" dirty="0"/>
          </a:p>
        </p:txBody>
      </p:sp>
    </p:spTree>
    <p:extLst>
      <p:ext uri="{BB962C8B-B14F-4D97-AF65-F5344CB8AC3E}">
        <p14:creationId xmlns:p14="http://schemas.microsoft.com/office/powerpoint/2010/main" val="2015779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¿Resultaron similares en el inicio los grupos de intervención y control con respecto a los factores pronósticos conocidos?:</a:t>
            </a:r>
            <a:r>
              <a:rPr lang="es-ES" sz="2000" dirty="0">
                <a:latin typeface="Calibri" panose="020F0502020204030204" pitchFamily="34" charset="0"/>
                <a:ea typeface="Times New Roman" panose="02020603050405020304" pitchFamily="18" charset="0"/>
                <a:cs typeface="Times New Roman" panose="02020603050405020304" pitchFamily="18" charset="0"/>
              </a:rPr>
              <a:t> Sí, según se resume a continuación: Edad: 33 años (IQR, 25 a 48); Mujeres 68,2%; Años de educación 13 (IQR, 12 a 15); Con ingreso anual en el hogar &gt; 60.000 dólares: 73,4%; Empleados de CVS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Caremark</a:t>
            </a:r>
            <a:r>
              <a:rPr lang="es-ES" sz="2000" dirty="0">
                <a:latin typeface="Calibri" panose="020F0502020204030204" pitchFamily="34" charset="0"/>
                <a:ea typeface="Times New Roman" panose="02020603050405020304" pitchFamily="18" charset="0"/>
                <a:cs typeface="Times New Roman" panose="02020603050405020304" pitchFamily="18" charset="0"/>
              </a:rPr>
              <a:t> CON seguro de salud: 34,8%; Empleados de CVS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Caremark</a:t>
            </a:r>
            <a:r>
              <a:rPr lang="es-ES" sz="2000" dirty="0">
                <a:latin typeface="Calibri" panose="020F0502020204030204" pitchFamily="34" charset="0"/>
                <a:ea typeface="Times New Roman" panose="02020603050405020304" pitchFamily="18" charset="0"/>
                <a:cs typeface="Times New Roman" panose="02020603050405020304" pitchFamily="18" charset="0"/>
              </a:rPr>
              <a:t> SIN seguro de salud: 29,6%; Familiares de empleados de CVS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Caremark</a:t>
            </a:r>
            <a:r>
              <a:rPr lang="es-ES" sz="2000" dirty="0">
                <a:latin typeface="Calibri" panose="020F0502020204030204" pitchFamily="34" charset="0"/>
                <a:ea typeface="Times New Roman" panose="02020603050405020304" pitchFamily="18" charset="0"/>
                <a:cs typeface="Times New Roman" panose="02020603050405020304" pitchFamily="18" charset="0"/>
              </a:rPr>
              <a:t> CON seguro de salud: 6,3%; Familiares de empleados de CVS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Caremark</a:t>
            </a:r>
            <a:r>
              <a:rPr lang="es-ES" sz="2000" dirty="0">
                <a:latin typeface="Calibri" panose="020F0502020204030204" pitchFamily="34" charset="0"/>
                <a:ea typeface="Times New Roman" panose="02020603050405020304" pitchFamily="18" charset="0"/>
                <a:cs typeface="Times New Roman" panose="02020603050405020304" pitchFamily="18" charset="0"/>
              </a:rPr>
              <a:t> SIN seguro de salud: 29,2%. </a:t>
            </a: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HISTORIA DE HÁBITO TABÁQUICO</a:t>
            </a:r>
            <a:r>
              <a:rPr lang="es-ES" sz="2000" dirty="0">
                <a:latin typeface="Calibri" panose="020F0502020204030204" pitchFamily="34" charset="0"/>
                <a:ea typeface="Times New Roman" panose="02020603050405020304" pitchFamily="18" charset="0"/>
                <a:cs typeface="Times New Roman" panose="02020603050405020304" pitchFamily="18" charset="0"/>
              </a:rPr>
              <a:t>: Cigarrillos por día: 15 (IQR, 9 a 20); Mediana de tiempo desde que fuma: 16,6 años (IQR, 6 a 26); Edad con la que comenzó a fumar: 17 años (IQR, 15 a 19).</a:t>
            </a: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Con nivel de dependencia de nicotina:</a:t>
            </a:r>
            <a:r>
              <a:rPr lang="es-ES" sz="2000" dirty="0">
                <a:latin typeface="Calibri" panose="020F0502020204030204" pitchFamily="34" charset="0"/>
                <a:ea typeface="Times New Roman" panose="02020603050405020304" pitchFamily="18" charset="0"/>
                <a:cs typeface="Times New Roman" panose="02020603050405020304" pitchFamily="18" charset="0"/>
              </a:rPr>
              <a:t> bajo 21,6%, bajo a moderado</a:t>
            </a:r>
            <a:r>
              <a:rPr lang="es-ES" sz="2000" dirty="0">
                <a:latin typeface="Arial" panose="020B060402020202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25,8%, moderado</a:t>
            </a:r>
            <a:r>
              <a:rPr lang="es-ES" sz="2000" dirty="0">
                <a:latin typeface="Arial" panose="020B060402020202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43,3%, alto 4,4%; Estadio en el que se encuentra para el cambio: Preparación</a:t>
            </a:r>
            <a:r>
              <a:rPr lang="es-ES" sz="2000" dirty="0">
                <a:latin typeface="Arial" panose="020B060402020202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63,9%, Contemplación</a:t>
            </a:r>
            <a:r>
              <a:rPr lang="es-ES" sz="2000" dirty="0">
                <a:latin typeface="Arial" panose="020B060402020202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36,0%; Consiguió en el pasado dejar el tabaco al menos 24 horas: 62,6%; Alguna vez usó preparados de nicotina o recibió asistencia profesional para dejar de fumar: 74,0%; Actualmente usa algún método para dejar de fumar: 29,2%.</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86258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¿Se mantuvo oculta la asignación de los grupos para los participantes y los investigadores que hacen el seguimiento?: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No y no</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¿Y para los investigadores que asignan los eventos?:</a:t>
            </a:r>
            <a:r>
              <a:rPr lang="es-ES" sz="2000"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Consideramos que sí, porque en el protocolo dice que el conjunto de datos estará cegado de toda la información de identificación personal cuando se exporte para su análisis, cuyo resultado constituye la asignación del evento.</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12885215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TotalTime>
  <Words>1260</Words>
  <Application>Microsoft Office PowerPoint</Application>
  <PresentationFormat>Panorámica</PresentationFormat>
  <Paragraphs>95</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Calibri</vt:lpstr>
      <vt:lpstr>Calibri Light</vt:lpstr>
      <vt:lpstr>Eras Medium ITC</vt:lpstr>
      <vt:lpstr>Times New Roman</vt:lpstr>
      <vt:lpstr>Times-Roman</vt:lpstr>
      <vt:lpstr>Tema de Office</vt:lpstr>
      <vt:lpstr>Evaluación GRADE del estudio:  Comparación de la aceptación, efectividad y eficacia entre 4 programas de incentivos económicos y los cuidados habituales para el abandono del tabaco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120</cp:revision>
  <dcterms:created xsi:type="dcterms:W3CDTF">2016-02-02T17:41:20Z</dcterms:created>
  <dcterms:modified xsi:type="dcterms:W3CDTF">2018-06-24T11:55:29Z</dcterms:modified>
</cp:coreProperties>
</file>