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4" r:id="rId4"/>
    <p:sldId id="306" r:id="rId5"/>
    <p:sldId id="305" r:id="rId6"/>
    <p:sldId id="279" r:id="rId7"/>
    <p:sldId id="308" r:id="rId8"/>
    <p:sldId id="298" r:id="rId9"/>
    <p:sldId id="281" r:id="rId10"/>
    <p:sldId id="309" r:id="rId11"/>
    <p:sldId id="310" r:id="rId12"/>
    <p:sldId id="301" r:id="rId13"/>
    <p:sldId id="311" r:id="rId14"/>
    <p:sldId id="282" r:id="rId15"/>
    <p:sldId id="312" r:id="rId16"/>
    <p:sldId id="283" r:id="rId17"/>
    <p:sldId id="299" r:id="rId18"/>
    <p:sldId id="287" r:id="rId19"/>
    <p:sldId id="300" r:id="rId20"/>
    <p:sldId id="288" r:id="rId21"/>
    <p:sldId id="307" r:id="rId22"/>
    <p:sldId id="313"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990099"/>
    <a:srgbClr val="66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7" autoAdjust="0"/>
    <p:restoredTop sz="94660"/>
  </p:normalViewPr>
  <p:slideViewPr>
    <p:cSldViewPr snapToGrid="0">
      <p:cViewPr varScale="1">
        <p:scale>
          <a:sx n="73" d="100"/>
          <a:sy n="73"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03307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3336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5481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88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55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32B486A-094D-4D57-948C-353F78C80F68}" type="datetimeFigureOut">
              <a:rPr lang="es-ES" smtClean="0"/>
              <a:t>25/02/2019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2885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32B486A-094D-4D57-948C-353F78C80F68}" type="datetimeFigureOut">
              <a:rPr lang="es-ES" smtClean="0"/>
              <a:t>25/02/2019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1864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32B486A-094D-4D57-948C-353F78C80F68}" type="datetimeFigureOut">
              <a:rPr lang="es-ES" smtClean="0"/>
              <a:t>25/02/2019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95852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2B486A-094D-4D57-948C-353F78C80F68}" type="datetimeFigureOut">
              <a:rPr lang="es-ES" smtClean="0"/>
              <a:t>25/02/2019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3723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25/02/2019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78878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25/02/2019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295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486A-094D-4D57-948C-353F78C80F68}" type="datetimeFigureOut">
              <a:rPr lang="es-ES" smtClean="0"/>
              <a:t>25/02/2019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AA0A-6A21-44C7-BE26-6C79A6836C73}" type="slidenum">
              <a:rPr lang="es-ES" smtClean="0"/>
              <a:t>‹Nº›</a:t>
            </a:fld>
            <a:endParaRPr lang="es-ES"/>
          </a:p>
        </p:txBody>
      </p:sp>
    </p:spTree>
    <p:extLst>
      <p:ext uri="{BB962C8B-B14F-4D97-AF65-F5344CB8AC3E}">
        <p14:creationId xmlns:p14="http://schemas.microsoft.com/office/powerpoint/2010/main" val="152860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evalmedicamento.weebly.com/uploads/1/0/8/6/10866180/calculadora_var_dicot.x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0343" y="577266"/>
            <a:ext cx="9901645" cy="2387600"/>
          </a:xfrm>
        </p:spPr>
        <p:txBody>
          <a:bodyPr>
            <a:normAutofit/>
          </a:bodyPr>
          <a:lstStyle/>
          <a:p>
            <a:pPr algn="l"/>
            <a:r>
              <a:rPr lang="es-ES" sz="3600" dirty="0" smtClean="0">
                <a:solidFill>
                  <a:srgbClr val="990099"/>
                </a:solidFill>
                <a:latin typeface="+mn-lt"/>
              </a:rPr>
              <a:t>Evaluación </a:t>
            </a:r>
            <a:r>
              <a:rPr lang="es-ES" sz="3600" dirty="0">
                <a:solidFill>
                  <a:srgbClr val="990099"/>
                </a:solidFill>
                <a:latin typeface="+mn-lt"/>
              </a:rPr>
              <a:t>GRADE del </a:t>
            </a:r>
            <a:r>
              <a:rPr lang="es-ES" sz="3600" dirty="0" smtClean="0">
                <a:solidFill>
                  <a:srgbClr val="990099"/>
                </a:solidFill>
                <a:latin typeface="+mn-lt"/>
              </a:rPr>
              <a:t>Ensayo Clínico:</a:t>
            </a:r>
            <a:r>
              <a:rPr lang="es-ES" sz="3600" dirty="0">
                <a:solidFill>
                  <a:srgbClr val="000000"/>
                </a:solidFill>
                <a:latin typeface="+mn-lt"/>
              </a:rPr>
              <a:t/>
            </a:r>
            <a:br>
              <a:rPr lang="es-ES" sz="3600" dirty="0">
                <a:solidFill>
                  <a:srgbClr val="000000"/>
                </a:solidFill>
                <a:latin typeface="+mn-lt"/>
              </a:rPr>
            </a:br>
            <a:r>
              <a:rPr lang="es-ES" sz="800" dirty="0">
                <a:solidFill>
                  <a:srgbClr val="000000"/>
                </a:solidFill>
                <a:latin typeface="+mn-lt"/>
              </a:rPr>
              <a:t/>
            </a:r>
            <a:br>
              <a:rPr lang="es-ES" sz="800" dirty="0">
                <a:solidFill>
                  <a:srgbClr val="000000"/>
                </a:solidFill>
                <a:latin typeface="+mn-lt"/>
              </a:rPr>
            </a:br>
            <a:r>
              <a:rPr lang="es-ES" sz="800" dirty="0">
                <a:solidFill>
                  <a:srgbClr val="000000"/>
                </a:solidFill>
                <a:latin typeface="+mn-lt"/>
              </a:rPr>
              <a:t> </a:t>
            </a:r>
            <a:r>
              <a:rPr lang="es-ES" sz="4300" dirty="0">
                <a:solidFill>
                  <a:srgbClr val="000000"/>
                </a:solidFill>
                <a:latin typeface="+mn-lt"/>
              </a:rPr>
              <a:t/>
            </a:r>
            <a:br>
              <a:rPr lang="es-ES" sz="4300" dirty="0">
                <a:solidFill>
                  <a:srgbClr val="000000"/>
                </a:solidFill>
                <a:latin typeface="+mn-lt"/>
              </a:rPr>
            </a:br>
            <a:r>
              <a:rPr lang="es-ES" sz="2500" dirty="0" smtClean="0">
                <a:solidFill>
                  <a:srgbClr val="0000FF"/>
                </a:solidFill>
                <a:latin typeface="+mn-lt"/>
              </a:rPr>
              <a:t>Estudio </a:t>
            </a:r>
            <a:r>
              <a:rPr lang="es-ES" sz="2500" dirty="0">
                <a:solidFill>
                  <a:srgbClr val="0000FF"/>
                </a:solidFill>
                <a:latin typeface="+mn-lt"/>
              </a:rPr>
              <a:t>APHINITY: </a:t>
            </a:r>
            <a:r>
              <a:rPr lang="es-ES" sz="2500" dirty="0" err="1">
                <a:solidFill>
                  <a:srgbClr val="0000FF"/>
                </a:solidFill>
                <a:latin typeface="+mn-lt"/>
              </a:rPr>
              <a:t>Adyuvancia</a:t>
            </a:r>
            <a:r>
              <a:rPr lang="es-ES" sz="2500" dirty="0">
                <a:solidFill>
                  <a:srgbClr val="0000FF"/>
                </a:solidFill>
                <a:latin typeface="+mn-lt"/>
              </a:rPr>
              <a:t> con </a:t>
            </a:r>
            <a:r>
              <a:rPr lang="es-ES" sz="2500" dirty="0" err="1">
                <a:solidFill>
                  <a:srgbClr val="0000FF"/>
                </a:solidFill>
                <a:latin typeface="+mn-lt"/>
              </a:rPr>
              <a:t>Pertuzumab</a:t>
            </a:r>
            <a:r>
              <a:rPr lang="es-ES" sz="2500" dirty="0">
                <a:solidFill>
                  <a:srgbClr val="0000FF"/>
                </a:solidFill>
                <a:latin typeface="+mn-lt"/>
              </a:rPr>
              <a:t> + </a:t>
            </a:r>
            <a:r>
              <a:rPr lang="es-ES" sz="2500" dirty="0" err="1">
                <a:solidFill>
                  <a:srgbClr val="0000FF"/>
                </a:solidFill>
                <a:latin typeface="+mn-lt"/>
              </a:rPr>
              <a:t>Trastuzumab</a:t>
            </a:r>
            <a:r>
              <a:rPr lang="es-ES" sz="2500" dirty="0">
                <a:solidFill>
                  <a:srgbClr val="0000FF"/>
                </a:solidFill>
                <a:latin typeface="+mn-lt"/>
              </a:rPr>
              <a:t> </a:t>
            </a:r>
            <a:r>
              <a:rPr lang="es-ES" sz="2500">
                <a:solidFill>
                  <a:srgbClr val="0000FF"/>
                </a:solidFill>
                <a:latin typeface="+mn-lt"/>
              </a:rPr>
              <a:t>vs </a:t>
            </a:r>
            <a:r>
              <a:rPr lang="es-ES" sz="2500" smtClean="0">
                <a:solidFill>
                  <a:srgbClr val="0000FF"/>
                </a:solidFill>
                <a:latin typeface="+mn-lt"/>
              </a:rPr>
              <a:t> </a:t>
            </a:r>
            <a:r>
              <a:rPr lang="es-ES" sz="2500" dirty="0" err="1" smtClean="0">
                <a:solidFill>
                  <a:srgbClr val="0000FF"/>
                </a:solidFill>
                <a:latin typeface="+mn-lt"/>
              </a:rPr>
              <a:t>Trastuzumab</a:t>
            </a:r>
            <a:r>
              <a:rPr lang="es-ES" sz="2500" dirty="0" smtClean="0">
                <a:solidFill>
                  <a:srgbClr val="0000FF"/>
                </a:solidFill>
                <a:latin typeface="+mn-lt"/>
              </a:rPr>
              <a:t> </a:t>
            </a:r>
            <a:r>
              <a:rPr lang="es-ES" sz="2500" dirty="0">
                <a:solidFill>
                  <a:srgbClr val="0000FF"/>
                </a:solidFill>
                <a:latin typeface="+mn-lt"/>
              </a:rPr>
              <a:t>en Cáncer de Mama HER2+ en estadios iniciales.</a:t>
            </a:r>
          </a:p>
        </p:txBody>
      </p:sp>
      <p:sp>
        <p:nvSpPr>
          <p:cNvPr id="3" name="Subtítulo 2"/>
          <p:cNvSpPr>
            <a:spLocks noGrp="1"/>
          </p:cNvSpPr>
          <p:nvPr>
            <p:ph type="subTitle" idx="1"/>
          </p:nvPr>
        </p:nvSpPr>
        <p:spPr>
          <a:xfrm>
            <a:off x="1214846" y="3425689"/>
            <a:ext cx="9361714" cy="1655762"/>
          </a:xfrm>
        </p:spPr>
        <p:txBody>
          <a:bodyPr/>
          <a:lstStyle/>
          <a:p>
            <a:pPr algn="l"/>
            <a:r>
              <a:rPr lang="es-ES" sz="1800" dirty="0" smtClean="0">
                <a:solidFill>
                  <a:srgbClr val="000000"/>
                </a:solidFill>
                <a:latin typeface="Calibri Light" panose="020F0302020204030204"/>
                <a:ea typeface="+mj-ea"/>
                <a:cs typeface="+mj-cs"/>
              </a:rPr>
              <a:t>Luis Bravo García-Cuevas; Servicio </a:t>
            </a:r>
            <a:r>
              <a:rPr lang="es-ES" sz="1800" dirty="0">
                <a:solidFill>
                  <a:srgbClr val="000000"/>
                </a:solidFill>
                <a:latin typeface="Calibri Light" panose="020F0302020204030204"/>
                <a:ea typeface="+mj-ea"/>
                <a:cs typeface="+mj-cs"/>
              </a:rPr>
              <a:t>de </a:t>
            </a:r>
            <a:r>
              <a:rPr lang="es-ES" sz="1800" dirty="0" smtClean="0">
                <a:solidFill>
                  <a:srgbClr val="000000"/>
                </a:solidFill>
                <a:latin typeface="Calibri Light" panose="020F0302020204030204"/>
                <a:ea typeface="+mj-ea"/>
                <a:cs typeface="+mj-cs"/>
              </a:rPr>
              <a:t>Farmacia Hospitalaria, </a:t>
            </a:r>
            <a:r>
              <a:rPr lang="es-ES" sz="1800" dirty="0">
                <a:solidFill>
                  <a:srgbClr val="000000"/>
                </a:solidFill>
                <a:latin typeface="Calibri Light" panose="020F0302020204030204"/>
                <a:ea typeface="+mj-ea"/>
                <a:cs typeface="+mj-cs"/>
              </a:rPr>
              <a:t>Complejo Hospitalario </a:t>
            </a:r>
            <a:r>
              <a:rPr lang="es-ES" sz="1800" dirty="0" smtClean="0">
                <a:solidFill>
                  <a:srgbClr val="000000"/>
                </a:solidFill>
                <a:latin typeface="Calibri Light" panose="020F0302020204030204"/>
                <a:ea typeface="+mj-ea"/>
                <a:cs typeface="+mj-cs"/>
              </a:rPr>
              <a:t>Universitario de Badajoz</a:t>
            </a:r>
            <a:endParaRPr lang="es-ES" sz="500" dirty="0" smtClean="0">
              <a:solidFill>
                <a:srgbClr val="000000"/>
              </a:solidFill>
              <a:latin typeface="Calibri Light" panose="020F0302020204030204"/>
              <a:ea typeface="+mj-ea"/>
              <a:cs typeface="+mj-cs"/>
            </a:endParaRPr>
          </a:p>
          <a:p>
            <a:pPr algn="l"/>
            <a:r>
              <a:rPr lang="es-ES" sz="500" dirty="0">
                <a:solidFill>
                  <a:srgbClr val="000000"/>
                </a:solidFill>
                <a:latin typeface="Calibri Light" panose="020F0302020204030204"/>
                <a:ea typeface="+mj-ea"/>
                <a:cs typeface="+mj-cs"/>
              </a:rPr>
              <a:t/>
            </a:r>
            <a:br>
              <a:rPr lang="es-ES" sz="500" dirty="0">
                <a:solidFill>
                  <a:srgbClr val="000000"/>
                </a:solidFill>
                <a:latin typeface="Calibri Light" panose="020F0302020204030204"/>
                <a:ea typeface="+mj-ea"/>
                <a:cs typeface="+mj-cs"/>
              </a:rPr>
            </a:br>
            <a:r>
              <a:rPr lang="es-ES" sz="1800" dirty="0">
                <a:solidFill>
                  <a:srgbClr val="000000"/>
                </a:solidFill>
                <a:latin typeface="Calibri Light" panose="020F0302020204030204"/>
                <a:ea typeface="+mj-ea"/>
                <a:cs typeface="+mj-cs"/>
              </a:rPr>
              <a:t>Oficina de Evaluación de Medicamentos del SES</a:t>
            </a:r>
          </a:p>
          <a:p>
            <a:pPr algn="l"/>
            <a:r>
              <a:rPr lang="es-ES" sz="1800" dirty="0">
                <a:solidFill>
                  <a:srgbClr val="000000"/>
                </a:solidFill>
                <a:latin typeface="Calibri Light" panose="020F0302020204030204"/>
                <a:ea typeface="+mj-ea"/>
                <a:cs typeface="+mj-cs"/>
              </a:rPr>
              <a:t>Web </a:t>
            </a:r>
            <a:r>
              <a:rPr lang="es-ES" sz="1800" u="sng" dirty="0">
                <a:solidFill>
                  <a:srgbClr val="0000FF"/>
                </a:solidFill>
                <a:latin typeface="Calibri Light" panose="020F0302020204030204"/>
                <a:ea typeface="+mj-ea"/>
                <a:cs typeface="+mj-cs"/>
              </a:rPr>
              <a:t>evalmed.es</a:t>
            </a:r>
            <a:r>
              <a:rPr lang="es-ES" sz="1800" dirty="0">
                <a:solidFill>
                  <a:srgbClr val="000000"/>
                </a:solidFill>
                <a:latin typeface="Calibri Light" panose="020F0302020204030204"/>
                <a:ea typeface="+mj-ea"/>
                <a:cs typeface="+mj-cs"/>
              </a:rPr>
              <a:t>. </a:t>
            </a:r>
            <a:r>
              <a:rPr lang="es-ES" sz="1800" dirty="0" smtClean="0">
                <a:solidFill>
                  <a:srgbClr val="000000"/>
                </a:solidFill>
                <a:latin typeface="Calibri Light" panose="020F0302020204030204"/>
                <a:ea typeface="+mj-ea"/>
                <a:cs typeface="+mj-cs"/>
              </a:rPr>
              <a:t>25-feb-2019</a:t>
            </a:r>
            <a:endParaRPr lang="es-ES" dirty="0"/>
          </a:p>
        </p:txBody>
      </p:sp>
      <p:pic>
        <p:nvPicPr>
          <p:cNvPr id="5" name="Imagen 4"/>
          <p:cNvPicPr>
            <a:picLocks noChangeAspect="1"/>
          </p:cNvPicPr>
          <p:nvPr/>
        </p:nvPicPr>
        <p:blipFill>
          <a:blip r:embed="rId2"/>
          <a:stretch>
            <a:fillRect/>
          </a:stretch>
        </p:blipFill>
        <p:spPr>
          <a:xfrm>
            <a:off x="1313953" y="5389143"/>
            <a:ext cx="1133954" cy="646232"/>
          </a:xfrm>
          <a:prstGeom prst="rect">
            <a:avLst/>
          </a:prstGeom>
        </p:spPr>
      </p:pic>
    </p:spTree>
    <p:extLst>
      <p:ext uri="{BB962C8B-B14F-4D97-AF65-F5344CB8AC3E}">
        <p14:creationId xmlns:p14="http://schemas.microsoft.com/office/powerpoint/2010/main" val="768488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fontScale="92500" lnSpcReduction="20000"/>
          </a:bodyPr>
          <a:lstStyle/>
          <a:p>
            <a:pPr algn="just">
              <a:lnSpc>
                <a:spcPct val="110000"/>
              </a:lnSpc>
              <a:spcAft>
                <a:spcPts val="0"/>
              </a:spcAft>
            </a:pPr>
            <a:r>
              <a:rPr lang="es-ES_tradnl" sz="2200" b="1" dirty="0">
                <a:solidFill>
                  <a:srgbClr val="0000FF"/>
                </a:solidFill>
                <a:latin typeface="Calibri" panose="020F0502020204030204" pitchFamily="34" charset="0"/>
                <a:ea typeface="Times New Roman" panose="02020603050405020304" pitchFamily="18" charset="0"/>
              </a:rPr>
              <a:t>C) </a:t>
            </a:r>
            <a:r>
              <a:rPr lang="es-ES_tradnl" sz="2200" b="1" dirty="0" smtClean="0">
                <a:solidFill>
                  <a:srgbClr val="0000FF"/>
                </a:solidFill>
                <a:latin typeface="Calibri" panose="020F0502020204030204" pitchFamily="34" charset="0"/>
                <a:ea typeface="Times New Roman" panose="02020603050405020304" pitchFamily="18" charset="0"/>
              </a:rPr>
              <a:t>RESULTADOS: </a:t>
            </a:r>
            <a:r>
              <a:rPr lang="es-ES_tradnl" sz="2200" dirty="0" smtClean="0">
                <a:latin typeface="Calibri" panose="020F0502020204030204" pitchFamily="34" charset="0"/>
                <a:ea typeface="Times New Roman" panose="02020603050405020304" pitchFamily="18" charset="0"/>
              </a:rPr>
              <a:t>Todos </a:t>
            </a:r>
            <a:r>
              <a:rPr lang="es-ES_tradnl" sz="2200" dirty="0">
                <a:latin typeface="Calibri" panose="020F0502020204030204" pitchFamily="34" charset="0"/>
                <a:ea typeface="Times New Roman" panose="02020603050405020304" pitchFamily="18" charset="0"/>
              </a:rPr>
              <a:t>los resultados de beneficios y daños añadidos los mostramos extensamente en la </a:t>
            </a:r>
            <a:r>
              <a:rPr lang="es-ES_tradnl" sz="2200" b="1" dirty="0">
                <a:solidFill>
                  <a:srgbClr val="993300"/>
                </a:solidFill>
                <a:latin typeface="Calibri" panose="020F0502020204030204" pitchFamily="34" charset="0"/>
                <a:ea typeface="Times New Roman" panose="02020603050405020304" pitchFamily="18" charset="0"/>
              </a:rPr>
              <a:t>tabla 2</a:t>
            </a:r>
            <a:r>
              <a:rPr lang="es-ES_tradnl" sz="2200" dirty="0">
                <a:latin typeface="Calibri" panose="020F0502020204030204" pitchFamily="34" charset="0"/>
                <a:ea typeface="Times New Roman" panose="02020603050405020304" pitchFamily="18" charset="0"/>
              </a:rPr>
              <a:t>, de los que destacamos resumidamente:</a:t>
            </a:r>
            <a:endParaRPr lang="es-ES" sz="22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2200" b="1" dirty="0" smtClean="0">
                <a:latin typeface="Calibri" panose="020F0502020204030204" pitchFamily="34" charset="0"/>
                <a:ea typeface="Times New Roman" panose="02020603050405020304" pitchFamily="18" charset="0"/>
              </a:rPr>
              <a:t>1</a:t>
            </a:r>
            <a:r>
              <a:rPr lang="es-ES_tradnl" sz="2200" b="1" dirty="0">
                <a:latin typeface="Calibri" panose="020F0502020204030204" pitchFamily="34" charset="0"/>
                <a:ea typeface="Times New Roman" panose="02020603050405020304" pitchFamily="18" charset="0"/>
              </a:rPr>
              <a:t>. </a:t>
            </a:r>
            <a:r>
              <a:rPr lang="es-ES_tradnl" sz="2200" b="1" u="sng" dirty="0">
                <a:latin typeface="Calibri" panose="020F0502020204030204" pitchFamily="34" charset="0"/>
                <a:ea typeface="Times New Roman" panose="02020603050405020304" pitchFamily="18" charset="0"/>
              </a:rPr>
              <a:t>Supervivencia:</a:t>
            </a:r>
            <a:r>
              <a:rPr lang="es-ES_tradnl" sz="2200" dirty="0">
                <a:latin typeface="Calibri" panose="020F0502020204030204" pitchFamily="34" charset="0"/>
                <a:ea typeface="Times New Roman" panose="02020603050405020304" pitchFamily="18" charset="0"/>
              </a:rPr>
              <a:t> No hubo diferencias estadísticamente significativas, pues sobrevivieron 2320/2400 (96,67%) en el grupo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frente a 2315/2404 (96,3%) en el grupo de Placebo; RR 1,00 (0,99-1,01), NNT -271 (-70 a 147) en 45,4 meses.</a:t>
            </a:r>
            <a:endParaRPr lang="es-ES" sz="22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2200" dirty="0">
                <a:latin typeface="Calibri" panose="020F0502020204030204" pitchFamily="34" charset="0"/>
                <a:ea typeface="Times New Roman" panose="02020603050405020304" pitchFamily="18" charset="0"/>
              </a:rPr>
              <a:t> </a:t>
            </a:r>
            <a:r>
              <a:rPr lang="es-ES_tradnl" sz="2200" b="1" dirty="0" smtClean="0">
                <a:latin typeface="Calibri" panose="020F0502020204030204" pitchFamily="34" charset="0"/>
                <a:ea typeface="Times New Roman" panose="02020603050405020304" pitchFamily="18" charset="0"/>
              </a:rPr>
              <a:t>2</a:t>
            </a:r>
            <a:r>
              <a:rPr lang="es-ES_tradnl" sz="2200" b="1" dirty="0">
                <a:latin typeface="Calibri" panose="020F0502020204030204" pitchFamily="34" charset="0"/>
                <a:ea typeface="Times New Roman" panose="02020603050405020304" pitchFamily="18" charset="0"/>
              </a:rPr>
              <a:t>. Modalidades de porcentajes de supervivencia libre de enfermedad</a:t>
            </a:r>
            <a:r>
              <a:rPr lang="es-ES_tradnl" sz="2200" dirty="0">
                <a:latin typeface="Calibri" panose="020F0502020204030204" pitchFamily="34" charset="0"/>
                <a:ea typeface="Times New Roman" panose="02020603050405020304" pitchFamily="18" charset="0"/>
              </a:rPr>
              <a:t>:</a:t>
            </a:r>
            <a:endParaRPr lang="es-ES" sz="2200" dirty="0">
              <a:latin typeface="Times New Roman" panose="02020603050405020304" pitchFamily="18" charset="0"/>
              <a:ea typeface="Times New Roman" panose="02020603050405020304" pitchFamily="18" charset="0"/>
            </a:endParaRPr>
          </a:p>
          <a:p>
            <a:pPr indent="450215" algn="just">
              <a:lnSpc>
                <a:spcPct val="110000"/>
              </a:lnSpc>
              <a:spcAft>
                <a:spcPts val="0"/>
              </a:spcAft>
            </a:pPr>
            <a:r>
              <a:rPr lang="es-ES_tradnl" sz="2200" dirty="0">
                <a:latin typeface="Calibri" panose="020F0502020204030204" pitchFamily="34" charset="0"/>
                <a:ea typeface="Times New Roman" panose="02020603050405020304" pitchFamily="18" charset="0"/>
              </a:rPr>
              <a:t>a) </a:t>
            </a:r>
            <a:r>
              <a:rPr lang="es-ES_tradnl" sz="2200" u="sng" dirty="0">
                <a:latin typeface="Calibri" panose="020F0502020204030204" pitchFamily="34" charset="0"/>
                <a:ea typeface="Times New Roman" panose="02020603050405020304" pitchFamily="18" charset="0"/>
              </a:rPr>
              <a:t>Porcentaje de Supervivencia libre de enfermedad invasiva</a:t>
            </a:r>
            <a:r>
              <a:rPr lang="es-ES_tradnl" sz="2200" dirty="0">
                <a:latin typeface="Calibri" panose="020F0502020204030204" pitchFamily="34" charset="0"/>
                <a:ea typeface="Times New Roman" panose="02020603050405020304" pitchFamily="18" charset="0"/>
              </a:rPr>
              <a:t>: se encontraron diferencias estadísticamente significativas entre 2229/2400 (92,88%) en el grupo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frente a 2194/2404 (91,26%) del grupo de Placebo, RR 1,02 (1,001-1,03); RAR 1,61% (0,08% a 3,15%); </a:t>
            </a:r>
            <a:r>
              <a:rPr lang="es-ES_tradnl" sz="2200" dirty="0">
                <a:solidFill>
                  <a:srgbClr val="008000"/>
                </a:solidFill>
                <a:latin typeface="Calibri" panose="020F0502020204030204" pitchFamily="34" charset="0"/>
                <a:ea typeface="Times New Roman" panose="02020603050405020304" pitchFamily="18" charset="0"/>
              </a:rPr>
              <a:t>NNT 62 (32 a 1238) en 45,4 meses</a:t>
            </a:r>
            <a:r>
              <a:rPr lang="es-ES_tradnl" sz="2200" dirty="0">
                <a:latin typeface="Calibri" panose="020F0502020204030204" pitchFamily="34" charset="0"/>
                <a:ea typeface="Times New Roman" panose="02020603050405020304" pitchFamily="18" charset="0"/>
              </a:rPr>
              <a:t>, y potencia estadística 54,20%.</a:t>
            </a:r>
            <a:endParaRPr lang="es-ES" sz="2200" dirty="0">
              <a:latin typeface="Times New Roman" panose="02020603050405020304" pitchFamily="18" charset="0"/>
              <a:ea typeface="Times New Roman" panose="02020603050405020304" pitchFamily="18" charset="0"/>
            </a:endParaRPr>
          </a:p>
          <a:p>
            <a:pPr indent="450215" algn="just">
              <a:lnSpc>
                <a:spcPct val="110000"/>
              </a:lnSpc>
              <a:spcAft>
                <a:spcPts val="0"/>
              </a:spcAft>
            </a:pPr>
            <a:r>
              <a:rPr lang="es-ES_tradnl" sz="2200" dirty="0">
                <a:latin typeface="Calibri" panose="020F0502020204030204" pitchFamily="34" charset="0"/>
                <a:ea typeface="Times New Roman" panose="02020603050405020304" pitchFamily="18" charset="0"/>
              </a:rPr>
              <a:t>Para precisar nosotros más este resultado, para la enfermedad invasiva calculamos el </a:t>
            </a:r>
            <a:r>
              <a:rPr lang="es-ES_tradnl" sz="2200" u="sng" dirty="0">
                <a:latin typeface="Calibri" panose="020F0502020204030204" pitchFamily="34" charset="0"/>
                <a:ea typeface="Times New Roman" panose="02020603050405020304" pitchFamily="18" charset="0"/>
              </a:rPr>
              <a:t>Tiempo Libre de Supervivencia Libre de Evento (</a:t>
            </a:r>
            <a:r>
              <a:rPr lang="es-ES_tradnl" sz="2200" u="sng" dirty="0" err="1">
                <a:latin typeface="Calibri" panose="020F0502020204030204" pitchFamily="34" charset="0"/>
                <a:ea typeface="Times New Roman" panose="02020603050405020304" pitchFamily="18" charset="0"/>
              </a:rPr>
              <a:t>tSLEv</a:t>
            </a:r>
            <a:r>
              <a:rPr lang="es-ES_tradnl" sz="2200" u="sng" dirty="0">
                <a:latin typeface="Calibri" panose="020F0502020204030204" pitchFamily="34" charset="0"/>
                <a:ea typeface="Times New Roman" panose="02020603050405020304" pitchFamily="18" charset="0"/>
              </a:rPr>
              <a:t>)</a:t>
            </a:r>
            <a:r>
              <a:rPr lang="es-ES_tradnl" sz="2200" dirty="0">
                <a:latin typeface="Calibri" panose="020F0502020204030204" pitchFamily="34" charset="0"/>
                <a:ea typeface="Times New Roman" panose="02020603050405020304" pitchFamily="18" charset="0"/>
              </a:rPr>
              <a:t>, mediante la medición del área bajos las curvas, obtenemos una media 45,46 meses en el grupo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frente a 45,06 meses en el grupo de Placebo, cuya Diferencia de medias o </a:t>
            </a:r>
            <a:r>
              <a:rPr lang="es-ES_tradnl" sz="2200" dirty="0">
                <a:solidFill>
                  <a:srgbClr val="008000"/>
                </a:solidFill>
                <a:latin typeface="Calibri" panose="020F0502020204030204" pitchFamily="34" charset="0"/>
                <a:ea typeface="Times New Roman" panose="02020603050405020304" pitchFamily="18" charset="0"/>
              </a:rPr>
              <a:t>Prolongación del Tiempo de Supervivencia Libre de Evento (</a:t>
            </a:r>
            <a:r>
              <a:rPr lang="es-ES_tradnl" sz="2200" dirty="0" err="1">
                <a:solidFill>
                  <a:srgbClr val="008000"/>
                </a:solidFill>
                <a:latin typeface="Calibri" panose="020F0502020204030204" pitchFamily="34" charset="0"/>
                <a:ea typeface="Times New Roman" panose="02020603050405020304" pitchFamily="18" charset="0"/>
              </a:rPr>
              <a:t>PtSLEv</a:t>
            </a:r>
            <a:r>
              <a:rPr lang="es-ES_tradnl" sz="2200" dirty="0">
                <a:solidFill>
                  <a:srgbClr val="008000"/>
                </a:solidFill>
                <a:latin typeface="Calibri" panose="020F0502020204030204" pitchFamily="34" charset="0"/>
                <a:ea typeface="Times New Roman" panose="02020603050405020304" pitchFamily="18" charset="0"/>
              </a:rPr>
              <a:t>) es de 12,1 días en 48 meses, equivalentes a 3 días por año</a:t>
            </a:r>
            <a:r>
              <a:rPr lang="es-ES_tradnl" sz="2200" dirty="0">
                <a:latin typeface="Calibri" panose="020F0502020204030204" pitchFamily="34" charset="0"/>
                <a:ea typeface="Times New Roman" panose="02020603050405020304" pitchFamily="18" charset="0"/>
              </a:rPr>
              <a:t>. Mostramos estos cálculos en la </a:t>
            </a:r>
            <a:r>
              <a:rPr lang="es-ES_tradnl" sz="2200" b="1" dirty="0">
                <a:solidFill>
                  <a:srgbClr val="993300"/>
                </a:solidFill>
                <a:latin typeface="Calibri" panose="020F0502020204030204" pitchFamily="34" charset="0"/>
                <a:ea typeface="Times New Roman" panose="02020603050405020304" pitchFamily="18" charset="0"/>
              </a:rPr>
              <a:t>tabla 3</a:t>
            </a:r>
            <a:r>
              <a:rPr lang="es-ES_tradnl" sz="2200" dirty="0">
                <a:latin typeface="Calibri" panose="020F0502020204030204" pitchFamily="34" charset="0"/>
                <a:ea typeface="Times New Roman" panose="02020603050405020304" pitchFamily="18" charset="0"/>
              </a:rPr>
              <a:t>. A pesar de que el método de cálculo del área bajo la curva es el clásico de la suma de los polígonos debajo de cada tramo horizontal y oblicuo, nos hemos basado en el sencillo método que desarrollaron </a:t>
            </a:r>
            <a:r>
              <a:rPr lang="es-ES_tradnl" sz="2200" dirty="0" err="1">
                <a:latin typeface="Calibri" panose="020F0502020204030204" pitchFamily="34" charset="0"/>
                <a:ea typeface="Times New Roman" panose="02020603050405020304" pitchFamily="18" charset="0"/>
              </a:rPr>
              <a:t>Kristensen</a:t>
            </a:r>
            <a:r>
              <a:rPr lang="es-ES_tradnl" sz="2200" dirty="0">
                <a:latin typeface="Calibri" panose="020F0502020204030204" pitchFamily="34" charset="0"/>
                <a:ea typeface="Times New Roman" panose="02020603050405020304" pitchFamily="18" charset="0"/>
              </a:rPr>
              <a:t> y col del contaje de los píxeles como representantes de las áreas, con una demostración práctica en el </a:t>
            </a:r>
            <a:r>
              <a:rPr lang="es-ES_tradnl" sz="2200" dirty="0" err="1">
                <a:latin typeface="Calibri" panose="020F0502020204030204" pitchFamily="34" charset="0"/>
                <a:ea typeface="Times New Roman" panose="02020603050405020304" pitchFamily="18" charset="0"/>
              </a:rPr>
              <a:t>Appendix</a:t>
            </a:r>
            <a:r>
              <a:rPr lang="es-ES_tradnl" sz="2200" dirty="0">
                <a:latin typeface="Calibri" panose="020F0502020204030204" pitchFamily="34" charset="0"/>
                <a:ea typeface="Times New Roman" panose="02020603050405020304" pitchFamily="18" charset="0"/>
              </a:rPr>
              <a:t> B.</a:t>
            </a:r>
            <a:endParaRPr lang="es-ES" sz="22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183980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a:bodyPr>
          <a:lstStyle/>
          <a:p>
            <a:pPr indent="450215" algn="just">
              <a:lnSpc>
                <a:spcPct val="100000"/>
              </a:lnSpc>
              <a:spcAft>
                <a:spcPts val="0"/>
              </a:spcAft>
            </a:pPr>
            <a:r>
              <a:rPr lang="es-ES_tradnl" sz="2000" i="1" dirty="0">
                <a:latin typeface="Calibri" panose="020F0502020204030204" pitchFamily="34" charset="0"/>
                <a:ea typeface="Times New Roman" panose="02020603050405020304" pitchFamily="18" charset="0"/>
              </a:rPr>
              <a:t>b) Cuando se define </a:t>
            </a:r>
            <a:r>
              <a:rPr lang="es-ES_tradnl" sz="2000" i="1" u="sng" dirty="0">
                <a:latin typeface="Calibri" panose="020F0502020204030204" pitchFamily="34" charset="0"/>
                <a:ea typeface="Times New Roman" panose="02020603050405020304" pitchFamily="18" charset="0"/>
              </a:rPr>
              <a:t>según STEEP el porcentaje de Supervivencia libre de enfermedad invasiva</a:t>
            </a:r>
            <a:r>
              <a:rPr lang="es-ES_tradnl" sz="2000" i="1" dirty="0">
                <a:latin typeface="Calibri" panose="020F0502020204030204" pitchFamily="34" charset="0"/>
                <a:ea typeface="Times New Roman" panose="02020603050405020304" pitchFamily="18" charset="0"/>
              </a:rPr>
              <a:t>, se encontraron diferencias entre 2211/2400 (92,13%) vs 2174/2404 (90,43%); RR 1,02 (1-1,04); RAR 1,69% (0,1% a 3,29%); </a:t>
            </a:r>
            <a:r>
              <a:rPr lang="es-ES_tradnl" sz="2000" i="1" dirty="0">
                <a:solidFill>
                  <a:srgbClr val="008000"/>
                </a:solidFill>
                <a:latin typeface="Calibri" panose="020F0502020204030204" pitchFamily="34" charset="0"/>
                <a:ea typeface="Times New Roman" panose="02020603050405020304" pitchFamily="18" charset="0"/>
              </a:rPr>
              <a:t>NNT 59 (30 a 1049) en 45,4 meses</a:t>
            </a:r>
            <a:r>
              <a:rPr lang="es-ES_tradnl" sz="2000" i="1" dirty="0">
                <a:latin typeface="Calibri" panose="020F0502020204030204" pitchFamily="34" charset="0"/>
                <a:ea typeface="Times New Roman" panose="02020603050405020304" pitchFamily="18" charset="0"/>
              </a:rPr>
              <a:t>, y potencia estadística 54,72%.</a:t>
            </a:r>
            <a:endParaRPr lang="es-ES" sz="2000" i="1"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i="1" dirty="0">
                <a:latin typeface="Calibri" panose="020F0502020204030204" pitchFamily="34" charset="0"/>
                <a:ea typeface="Times New Roman" panose="02020603050405020304" pitchFamily="18" charset="0"/>
              </a:rPr>
              <a:t>c) Cuando se refiere al </a:t>
            </a:r>
            <a:r>
              <a:rPr lang="es-ES_tradnl" sz="2000" i="1" u="sng" dirty="0">
                <a:latin typeface="Calibri" panose="020F0502020204030204" pitchFamily="34" charset="0"/>
                <a:ea typeface="Times New Roman" panose="02020603050405020304" pitchFamily="18" charset="0"/>
              </a:rPr>
              <a:t>Porcentaje de Supervivencia libre de enfermedad</a:t>
            </a:r>
            <a:r>
              <a:rPr lang="es-ES_tradnl" sz="2000" i="1" dirty="0">
                <a:latin typeface="Calibri" panose="020F0502020204030204" pitchFamily="34" charset="0"/>
                <a:ea typeface="Times New Roman" panose="02020603050405020304" pitchFamily="18" charset="0"/>
              </a:rPr>
              <a:t>, se encontraron diferencias entre las 2208/2400 (92%) y las 2118/2404 (88,1%); RR 1,04 (1,02-1,06); RAR 3,9% (2,21% a 5,59%); </a:t>
            </a:r>
            <a:r>
              <a:rPr lang="es-ES_tradnl" sz="2000" i="1" dirty="0">
                <a:solidFill>
                  <a:srgbClr val="008000"/>
                </a:solidFill>
                <a:latin typeface="Calibri" panose="020F0502020204030204" pitchFamily="34" charset="0"/>
                <a:ea typeface="Times New Roman" panose="02020603050405020304" pitchFamily="18" charset="0"/>
              </a:rPr>
              <a:t>NNT 26 (18 a 45) en 45,4 meses</a:t>
            </a:r>
            <a:r>
              <a:rPr lang="es-ES_tradnl" sz="2000" i="1" dirty="0">
                <a:latin typeface="Calibri" panose="020F0502020204030204" pitchFamily="34" charset="0"/>
                <a:ea typeface="Times New Roman" panose="02020603050405020304" pitchFamily="18" charset="0"/>
              </a:rPr>
              <a:t>, y potencia estadística 99,46%.</a:t>
            </a:r>
            <a:endParaRPr lang="es-ES" sz="2000" i="1"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i="1" dirty="0">
                <a:latin typeface="Calibri" panose="020F0502020204030204" pitchFamily="34" charset="0"/>
                <a:ea typeface="Times New Roman" panose="02020603050405020304" pitchFamily="18" charset="0"/>
              </a:rPr>
              <a:t>d) Cuando se refiere a </a:t>
            </a:r>
            <a:r>
              <a:rPr lang="es-ES_tradnl" sz="2000" i="1" u="sng" dirty="0">
                <a:latin typeface="Calibri" panose="020F0502020204030204" pitchFamily="34" charset="0"/>
                <a:ea typeface="Times New Roman" panose="02020603050405020304" pitchFamily="18" charset="0"/>
              </a:rPr>
              <a:t>Intervalo libre de recaídas,</a:t>
            </a:r>
            <a:r>
              <a:rPr lang="es-ES_tradnl" sz="2000" i="1" dirty="0">
                <a:latin typeface="Calibri" panose="020F0502020204030204" pitchFamily="34" charset="0"/>
                <a:ea typeface="Times New Roman" panose="02020603050405020304" pitchFamily="18" charset="0"/>
              </a:rPr>
              <a:t> se encontraron diferencias estadísticamente significativas entre las 2262/2400 (94,25%) y las 2231/2404 (92,8%); RR 1,02 (1-1,03); RAR 1,45% (0,05% a 2,85%); </a:t>
            </a:r>
            <a:r>
              <a:rPr lang="es-ES_tradnl" sz="2000" i="1" dirty="0">
                <a:solidFill>
                  <a:srgbClr val="008000"/>
                </a:solidFill>
                <a:latin typeface="Calibri" panose="020F0502020204030204" pitchFamily="34" charset="0"/>
                <a:ea typeface="Times New Roman" panose="02020603050405020304" pitchFamily="18" charset="0"/>
              </a:rPr>
              <a:t>NNT 69 (35 a 1889) en 45,4 meses</a:t>
            </a:r>
            <a:r>
              <a:rPr lang="es-ES_tradnl" sz="2000" i="1" dirty="0">
                <a:latin typeface="Calibri" panose="020F0502020204030204" pitchFamily="34" charset="0"/>
                <a:ea typeface="Times New Roman" panose="02020603050405020304" pitchFamily="18" charset="0"/>
              </a:rPr>
              <a:t>, y potencia estadística 53,07%.</a:t>
            </a:r>
            <a:endParaRPr lang="es-ES" sz="2000" i="1"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732952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328380" y="880313"/>
            <a:ext cx="11582658" cy="2881789"/>
          </a:xfrm>
          <a:prstGeom prst="rect">
            <a:avLst/>
          </a:prstGeom>
        </p:spPr>
      </p:pic>
    </p:spTree>
    <p:extLst>
      <p:ext uri="{BB962C8B-B14F-4D97-AF65-F5344CB8AC3E}">
        <p14:creationId xmlns:p14="http://schemas.microsoft.com/office/powerpoint/2010/main" val="1990526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130628" y="464026"/>
            <a:ext cx="11828307" cy="5571014"/>
          </a:xfrm>
          <a:prstGeom prst="rect">
            <a:avLst/>
          </a:prstGeom>
        </p:spPr>
      </p:pic>
    </p:spTree>
    <p:extLst>
      <p:ext uri="{BB962C8B-B14F-4D97-AF65-F5344CB8AC3E}">
        <p14:creationId xmlns:p14="http://schemas.microsoft.com/office/powerpoint/2010/main" val="3474701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13791" y="501029"/>
            <a:ext cx="10164417" cy="6125058"/>
          </a:xfrm>
        </p:spPr>
        <p:txBody>
          <a:bodyPr>
            <a:normAutofit/>
          </a:bodyPr>
          <a:lstStyle/>
          <a:p>
            <a:pPr algn="just">
              <a:lnSpc>
                <a:spcPct val="100000"/>
              </a:lnSpc>
              <a:spcAft>
                <a:spcPts val="0"/>
              </a:spcAft>
            </a:pPr>
            <a:r>
              <a:rPr lang="es-ES_tradnl" sz="2000" b="1" dirty="0">
                <a:latin typeface="Calibri" panose="020F0502020204030204" pitchFamily="34" charset="0"/>
                <a:ea typeface="Times New Roman" panose="02020603050405020304" pitchFamily="18" charset="0"/>
              </a:rPr>
              <a:t>2º Variables de efectos adversos graves:</a:t>
            </a:r>
            <a:r>
              <a:rPr lang="es-ES_tradnl" sz="2000" dirty="0">
                <a:latin typeface="Calibri" panose="020F0502020204030204" pitchFamily="34" charset="0"/>
                <a:ea typeface="Times New Roman" panose="02020603050405020304" pitchFamily="18" charset="0"/>
              </a:rPr>
              <a:t> Hubo diferencias significativas en la incidencia de </a:t>
            </a:r>
            <a:r>
              <a:rPr lang="es-ES_tradnl" sz="2000" u="sng" dirty="0">
                <a:latin typeface="Calibri" panose="020F0502020204030204" pitchFamily="34" charset="0"/>
                <a:ea typeface="Times New Roman" panose="02020603050405020304" pitchFamily="18" charset="0"/>
              </a:rPr>
              <a:t>Efectos adversos graves grado 3 o mayor</a:t>
            </a:r>
            <a:r>
              <a:rPr lang="es-ES_tradnl" sz="2000" dirty="0">
                <a:latin typeface="Calibri" panose="020F0502020204030204" pitchFamily="34" charset="0"/>
                <a:ea typeface="Times New Roman" panose="02020603050405020304" pitchFamily="18" charset="0"/>
              </a:rPr>
              <a:t>, entre las 1518/2364 (64,21%) en el grupo de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frente a las 1379/2405 (57,34%) en el grupo de Placebo; RR 1,12 (1,07-1,17); RAR -6,87% (-4,1% a -9,63%); </a:t>
            </a:r>
            <a:r>
              <a:rPr lang="es-ES_tradnl" sz="2000" dirty="0">
                <a:solidFill>
                  <a:srgbClr val="FF0000"/>
                </a:solidFill>
                <a:latin typeface="Calibri" panose="020F0502020204030204" pitchFamily="34" charset="0"/>
                <a:ea typeface="Times New Roman" panose="02020603050405020304" pitchFamily="18" charset="0"/>
              </a:rPr>
              <a:t>NNT -15 (-10 a -24) en 45,4 meses</a:t>
            </a:r>
            <a:r>
              <a:rPr lang="es-ES_tradnl" sz="2000" dirty="0">
                <a:latin typeface="Calibri" panose="020F0502020204030204" pitchFamily="34" charset="0"/>
                <a:ea typeface="Times New Roman" panose="02020603050405020304" pitchFamily="18" charset="0"/>
              </a:rPr>
              <a:t>, y potencia estadística 99,81%. De entre todos los registrados, en particular hubo diferencias en: </a:t>
            </a:r>
            <a:endParaRPr lang="es-ES" sz="2000"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dirty="0">
                <a:latin typeface="Calibri" panose="020F0502020204030204" pitchFamily="34" charset="0"/>
                <a:ea typeface="Times New Roman" panose="02020603050405020304" pitchFamily="18" charset="0"/>
              </a:rPr>
              <a:t>a) diarrea: 232/2364 (9,81%) vs 90/2405 (3,74%); RR 2,62 (2,07-3,32); RAR -6,07% (-4,66% a -7,51%); </a:t>
            </a:r>
            <a:r>
              <a:rPr lang="es-ES_tradnl" sz="2000" dirty="0">
                <a:solidFill>
                  <a:srgbClr val="FF0000"/>
                </a:solidFill>
                <a:latin typeface="Calibri" panose="020F0502020204030204" pitchFamily="34" charset="0"/>
                <a:ea typeface="Times New Roman" panose="02020603050405020304" pitchFamily="18" charset="0"/>
              </a:rPr>
              <a:t>NNT -16 (-13 a -21) en 45,4 meses</a:t>
            </a:r>
            <a:r>
              <a:rPr lang="es-ES_tradnl" sz="2000" dirty="0">
                <a:latin typeface="Calibri" panose="020F0502020204030204" pitchFamily="34" charset="0"/>
                <a:ea typeface="Times New Roman" panose="02020603050405020304" pitchFamily="18" charset="0"/>
              </a:rPr>
              <a:t>, y potencia 100%.</a:t>
            </a:r>
            <a:endParaRPr lang="es-ES" sz="2000"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dirty="0">
                <a:latin typeface="Calibri" panose="020F0502020204030204" pitchFamily="34" charset="0"/>
                <a:ea typeface="Times New Roman" panose="02020603050405020304" pitchFamily="18" charset="0"/>
              </a:rPr>
              <a:t>b) anemia:  163/2364 (6,9%) vs 113/2405 (4,7%); RR 1,47 (1,16-1,85); RAR -2,2% (-0,87% a -3,54%); </a:t>
            </a:r>
            <a:r>
              <a:rPr lang="es-ES_tradnl" sz="2000" dirty="0">
                <a:solidFill>
                  <a:srgbClr val="FF0000"/>
                </a:solidFill>
                <a:latin typeface="Calibri" panose="020F0502020204030204" pitchFamily="34" charset="0"/>
                <a:ea typeface="Times New Roman" panose="02020603050405020304" pitchFamily="18" charset="0"/>
              </a:rPr>
              <a:t>NNT-46 (-28 a -115) en 45,4 meses</a:t>
            </a:r>
            <a:r>
              <a:rPr lang="es-ES_tradnl" sz="2000" dirty="0">
                <a:latin typeface="Calibri" panose="020F0502020204030204" pitchFamily="34" charset="0"/>
                <a:ea typeface="Times New Roman" panose="02020603050405020304" pitchFamily="18" charset="0"/>
              </a:rPr>
              <a:t>, y potencia estadística 90,12%.</a:t>
            </a:r>
            <a:endParaRPr lang="es-ES" sz="20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180609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289193" y="704144"/>
            <a:ext cx="11693448" cy="4925947"/>
          </a:xfrm>
          <a:prstGeom prst="rect">
            <a:avLst/>
          </a:prstGeom>
        </p:spPr>
      </p:pic>
    </p:spTree>
    <p:extLst>
      <p:ext uri="{BB962C8B-B14F-4D97-AF65-F5344CB8AC3E}">
        <p14:creationId xmlns:p14="http://schemas.microsoft.com/office/powerpoint/2010/main" val="3308716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904" y="505618"/>
            <a:ext cx="10098157" cy="5846763"/>
          </a:xfrm>
        </p:spPr>
        <p:txBody>
          <a:bodyPr>
            <a:normAutofit/>
          </a:bodyPr>
          <a:lstStyle/>
          <a:p>
            <a:pPr algn="just">
              <a:lnSpc>
                <a:spcPct val="100000"/>
              </a:lnSpc>
              <a:spcAft>
                <a:spcPts val="0"/>
              </a:spcAft>
            </a:pPr>
            <a:r>
              <a:rPr lang="es-ES_tradnl" sz="2200" b="1" i="1" dirty="0">
                <a:solidFill>
                  <a:srgbClr val="990099"/>
                </a:solidFill>
                <a:latin typeface="Calibri" panose="020F0502020204030204" pitchFamily="34" charset="0"/>
                <a:ea typeface="Times New Roman" panose="02020603050405020304" pitchFamily="18" charset="0"/>
              </a:rPr>
              <a:t>IV. COMENTARIOS (DISCUSIÓN Y OPINIÓN DEL EVALUADOR).</a:t>
            </a:r>
            <a:endParaRPr lang="es-ES" sz="2200"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800" dirty="0">
                <a:latin typeface="Calibri" panose="020F0502020204030204" pitchFamily="34" charset="0"/>
                <a:ea typeface="Times New Roman" panose="02020603050405020304" pitchFamily="18" charset="0"/>
              </a:rPr>
              <a:t> </a:t>
            </a:r>
            <a:r>
              <a:rPr lang="es-ES" dirty="0" smtClean="0">
                <a:latin typeface="Times New Roman" panose="02020603050405020304" pitchFamily="18" charset="0"/>
                <a:ea typeface="Times New Roman" panose="02020603050405020304" pitchFamily="18" charset="0"/>
              </a:rPr>
              <a:t>	</a:t>
            </a:r>
            <a:r>
              <a:rPr lang="es-ES_tradnl" sz="2000" dirty="0" smtClean="0">
                <a:latin typeface="Calibri" panose="020F0502020204030204" pitchFamily="34" charset="0"/>
                <a:ea typeface="Times New Roman" panose="02020603050405020304" pitchFamily="18" charset="0"/>
              </a:rPr>
              <a:t>El </a:t>
            </a:r>
            <a:r>
              <a:rPr lang="es-ES_tradnl" sz="2000" dirty="0">
                <a:latin typeface="Calibri" panose="020F0502020204030204" pitchFamily="34" charset="0"/>
                <a:ea typeface="Times New Roman" panose="02020603050405020304" pitchFamily="18" charset="0"/>
              </a:rPr>
              <a:t>hallazgo de que una correlación positiva entre la respuesta completa y la supervivencia global, para un nuevo medicamento no siempre se traduce en un beneficio para la supervivencia, es un revés importante para el paradigma de la ventana de oportunidad de usar quimioterapia </a:t>
            </a:r>
            <a:r>
              <a:rPr lang="es-ES_tradnl" sz="2000" dirty="0" err="1">
                <a:latin typeface="Calibri" panose="020F0502020204030204" pitchFamily="34" charset="0"/>
                <a:ea typeface="Times New Roman" panose="02020603050405020304" pitchFamily="18" charset="0"/>
              </a:rPr>
              <a:t>neoadyuvante</a:t>
            </a:r>
            <a:r>
              <a:rPr lang="es-ES_tradnl" sz="2000" dirty="0">
                <a:latin typeface="Calibri" panose="020F0502020204030204" pitchFamily="34" charset="0"/>
                <a:ea typeface="Times New Roman" panose="02020603050405020304" pitchFamily="18" charset="0"/>
              </a:rPr>
              <a:t> para el descubrimiento de fármacos.</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latin typeface="Calibri" panose="020F0502020204030204" pitchFamily="34" charset="0"/>
                <a:ea typeface="Times New Roman" panose="02020603050405020304" pitchFamily="18" charset="0"/>
              </a:rPr>
              <a:t>	Históricamente</a:t>
            </a:r>
            <a:r>
              <a:rPr lang="es-ES_tradnl" sz="2000" dirty="0">
                <a:latin typeface="Calibri" panose="020F0502020204030204" pitchFamily="34" charset="0"/>
                <a:ea typeface="Times New Roman" panose="02020603050405020304" pitchFamily="18" charset="0"/>
              </a:rPr>
              <a:t>, algunos medicamentos que mejoraban la supervivencia global, también tenían altas tasas de respuestas completas en </a:t>
            </a:r>
            <a:r>
              <a:rPr lang="es-ES_tradnl" sz="2000" dirty="0" err="1">
                <a:latin typeface="Calibri" panose="020F0502020204030204" pitchFamily="34" charset="0"/>
                <a:ea typeface="Times New Roman" panose="02020603050405020304" pitchFamily="18" charset="0"/>
              </a:rPr>
              <a:t>neoadyuvancia</a:t>
            </a:r>
            <a:r>
              <a:rPr lang="es-ES_tradnl" sz="2000" dirty="0">
                <a:latin typeface="Calibri" panose="020F0502020204030204" pitchFamily="34" charset="0"/>
                <a:ea typeface="Times New Roman" panose="02020603050405020304" pitchFamily="18" charset="0"/>
              </a:rPr>
              <a:t> (como por ejemplo </a:t>
            </a:r>
            <a:r>
              <a:rPr lang="es-ES_tradnl" sz="2000" dirty="0" err="1">
                <a:latin typeface="Calibri" panose="020F0502020204030204" pitchFamily="34" charset="0"/>
                <a:ea typeface="Times New Roman" panose="02020603050405020304" pitchFamily="18" charset="0"/>
              </a:rPr>
              <a:t>trastuzumab</a:t>
            </a:r>
            <a:r>
              <a:rPr lang="es-ES_tradnl" sz="2000" dirty="0">
                <a:latin typeface="Calibri" panose="020F0502020204030204" pitchFamily="34" charset="0"/>
                <a:ea typeface="Times New Roman" panose="02020603050405020304" pitchFamily="18" charset="0"/>
              </a:rPr>
              <a:t> comparado con placebo). Ensayos clínicos aleatorizados para tres nuevas terapias dirigidas, con altas tasas de respuestas completas en </a:t>
            </a:r>
            <a:r>
              <a:rPr lang="es-ES_tradnl" sz="2000" dirty="0" err="1">
                <a:latin typeface="Calibri" panose="020F0502020204030204" pitchFamily="34" charset="0"/>
                <a:ea typeface="Times New Roman" panose="02020603050405020304" pitchFamily="18" charset="0"/>
              </a:rPr>
              <a:t>neoadyuvancia</a:t>
            </a:r>
            <a:r>
              <a:rPr lang="es-ES_tradnl" sz="2000" dirty="0">
                <a:latin typeface="Calibri" panose="020F0502020204030204" pitchFamily="34" charset="0"/>
                <a:ea typeface="Times New Roman" panose="02020603050405020304" pitchFamily="18" charset="0"/>
              </a:rPr>
              <a:t>, no encontraron un claro beneficio de supervivencia en </a:t>
            </a:r>
            <a:r>
              <a:rPr lang="es-ES_tradnl" sz="2000" dirty="0" err="1">
                <a:latin typeface="Calibri" panose="020F0502020204030204" pitchFamily="34" charset="0"/>
                <a:ea typeface="Times New Roman" panose="02020603050405020304" pitchFamily="18" charset="0"/>
              </a:rPr>
              <a:t>adyuvancia</a:t>
            </a:r>
            <a:r>
              <a:rPr lang="es-ES_tradnl" sz="2000" dirty="0">
                <a:latin typeface="Calibri" panose="020F0502020204030204" pitchFamily="34" charset="0"/>
                <a:ea typeface="Times New Roman" panose="02020603050405020304" pitchFamily="18" charset="0"/>
              </a:rPr>
              <a:t>, para </a:t>
            </a:r>
            <a:r>
              <a:rPr lang="es-ES_tradnl" sz="2000" dirty="0" err="1">
                <a:latin typeface="Calibri" panose="020F0502020204030204" pitchFamily="34" charset="0"/>
                <a:ea typeface="Times New Roman" panose="02020603050405020304" pitchFamily="18" charset="0"/>
              </a:rPr>
              <a:t>Lapatinib</a:t>
            </a:r>
            <a:r>
              <a:rPr lang="es-ES_tradnl" sz="2000" dirty="0">
                <a:latin typeface="Calibri" panose="020F0502020204030204" pitchFamily="34" charset="0"/>
                <a:ea typeface="Times New Roman" panose="02020603050405020304" pitchFamily="18" charset="0"/>
              </a:rPr>
              <a:t> (ALTTO), </a:t>
            </a:r>
            <a:r>
              <a:rPr lang="es-ES_tradnl" sz="2000" dirty="0" err="1">
                <a:latin typeface="Calibri" panose="020F0502020204030204" pitchFamily="34" charset="0"/>
                <a:ea typeface="Times New Roman" panose="02020603050405020304" pitchFamily="18" charset="0"/>
              </a:rPr>
              <a:t>bevacizumab</a:t>
            </a:r>
            <a:r>
              <a:rPr lang="es-ES_tradnl" sz="2000" dirty="0">
                <a:latin typeface="Calibri" panose="020F0502020204030204" pitchFamily="34" charset="0"/>
                <a:ea typeface="Times New Roman" panose="02020603050405020304" pitchFamily="18" charset="0"/>
              </a:rPr>
              <a:t> (BEATRICE) y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(APHINITY).</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a:latin typeface="Calibri" panose="020F0502020204030204" pitchFamily="34" charset="0"/>
                <a:ea typeface="Times New Roman" panose="02020603050405020304" pitchFamily="18" charset="0"/>
              </a:rPr>
              <a:t>	En este estudio añadir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 la terapia con </a:t>
            </a:r>
            <a:r>
              <a:rPr lang="es-ES_tradnl" sz="2000" dirty="0" err="1">
                <a:latin typeface="Calibri" panose="020F0502020204030204" pitchFamily="34" charset="0"/>
                <a:ea typeface="Times New Roman" panose="02020603050405020304" pitchFamily="18" charset="0"/>
              </a:rPr>
              <a:t>trastuzumab</a:t>
            </a:r>
            <a:r>
              <a:rPr lang="es-ES_tradnl" sz="2000" dirty="0">
                <a:latin typeface="Calibri" panose="020F0502020204030204" pitchFamily="34" charset="0"/>
                <a:ea typeface="Times New Roman" panose="02020603050405020304" pitchFamily="18" charset="0"/>
              </a:rPr>
              <a:t> y quimioterapia resulta en una permanencia libre de enfermedad de 0,4 meses más (en 48 meses) para los pacientes con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Lo que equivale a 3 días por año.</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1764882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904" y="505618"/>
            <a:ext cx="10522226" cy="6067460"/>
          </a:xfrm>
        </p:spPr>
        <p:txBody>
          <a:bodyPr>
            <a:normAutofit/>
          </a:bodyPr>
          <a:lstStyle/>
          <a:p>
            <a:pPr algn="just">
              <a:lnSpc>
                <a:spcPct val="100000"/>
              </a:lnSpc>
              <a:spcAft>
                <a:spcPts val="0"/>
              </a:spcAft>
            </a:pPr>
            <a:r>
              <a:rPr lang="es-ES_tradnl" sz="2000" dirty="0">
                <a:latin typeface="Calibri" panose="020F0502020204030204" pitchFamily="34" charset="0"/>
                <a:ea typeface="Times New Roman" panose="02020603050405020304" pitchFamily="18" charset="0"/>
              </a:rPr>
              <a:t>	Más allá del discutible beneficio clínico obtenido por los pacientes en este ensayo, la toxicidad a corto y largo plazo asociada con añadir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al tratamiento es destacable. Aparte del esperable aumento de las diarreas y anemias en los pacientes tratados con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el potencial incremento en los efectos tóxicos cardiacos es más llamativo. Aquí, los investigadores presentan un análisis sesgado. Se declararon los efectos tóxicos para todos los pacientes del grupo placebo, pero en el grupo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sólo para los que realmente se trataron con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excluyendo así a los pacientes que pudieran tener efectos tóxicos cardiacos derivados de las </a:t>
            </a:r>
            <a:r>
              <a:rPr lang="es-ES_tradnl" sz="2000" dirty="0" err="1">
                <a:latin typeface="Calibri" panose="020F0502020204030204" pitchFamily="34" charset="0"/>
                <a:ea typeface="Times New Roman" panose="02020603050405020304" pitchFamily="18" charset="0"/>
              </a:rPr>
              <a:t>antraciclinas</a:t>
            </a:r>
            <a:r>
              <a:rPr lang="es-ES_tradnl" sz="2000" dirty="0">
                <a:latin typeface="Calibri" panose="020F0502020204030204" pitchFamily="34" charset="0"/>
                <a:ea typeface="Times New Roman" panose="02020603050405020304" pitchFamily="18" charset="0"/>
              </a:rPr>
              <a:t> (excluyentes para la administración de terapia anti-HER2) en el grupo de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pero no en el grupo de placebo.</a:t>
            </a:r>
            <a:endParaRPr lang="es-E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097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8869" y="501030"/>
            <a:ext cx="10310191" cy="5422692"/>
          </a:xfrm>
        </p:spPr>
        <p:txBody>
          <a:bodyPr>
            <a:normAutofit/>
          </a:bodyPr>
          <a:lstStyle/>
          <a:p>
            <a:pPr algn="just">
              <a:spcAft>
                <a:spcPts val="0"/>
              </a:spcAft>
            </a:pPr>
            <a:r>
              <a:rPr lang="es-ES_tradnl" sz="2000" b="1" i="1" dirty="0">
                <a:solidFill>
                  <a:srgbClr val="990099"/>
                </a:solidFill>
                <a:latin typeface="Calibri" panose="020F0502020204030204" pitchFamily="34" charset="0"/>
                <a:ea typeface="Times New Roman" panose="02020603050405020304" pitchFamily="18" charset="0"/>
              </a:rPr>
              <a:t>V. CONFLICTOS DE INTERESES Y VALIDEZ DE LA EVIDENCIA.</a:t>
            </a:r>
            <a:endParaRPr lang="es-ES" sz="2000" dirty="0">
              <a:latin typeface="Times New Roman" panose="02020603050405020304" pitchFamily="18" charset="0"/>
              <a:ea typeface="Times New Roman" panose="02020603050405020304" pitchFamily="18" charset="0"/>
            </a:endParaRPr>
          </a:p>
          <a:p>
            <a:pPr algn="just">
              <a:spcAft>
                <a:spcPts val="0"/>
              </a:spcAft>
            </a:pPr>
            <a:r>
              <a:rPr lang="es-ES_tradnl" sz="2000" dirty="0">
                <a:latin typeface="Calibri" panose="020F0502020204030204" pitchFamily="34" charset="0"/>
                <a:ea typeface="Times New Roman" panose="02020603050405020304" pitchFamily="18" charset="0"/>
              </a:rPr>
              <a:t> </a:t>
            </a:r>
            <a:endParaRPr lang="es-ES_tradnl" sz="2000" dirty="0" smtClean="0">
              <a:latin typeface="Calibri" panose="020F0502020204030204" pitchFamily="34" charset="0"/>
              <a:ea typeface="Times New Roman" panose="02020603050405020304" pitchFamily="18" charset="0"/>
            </a:endParaRPr>
          </a:p>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A) CONFLICTOS DE INTERESES:</a:t>
            </a:r>
            <a:r>
              <a:rPr lang="es-ES_tradnl" sz="2000" dirty="0">
                <a:solidFill>
                  <a:srgbClr val="0000FF"/>
                </a:solidFill>
                <a:latin typeface="Calibri" panose="020F0502020204030204" pitchFamily="34" charset="0"/>
                <a:ea typeface="Times New Roman" panose="02020603050405020304" pitchFamily="18" charset="0"/>
              </a:rPr>
              <a:t> </a:t>
            </a:r>
            <a:endParaRPr lang="es-ES"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dirty="0" smtClean="0">
                <a:latin typeface="Calibri" panose="020F0502020204030204" pitchFamily="34" charset="0"/>
                <a:ea typeface="Times New Roman" panose="02020603050405020304" pitchFamily="18" charset="0"/>
              </a:rPr>
              <a:t>	Son </a:t>
            </a:r>
            <a:r>
              <a:rPr lang="es-ES_tradnl" sz="2000" dirty="0">
                <a:latin typeface="Calibri" panose="020F0502020204030204" pitchFamily="34" charset="0"/>
                <a:ea typeface="Times New Roman" panose="02020603050405020304" pitchFamily="18" charset="0"/>
              </a:rPr>
              <a:t>empleados de Roche/</a:t>
            </a:r>
            <a:r>
              <a:rPr lang="es-ES_tradnl" sz="2000" dirty="0" err="1">
                <a:latin typeface="Calibri" panose="020F0502020204030204" pitchFamily="34" charset="0"/>
                <a:ea typeface="Times New Roman" panose="02020603050405020304" pitchFamily="18" charset="0"/>
              </a:rPr>
              <a:t>Genetech</a:t>
            </a:r>
            <a:r>
              <a:rPr lang="es-ES_tradnl" sz="2000" dirty="0">
                <a:latin typeface="Calibri" panose="020F0502020204030204" pitchFamily="34" charset="0"/>
                <a:ea typeface="Times New Roman" panose="02020603050405020304" pitchFamily="18" charset="0"/>
              </a:rPr>
              <a:t>: </a:t>
            </a:r>
            <a:r>
              <a:rPr lang="es-ES_tradnl" sz="2000" dirty="0" err="1">
                <a:latin typeface="Calibri" panose="020F0502020204030204" pitchFamily="34" charset="0"/>
                <a:ea typeface="Times New Roman" panose="02020603050405020304" pitchFamily="18" charset="0"/>
              </a:rPr>
              <a:t>Benyunes</a:t>
            </a:r>
            <a:r>
              <a:rPr lang="es-ES_tradnl" sz="2000" dirty="0">
                <a:latin typeface="Calibri" panose="020F0502020204030204" pitchFamily="34" charset="0"/>
                <a:ea typeface="Times New Roman" panose="02020603050405020304" pitchFamily="18" charset="0"/>
              </a:rPr>
              <a:t>, Clark y </a:t>
            </a:r>
            <a:r>
              <a:rPr lang="es-ES_tradnl" sz="2000" dirty="0" err="1">
                <a:latin typeface="Calibri" panose="020F0502020204030204" pitchFamily="34" charset="0"/>
                <a:ea typeface="Times New Roman" panose="02020603050405020304" pitchFamily="18" charset="0"/>
              </a:rPr>
              <a:t>Knott</a:t>
            </a:r>
            <a:endParaRPr lang="es-ES"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dirty="0" smtClean="0">
                <a:latin typeface="Calibri" panose="020F0502020204030204" pitchFamily="34" charset="0"/>
                <a:ea typeface="Times New Roman" panose="02020603050405020304" pitchFamily="18" charset="0"/>
              </a:rPr>
              <a:t>	Han </a:t>
            </a:r>
            <a:r>
              <a:rPr lang="es-ES_tradnl" sz="2000" dirty="0">
                <a:latin typeface="Calibri" panose="020F0502020204030204" pitchFamily="34" charset="0"/>
                <a:ea typeface="Times New Roman" panose="02020603050405020304" pitchFamily="18" charset="0"/>
              </a:rPr>
              <a:t>recibido pagos de Roche/</a:t>
            </a:r>
            <a:r>
              <a:rPr lang="es-ES_tradnl" sz="2000" dirty="0" err="1">
                <a:latin typeface="Calibri" panose="020F0502020204030204" pitchFamily="34" charset="0"/>
                <a:ea typeface="Times New Roman" panose="02020603050405020304" pitchFamily="18" charset="0"/>
              </a:rPr>
              <a:t>Genetech</a:t>
            </a:r>
            <a:r>
              <a:rPr lang="es-ES_tradnl" sz="2000" dirty="0">
                <a:latin typeface="Calibri" panose="020F0502020204030204" pitchFamily="34" charset="0"/>
                <a:ea typeface="Times New Roman" panose="02020603050405020304" pitchFamily="18" charset="0"/>
              </a:rPr>
              <a:t> y otros laboratorios farmacéuticos para su institución: a) de 8 laboratorios: von </a:t>
            </a:r>
            <a:r>
              <a:rPr lang="es-ES_tradnl" sz="2000" dirty="0" err="1">
                <a:latin typeface="Calibri" panose="020F0502020204030204" pitchFamily="34" charset="0"/>
                <a:ea typeface="Times New Roman" panose="02020603050405020304" pitchFamily="18" charset="0"/>
              </a:rPr>
              <a:t>Minckwitz</a:t>
            </a:r>
            <a:r>
              <a:rPr lang="es-ES_tradnl" sz="2000" dirty="0">
                <a:latin typeface="Calibri" panose="020F0502020204030204" pitchFamily="34" charset="0"/>
                <a:ea typeface="Times New Roman" panose="02020603050405020304" pitchFamily="18" charset="0"/>
              </a:rPr>
              <a:t> y </a:t>
            </a:r>
            <a:r>
              <a:rPr lang="es-ES_tradnl" sz="2000" dirty="0" err="1">
                <a:latin typeface="Calibri" panose="020F0502020204030204" pitchFamily="34" charset="0"/>
                <a:ea typeface="Times New Roman" panose="02020603050405020304" pitchFamily="18" charset="0"/>
              </a:rPr>
              <a:t>Gelber</a:t>
            </a:r>
            <a:r>
              <a:rPr lang="es-ES_tradnl" sz="2000" dirty="0">
                <a:latin typeface="Calibri" panose="020F0502020204030204" pitchFamily="34" charset="0"/>
                <a:ea typeface="Times New Roman" panose="02020603050405020304" pitchFamily="18" charset="0"/>
              </a:rPr>
              <a:t>; b) de 5 laboratorios: </a:t>
            </a:r>
            <a:r>
              <a:rPr lang="es-ES_tradnl" sz="2000" dirty="0" err="1">
                <a:latin typeface="Calibri" panose="020F0502020204030204" pitchFamily="34" charset="0"/>
                <a:ea typeface="Times New Roman" panose="02020603050405020304" pitchFamily="18" charset="0"/>
              </a:rPr>
              <a:t>Zardavas</a:t>
            </a:r>
            <a:r>
              <a:rPr lang="es-ES_tradnl" sz="2000" dirty="0">
                <a:latin typeface="Calibri" panose="020F0502020204030204" pitchFamily="34" charset="0"/>
                <a:ea typeface="Times New Roman" panose="02020603050405020304" pitchFamily="18" charset="0"/>
              </a:rPr>
              <a:t> y </a:t>
            </a:r>
            <a:r>
              <a:rPr lang="es-ES_tradnl" sz="2000" dirty="0" err="1">
                <a:latin typeface="Calibri" panose="020F0502020204030204" pitchFamily="34" charset="0"/>
                <a:ea typeface="Times New Roman" panose="02020603050405020304" pitchFamily="18" charset="0"/>
              </a:rPr>
              <a:t>Aahmani</a:t>
            </a:r>
            <a:r>
              <a:rPr lang="es-ES_tradnl" sz="2000" dirty="0">
                <a:latin typeface="Calibri" panose="020F0502020204030204" pitchFamily="34" charset="0"/>
                <a:ea typeface="Times New Roman" panose="02020603050405020304" pitchFamily="18" charset="0"/>
              </a:rPr>
              <a:t>; c) de 1 a 3 laboratorios: </a:t>
            </a:r>
            <a:r>
              <a:rPr lang="es-ES_tradnl" sz="2000" dirty="0" err="1">
                <a:latin typeface="Calibri" panose="020F0502020204030204" pitchFamily="34" charset="0"/>
                <a:ea typeface="Times New Roman" panose="02020603050405020304" pitchFamily="18" charset="0"/>
              </a:rPr>
              <a:t>Viale</a:t>
            </a:r>
            <a:r>
              <a:rPr lang="es-ES_tradnl" sz="2000" dirty="0">
                <a:latin typeface="Calibri" panose="020F0502020204030204" pitchFamily="34" charset="0"/>
                <a:ea typeface="Times New Roman" panose="02020603050405020304" pitchFamily="18" charset="0"/>
              </a:rPr>
              <a:t>, </a:t>
            </a:r>
            <a:r>
              <a:rPr lang="es-ES_tradnl" sz="2000" dirty="0" err="1">
                <a:latin typeface="Calibri" panose="020F0502020204030204" pitchFamily="34" charset="0"/>
                <a:ea typeface="Times New Roman" panose="02020603050405020304" pitchFamily="18" charset="0"/>
              </a:rPr>
              <a:t>Yardley</a:t>
            </a:r>
            <a:r>
              <a:rPr lang="es-ES_tradnl" sz="2000" dirty="0">
                <a:latin typeface="Calibri" panose="020F0502020204030204" pitchFamily="34" charset="0"/>
                <a:ea typeface="Times New Roman" panose="02020603050405020304" pitchFamily="18" charset="0"/>
              </a:rPr>
              <a:t> y </a:t>
            </a:r>
            <a:r>
              <a:rPr lang="es-ES_tradnl" sz="2000" dirty="0" err="1">
                <a:latin typeface="Calibri" panose="020F0502020204030204" pitchFamily="34" charset="0"/>
                <a:ea typeface="Times New Roman" panose="02020603050405020304" pitchFamily="18" charset="0"/>
              </a:rPr>
              <a:t>Piccart</a:t>
            </a:r>
            <a:r>
              <a:rPr lang="es-ES_tradnl" sz="2000" dirty="0">
                <a:latin typeface="Calibri" panose="020F0502020204030204" pitchFamily="34" charset="0"/>
                <a:ea typeface="Times New Roman" panose="02020603050405020304" pitchFamily="18" charset="0"/>
              </a:rPr>
              <a:t>.</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latin typeface="Calibri" panose="020F0502020204030204" pitchFamily="34" charset="0"/>
                <a:ea typeface="Times New Roman" panose="02020603050405020304" pitchFamily="18" charset="0"/>
              </a:rPr>
              <a:t>	El </a:t>
            </a:r>
            <a:r>
              <a:rPr lang="es-ES_tradnl" sz="2000" dirty="0">
                <a:latin typeface="Calibri" panose="020F0502020204030204" pitchFamily="34" charset="0"/>
                <a:ea typeface="Times New Roman" panose="02020603050405020304" pitchFamily="18" charset="0"/>
              </a:rPr>
              <a:t>laboratorio comercializador, Roche/</a:t>
            </a:r>
            <a:r>
              <a:rPr lang="es-ES_tradnl" sz="2000" dirty="0" err="1">
                <a:latin typeface="Calibri" panose="020F0502020204030204" pitchFamily="34" charset="0"/>
                <a:ea typeface="Times New Roman" panose="02020603050405020304" pitchFamily="18" charset="0"/>
              </a:rPr>
              <a:t>Genetech</a:t>
            </a:r>
            <a:r>
              <a:rPr lang="es-ES_tradnl" sz="2000" dirty="0">
                <a:latin typeface="Calibri" panose="020F0502020204030204" pitchFamily="34" charset="0"/>
                <a:ea typeface="Times New Roman" panose="02020603050405020304" pitchFamily="18" charset="0"/>
              </a:rPr>
              <a:t> financió el estudio, y participó en su diseño y desarrollo.</a:t>
            </a:r>
            <a:endParaRPr lang="es-ES" dirty="0">
              <a:latin typeface="Times New Roman" panose="02020603050405020304" pitchFamily="18" charset="0"/>
              <a:ea typeface="Times New Roman" panose="02020603050405020304" pitchFamily="18" charset="0"/>
            </a:endParaRPr>
          </a:p>
          <a:p>
            <a:pPr algn="just">
              <a:spcAft>
                <a:spcPts val="0"/>
              </a:spcAft>
            </a:pPr>
            <a:endParaRPr lang="es-E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0186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61704" y="501029"/>
            <a:ext cx="11025050" cy="5952021"/>
          </a:xfrm>
        </p:spPr>
        <p:txBody>
          <a:bodyPr>
            <a:normAutofit fontScale="62500" lnSpcReduction="20000"/>
          </a:bodyPr>
          <a:lstStyle/>
          <a:p>
            <a:pPr algn="just">
              <a:spcAft>
                <a:spcPts val="0"/>
              </a:spcAft>
            </a:pPr>
            <a:r>
              <a:rPr lang="es-ES_tradnl" sz="2900" b="1" dirty="0">
                <a:solidFill>
                  <a:srgbClr val="0000FF"/>
                </a:solidFill>
                <a:latin typeface="Calibri" panose="020F0502020204030204" pitchFamily="34" charset="0"/>
                <a:ea typeface="Times New Roman" panose="02020603050405020304" pitchFamily="18" charset="0"/>
              </a:rPr>
              <a:t>B) VALIDEZ DE LA EVIDENCIA DEL ESTUDIO.</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 sz="800"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900" dirty="0">
                <a:solidFill>
                  <a:srgbClr val="000000"/>
                </a:solidFill>
                <a:latin typeface="Calibri" panose="020F0502020204030204" pitchFamily="34" charset="0"/>
                <a:ea typeface="Times New Roman" panose="02020603050405020304" pitchFamily="18" charset="0"/>
              </a:rPr>
              <a:t>¿Pregunta clara, precisa, con identificación de la población, intervención, control y resultados que van a medirse?: </a:t>
            </a:r>
            <a:r>
              <a:rPr lang="es-ES_tradnl" sz="2900" dirty="0">
                <a:solidFill>
                  <a:srgbClr val="009900"/>
                </a:solidFill>
                <a:latin typeface="Calibri" panose="020F0502020204030204" pitchFamily="34" charset="0"/>
                <a:ea typeface="Times New Roman" panose="02020603050405020304" pitchFamily="18" charset="0"/>
              </a:rPr>
              <a:t>Sí.</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¿Se efectúa una aleatorización correcta?: </a:t>
            </a:r>
            <a:r>
              <a:rPr lang="es-ES_tradnl" sz="2900" dirty="0">
                <a:solidFill>
                  <a:srgbClr val="009900"/>
                </a:solidFill>
                <a:latin typeface="Calibri" panose="020F0502020204030204" pitchFamily="34" charset="0"/>
                <a:ea typeface="Times New Roman" panose="02020603050405020304" pitchFamily="18" charset="0"/>
              </a:rPr>
              <a:t>Si</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¿Asignación oculta para los reclutadores?: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¿Factores pronósticos equilibrados en el inicio y la implementación?: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¿Asignación oculta para los médicos que hacen el seguimiento?: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¿Y para los que asignan los eventos, y para los que obtienen los datos de laboratorio?: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¿Es completo el seguimiento, no deteniéndose antes de lo proyectado?: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¿Se hacen los cálculos por intención de tratar (ITT), y/o por protocolo (PP)?: </a:t>
            </a:r>
            <a:r>
              <a:rPr lang="es-ES_tradnl" sz="2900" dirty="0">
                <a:solidFill>
                  <a:srgbClr val="009900"/>
                </a:solidFill>
                <a:latin typeface="Calibri" panose="020F0502020204030204" pitchFamily="34" charset="0"/>
                <a:ea typeface="Times New Roman" panose="02020603050405020304" pitchFamily="18" charset="0"/>
              </a:rPr>
              <a:t>Informan por ITT.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¿Se tienen en cuenta los abandonos y/o pérdidas para análisis de sensibilidad</a:t>
            </a:r>
            <a:r>
              <a:rPr lang="es-ES_tradnl" sz="2900" dirty="0" smtClean="0">
                <a:solidFill>
                  <a:srgbClr val="000000"/>
                </a:solidFill>
                <a:latin typeface="Calibri" panose="020F0502020204030204" pitchFamily="34" charset="0"/>
                <a:ea typeface="Times New Roman" panose="02020603050405020304" pitchFamily="18" charset="0"/>
              </a:rPr>
              <a:t>?: </a:t>
            </a:r>
            <a:r>
              <a:rPr lang="es-ES_tradnl" sz="2900" dirty="0">
                <a:solidFill>
                  <a:srgbClr val="FFC000"/>
                </a:solidFill>
                <a:latin typeface="Calibri" panose="020F0502020204030204" pitchFamily="34" charset="0"/>
                <a:ea typeface="Times New Roman" panose="02020603050405020304" pitchFamily="18" charset="0"/>
              </a:rPr>
              <a:t>No procede</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¿Los resultados son consistentes después de estos análisis de sensibilidad?: </a:t>
            </a:r>
            <a:r>
              <a:rPr lang="es-ES_tradnl" sz="2900" dirty="0">
                <a:solidFill>
                  <a:srgbClr val="FFC000"/>
                </a:solidFill>
                <a:latin typeface="Calibri" panose="020F0502020204030204" pitchFamily="34" charset="0"/>
                <a:ea typeface="Times New Roman" panose="02020603050405020304" pitchFamily="18" charset="0"/>
              </a:rPr>
              <a:t>No procede</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dirty="0">
                <a:solidFill>
                  <a:srgbClr val="000000"/>
                </a:solidFill>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900" dirty="0" smtClean="0">
                <a:latin typeface="Calibri" panose="020F0502020204030204" pitchFamily="34" charset="0"/>
                <a:ea typeface="Times New Roman" panose="02020603050405020304" pitchFamily="18" charset="0"/>
              </a:rPr>
              <a:t>	</a:t>
            </a:r>
            <a:r>
              <a:rPr lang="es-ES_tradnl" sz="3200" dirty="0" smtClean="0">
                <a:latin typeface="Calibri" panose="020F0502020204030204" pitchFamily="34" charset="0"/>
                <a:ea typeface="Times New Roman" panose="02020603050405020304" pitchFamily="18" charset="0"/>
              </a:rPr>
              <a:t>Sistema </a:t>
            </a:r>
            <a:r>
              <a:rPr lang="es-ES_tradnl" sz="3200" dirty="0">
                <a:latin typeface="Calibri" panose="020F0502020204030204" pitchFamily="34" charset="0"/>
                <a:ea typeface="Times New Roman" panose="02020603050405020304" pitchFamily="18" charset="0"/>
              </a:rPr>
              <a:t>GRADE: Calidad de la evidencia ALTA-MODERADA para las variables de beneficios estudiadas en este ensayo clínico, y para los efectos adversos graves. Justificamos la rebaja </a:t>
            </a:r>
            <a:r>
              <a:rPr lang="es-ES_tradnl" sz="3200" dirty="0" smtClean="0">
                <a:latin typeface="Calibri" panose="020F0502020204030204" pitchFamily="34" charset="0"/>
                <a:ea typeface="Times New Roman" panose="02020603050405020304" pitchFamily="18" charset="0"/>
              </a:rPr>
              <a:t>por: </a:t>
            </a:r>
            <a:r>
              <a:rPr lang="es-ES" sz="3200" dirty="0">
                <a:latin typeface="Calibri" panose="020F0502020204030204" pitchFamily="34" charset="0"/>
                <a:ea typeface="Times New Roman" panose="02020603050405020304" pitchFamily="18" charset="0"/>
              </a:rPr>
              <a:t>a) el laboratorio comercializador, Roche/</a:t>
            </a:r>
            <a:r>
              <a:rPr lang="es-ES" sz="3200" dirty="0" err="1">
                <a:latin typeface="Calibri" panose="020F0502020204030204" pitchFamily="34" charset="0"/>
                <a:ea typeface="Times New Roman" panose="02020603050405020304" pitchFamily="18" charset="0"/>
              </a:rPr>
              <a:t>Genetech</a:t>
            </a:r>
            <a:r>
              <a:rPr lang="es-ES" sz="3200" dirty="0">
                <a:latin typeface="Calibri" panose="020F0502020204030204" pitchFamily="34" charset="0"/>
                <a:ea typeface="Times New Roman" panose="02020603050405020304" pitchFamily="18" charset="0"/>
              </a:rPr>
              <a:t>, financió el estudio, y participó en su diseño y desarrollo; b) tres de los investigadores eran empleados de Roche/</a:t>
            </a:r>
            <a:r>
              <a:rPr lang="es-ES" sz="3200" dirty="0" err="1">
                <a:latin typeface="Calibri" panose="020F0502020204030204" pitchFamily="34" charset="0"/>
                <a:ea typeface="Times New Roman" panose="02020603050405020304" pitchFamily="18" charset="0"/>
              </a:rPr>
              <a:t>Genetech</a:t>
            </a:r>
            <a:r>
              <a:rPr lang="es-ES" sz="3200" dirty="0">
                <a:latin typeface="Calibri" panose="020F0502020204030204" pitchFamily="34" charset="0"/>
                <a:ea typeface="Times New Roman" panose="02020603050405020304" pitchFamily="18" charset="0"/>
              </a:rPr>
              <a:t>; y c) siete de los demás investigadores habían recibido los pagos de Roche/</a:t>
            </a:r>
            <a:r>
              <a:rPr lang="es-ES" sz="3200" dirty="0" err="1">
                <a:latin typeface="Calibri" panose="020F0502020204030204" pitchFamily="34" charset="0"/>
                <a:ea typeface="Times New Roman" panose="02020603050405020304" pitchFamily="18" charset="0"/>
              </a:rPr>
              <a:t>Genetech</a:t>
            </a:r>
            <a:r>
              <a:rPr lang="es-ES" sz="3200" dirty="0">
                <a:latin typeface="Calibri" panose="020F0502020204030204" pitchFamily="34" charset="0"/>
                <a:ea typeface="Times New Roman" panose="02020603050405020304" pitchFamily="18" charset="0"/>
              </a:rPr>
              <a:t> y otros laboratorios para sus instituciones.</a:t>
            </a:r>
            <a:endParaRPr lang="es-ES" sz="3200" dirty="0"/>
          </a:p>
        </p:txBody>
      </p:sp>
    </p:spTree>
    <p:extLst>
      <p:ext uri="{BB962C8B-B14F-4D97-AF65-F5344CB8AC3E}">
        <p14:creationId xmlns:p14="http://schemas.microsoft.com/office/powerpoint/2010/main" val="355891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41949"/>
            <a:ext cx="10515600" cy="1325563"/>
          </a:xfrm>
        </p:spPr>
        <p:txBody>
          <a:bodyPr>
            <a:normAutofit fontScale="90000"/>
          </a:bodyPr>
          <a:lstStyle/>
          <a:p>
            <a:pPr>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Estudio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APHINITY: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Adyuvancia</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con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Pertuzumab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Trastuzumab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vs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Trastuzumab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en Cáncer de Mama HER2+ en estadios iniciales.</a:t>
            </a:r>
            <a:r>
              <a:rPr lang="es-ES" sz="600" dirty="0">
                <a:latin typeface="Arial" panose="020B0604020202020204" pitchFamily="34" charset="0"/>
                <a:ea typeface="Times New Roman" panose="02020603050405020304" pitchFamily="18" charset="0"/>
                <a:cs typeface="Times New Roman" panose="02020603050405020304" pitchFamily="18" charset="0"/>
              </a:rPr>
              <a:t/>
            </a:r>
            <a:br>
              <a:rPr lang="es-ES" sz="600" dirty="0">
                <a:latin typeface="Arial" panose="020B0604020202020204" pitchFamily="34" charset="0"/>
                <a:ea typeface="Times New Roman" panose="02020603050405020304" pitchFamily="18" charset="0"/>
                <a:cs typeface="Times New Roman" panose="02020603050405020304" pitchFamily="18" charset="0"/>
              </a:rPr>
            </a:br>
            <a:r>
              <a:rPr lang="es-ES" sz="6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a:latin typeface="Arial" panose="020B0604020202020204" pitchFamily="34" charset="0"/>
                <a:ea typeface="Times New Roman" panose="02020603050405020304" pitchFamily="18" charset="0"/>
                <a:cs typeface="Times New Roman" panose="02020603050405020304" pitchFamily="18" charset="0"/>
              </a:rPr>
              <a:t/>
            </a:r>
            <a:br>
              <a:rPr lang="es-ES" sz="1600" dirty="0">
                <a:latin typeface="Arial" panose="020B0604020202020204" pitchFamily="34" charset="0"/>
                <a:ea typeface="Times New Roman" panose="02020603050405020304" pitchFamily="18" charset="0"/>
                <a:cs typeface="Times New Roman" panose="02020603050405020304" pitchFamily="18" charset="0"/>
              </a:rPr>
            </a:b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Raskob</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GE, van Es N,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Verhamme</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P, Carrier M,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on</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behalf</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of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the</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Hokusai</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VTE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Cancer</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Investigators</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Edoxaban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for</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the</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Treatment</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of</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Cancer-Associated</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Venous</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Thromboembolism</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N Engl J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Med</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2018 Feb 15;378(7):615-624.</a:t>
            </a:r>
            <a:b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br>
            <a:r>
              <a:rPr lang="es-ES" dirty="0">
                <a:latin typeface="Arial" panose="020B0604020202020204" pitchFamily="34" charset="0"/>
                <a:ea typeface="Times New Roman" panose="02020603050405020304" pitchFamily="18" charset="0"/>
                <a:cs typeface="Times New Roman" panose="02020603050405020304" pitchFamily="18" charset="0"/>
              </a:rPr>
              <a:t/>
            </a:r>
            <a:br>
              <a:rPr lang="es-ES" dirty="0">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sp>
        <p:nvSpPr>
          <p:cNvPr id="3" name="Marcador de contenido 2"/>
          <p:cNvSpPr>
            <a:spLocks noGrp="1"/>
          </p:cNvSpPr>
          <p:nvPr>
            <p:ph idx="1"/>
          </p:nvPr>
        </p:nvSpPr>
        <p:spPr>
          <a:xfrm>
            <a:off x="3832167" y="1700914"/>
            <a:ext cx="7650084" cy="4765199"/>
          </a:xfrm>
        </p:spPr>
        <p:txBody>
          <a:bodyPr>
            <a:normAutofit fontScale="85000" lnSpcReduction="10000"/>
          </a:bodyPr>
          <a:lstStyle/>
          <a:p>
            <a:pPr marL="0" indent="0" algn="just">
              <a:lnSpc>
                <a:spcPct val="110000"/>
              </a:lnSpc>
              <a:spcAft>
                <a:spcPts val="0"/>
              </a:spcAft>
              <a:buNone/>
            </a:pPr>
            <a:r>
              <a:rPr lang="es-ES" sz="22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 INTRODUCCIÓN.</a:t>
            </a: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20000"/>
              </a:lnSpc>
              <a:spcAft>
                <a:spcPts val="0"/>
              </a:spcAft>
              <a:buNone/>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La </a:t>
            </a:r>
            <a:r>
              <a:rPr lang="es-ES" sz="2000" dirty="0">
                <a:latin typeface="Calibri" panose="020F0502020204030204" pitchFamily="34" charset="0"/>
                <a:ea typeface="Times New Roman" panose="02020603050405020304" pitchFamily="18" charset="0"/>
                <a:cs typeface="Times New Roman" panose="02020603050405020304" pitchFamily="18" charset="0"/>
              </a:rPr>
              <a:t>combinación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trastuzumab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(anticuerpo monoclonal anti-HER2) y quimioterapia ha mejorado los resultados en pacientes con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Cancer</a:t>
            </a:r>
            <a:r>
              <a:rPr lang="es-ES" sz="2000" dirty="0">
                <a:latin typeface="Calibri" panose="020F0502020204030204" pitchFamily="34" charset="0"/>
                <a:ea typeface="Times New Roman" panose="02020603050405020304" pitchFamily="18" charset="0"/>
                <a:cs typeface="Times New Roman" panose="02020603050405020304" pitchFamily="18" charset="0"/>
              </a:rPr>
              <a:t> de mama HER2 positivo, reduciendo el riesgo de recaídas y muerte. Actualmente la combinación de quimioterapia y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trastuzumab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es el tratamiento estándar para estos pacientes. </a:t>
            </a:r>
          </a:p>
          <a:p>
            <a:pPr marL="0" indent="0" algn="just">
              <a:lnSpc>
                <a:spcPct val="120000"/>
              </a:lnSpc>
              <a:spcAft>
                <a:spcPts val="0"/>
              </a:spcAft>
              <a:buNone/>
            </a:pPr>
            <a:r>
              <a:rPr lang="es-ES" sz="2000" dirty="0" err="1" smtClean="0">
                <a:latin typeface="Calibri" panose="020F0502020204030204" pitchFamily="34" charset="0"/>
                <a:ea typeface="Times New Roman" panose="02020603050405020304" pitchFamily="18" charset="0"/>
                <a:cs typeface="Times New Roman" panose="02020603050405020304" pitchFamily="18" charset="0"/>
              </a:rPr>
              <a:t>Pertuzumab</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es un anticuerpo monoclonal humanizado, con un mecanismo de acción complementario al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trastuzumab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uniéndose también al receptor HER2 e induciendo citotoxicidad en las células que lo expresan. En pacientes con cáncer de mama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metastásico</a:t>
            </a:r>
            <a:r>
              <a:rPr lang="es-ES" sz="2000" dirty="0">
                <a:latin typeface="Calibri" panose="020F0502020204030204" pitchFamily="34" charset="0"/>
                <a:ea typeface="Times New Roman" panose="02020603050405020304" pitchFamily="18" charset="0"/>
                <a:cs typeface="Times New Roman" panose="02020603050405020304" pitchFamily="18" charset="0"/>
              </a:rPr>
              <a:t>, añadir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pertuzumab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al tratamiento con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trastuzumab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y </a:t>
            </a:r>
            <a:r>
              <a:rPr lang="es-ES" sz="2000" dirty="0" err="1">
                <a:latin typeface="Calibri" panose="020F0502020204030204" pitchFamily="34" charset="0"/>
                <a:ea typeface="Times New Roman" panose="02020603050405020304" pitchFamily="18" charset="0"/>
                <a:cs typeface="Times New Roman" panose="02020603050405020304" pitchFamily="18" charset="0"/>
              </a:rPr>
              <a:t>docetaxel</a:t>
            </a:r>
            <a:r>
              <a:rPr lang="es-ES" sz="2000" dirty="0">
                <a:latin typeface="Calibri" panose="020F0502020204030204" pitchFamily="34" charset="0"/>
                <a:ea typeface="Times New Roman" panose="02020603050405020304" pitchFamily="18" charset="0"/>
                <a:cs typeface="Times New Roman" panose="02020603050405020304" pitchFamily="18" charset="0"/>
              </a:rPr>
              <a:t>, ha mostrado en algunos estudios mejorar la supervivencia global, si bien aumentando los efectos adversos de neutropenia y diarrea grado 3-4.</a:t>
            </a:r>
          </a:p>
          <a:p>
            <a:pPr marL="0" indent="0" algn="just">
              <a:lnSpc>
                <a:spcPct val="120000"/>
              </a:lnSpc>
              <a:spcAft>
                <a:spcPts val="0"/>
              </a:spcAft>
              <a:buNone/>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Los </a:t>
            </a:r>
            <a:r>
              <a:rPr lang="es-ES" sz="2000" dirty="0">
                <a:latin typeface="Calibri" panose="020F0502020204030204" pitchFamily="34" charset="0"/>
                <a:ea typeface="Times New Roman" panose="02020603050405020304" pitchFamily="18" charset="0"/>
                <a:cs typeface="Times New Roman" panose="02020603050405020304" pitchFamily="18" charset="0"/>
              </a:rPr>
              <a:t>autores de este estudio pretenden aumentar el conocimiento para confirmar o refutar si el balance de beneficios y daños es significativamente más práctico añadiendo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pertuzumab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a la terapia adyuvante para las pacientes con cáncer de mama inicial.</a:t>
            </a:r>
          </a:p>
        </p:txBody>
      </p:sp>
      <p:pic>
        <p:nvPicPr>
          <p:cNvPr id="4" name="Imagen 3"/>
          <p:cNvPicPr>
            <a:picLocks noChangeAspect="1"/>
          </p:cNvPicPr>
          <p:nvPr/>
        </p:nvPicPr>
        <p:blipFill>
          <a:blip r:embed="rId2"/>
          <a:stretch>
            <a:fillRect/>
          </a:stretch>
        </p:blipFill>
        <p:spPr>
          <a:xfrm>
            <a:off x="490047" y="1700915"/>
            <a:ext cx="2972182" cy="3918318"/>
          </a:xfrm>
          <a:prstGeom prst="rect">
            <a:avLst/>
          </a:prstGeom>
        </p:spPr>
      </p:pic>
    </p:spTree>
    <p:extLst>
      <p:ext uri="{BB962C8B-B14F-4D97-AF65-F5344CB8AC3E}">
        <p14:creationId xmlns:p14="http://schemas.microsoft.com/office/powerpoint/2010/main" val="1765609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74642" y="474522"/>
            <a:ext cx="10389705" cy="6244330"/>
          </a:xfrm>
        </p:spPr>
        <p:txBody>
          <a:bodyPr>
            <a:normAutofit fontScale="92500"/>
          </a:bodyPr>
          <a:lstStyle/>
          <a:p>
            <a:pPr algn="just">
              <a:lnSpc>
                <a:spcPct val="100000"/>
              </a:lnSpc>
              <a:spcAft>
                <a:spcPts val="0"/>
              </a:spcAft>
            </a:pPr>
            <a:r>
              <a:rPr lang="es-ES_tradnl" b="1" i="1" dirty="0">
                <a:solidFill>
                  <a:srgbClr val="990099"/>
                </a:solidFill>
                <a:latin typeface="Calibri" panose="020F0502020204030204" pitchFamily="34" charset="0"/>
                <a:ea typeface="Times New Roman" panose="02020603050405020304" pitchFamily="18" charset="0"/>
              </a:rPr>
              <a:t>VI. CONCLUSIONES.</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500" b="1" dirty="0">
                <a:solidFill>
                  <a:srgbClr val="990099"/>
                </a:solidFill>
                <a:latin typeface="Calibri" panose="020F0502020204030204" pitchFamily="34" charset="0"/>
                <a:ea typeface="Times New Roman" panose="02020603050405020304" pitchFamily="18" charset="0"/>
              </a:rPr>
              <a:t> </a:t>
            </a:r>
            <a:endParaRPr lang="es-ES" sz="500" dirty="0" smtClean="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200" dirty="0" smtClean="0">
                <a:latin typeface="Calibri" panose="020F0502020204030204" pitchFamily="34" charset="0"/>
                <a:ea typeface="Times New Roman" panose="02020603050405020304" pitchFamily="18" charset="0"/>
              </a:rPr>
              <a:t>Para pacientes con cáncer de mama invasivo HER2 positivo tratadas con Quimioterapia y </a:t>
            </a:r>
            <a:r>
              <a:rPr lang="es-ES_tradnl" sz="2200" dirty="0" err="1" smtClean="0">
                <a:latin typeface="Calibri" panose="020F0502020204030204" pitchFamily="34" charset="0"/>
                <a:ea typeface="Times New Roman" panose="02020603050405020304" pitchFamily="18" charset="0"/>
              </a:rPr>
              <a:t>Trastuzumab</a:t>
            </a:r>
            <a:r>
              <a:rPr lang="es-ES_tradnl" sz="2200" dirty="0" smtClean="0">
                <a:latin typeface="Calibri" panose="020F0502020204030204" pitchFamily="34" charset="0"/>
                <a:ea typeface="Times New Roman" panose="02020603050405020304" pitchFamily="18" charset="0"/>
              </a:rPr>
              <a:t>, la adición de </a:t>
            </a:r>
            <a:r>
              <a:rPr lang="es-ES_tradnl" sz="2200" dirty="0" err="1" smtClean="0">
                <a:latin typeface="Calibri" panose="020F0502020204030204" pitchFamily="34" charset="0"/>
                <a:ea typeface="Times New Roman" panose="02020603050405020304" pitchFamily="18" charset="0"/>
              </a:rPr>
              <a:t>Pertuzumab</a:t>
            </a:r>
            <a:r>
              <a:rPr lang="es-ES_tradnl" sz="2200" dirty="0" smtClean="0">
                <a:latin typeface="Calibri" panose="020F0502020204030204" pitchFamily="34" charset="0"/>
                <a:ea typeface="Times New Roman" panose="02020603050405020304" pitchFamily="18" charset="0"/>
              </a:rPr>
              <a:t> ofrece un escaso beneficio en la supervivencia libre de enfermedad invasiva que no justifica los daños añadidos y los costes.</a:t>
            </a:r>
            <a:endParaRPr lang="es-ES" sz="500" dirty="0" smtClean="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500" dirty="0">
                <a:latin typeface="Calibri" panose="020F0502020204030204" pitchFamily="34" charset="0"/>
                <a:ea typeface="Times New Roman" panose="02020603050405020304" pitchFamily="18" charset="0"/>
              </a:rPr>
              <a:t> </a:t>
            </a:r>
            <a:r>
              <a:rPr lang="es-ES_tradnl" sz="2200" u="sng" dirty="0" smtClean="0">
                <a:solidFill>
                  <a:srgbClr val="000000"/>
                </a:solidFill>
                <a:latin typeface="Calibri" panose="020F0502020204030204" pitchFamily="34" charset="0"/>
                <a:ea typeface="Times New Roman" panose="02020603050405020304" pitchFamily="18" charset="0"/>
              </a:rPr>
              <a:t>Justificación</a:t>
            </a:r>
            <a:r>
              <a:rPr lang="es-ES_tradnl" sz="2200" dirty="0">
                <a:solidFill>
                  <a:srgbClr val="000000"/>
                </a:solidFill>
                <a:latin typeface="Calibri" panose="020F0502020204030204" pitchFamily="34" charset="0"/>
                <a:ea typeface="Times New Roman" panose="02020603050405020304" pitchFamily="18" charset="0"/>
              </a:rPr>
              <a:t>:</a:t>
            </a:r>
            <a:endParaRPr lang="es-ES" sz="22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2200" dirty="0">
                <a:latin typeface="Calibri" panose="020F0502020204030204" pitchFamily="34" charset="0"/>
                <a:ea typeface="Times New Roman" panose="02020603050405020304" pitchFamily="18" charset="0"/>
              </a:rPr>
              <a:t> </a:t>
            </a:r>
            <a:r>
              <a:rPr lang="es-ES_tradnl" sz="2200" b="1" dirty="0" smtClean="0">
                <a:solidFill>
                  <a:srgbClr val="0000FF"/>
                </a:solidFill>
                <a:latin typeface="Calibri" panose="020F0502020204030204" pitchFamily="34" charset="0"/>
                <a:ea typeface="Times New Roman" panose="02020603050405020304" pitchFamily="18" charset="0"/>
              </a:rPr>
              <a:t>A</a:t>
            </a:r>
            <a:r>
              <a:rPr lang="es-ES_tradnl" sz="2200" b="1" dirty="0">
                <a:solidFill>
                  <a:srgbClr val="0000FF"/>
                </a:solidFill>
                <a:latin typeface="Calibri" panose="020F0502020204030204" pitchFamily="34" charset="0"/>
                <a:ea typeface="Times New Roman" panose="02020603050405020304" pitchFamily="18" charset="0"/>
              </a:rPr>
              <a:t>) BENEFICIOS Y RIESGOS AÑADIDOS:</a:t>
            </a:r>
            <a:r>
              <a:rPr lang="es-ES_tradnl" sz="2200" b="1" dirty="0">
                <a:latin typeface="Calibri" panose="020F0502020204030204" pitchFamily="34" charset="0"/>
                <a:ea typeface="Times New Roman" panose="02020603050405020304" pitchFamily="18" charset="0"/>
              </a:rPr>
              <a:t> </a:t>
            </a:r>
            <a:endParaRPr lang="es-ES" sz="22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2200" dirty="0" smtClean="0">
                <a:latin typeface="Calibri" panose="020F0502020204030204" pitchFamily="34" charset="0"/>
                <a:ea typeface="Times New Roman" panose="02020603050405020304" pitchFamily="18" charset="0"/>
              </a:rPr>
              <a:t>        La </a:t>
            </a:r>
            <a:r>
              <a:rPr lang="es-ES_tradnl" sz="2200" dirty="0">
                <a:latin typeface="Calibri" panose="020F0502020204030204" pitchFamily="34" charset="0"/>
                <a:ea typeface="Times New Roman" panose="02020603050405020304" pitchFamily="18" charset="0"/>
              </a:rPr>
              <a:t>Supervivencia es similar en ambos grupos. </a:t>
            </a:r>
            <a:endParaRPr lang="es-ES" sz="2200" dirty="0">
              <a:latin typeface="Times New Roman" panose="02020603050405020304" pitchFamily="18" charset="0"/>
              <a:ea typeface="Times New Roman" panose="02020603050405020304" pitchFamily="18" charset="0"/>
            </a:endParaRPr>
          </a:p>
          <a:p>
            <a:pPr indent="450215" algn="just">
              <a:lnSpc>
                <a:spcPct val="110000"/>
              </a:lnSpc>
              <a:spcAft>
                <a:spcPts val="0"/>
              </a:spcAft>
            </a:pPr>
            <a:r>
              <a:rPr lang="es-ES_tradnl" sz="2200" dirty="0">
                <a:latin typeface="Calibri" panose="020F0502020204030204" pitchFamily="34" charset="0"/>
                <a:ea typeface="Times New Roman" panose="02020603050405020304" pitchFamily="18" charset="0"/>
              </a:rPr>
              <a:t>Hay una diferencia estadísticamente significativa a favor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vs Placebo en el porcentaje de Supervivencia Libre de Enfermedad Invasiva, con un NNT 62 (32 a 1238) en 45,4 meses (y una baja potencia del 54%). Para precisar más este resultado, para la enfermedad invasiva la Media de Prolongación del Tiempo de Supervivencia Libre de Evento (</a:t>
            </a:r>
            <a:r>
              <a:rPr lang="es-ES_tradnl" sz="2200" dirty="0" err="1">
                <a:latin typeface="Calibri" panose="020F0502020204030204" pitchFamily="34" charset="0"/>
                <a:ea typeface="Times New Roman" panose="02020603050405020304" pitchFamily="18" charset="0"/>
              </a:rPr>
              <a:t>PtSLEv</a:t>
            </a:r>
            <a:r>
              <a:rPr lang="es-ES_tradnl" sz="2200" dirty="0">
                <a:latin typeface="Calibri" panose="020F0502020204030204" pitchFamily="34" charset="0"/>
                <a:ea typeface="Times New Roman" panose="02020603050405020304" pitchFamily="18" charset="0"/>
              </a:rPr>
              <a:t>) obtenida midiendo las áreas bajo las curvas es de 12,1 días en 48 meses, equivalentes a 3 días por año.</a:t>
            </a:r>
            <a:endParaRPr lang="es-ES" sz="2200" dirty="0">
              <a:latin typeface="Times New Roman" panose="02020603050405020304" pitchFamily="18" charset="0"/>
              <a:ea typeface="Times New Roman" panose="02020603050405020304" pitchFamily="18" charset="0"/>
            </a:endParaRPr>
          </a:p>
          <a:p>
            <a:pPr indent="450215" algn="just">
              <a:lnSpc>
                <a:spcPct val="110000"/>
              </a:lnSpc>
              <a:spcAft>
                <a:spcPts val="0"/>
              </a:spcAft>
            </a:pPr>
            <a:r>
              <a:rPr lang="es-ES_tradnl" sz="2200" dirty="0">
                <a:latin typeface="Calibri" panose="020F0502020204030204" pitchFamily="34" charset="0"/>
                <a:ea typeface="Times New Roman" panose="02020603050405020304" pitchFamily="18" charset="0"/>
              </a:rPr>
              <a:t>Hay una diferencia estadísticamente significativa en contra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vs Placebo en los Efectos adversos graves grado 3 o mayor, con un NND 15 (10 a 24) en 45,4 meses, y potencia 99,81%, especialmente diarrea y anemia.</a:t>
            </a:r>
            <a:endParaRPr lang="es-ES" sz="22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79255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74642" y="474522"/>
            <a:ext cx="10389705" cy="6244330"/>
          </a:xfrm>
        </p:spPr>
        <p:txBody>
          <a:bodyPr>
            <a:normAutofit/>
          </a:bodyPr>
          <a:lstStyle/>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B) INCONVENIENTES:</a:t>
            </a:r>
            <a:r>
              <a:rPr lang="es-ES_tradnl" sz="2000" dirty="0">
                <a:latin typeface="Calibri" panose="020F0502020204030204" pitchFamily="34" charset="0"/>
                <a:ea typeface="Times New Roman" panose="02020603050405020304" pitchFamily="18" charset="0"/>
              </a:rPr>
              <a:t> Para la paciente no supone más inconvenientes añadir un fármaco intravenoso más a su terapia intravenosa.</a:t>
            </a:r>
            <a:endParaRPr lang="es-ES" sz="2000"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a:latin typeface="Calibri" panose="020F0502020204030204" pitchFamily="34" charset="0"/>
                <a:ea typeface="Times New Roman" panose="02020603050405020304" pitchFamily="18" charset="0"/>
              </a:rPr>
              <a:t> </a:t>
            </a:r>
            <a:endParaRPr lang="es-ES" sz="2000"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C) COSTES:</a:t>
            </a:r>
            <a:r>
              <a:rPr lang="es-ES_tradnl" sz="2000" dirty="0">
                <a:latin typeface="Calibri" panose="020F0502020204030204" pitchFamily="34" charset="0"/>
                <a:ea typeface="Times New Roman" panose="02020603050405020304" pitchFamily="18" charset="0"/>
              </a:rPr>
              <a:t> El coste de añadir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al tratamiento de Quimioterapia + </a:t>
            </a:r>
            <a:r>
              <a:rPr lang="es-ES_tradnl" sz="2000" dirty="0" err="1">
                <a:latin typeface="Calibri" panose="020F0502020204030204" pitchFamily="34" charset="0"/>
                <a:ea typeface="Times New Roman" panose="02020603050405020304" pitchFamily="18" charset="0"/>
              </a:rPr>
              <a:t>Trastuzumab</a:t>
            </a:r>
            <a:r>
              <a:rPr lang="es-ES_tradnl" sz="2000" dirty="0">
                <a:latin typeface="Calibri" panose="020F0502020204030204" pitchFamily="34" charset="0"/>
                <a:ea typeface="Times New Roman" panose="02020603050405020304" pitchFamily="18" charset="0"/>
              </a:rPr>
              <a:t> es de unos 55.300 euros por paciente. Habida cuenta de que en la variable enfermedad invasiva se obtiene un NNT 62 (32 a 1238), para evitar un caso de enfermedad invasiva el coste-eficacia incremental sería de 3.431.452 euros, aunque, según su intervalo de confianza, oscilaría entre 1.771.072 y 68.518.348 euros. A pesar de ello, la muerte por cualquier causa sería similar con y sin la adición de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t>
            </a:r>
            <a:r>
              <a:rPr lang="es-ES_tradnl" sz="2000" b="1" dirty="0">
                <a:solidFill>
                  <a:srgbClr val="993300"/>
                </a:solidFill>
                <a:latin typeface="Calibri" panose="020F0502020204030204" pitchFamily="34" charset="0"/>
                <a:ea typeface="Times New Roman" panose="02020603050405020304" pitchFamily="18" charset="0"/>
              </a:rPr>
              <a:t>(tabla 4)</a:t>
            </a:r>
            <a:r>
              <a:rPr lang="es-ES_tradnl" sz="2000" dirty="0">
                <a:latin typeface="Calibri" panose="020F0502020204030204" pitchFamily="34" charset="0"/>
                <a:ea typeface="Times New Roman" panose="02020603050405020304" pitchFamily="18" charset="0"/>
              </a:rPr>
              <a:t>.</a:t>
            </a:r>
            <a:endParaRPr lang="es-E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7414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90981" y="383112"/>
            <a:ext cx="11517673" cy="5860934"/>
          </a:xfrm>
          <a:prstGeom prst="rect">
            <a:avLst/>
          </a:prstGeom>
        </p:spPr>
      </p:pic>
    </p:spTree>
    <p:extLst>
      <p:ext uri="{BB962C8B-B14F-4D97-AF65-F5344CB8AC3E}">
        <p14:creationId xmlns:p14="http://schemas.microsoft.com/office/powerpoint/2010/main" val="1092003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fontScale="85000" lnSpcReduction="10000"/>
          </a:bodyPr>
          <a:lstStyle/>
          <a:p>
            <a:pPr algn="just">
              <a:lnSpc>
                <a:spcPct val="110000"/>
              </a:lnSpc>
              <a:spcAft>
                <a:spcPts val="0"/>
              </a:spcAft>
            </a:pPr>
            <a:r>
              <a:rPr lang="es-ES_tradnl" sz="2600" b="1" i="1" dirty="0">
                <a:solidFill>
                  <a:srgbClr val="990099"/>
                </a:solidFill>
                <a:latin typeface="Calibri" panose="020F0502020204030204" pitchFamily="34" charset="0"/>
                <a:ea typeface="Times New Roman" panose="02020603050405020304" pitchFamily="18" charset="0"/>
              </a:rPr>
              <a:t>II. LO PROYECTADO.</a:t>
            </a:r>
            <a:endParaRPr lang="es-ES" sz="26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1800"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b="1" dirty="0">
                <a:solidFill>
                  <a:srgbClr val="0000FF"/>
                </a:solidFill>
                <a:latin typeface="Calibri" panose="020F0502020204030204" pitchFamily="34" charset="0"/>
                <a:ea typeface="Times New Roman" panose="02020603050405020304" pitchFamily="18" charset="0"/>
              </a:rPr>
              <a:t>A) OBJETIVO:</a:t>
            </a:r>
            <a:r>
              <a:rPr lang="es-ES_tradnl" dirty="0">
                <a:latin typeface="Calibri" panose="020F0502020204030204" pitchFamily="34" charset="0"/>
                <a:ea typeface="Times New Roman" panose="02020603050405020304" pitchFamily="18" charset="0"/>
              </a:rPr>
              <a:t> En pacientes con cáncer de mama HER2 positivo, evaluar la eficacia de añadir </a:t>
            </a:r>
            <a:r>
              <a:rPr lang="es-ES_tradnl" dirty="0" err="1">
                <a:latin typeface="Calibri" panose="020F0502020204030204" pitchFamily="34" charset="0"/>
                <a:ea typeface="Times New Roman" panose="02020603050405020304" pitchFamily="18" charset="0"/>
              </a:rPr>
              <a:t>Trastuzumab</a:t>
            </a:r>
            <a:r>
              <a:rPr lang="es-ES_tradnl" dirty="0">
                <a:latin typeface="Calibri" panose="020F0502020204030204" pitchFamily="34" charset="0"/>
                <a:ea typeface="Times New Roman" panose="02020603050405020304" pitchFamily="18" charset="0"/>
              </a:rPr>
              <a:t> y </a:t>
            </a:r>
            <a:r>
              <a:rPr lang="es-ES_tradnl" dirty="0" err="1">
                <a:latin typeface="Calibri" panose="020F0502020204030204" pitchFamily="34" charset="0"/>
                <a:ea typeface="Times New Roman" panose="02020603050405020304" pitchFamily="18" charset="0"/>
              </a:rPr>
              <a:t>Pertuzumab</a:t>
            </a:r>
            <a:r>
              <a:rPr lang="es-ES_tradnl" dirty="0">
                <a:latin typeface="Calibri" panose="020F0502020204030204" pitchFamily="34" charset="0"/>
                <a:ea typeface="Times New Roman" panose="02020603050405020304" pitchFamily="18" charset="0"/>
              </a:rPr>
              <a:t> al esquema de quimioterapia adyuvante, en términos de supervivencia libre de enfermedad invasiva, supervivencia global, efectos adversos graves y calidad de vida relacionada con la salud.</a:t>
            </a:r>
            <a:r>
              <a:rPr lang="es-ES_tradnl" sz="2800" dirty="0">
                <a:latin typeface="Times New Roman" panose="02020603050405020304" pitchFamily="18"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b="1" dirty="0">
                <a:solidFill>
                  <a:srgbClr val="0000FF"/>
                </a:solidFill>
                <a:latin typeface="Calibri" panose="020F0502020204030204" pitchFamily="34" charset="0"/>
                <a:ea typeface="Times New Roman" panose="02020603050405020304" pitchFamily="18" charset="0"/>
              </a:rPr>
              <a:t>B) TIPO DE ESTUDIO: </a:t>
            </a:r>
            <a:r>
              <a:rPr lang="es-ES_tradnl" dirty="0">
                <a:solidFill>
                  <a:srgbClr val="000000"/>
                </a:solidFill>
                <a:latin typeface="Calibri" panose="020F0502020204030204" pitchFamily="34" charset="0"/>
                <a:ea typeface="Times New Roman" panose="02020603050405020304" pitchFamily="18" charset="0"/>
              </a:rPr>
              <a:t>Estudio aleatorizado, controlado y </a:t>
            </a:r>
            <a:r>
              <a:rPr lang="es-ES_tradnl" dirty="0" err="1">
                <a:solidFill>
                  <a:srgbClr val="000000"/>
                </a:solidFill>
                <a:latin typeface="Calibri" panose="020F0502020204030204" pitchFamily="34" charset="0"/>
                <a:ea typeface="Times New Roman" panose="02020603050405020304" pitchFamily="18" charset="0"/>
              </a:rPr>
              <a:t>multicéntrico</a:t>
            </a:r>
            <a:r>
              <a:rPr lang="es-ES_tradnl" dirty="0">
                <a:solidFill>
                  <a:srgbClr val="000000"/>
                </a:solidFill>
                <a:latin typeface="Calibri" panose="020F0502020204030204" pitchFamily="34" charset="0"/>
                <a:ea typeface="Times New Roman" panose="02020603050405020304" pitchFamily="18" charset="0"/>
              </a:rPr>
              <a:t>. Se calculó el tamaño </a:t>
            </a:r>
            <a:r>
              <a:rPr lang="es-ES_tradnl" dirty="0" err="1">
                <a:solidFill>
                  <a:srgbClr val="000000"/>
                </a:solidFill>
                <a:latin typeface="Calibri" panose="020F0502020204030204" pitchFamily="34" charset="0"/>
                <a:ea typeface="Times New Roman" panose="02020603050405020304" pitchFamily="18" charset="0"/>
              </a:rPr>
              <a:t>muestral</a:t>
            </a:r>
            <a:r>
              <a:rPr lang="es-ES_tradnl" dirty="0">
                <a:solidFill>
                  <a:srgbClr val="000000"/>
                </a:solidFill>
                <a:latin typeface="Calibri" panose="020F0502020204030204" pitchFamily="34" charset="0"/>
                <a:ea typeface="Times New Roman" panose="02020603050405020304" pitchFamily="18" charset="0"/>
              </a:rPr>
              <a:t> con una significación estadística del 5% (dos colas) y una potencia del 80%, para detectar un HR= 0,75 para la variable principal, “Supervivencia libre de enfermedad invasiva”, asumiendo una tasa de supervivencia libre de enfermedad invasiva del 89,2% a los 3 años en el grupo de control, basándose en los resultados del Ensayo 006 del </a:t>
            </a:r>
            <a:r>
              <a:rPr lang="es-ES_tradnl" dirty="0" err="1">
                <a:solidFill>
                  <a:srgbClr val="000000"/>
                </a:solidFill>
                <a:latin typeface="Calibri" panose="020F0502020204030204" pitchFamily="34" charset="0"/>
                <a:ea typeface="Times New Roman" panose="02020603050405020304" pitchFamily="18" charset="0"/>
              </a:rPr>
              <a:t>Breast</a:t>
            </a:r>
            <a:r>
              <a:rPr lang="es-ES_tradnl" dirty="0">
                <a:solidFill>
                  <a:srgbClr val="000000"/>
                </a:solidFill>
                <a:latin typeface="Calibri" panose="020F0502020204030204" pitchFamily="34" charset="0"/>
                <a:ea typeface="Times New Roman" panose="02020603050405020304" pitchFamily="18" charset="0"/>
              </a:rPr>
              <a:t> </a:t>
            </a:r>
            <a:r>
              <a:rPr lang="es-ES_tradnl" dirty="0" err="1">
                <a:solidFill>
                  <a:srgbClr val="000000"/>
                </a:solidFill>
                <a:latin typeface="Calibri" panose="020F0502020204030204" pitchFamily="34" charset="0"/>
                <a:ea typeface="Times New Roman" panose="02020603050405020304" pitchFamily="18" charset="0"/>
              </a:rPr>
              <a:t>Cancer</a:t>
            </a:r>
            <a:r>
              <a:rPr lang="es-ES_tradnl" dirty="0">
                <a:solidFill>
                  <a:srgbClr val="000000"/>
                </a:solidFill>
                <a:latin typeface="Calibri" panose="020F0502020204030204" pitchFamily="34" charset="0"/>
                <a:ea typeface="Times New Roman" panose="02020603050405020304" pitchFamily="18" charset="0"/>
              </a:rPr>
              <a:t> </a:t>
            </a:r>
            <a:r>
              <a:rPr lang="es-ES_tradnl" dirty="0" err="1">
                <a:solidFill>
                  <a:srgbClr val="000000"/>
                </a:solidFill>
                <a:latin typeface="Calibri" panose="020F0502020204030204" pitchFamily="34" charset="0"/>
                <a:ea typeface="Times New Roman" panose="02020603050405020304" pitchFamily="18" charset="0"/>
              </a:rPr>
              <a:t>Intenational</a:t>
            </a:r>
            <a:r>
              <a:rPr lang="es-ES_tradnl" dirty="0">
                <a:solidFill>
                  <a:srgbClr val="000000"/>
                </a:solidFill>
                <a:latin typeface="Calibri" panose="020F0502020204030204" pitchFamily="34" charset="0"/>
                <a:ea typeface="Times New Roman" panose="02020603050405020304" pitchFamily="18" charset="0"/>
              </a:rPr>
              <a:t> </a:t>
            </a:r>
            <a:r>
              <a:rPr lang="es-ES_tradnl" dirty="0" err="1">
                <a:solidFill>
                  <a:srgbClr val="000000"/>
                </a:solidFill>
                <a:latin typeface="Calibri" panose="020F0502020204030204" pitchFamily="34" charset="0"/>
                <a:ea typeface="Times New Roman" panose="02020603050405020304" pitchFamily="18" charset="0"/>
              </a:rPr>
              <a:t>Research</a:t>
            </a:r>
            <a:r>
              <a:rPr lang="es-ES_tradnl" dirty="0">
                <a:solidFill>
                  <a:srgbClr val="000000"/>
                </a:solidFill>
                <a:latin typeface="Calibri" panose="020F0502020204030204" pitchFamily="34" charset="0"/>
                <a:ea typeface="Times New Roman" panose="02020603050405020304" pitchFamily="18" charset="0"/>
              </a:rPr>
              <a:t> </a:t>
            </a:r>
            <a:r>
              <a:rPr lang="es-ES_tradnl" dirty="0" err="1">
                <a:solidFill>
                  <a:srgbClr val="000000"/>
                </a:solidFill>
                <a:latin typeface="Calibri" panose="020F0502020204030204" pitchFamily="34" charset="0"/>
                <a:ea typeface="Times New Roman" panose="02020603050405020304" pitchFamily="18" charset="0"/>
              </a:rPr>
              <a:t>Group</a:t>
            </a:r>
            <a:r>
              <a:rPr lang="es-ES_tradnl" dirty="0">
                <a:solidFill>
                  <a:srgbClr val="000000"/>
                </a:solidFill>
                <a:latin typeface="Calibri" panose="020F0502020204030204" pitchFamily="34" charset="0"/>
                <a:ea typeface="Times New Roman" panose="02020603050405020304" pitchFamily="18" charset="0"/>
              </a:rPr>
              <a:t>. En estas condiciones, los cálculos arrojan 2021 pacientes por grupo, lo cual significa que se esperan 384 eventos de la variable principal en 3 años.</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endParaRPr lang="es-ES" dirty="0"/>
          </a:p>
        </p:txBody>
      </p:sp>
    </p:spTree>
    <p:extLst>
      <p:ext uri="{BB962C8B-B14F-4D97-AF65-F5344CB8AC3E}">
        <p14:creationId xmlns:p14="http://schemas.microsoft.com/office/powerpoint/2010/main" val="3635648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A1090A-3ED4-4470-8719-B4915B7F3D12}"/>
              </a:ext>
            </a:extLst>
          </p:cNvPr>
          <p:cNvSpPr>
            <a:spLocks noGrp="1"/>
          </p:cNvSpPr>
          <p:nvPr>
            <p:ph type="title"/>
          </p:nvPr>
        </p:nvSpPr>
        <p:spPr>
          <a:xfrm>
            <a:off x="437322" y="6374296"/>
            <a:ext cx="11198087" cy="232949"/>
          </a:xfrm>
        </p:spPr>
        <p:txBody>
          <a:bodyPr>
            <a:normAutofit fontScale="90000"/>
          </a:bodyPr>
          <a:lstStyle/>
          <a:p>
            <a:r>
              <a:rPr lang="es-ES_tradnl" sz="1600" dirty="0">
                <a:latin typeface="Calibri" panose="020F0502020204030204" pitchFamily="34" charset="0"/>
                <a:ea typeface="Times New Roman" panose="02020603050405020304" pitchFamily="18" charset="0"/>
                <a:cs typeface="Times New Roman" panose="02020603050405020304" pitchFamily="18" charset="0"/>
              </a:rPr>
              <a:t>Esta (y las demás) calculadoras están disponibles en:  </a:t>
            </a:r>
            <a:r>
              <a:rPr lang="es-ES_tradnl" sz="160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2"/>
              </a:rPr>
              <a:t>http://evalmedicamento.weebly.com/uploads/1/0/8/6/10866180/calculadora_var_dicot.xls</a:t>
            </a:r>
            <a:endParaRPr lang="es-ES" sz="1600" dirty="0"/>
          </a:p>
        </p:txBody>
      </p:sp>
      <p:pic>
        <p:nvPicPr>
          <p:cNvPr id="7" name="Marcador de contenido 6"/>
          <p:cNvPicPr>
            <a:picLocks noGrp="1" noChangeAspect="1"/>
          </p:cNvPicPr>
          <p:nvPr>
            <p:ph idx="1"/>
          </p:nvPr>
        </p:nvPicPr>
        <p:blipFill>
          <a:blip r:embed="rId3"/>
          <a:stretch>
            <a:fillRect/>
          </a:stretch>
        </p:blipFill>
        <p:spPr>
          <a:xfrm>
            <a:off x="862713" y="340458"/>
            <a:ext cx="9822703" cy="5803168"/>
          </a:xfrm>
          <a:prstGeom prst="rect">
            <a:avLst/>
          </a:prstGeom>
        </p:spPr>
      </p:pic>
    </p:spTree>
    <p:extLst>
      <p:ext uri="{BB962C8B-B14F-4D97-AF65-F5344CB8AC3E}">
        <p14:creationId xmlns:p14="http://schemas.microsoft.com/office/powerpoint/2010/main" val="343727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57835" y="479382"/>
            <a:ext cx="10841982" cy="6038984"/>
          </a:xfrm>
        </p:spPr>
        <p:txBody>
          <a:bodyPr>
            <a:normAutofit fontScale="70000" lnSpcReduction="20000"/>
          </a:bodyPr>
          <a:lstStyle/>
          <a:p>
            <a:pPr algn="just">
              <a:lnSpc>
                <a:spcPct val="120000"/>
              </a:lnSpc>
              <a:spcAft>
                <a:spcPts val="0"/>
              </a:spcAft>
            </a:pPr>
            <a:r>
              <a:rPr lang="es-ES_tradnl" sz="2900" b="1" dirty="0">
                <a:solidFill>
                  <a:srgbClr val="0000FF"/>
                </a:solidFill>
                <a:latin typeface="Calibri" panose="020F0502020204030204" pitchFamily="34" charset="0"/>
                <a:ea typeface="Times New Roman" panose="02020603050405020304" pitchFamily="18" charset="0"/>
              </a:rPr>
              <a:t>C) POBLACIÓN ESTUDIADA Y CRITERIOS DE INCLUSIÓN Y EXCLUSIÓN.</a:t>
            </a:r>
            <a:endParaRPr lang="es-ES" sz="29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solidFill>
                  <a:srgbClr val="0000FF"/>
                </a:solidFill>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600" b="1" dirty="0">
                <a:solidFill>
                  <a:srgbClr val="0000FF"/>
                </a:solidFill>
                <a:latin typeface="Calibri" panose="020F0502020204030204" pitchFamily="34" charset="0"/>
                <a:ea typeface="Times New Roman" panose="02020603050405020304" pitchFamily="18" charset="0"/>
              </a:rPr>
              <a:t>1º Elegibles: </a:t>
            </a:r>
            <a:r>
              <a:rPr lang="es-ES_tradnl" sz="2600" dirty="0">
                <a:latin typeface="Calibri" panose="020F0502020204030204" pitchFamily="34" charset="0"/>
                <a:ea typeface="Times New Roman" panose="02020603050405020304" pitchFamily="18" charset="0"/>
              </a:rPr>
              <a:t>Pacientes con cáncer de mama invasivo HER2 positivo, no </a:t>
            </a:r>
            <a:r>
              <a:rPr lang="es-ES_tradnl" sz="2600" dirty="0" err="1">
                <a:latin typeface="Calibri" panose="020F0502020204030204" pitchFamily="34" charset="0"/>
                <a:ea typeface="Times New Roman" panose="02020603050405020304" pitchFamily="18" charset="0"/>
              </a:rPr>
              <a:t>metastásico</a:t>
            </a:r>
            <a:r>
              <a:rPr lang="es-ES_tradnl" sz="2600" dirty="0">
                <a:latin typeface="Calibri" panose="020F0502020204030204" pitchFamily="34" charset="0"/>
                <a:ea typeface="Times New Roman" panose="02020603050405020304" pitchFamily="18" charset="0"/>
              </a:rPr>
              <a:t>, extirpado adecuadamente.</a:t>
            </a:r>
            <a:endParaRPr lang="es-ES" sz="26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solidFill>
                  <a:srgbClr val="0000FF"/>
                </a:solidFill>
                <a:latin typeface="Calibri" panose="020F0502020204030204" pitchFamily="34" charset="0"/>
                <a:ea typeface="Times New Roman" panose="02020603050405020304" pitchFamily="18" charset="0"/>
              </a:rPr>
              <a:t> </a:t>
            </a:r>
            <a:r>
              <a:rPr lang="es-ES_tradnl" sz="2900" b="1" dirty="0" smtClean="0">
                <a:solidFill>
                  <a:srgbClr val="0000FF"/>
                </a:solidFill>
                <a:latin typeface="Calibri" panose="020F0502020204030204" pitchFamily="34" charset="0"/>
                <a:ea typeface="Times New Roman" panose="02020603050405020304" pitchFamily="18" charset="0"/>
              </a:rPr>
              <a:t>2º </a:t>
            </a:r>
            <a:r>
              <a:rPr lang="es-ES_tradnl" sz="2900" b="1" dirty="0">
                <a:solidFill>
                  <a:srgbClr val="0000FF"/>
                </a:solidFill>
                <a:latin typeface="Calibri" panose="020F0502020204030204" pitchFamily="34" charset="0"/>
                <a:ea typeface="Times New Roman" panose="02020603050405020304" pitchFamily="18" charset="0"/>
              </a:rPr>
              <a:t>Criterios de inclusión: </a:t>
            </a:r>
            <a:r>
              <a:rPr lang="es-ES_tradnl" sz="2900" dirty="0">
                <a:latin typeface="Calibri" panose="020F0502020204030204" pitchFamily="34" charset="0"/>
                <a:ea typeface="Times New Roman" panose="02020603050405020304" pitchFamily="18" charset="0"/>
              </a:rPr>
              <a:t>Pacientes con cáncer de mama invasivo HER2 positivo, (tiene que ser confirmado por el laboratorio central). En las pacientes con enfermedad invasiva bilateral, ambos deben ser HER2 positivo. El tumor &gt; 1 cm de diámetro, tanto en las pacientes con nodo positivo como negativo. Tumor con nodo negativo y diámetro tumoral entre 0,5 y 1 cm si tenían al menos uno de estos criterios de alto riesgo: a) grado 3 histológico o nuclear; b) receptores </a:t>
            </a:r>
            <a:r>
              <a:rPr lang="es-ES_tradnl" sz="2900" dirty="0" err="1">
                <a:latin typeface="Calibri" panose="020F0502020204030204" pitchFamily="34" charset="0"/>
                <a:ea typeface="Times New Roman" panose="02020603050405020304" pitchFamily="18" charset="0"/>
              </a:rPr>
              <a:t>estrogénico</a:t>
            </a:r>
            <a:r>
              <a:rPr lang="es-ES_tradnl" sz="2900" dirty="0">
                <a:latin typeface="Calibri" panose="020F0502020204030204" pitchFamily="34" charset="0"/>
                <a:ea typeface="Times New Roman" panose="02020603050405020304" pitchFamily="18" charset="0"/>
              </a:rPr>
              <a:t> y progestágeno negativos; o c) edad menor de 35 años. Posteriormente se realizó una enmienda al protocolo cuando ya habían sido incluidos 3655 pacientes, para que en adelante las siguientes no fueran elegibles con nodo negativo</a:t>
            </a:r>
            <a:r>
              <a:rPr lang="es-ES_tradnl" sz="2900" dirty="0" smtClean="0">
                <a:latin typeface="Calibri" panose="020F0502020204030204" pitchFamily="34" charset="0"/>
                <a:ea typeface="Times New Roman" panose="02020603050405020304" pitchFamily="18" charset="0"/>
              </a:rPr>
              <a:t>. Todas </a:t>
            </a:r>
            <a:r>
              <a:rPr lang="es-ES_tradnl" sz="2900" dirty="0">
                <a:latin typeface="Calibri" panose="020F0502020204030204" pitchFamily="34" charset="0"/>
                <a:ea typeface="Times New Roman" panose="02020603050405020304" pitchFamily="18" charset="0"/>
              </a:rPr>
              <a:t>las pacientes debían tener una FEVI ≥ 55%, y no debían pasar más de 8 semanas entre la cirugía de mama y el inicio de la quimioterapia. </a:t>
            </a:r>
            <a:endParaRPr lang="es-ES" sz="29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solidFill>
                  <a:srgbClr val="0000FF"/>
                </a:solidFill>
                <a:latin typeface="Calibri" panose="020F0502020204030204" pitchFamily="34" charset="0"/>
                <a:ea typeface="Times New Roman" panose="02020603050405020304" pitchFamily="18" charset="0"/>
              </a:rPr>
              <a:t> </a:t>
            </a:r>
            <a:r>
              <a:rPr lang="es-ES_tradnl" sz="2900" b="1" dirty="0" smtClean="0">
                <a:solidFill>
                  <a:srgbClr val="0000FF"/>
                </a:solidFill>
                <a:latin typeface="Calibri" panose="020F0502020204030204" pitchFamily="34" charset="0"/>
                <a:ea typeface="Times New Roman" panose="02020603050405020304" pitchFamily="18" charset="0"/>
              </a:rPr>
              <a:t>3º </a:t>
            </a:r>
            <a:r>
              <a:rPr lang="es-ES_tradnl" sz="2900" b="1" dirty="0">
                <a:solidFill>
                  <a:srgbClr val="0000FF"/>
                </a:solidFill>
                <a:latin typeface="Calibri" panose="020F0502020204030204" pitchFamily="34" charset="0"/>
                <a:ea typeface="Times New Roman" panose="02020603050405020304" pitchFamily="18" charset="0"/>
              </a:rPr>
              <a:t>Criterios de exclusión: </a:t>
            </a:r>
            <a:r>
              <a:rPr lang="es-ES_tradnl" sz="2900" dirty="0">
                <a:solidFill>
                  <a:srgbClr val="000000"/>
                </a:solidFill>
                <a:latin typeface="Calibri" panose="020F0502020204030204" pitchFamily="34" charset="0"/>
                <a:ea typeface="Times New Roman" panose="02020603050405020304" pitchFamily="18" charset="0"/>
              </a:rPr>
              <a:t>Historial previo de cáncer de mama invasivo, u otro tipo de cáncer en los últimos 5 años (con la excepción de carcinoma in-situ de cérvix o colon, melanoma in-situ, carcinoma piel de células basales o de células escamosas. Haber recibido antes quimioterapia o radioterapia, o cualquier tratamiento biotecnológico contra el cáncer. Tener alguna enfermedad concomitante que interfiera con el tratamiento como enfermedad cardiovascular o enfermedad pulmonar severa. </a:t>
            </a:r>
            <a:endParaRPr lang="es-ES" sz="29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92055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fontScale="92500" lnSpcReduction="10000"/>
          </a:bodyPr>
          <a:lstStyle/>
          <a:p>
            <a:pPr algn="just">
              <a:lnSpc>
                <a:spcPct val="120000"/>
              </a:lnSpc>
              <a:spcAft>
                <a:spcPts val="0"/>
              </a:spcAft>
            </a:pPr>
            <a:r>
              <a:rPr lang="es-ES_tradnl" b="1" i="1" dirty="0">
                <a:solidFill>
                  <a:srgbClr val="990099"/>
                </a:solidFill>
                <a:latin typeface="Calibri" panose="020F0502020204030204" pitchFamily="34" charset="0"/>
                <a:ea typeface="Times New Roman" panose="02020603050405020304" pitchFamily="18" charset="0"/>
              </a:rPr>
              <a:t>III. LO CONSEGUIDO.</a:t>
            </a:r>
            <a:endParaRPr lang="es-ES"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dirty="0">
                <a:latin typeface="Calibri" panose="020F0502020204030204" pitchFamily="34" charset="0"/>
                <a:ea typeface="Times New Roman" panose="02020603050405020304" pitchFamily="18" charset="0"/>
              </a:rPr>
              <a:t> </a:t>
            </a:r>
            <a:r>
              <a:rPr lang="es-ES_tradnl" sz="2200" b="1" dirty="0" smtClean="0">
                <a:solidFill>
                  <a:srgbClr val="0000FF"/>
                </a:solidFill>
                <a:latin typeface="Calibri" panose="020F0502020204030204" pitchFamily="34" charset="0"/>
                <a:ea typeface="Times New Roman" panose="02020603050405020304" pitchFamily="18" charset="0"/>
              </a:rPr>
              <a:t>A</a:t>
            </a:r>
            <a:r>
              <a:rPr lang="es-ES_tradnl" sz="2200" b="1" dirty="0">
                <a:solidFill>
                  <a:srgbClr val="0000FF"/>
                </a:solidFill>
                <a:latin typeface="Calibri" panose="020F0502020204030204" pitchFamily="34" charset="0"/>
                <a:ea typeface="Times New Roman" panose="02020603050405020304" pitchFamily="18" charset="0"/>
              </a:rPr>
              <a:t>) ASIGNACIÓN DE LOS SUJETOS A LOS GRUPOS.</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b="1" dirty="0" smtClean="0">
                <a:solidFill>
                  <a:srgbClr val="0000FF"/>
                </a:solidFill>
                <a:latin typeface="Calibri" panose="020F0502020204030204" pitchFamily="34" charset="0"/>
                <a:ea typeface="Times New Roman" panose="02020603050405020304" pitchFamily="18" charset="0"/>
              </a:rPr>
              <a:t>1º </a:t>
            </a:r>
            <a:r>
              <a:rPr lang="es-ES_tradnl" sz="2200" b="1" dirty="0">
                <a:solidFill>
                  <a:srgbClr val="0000FF"/>
                </a:solidFill>
                <a:latin typeface="Calibri" panose="020F0502020204030204" pitchFamily="34" charset="0"/>
                <a:ea typeface="Times New Roman" panose="02020603050405020304" pitchFamily="18" charset="0"/>
              </a:rPr>
              <a:t>¿Se efectuó la aleatorización?:</a:t>
            </a:r>
            <a:r>
              <a:rPr lang="es-ES_tradnl" sz="2200" b="1" dirty="0">
                <a:solidFill>
                  <a:srgbClr val="808000"/>
                </a:solidFill>
                <a:latin typeface="Calibri" panose="020F0502020204030204" pitchFamily="34" charset="0"/>
                <a:ea typeface="Times New Roman" panose="02020603050405020304" pitchFamily="18" charset="0"/>
              </a:rPr>
              <a:t> </a:t>
            </a:r>
            <a:r>
              <a:rPr lang="es-ES_tradnl" sz="2200" dirty="0">
                <a:latin typeface="Calibri" panose="020F0502020204030204" pitchFamily="34" charset="0"/>
                <a:ea typeface="Times New Roman" panose="02020603050405020304" pitchFamily="18" charset="0"/>
              </a:rPr>
              <a:t>Sí, se efectuó aleatorización por bloques permutados, con las pacientes estratificadas de acuerdo a su estatus nodal (nodo positivo o negativo), régimen de quimioterapia adyuvante, estatus de tipo de receptor hormonal, región geográfica, y versión del protocolo seguida.  </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b="1" dirty="0" smtClean="0">
                <a:solidFill>
                  <a:srgbClr val="0000FF"/>
                </a:solidFill>
                <a:latin typeface="Calibri" panose="020F0502020204030204" pitchFamily="34" charset="0"/>
                <a:ea typeface="Times New Roman" panose="02020603050405020304" pitchFamily="18" charset="0"/>
              </a:rPr>
              <a:t>2º </a:t>
            </a:r>
            <a:r>
              <a:rPr lang="es-ES_tradnl" sz="2200" b="1" dirty="0">
                <a:solidFill>
                  <a:srgbClr val="0000FF"/>
                </a:solidFill>
                <a:latin typeface="Calibri" panose="020F0502020204030204" pitchFamily="34" charset="0"/>
                <a:ea typeface="Times New Roman" panose="02020603050405020304" pitchFamily="18" charset="0"/>
              </a:rPr>
              <a:t>¿Se mantuvo oculta la asignación de los grupos para los reclutadores?:</a:t>
            </a:r>
            <a:r>
              <a:rPr lang="es-ES_tradnl" sz="2200" dirty="0">
                <a:solidFill>
                  <a:srgbClr val="808000"/>
                </a:solidFill>
                <a:latin typeface="Calibri" panose="020F0502020204030204" pitchFamily="34" charset="0"/>
                <a:ea typeface="Times New Roman" panose="02020603050405020304" pitchFamily="18" charset="0"/>
              </a:rPr>
              <a:t> </a:t>
            </a:r>
            <a:r>
              <a:rPr lang="es-ES_tradnl" sz="2200" dirty="0">
                <a:latin typeface="Calibri" panose="020F0502020204030204" pitchFamily="34" charset="0"/>
                <a:ea typeface="Times New Roman" panose="02020603050405020304" pitchFamily="18" charset="0"/>
              </a:rPr>
              <a:t>Sí; las reclutaban mediante un sistema web centralizado. </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b="1" dirty="0" smtClean="0">
                <a:solidFill>
                  <a:srgbClr val="0000FF"/>
                </a:solidFill>
                <a:latin typeface="Calibri" panose="020F0502020204030204" pitchFamily="34" charset="0"/>
                <a:ea typeface="Times New Roman" panose="02020603050405020304" pitchFamily="18" charset="0"/>
              </a:rPr>
              <a:t>3º </a:t>
            </a:r>
            <a:r>
              <a:rPr lang="es-ES_tradnl" sz="2200" b="1" dirty="0">
                <a:solidFill>
                  <a:srgbClr val="0000FF"/>
                </a:solidFill>
                <a:latin typeface="Calibri" panose="020F0502020204030204" pitchFamily="34" charset="0"/>
                <a:ea typeface="Times New Roman" panose="02020603050405020304" pitchFamily="18" charset="0"/>
              </a:rPr>
              <a:t>Pacientes que fueron al grupo de intervención y de control.</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dirty="0">
                <a:solidFill>
                  <a:srgbClr val="0000FF"/>
                </a:solidFill>
                <a:latin typeface="Calibri" panose="020F0502020204030204" pitchFamily="34" charset="0"/>
                <a:ea typeface="Times New Roman" panose="02020603050405020304" pitchFamily="18" charset="0"/>
              </a:rPr>
              <a:t>     a) Grupo de intervención: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 [</a:t>
            </a:r>
            <a:r>
              <a:rPr lang="es-ES_tradnl" sz="2200" dirty="0" err="1">
                <a:latin typeface="Calibri" panose="020F0502020204030204" pitchFamily="34" charset="0"/>
                <a:ea typeface="Times New Roman" panose="02020603050405020304" pitchFamily="18" charset="0"/>
              </a:rPr>
              <a:t>Trastuzumab</a:t>
            </a:r>
            <a:r>
              <a:rPr lang="es-ES_tradnl" sz="2200" dirty="0">
                <a:latin typeface="Calibri" panose="020F0502020204030204" pitchFamily="34" charset="0"/>
                <a:ea typeface="Times New Roman" panose="02020603050405020304" pitchFamily="18" charset="0"/>
              </a:rPr>
              <a:t> + Quimioterapia]:</a:t>
            </a:r>
            <a:r>
              <a:rPr lang="es-ES_tradnl" sz="2200" dirty="0">
                <a:solidFill>
                  <a:srgbClr val="0000FF"/>
                </a:solidFill>
                <a:latin typeface="Calibri" panose="020F0502020204030204" pitchFamily="34" charset="0"/>
                <a:ea typeface="Times New Roman" panose="02020603050405020304" pitchFamily="18" charset="0"/>
              </a:rPr>
              <a:t> </a:t>
            </a:r>
            <a:r>
              <a:rPr lang="es-ES_tradnl" sz="2200" dirty="0">
                <a:latin typeface="Calibri" panose="020F0502020204030204" pitchFamily="34" charset="0"/>
                <a:ea typeface="Times New Roman" panose="02020603050405020304" pitchFamily="18" charset="0"/>
              </a:rPr>
              <a:t>2400 pacientes.</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dirty="0">
                <a:solidFill>
                  <a:srgbClr val="0000FF"/>
                </a:solidFill>
                <a:latin typeface="Calibri" panose="020F0502020204030204" pitchFamily="34" charset="0"/>
                <a:ea typeface="Times New Roman" panose="02020603050405020304" pitchFamily="18" charset="0"/>
              </a:rPr>
              <a:t>     b) Grupo de control: </a:t>
            </a:r>
            <a:r>
              <a:rPr lang="es-ES_tradnl" sz="2200" dirty="0">
                <a:solidFill>
                  <a:srgbClr val="000000"/>
                </a:solidFill>
                <a:latin typeface="Calibri" panose="020F0502020204030204" pitchFamily="34" charset="0"/>
                <a:ea typeface="Times New Roman" panose="02020603050405020304" pitchFamily="18" charset="0"/>
              </a:rPr>
              <a:t>Placebo + </a:t>
            </a:r>
            <a:r>
              <a:rPr lang="es-ES_tradnl" sz="2200" dirty="0">
                <a:latin typeface="Calibri" panose="020F0502020204030204" pitchFamily="34" charset="0"/>
                <a:ea typeface="Times New Roman" panose="02020603050405020304" pitchFamily="18" charset="0"/>
              </a:rPr>
              <a:t>[</a:t>
            </a:r>
            <a:r>
              <a:rPr lang="es-ES_tradnl" sz="2200" dirty="0" err="1">
                <a:latin typeface="Calibri" panose="020F0502020204030204" pitchFamily="34" charset="0"/>
                <a:ea typeface="Times New Roman" panose="02020603050405020304" pitchFamily="18" charset="0"/>
              </a:rPr>
              <a:t>Trastuzumab</a:t>
            </a:r>
            <a:r>
              <a:rPr lang="es-ES_tradnl" sz="2200" dirty="0">
                <a:latin typeface="Calibri" panose="020F0502020204030204" pitchFamily="34" charset="0"/>
                <a:ea typeface="Times New Roman" panose="02020603050405020304" pitchFamily="18" charset="0"/>
              </a:rPr>
              <a:t> + Quimioterapia]:</a:t>
            </a:r>
            <a:r>
              <a:rPr lang="es-ES_tradnl" sz="2200" dirty="0">
                <a:solidFill>
                  <a:srgbClr val="0000FF"/>
                </a:solidFill>
                <a:latin typeface="Calibri" panose="020F0502020204030204" pitchFamily="34" charset="0"/>
                <a:ea typeface="Times New Roman" panose="02020603050405020304" pitchFamily="18" charset="0"/>
              </a:rPr>
              <a:t> </a:t>
            </a:r>
            <a:r>
              <a:rPr lang="es-ES_tradnl" sz="2200" dirty="0">
                <a:latin typeface="Calibri" panose="020F0502020204030204" pitchFamily="34" charset="0"/>
                <a:ea typeface="Times New Roman" panose="02020603050405020304" pitchFamily="18" charset="0"/>
              </a:rPr>
              <a:t>2404 pacientes.</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b="1" dirty="0" smtClean="0">
                <a:solidFill>
                  <a:srgbClr val="0000FF"/>
                </a:solidFill>
                <a:latin typeface="Calibri" panose="020F0502020204030204" pitchFamily="34" charset="0"/>
                <a:ea typeface="Times New Roman" panose="02020603050405020304" pitchFamily="18" charset="0"/>
              </a:rPr>
              <a:t>4º </a:t>
            </a:r>
            <a:r>
              <a:rPr lang="es-ES_tradnl" sz="2200" b="1" dirty="0">
                <a:solidFill>
                  <a:srgbClr val="0000FF"/>
                </a:solidFill>
                <a:latin typeface="Calibri" panose="020F0502020204030204" pitchFamily="34" charset="0"/>
                <a:ea typeface="Times New Roman" panose="02020603050405020304" pitchFamily="18" charset="0"/>
              </a:rPr>
              <a:t>¿Resultaron similares en el inicio los grupos de intervención y control con respecto a los factores pronósticos conocidos?: </a:t>
            </a:r>
            <a:r>
              <a:rPr lang="es-ES_tradnl" sz="2200" dirty="0">
                <a:latin typeface="Calibri" panose="020F0502020204030204" pitchFamily="34" charset="0"/>
                <a:ea typeface="Times New Roman" panose="02020603050405020304" pitchFamily="18" charset="0"/>
              </a:rPr>
              <a:t>No se encontraron diferencias estadísticamente significativas entre los dos grupos, tal como se muestra en la </a:t>
            </a:r>
            <a:r>
              <a:rPr lang="es-ES_tradnl" sz="2200" b="1" dirty="0">
                <a:solidFill>
                  <a:srgbClr val="993300"/>
                </a:solidFill>
                <a:latin typeface="Calibri" panose="020F0502020204030204" pitchFamily="34" charset="0"/>
                <a:ea typeface="Times New Roman" panose="02020603050405020304" pitchFamily="18" charset="0"/>
              </a:rPr>
              <a:t>tabla 1</a:t>
            </a:r>
            <a:r>
              <a:rPr lang="es-ES_tradnl" sz="2200" dirty="0">
                <a:latin typeface="Calibri" panose="020F0502020204030204" pitchFamily="34" charset="0"/>
                <a:ea typeface="Times New Roman" panose="02020603050405020304" pitchFamily="18" charset="0"/>
              </a:rPr>
              <a:t>.</a:t>
            </a:r>
            <a:endParaRPr lang="es-ES" sz="22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05373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854927" y="88367"/>
            <a:ext cx="6897188" cy="6704318"/>
          </a:xfrm>
          <a:prstGeom prst="rect">
            <a:avLst/>
          </a:prstGeom>
        </p:spPr>
      </p:pic>
    </p:spTree>
    <p:extLst>
      <p:ext uri="{BB962C8B-B14F-4D97-AF65-F5344CB8AC3E}">
        <p14:creationId xmlns:p14="http://schemas.microsoft.com/office/powerpoint/2010/main" val="103020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fontScale="85000" lnSpcReduction="20000"/>
          </a:bodyPr>
          <a:lstStyle/>
          <a:p>
            <a:pPr algn="just">
              <a:lnSpc>
                <a:spcPct val="120000"/>
              </a:lnSpc>
              <a:spcAft>
                <a:spcPts val="0"/>
              </a:spcAft>
            </a:pPr>
            <a:r>
              <a:rPr lang="es-ES_tradnl" b="1" dirty="0">
                <a:solidFill>
                  <a:srgbClr val="0000FF"/>
                </a:solidFill>
                <a:latin typeface="Calibri" panose="020F0502020204030204" pitchFamily="34" charset="0"/>
                <a:ea typeface="Times New Roman" panose="02020603050405020304" pitchFamily="18" charset="0"/>
              </a:rPr>
              <a:t>5º ¿Se mantuvo oculta la asignación de los grupos para las pacientes y los médicos que hacen el seguimiento?:</a:t>
            </a:r>
            <a:r>
              <a:rPr lang="es-ES_tradnl" dirty="0">
                <a:latin typeface="Calibri" panose="020F0502020204030204" pitchFamily="34" charset="0"/>
                <a:ea typeface="Times New Roman" panose="02020603050405020304" pitchFamily="18" charset="0"/>
              </a:rPr>
              <a:t> Sí, sí.</a:t>
            </a:r>
            <a:r>
              <a:rPr lang="es-ES_tradnl" b="1" dirty="0">
                <a:latin typeface="Calibri" panose="020F0502020204030204" pitchFamily="34" charset="0"/>
                <a:ea typeface="Times New Roman" panose="02020603050405020304" pitchFamily="18" charset="0"/>
              </a:rPr>
              <a:t> </a:t>
            </a:r>
            <a:r>
              <a:rPr lang="es-ES_tradnl" b="1" dirty="0">
                <a:solidFill>
                  <a:srgbClr val="0000FF"/>
                </a:solidFill>
                <a:latin typeface="Calibri" panose="020F0502020204030204" pitchFamily="34" charset="0"/>
                <a:ea typeface="Times New Roman" panose="02020603050405020304" pitchFamily="18" charset="0"/>
              </a:rPr>
              <a:t>¿Y para los investigadores que asignan los eventos?</a:t>
            </a:r>
            <a:r>
              <a:rPr lang="es-ES_tradnl" dirty="0">
                <a:solidFill>
                  <a:srgbClr val="0000FF"/>
                </a:solidFill>
                <a:latin typeface="Calibri" panose="020F0502020204030204" pitchFamily="34" charset="0"/>
                <a:ea typeface="Times New Roman" panose="02020603050405020304" pitchFamily="18" charset="0"/>
              </a:rPr>
              <a:t> </a:t>
            </a:r>
            <a:r>
              <a:rPr lang="es-ES_tradnl" dirty="0">
                <a:latin typeface="Calibri" panose="020F0502020204030204" pitchFamily="34" charset="0"/>
                <a:ea typeface="Times New Roman" panose="02020603050405020304" pitchFamily="18" charset="0"/>
              </a:rPr>
              <a:t>No se especifica.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dirty="0">
                <a:solidFill>
                  <a:srgbClr val="808000"/>
                </a:solidFill>
                <a:latin typeface="Calibri" panose="020F0502020204030204" pitchFamily="34" charset="0"/>
                <a:ea typeface="Times New Roman" panose="02020603050405020304" pitchFamily="18" charset="0"/>
              </a:rPr>
              <a:t> </a:t>
            </a:r>
            <a:endParaRPr lang="es-ES" sz="2800" dirty="0" smtClean="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b="1" dirty="0" smtClean="0">
                <a:solidFill>
                  <a:srgbClr val="0000FF"/>
                </a:solidFill>
                <a:latin typeface="Calibri" panose="020F0502020204030204" pitchFamily="34" charset="0"/>
                <a:ea typeface="Times New Roman" panose="02020603050405020304" pitchFamily="18" charset="0"/>
              </a:rPr>
              <a:t>B) SEGUIMIENTO, ABADONOS Y PÉRDIDAS.</a:t>
            </a:r>
            <a:endParaRPr lang="es-ES" sz="2800" dirty="0" smtClean="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latin typeface="Calibri" panose="020F0502020204030204" pitchFamily="34" charset="0"/>
                <a:ea typeface="Times New Roman" panose="02020603050405020304" pitchFamily="18" charset="0"/>
              </a:rPr>
              <a:t> </a:t>
            </a:r>
            <a:r>
              <a:rPr lang="es-ES_tradnl" b="1" dirty="0" smtClean="0">
                <a:solidFill>
                  <a:srgbClr val="0000FF"/>
                </a:solidFill>
                <a:latin typeface="Calibri" panose="020F0502020204030204" pitchFamily="34" charset="0"/>
                <a:ea typeface="Times New Roman" panose="02020603050405020304" pitchFamily="18" charset="0"/>
              </a:rPr>
              <a:t>1º </a:t>
            </a:r>
            <a:r>
              <a:rPr lang="es-ES_tradnl" b="1" dirty="0">
                <a:solidFill>
                  <a:srgbClr val="0000FF"/>
                </a:solidFill>
                <a:latin typeface="Calibri" panose="020F0502020204030204" pitchFamily="34" charset="0"/>
                <a:ea typeface="Times New Roman" panose="02020603050405020304" pitchFamily="18" charset="0"/>
              </a:rPr>
              <a:t>Pauta de tratamientos y cuidados:</a:t>
            </a:r>
            <a:r>
              <a:rPr lang="es-ES_tradnl" dirty="0">
                <a:solidFill>
                  <a:srgbClr val="0000FF"/>
                </a:solidFill>
                <a:latin typeface="Calibri" panose="020F0502020204030204" pitchFamily="34" charset="0"/>
                <a:ea typeface="Times New Roman" panose="02020603050405020304" pitchFamily="18" charset="0"/>
              </a:rPr>
              <a:t> </a:t>
            </a:r>
            <a:r>
              <a:rPr lang="es-ES_tradnl" dirty="0" err="1">
                <a:latin typeface="Calibri" panose="020F0502020204030204" pitchFamily="34" charset="0"/>
                <a:ea typeface="Times New Roman" panose="02020603050405020304" pitchFamily="18" charset="0"/>
              </a:rPr>
              <a:t>Pertuzumab</a:t>
            </a:r>
            <a:r>
              <a:rPr lang="es-ES_tradnl" dirty="0">
                <a:latin typeface="Calibri" panose="020F0502020204030204" pitchFamily="34" charset="0"/>
                <a:ea typeface="Times New Roman" panose="02020603050405020304" pitchFamily="18" charset="0"/>
              </a:rPr>
              <a:t> </a:t>
            </a:r>
            <a:r>
              <a:rPr lang="es-ES_tradnl" dirty="0" err="1">
                <a:latin typeface="Calibri" panose="020F0502020204030204" pitchFamily="34" charset="0"/>
                <a:ea typeface="Times New Roman" panose="02020603050405020304" pitchFamily="18" charset="0"/>
              </a:rPr>
              <a:t>ó</a:t>
            </a:r>
            <a:r>
              <a:rPr lang="es-ES_tradnl" dirty="0">
                <a:latin typeface="Calibri" panose="020F0502020204030204" pitchFamily="34" charset="0"/>
                <a:ea typeface="Times New Roman" panose="02020603050405020304" pitchFamily="18" charset="0"/>
              </a:rPr>
              <a:t> Placebo + </a:t>
            </a:r>
            <a:r>
              <a:rPr lang="es-ES_tradnl" dirty="0" err="1">
                <a:latin typeface="Calibri" panose="020F0502020204030204" pitchFamily="34" charset="0"/>
                <a:ea typeface="Times New Roman" panose="02020603050405020304" pitchFamily="18" charset="0"/>
              </a:rPr>
              <a:t>Trastuzumab</a:t>
            </a:r>
            <a:r>
              <a:rPr lang="es-ES_tradnl" dirty="0">
                <a:latin typeface="Calibri" panose="020F0502020204030204" pitchFamily="34" charset="0"/>
                <a:ea typeface="Times New Roman" panose="02020603050405020304" pitchFamily="18" charset="0"/>
              </a:rPr>
              <a:t>. Ciclos cada 3 semanas, hasta un máximo de 18 ciclos durante 1 año. El tratamiento anti-HER2 se combina con uno de los siguientes regímenes de quimioterapia a elección del investigador:</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dirty="0">
                <a:latin typeface="Calibri" panose="020F0502020204030204" pitchFamily="34" charset="0"/>
                <a:ea typeface="Times New Roman" panose="02020603050405020304" pitchFamily="18" charset="0"/>
              </a:rPr>
              <a:t>- 3 o 4 ciclos de 5-fluorouracilo + </a:t>
            </a:r>
            <a:r>
              <a:rPr lang="es-ES_tradnl" dirty="0" err="1">
                <a:latin typeface="Calibri" panose="020F0502020204030204" pitchFamily="34" charset="0"/>
                <a:ea typeface="Times New Roman" panose="02020603050405020304" pitchFamily="18" charset="0"/>
              </a:rPr>
              <a:t>antraciclina</a:t>
            </a:r>
            <a:r>
              <a:rPr lang="es-ES_tradnl" dirty="0">
                <a:latin typeface="Calibri" panose="020F0502020204030204" pitchFamily="34" charset="0"/>
                <a:ea typeface="Times New Roman" panose="02020603050405020304" pitchFamily="18" charset="0"/>
              </a:rPr>
              <a:t> + </a:t>
            </a:r>
            <a:r>
              <a:rPr lang="es-ES_tradnl" dirty="0" err="1">
                <a:latin typeface="Calibri" panose="020F0502020204030204" pitchFamily="34" charset="0"/>
                <a:ea typeface="Times New Roman" panose="02020603050405020304" pitchFamily="18" charset="0"/>
              </a:rPr>
              <a:t>ciclofosfamida</a:t>
            </a:r>
            <a:r>
              <a:rPr lang="es-ES_tradnl" dirty="0">
                <a:latin typeface="Calibri" panose="020F0502020204030204" pitchFamily="34" charset="0"/>
                <a:ea typeface="Times New Roman" panose="02020603050405020304" pitchFamily="18" charset="0"/>
              </a:rPr>
              <a:t> seguido de 3 </a:t>
            </a:r>
            <a:r>
              <a:rPr lang="es-ES_tradnl" dirty="0" err="1">
                <a:latin typeface="Calibri" panose="020F0502020204030204" pitchFamily="34" charset="0"/>
                <a:ea typeface="Times New Roman" panose="02020603050405020304" pitchFamily="18" charset="0"/>
              </a:rPr>
              <a:t>ó</a:t>
            </a:r>
            <a:r>
              <a:rPr lang="es-ES_tradnl" dirty="0">
                <a:latin typeface="Calibri" panose="020F0502020204030204" pitchFamily="34" charset="0"/>
                <a:ea typeface="Times New Roman" panose="02020603050405020304" pitchFamily="18" charset="0"/>
              </a:rPr>
              <a:t> 4 ciclos de </a:t>
            </a:r>
            <a:r>
              <a:rPr lang="es-ES_tradnl" dirty="0" err="1">
                <a:latin typeface="Calibri" panose="020F0502020204030204" pitchFamily="34" charset="0"/>
                <a:ea typeface="Times New Roman" panose="02020603050405020304" pitchFamily="18" charset="0"/>
              </a:rPr>
              <a:t>taxanos</a:t>
            </a:r>
            <a:r>
              <a:rPr lang="es-ES_tradnl"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dirty="0">
                <a:latin typeface="Calibri" panose="020F0502020204030204" pitchFamily="34" charset="0"/>
                <a:ea typeface="Times New Roman" panose="02020603050405020304" pitchFamily="18" charset="0"/>
              </a:rPr>
              <a:t>- 4 ciclos de </a:t>
            </a:r>
            <a:r>
              <a:rPr lang="es-ES_tradnl" dirty="0" err="1">
                <a:latin typeface="Calibri" panose="020F0502020204030204" pitchFamily="34" charset="0"/>
                <a:ea typeface="Times New Roman" panose="02020603050405020304" pitchFamily="18" charset="0"/>
              </a:rPr>
              <a:t>ciclofosfamida</a:t>
            </a:r>
            <a:r>
              <a:rPr lang="es-ES_tradnl" dirty="0">
                <a:latin typeface="Calibri" panose="020F0502020204030204" pitchFamily="34" charset="0"/>
                <a:ea typeface="Times New Roman" panose="02020603050405020304" pitchFamily="18" charset="0"/>
              </a:rPr>
              <a:t> + </a:t>
            </a:r>
            <a:r>
              <a:rPr lang="es-ES_tradnl" dirty="0" err="1">
                <a:latin typeface="Calibri" panose="020F0502020204030204" pitchFamily="34" charset="0"/>
                <a:ea typeface="Times New Roman" panose="02020603050405020304" pitchFamily="18" charset="0"/>
              </a:rPr>
              <a:t>antraciclinas</a:t>
            </a:r>
            <a:r>
              <a:rPr lang="es-ES_tradnl" dirty="0">
                <a:latin typeface="Calibri" panose="020F0502020204030204" pitchFamily="34" charset="0"/>
                <a:ea typeface="Times New Roman" panose="02020603050405020304" pitchFamily="18" charset="0"/>
              </a:rPr>
              <a:t>, seguido de 3 </a:t>
            </a:r>
            <a:r>
              <a:rPr lang="es-ES_tradnl" dirty="0" err="1">
                <a:latin typeface="Calibri" panose="020F0502020204030204" pitchFamily="34" charset="0"/>
                <a:ea typeface="Times New Roman" panose="02020603050405020304" pitchFamily="18" charset="0"/>
              </a:rPr>
              <a:t>ó</a:t>
            </a:r>
            <a:r>
              <a:rPr lang="es-ES_tradnl" dirty="0">
                <a:latin typeface="Calibri" panose="020F0502020204030204" pitchFamily="34" charset="0"/>
                <a:ea typeface="Times New Roman" panose="02020603050405020304" pitchFamily="18" charset="0"/>
              </a:rPr>
              <a:t> 4 ciclos de </a:t>
            </a:r>
            <a:r>
              <a:rPr lang="es-ES_tradnl" dirty="0" err="1">
                <a:latin typeface="Calibri" panose="020F0502020204030204" pitchFamily="34" charset="0"/>
                <a:ea typeface="Times New Roman" panose="02020603050405020304" pitchFamily="18" charset="0"/>
              </a:rPr>
              <a:t>taxanos</a:t>
            </a:r>
            <a:r>
              <a:rPr lang="es-ES_tradnl"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dirty="0">
                <a:latin typeface="Calibri" panose="020F0502020204030204" pitchFamily="34" charset="0"/>
                <a:ea typeface="Times New Roman" panose="02020603050405020304" pitchFamily="18" charset="0"/>
              </a:rPr>
              <a:t>- 6 ciclos de </a:t>
            </a:r>
            <a:r>
              <a:rPr lang="es-ES_tradnl" dirty="0" err="1">
                <a:latin typeface="Calibri" panose="020F0502020204030204" pitchFamily="34" charset="0"/>
                <a:ea typeface="Times New Roman" panose="02020603050405020304" pitchFamily="18" charset="0"/>
              </a:rPr>
              <a:t>docetaxel</a:t>
            </a:r>
            <a:r>
              <a:rPr lang="es-ES_tradnl" dirty="0">
                <a:latin typeface="Calibri" panose="020F0502020204030204" pitchFamily="34" charset="0"/>
                <a:ea typeface="Times New Roman" panose="02020603050405020304" pitchFamily="18" charset="0"/>
              </a:rPr>
              <a:t> + </a:t>
            </a:r>
            <a:r>
              <a:rPr lang="es-ES_tradnl" dirty="0" err="1">
                <a:latin typeface="Calibri" panose="020F0502020204030204" pitchFamily="34" charset="0"/>
                <a:ea typeface="Times New Roman" panose="02020603050405020304" pitchFamily="18" charset="0"/>
              </a:rPr>
              <a:t>carboplatino</a:t>
            </a:r>
            <a:r>
              <a:rPr lang="es-ES_tradnl"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indent="450215" algn="just">
              <a:lnSpc>
                <a:spcPct val="120000"/>
              </a:lnSpc>
              <a:spcAft>
                <a:spcPts val="0"/>
              </a:spcAft>
            </a:pPr>
            <a:r>
              <a:rPr lang="es-ES_tradnl" dirty="0">
                <a:latin typeface="Calibri" panose="020F0502020204030204" pitchFamily="34" charset="0"/>
                <a:ea typeface="Times New Roman" panose="02020603050405020304" pitchFamily="18" charset="0"/>
              </a:rPr>
              <a:t>En las pacientes con receptor hormonal positivo, la terapia endocrina continua al menos 5 años. En las pacientes con indicación de radioterapia, ésta se administra al término de la quimioterapia, concomitantemente con la terapia anti-HER2.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latin typeface="Calibri" panose="020F0502020204030204" pitchFamily="34" charset="0"/>
                <a:ea typeface="Times New Roman" panose="02020603050405020304" pitchFamily="18" charset="0"/>
              </a:rPr>
              <a:t> </a:t>
            </a:r>
            <a:r>
              <a:rPr lang="es-ES_tradnl" b="1" dirty="0" smtClean="0">
                <a:solidFill>
                  <a:srgbClr val="0000FF"/>
                </a:solidFill>
                <a:latin typeface="Calibri" panose="020F0502020204030204" pitchFamily="34" charset="0"/>
                <a:ea typeface="Times New Roman" panose="02020603050405020304" pitchFamily="18" charset="0"/>
              </a:rPr>
              <a:t>2º </a:t>
            </a:r>
            <a:r>
              <a:rPr lang="es-ES_tradnl" b="1" dirty="0">
                <a:solidFill>
                  <a:srgbClr val="0000FF"/>
                </a:solidFill>
                <a:latin typeface="Calibri" panose="020F0502020204030204" pitchFamily="34" charset="0"/>
                <a:ea typeface="Times New Roman" panose="02020603050405020304" pitchFamily="18" charset="0"/>
              </a:rPr>
              <a:t>Tiempo de seguimiento conseguido:</a:t>
            </a:r>
            <a:r>
              <a:rPr lang="es-ES_tradnl" b="1" dirty="0">
                <a:solidFill>
                  <a:srgbClr val="808000"/>
                </a:solidFill>
                <a:latin typeface="Calibri" panose="020F0502020204030204" pitchFamily="34" charset="0"/>
                <a:ea typeface="Times New Roman" panose="02020603050405020304" pitchFamily="18" charset="0"/>
              </a:rPr>
              <a:t> </a:t>
            </a:r>
            <a:r>
              <a:rPr lang="es-ES_tradnl" dirty="0">
                <a:solidFill>
                  <a:srgbClr val="000000"/>
                </a:solidFill>
                <a:latin typeface="Calibri" panose="020F0502020204030204" pitchFamily="34" charset="0"/>
                <a:ea typeface="Times New Roman" panose="02020603050405020304" pitchFamily="18" charset="0"/>
              </a:rPr>
              <a:t>45,4 meses.</a:t>
            </a:r>
            <a:endParaRPr lang="es-ES" sz="28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599071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a:bodyPr>
          <a:lstStyle/>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3º ¿Se detuvo el estudio antes de lo proyectado?: </a:t>
            </a:r>
            <a:r>
              <a:rPr lang="es-ES_tradnl" sz="2000" dirty="0">
                <a:latin typeface="Calibri" panose="020F0502020204030204" pitchFamily="34" charset="0"/>
                <a:ea typeface="Times New Roman" panose="02020603050405020304" pitchFamily="18" charset="0"/>
              </a:rPr>
              <a:t>No.</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800" dirty="0">
                <a:latin typeface="Calibri" panose="020F0502020204030204" pitchFamily="34" charset="0"/>
                <a:ea typeface="Times New Roman" panose="02020603050405020304" pitchFamily="18" charset="0"/>
              </a:rPr>
              <a:t> </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4º Abandonos del tratamiento, discontinuación temporal, y pérdidas del seguimiento.</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solidFill>
                  <a:srgbClr val="0000FF"/>
                </a:solidFill>
                <a:latin typeface="Calibri" panose="020F0502020204030204" pitchFamily="34" charset="0"/>
                <a:ea typeface="Times New Roman" panose="02020603050405020304" pitchFamily="18" charset="0"/>
              </a:rPr>
              <a:t>     1</a:t>
            </a:r>
            <a:r>
              <a:rPr lang="es-ES_tradnl" sz="2000" dirty="0">
                <a:solidFill>
                  <a:srgbClr val="0000FF"/>
                </a:solidFill>
                <a:latin typeface="Calibri" panose="020F0502020204030204" pitchFamily="34" charset="0"/>
                <a:ea typeface="Times New Roman" panose="02020603050405020304" pitchFamily="18" charset="0"/>
              </a:rPr>
              <a:t>. Abandonos de tratamiento totales: </a:t>
            </a:r>
            <a:r>
              <a:rPr lang="es-ES_tradnl" sz="2000" dirty="0">
                <a:latin typeface="Calibri" panose="020F0502020204030204" pitchFamily="34" charset="0"/>
                <a:ea typeface="Times New Roman" panose="02020603050405020304" pitchFamily="18" charset="0"/>
              </a:rPr>
              <a:t>Se encontraron más abandonos en el grupo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que en el grupo placebo, con diferencias estadísticamente significativas entre ambos, 372/2400 (15,5%) vs 304/2404 (12,65%) respectivamente, </a:t>
            </a:r>
            <a:r>
              <a:rPr lang="es-ES_tradnl" sz="2000" i="1" dirty="0">
                <a:latin typeface="Calibri" panose="020F0502020204030204" pitchFamily="34" charset="0"/>
                <a:ea typeface="Times New Roman" panose="02020603050405020304" pitchFamily="18" charset="0"/>
              </a:rPr>
              <a:t>p</a:t>
            </a:r>
            <a:r>
              <a:rPr lang="es-ES_tradnl" sz="2000" dirty="0">
                <a:latin typeface="Calibri" panose="020F0502020204030204" pitchFamily="34" charset="0"/>
                <a:ea typeface="Times New Roman" panose="02020603050405020304" pitchFamily="18" charset="0"/>
              </a:rPr>
              <a:t>= 0,004.</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solidFill>
                  <a:srgbClr val="0000FF"/>
                </a:solidFill>
                <a:latin typeface="Calibri" panose="020F0502020204030204" pitchFamily="34" charset="0"/>
                <a:ea typeface="Times New Roman" panose="02020603050405020304" pitchFamily="18" charset="0"/>
              </a:rPr>
              <a:t>     2</a:t>
            </a:r>
            <a:r>
              <a:rPr lang="es-ES_tradnl" sz="2000" dirty="0">
                <a:solidFill>
                  <a:srgbClr val="0000FF"/>
                </a:solidFill>
                <a:latin typeface="Calibri" panose="020F0502020204030204" pitchFamily="34" charset="0"/>
                <a:ea typeface="Times New Roman" panose="02020603050405020304" pitchFamily="18" charset="0"/>
              </a:rPr>
              <a:t>. Abandonos de tratamiento por efectos adversos: </a:t>
            </a:r>
            <a:r>
              <a:rPr lang="es-ES_tradnl" sz="2000" dirty="0">
                <a:latin typeface="Calibri" panose="020F0502020204030204" pitchFamily="34" charset="0"/>
                <a:ea typeface="Times New Roman" panose="02020603050405020304" pitchFamily="18" charset="0"/>
              </a:rPr>
              <a:t>Las diferencias no alcanzaron la significación estadística, pues hubo 185/2400 (7,71%) y 155/2404 (6,45%), </a:t>
            </a:r>
            <a:r>
              <a:rPr lang="es-ES_tradnl" sz="2000" i="1" dirty="0">
                <a:latin typeface="Calibri" panose="020F0502020204030204" pitchFamily="34" charset="0"/>
                <a:ea typeface="Times New Roman" panose="02020603050405020304" pitchFamily="18" charset="0"/>
              </a:rPr>
              <a:t>p</a:t>
            </a:r>
            <a:r>
              <a:rPr lang="es-ES_tradnl" sz="2000" dirty="0">
                <a:latin typeface="Calibri" panose="020F0502020204030204" pitchFamily="34" charset="0"/>
                <a:ea typeface="Times New Roman" panose="02020603050405020304" pitchFamily="18" charset="0"/>
              </a:rPr>
              <a:t>= 0,088.</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solidFill>
                  <a:srgbClr val="0000FF"/>
                </a:solidFill>
                <a:latin typeface="Calibri" panose="020F0502020204030204" pitchFamily="34" charset="0"/>
                <a:ea typeface="Times New Roman" panose="02020603050405020304" pitchFamily="18" charset="0"/>
              </a:rPr>
              <a:t>     3</a:t>
            </a:r>
            <a:r>
              <a:rPr lang="es-ES_tradnl" sz="2000" dirty="0">
                <a:solidFill>
                  <a:srgbClr val="0000FF"/>
                </a:solidFill>
                <a:latin typeface="Calibri" panose="020F0502020204030204" pitchFamily="34" charset="0"/>
                <a:ea typeface="Times New Roman" panose="02020603050405020304" pitchFamily="18" charset="0"/>
              </a:rPr>
              <a:t>. Pérdidas del seguimiento: </a:t>
            </a:r>
            <a:r>
              <a:rPr lang="es-ES_tradnl" sz="2000" dirty="0">
                <a:latin typeface="Calibri" panose="020F0502020204030204" pitchFamily="34" charset="0"/>
                <a:ea typeface="Times New Roman" panose="02020603050405020304" pitchFamily="18" charset="0"/>
              </a:rPr>
              <a:t>Informan de una pérdida en el grupo Placebo y ninguna en el de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800" dirty="0">
                <a:latin typeface="Calibri" panose="020F0502020204030204" pitchFamily="34" charset="0"/>
                <a:ea typeface="Times New Roman" panose="02020603050405020304" pitchFamily="18" charset="0"/>
              </a:rPr>
              <a:t> </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5º ¿Se efectuó análisis por protocolo para el análisis de no inferioridad, y por intención de tratar para el de superioridad?: </a:t>
            </a:r>
            <a:r>
              <a:rPr lang="es-ES_tradnl" sz="2000" dirty="0">
                <a:latin typeface="Calibri" panose="020F0502020204030204" pitchFamily="34" charset="0"/>
                <a:ea typeface="Times New Roman" panose="02020603050405020304" pitchFamily="18" charset="0"/>
              </a:rPr>
              <a:t>Se efectuó análisis por Intención de tratar. Los datos para las pacientes sin evento documentado, se censuraron al último momento en que se conocía que el paciente estuviera libre de enfermedad.</a:t>
            </a:r>
            <a:endParaRPr lang="es-ES" dirty="0">
              <a:latin typeface="Times New Roman" panose="02020603050405020304" pitchFamily="18" charset="0"/>
              <a:ea typeface="Times New Roman" panose="02020603050405020304" pitchFamily="18" charset="0"/>
            </a:endParaRPr>
          </a:p>
          <a:p>
            <a:pPr algn="just">
              <a:spcAft>
                <a:spcPts val="0"/>
              </a:spcAft>
            </a:pP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7525143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777</Words>
  <Application>Microsoft Office PowerPoint</Application>
  <PresentationFormat>Panorámica</PresentationFormat>
  <Paragraphs>92</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Times New Roman</vt:lpstr>
      <vt:lpstr>Tema de Office</vt:lpstr>
      <vt:lpstr>Evaluación GRADE del Ensayo Clínico:    Estudio APHINITY: Adyuvancia con Pertuzumab + Trastuzumab vs  Trastuzumab en Cáncer de Mama HER2+ en estadios iniciales.</vt:lpstr>
      <vt:lpstr>Estudio APHINITY: Adyuvancia con Pertuzumab + Trastuzumab vs Trastuzumab en Cáncer de Mama HER2+ en estadios iniciales.   Raskob GE, van Es N, Verhamme P, Carrier M, on behalf of the Hokusai VTE Cancer Investigators. Edoxaban for the Treatment of Cancer-Associated Venous Thromboembolism. N Engl J Med. 2018 Feb 15;378(7):615-624.  </vt:lpstr>
      <vt:lpstr>Presentación de PowerPoint</vt:lpstr>
      <vt:lpstr>Esta (y las demás) calculadoras están disponibles en:  http://evalmedicamento.weebly.com/uploads/1/0/8/6/10866180/calculadora_var_dicot.xls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82</cp:revision>
  <dcterms:created xsi:type="dcterms:W3CDTF">2016-02-02T17:41:20Z</dcterms:created>
  <dcterms:modified xsi:type="dcterms:W3CDTF">2019-02-25T09:57:53Z</dcterms:modified>
</cp:coreProperties>
</file>