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82" r:id="rId6"/>
    <p:sldId id="289" r:id="rId7"/>
    <p:sldId id="290" r:id="rId8"/>
    <p:sldId id="291" r:id="rId9"/>
    <p:sldId id="262" r:id="rId10"/>
    <p:sldId id="292" r:id="rId11"/>
    <p:sldId id="264" r:id="rId12"/>
    <p:sldId id="293" r:id="rId13"/>
    <p:sldId id="294" r:id="rId14"/>
    <p:sldId id="265" r:id="rId15"/>
    <p:sldId id="266" r:id="rId16"/>
    <p:sldId id="267" r:id="rId17"/>
    <p:sldId id="271"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07/05/2019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3207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07/05/2019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4780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07/05/2019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21668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07/05/2019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5436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07/05/2019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95683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E5A42732-FB31-483C-A90C-DAEF82699DDF}" type="datetimeFigureOut">
              <a:rPr lang="es-ES" smtClean="0"/>
              <a:t>07/05/2019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12856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E5A42732-FB31-483C-A90C-DAEF82699DDF}" type="datetimeFigureOut">
              <a:rPr lang="es-ES" smtClean="0"/>
              <a:t>07/05/2019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3102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E5A42732-FB31-483C-A90C-DAEF82699DDF}" type="datetimeFigureOut">
              <a:rPr lang="es-ES" smtClean="0"/>
              <a:t>07/05/2019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34844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A42732-FB31-483C-A90C-DAEF82699DDF}" type="datetimeFigureOut">
              <a:rPr lang="es-ES" smtClean="0"/>
              <a:t>07/05/2019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50387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07/05/2019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872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07/05/2019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950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42732-FB31-483C-A90C-DAEF82699DDF}" type="datetimeFigureOut">
              <a:rPr lang="es-ES" smtClean="0"/>
              <a:t>07/05/2019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7D7FD-5832-4A29-B13B-A3E192D2315B}" type="slidenum">
              <a:rPr lang="es-ES" smtClean="0"/>
              <a:t>‹Nº›</a:t>
            </a:fld>
            <a:endParaRPr lang="es-ES"/>
          </a:p>
        </p:txBody>
      </p:sp>
    </p:spTree>
    <p:extLst>
      <p:ext uri="{BB962C8B-B14F-4D97-AF65-F5344CB8AC3E}">
        <p14:creationId xmlns:p14="http://schemas.microsoft.com/office/powerpoint/2010/main" val="3015875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35371"/>
            <a:ext cx="9594760" cy="2387600"/>
          </a:xfrm>
        </p:spPr>
        <p:txBody>
          <a:bodyPr/>
          <a:lstStyle/>
          <a:p>
            <a:pPr algn="just"/>
            <a:r>
              <a:rPr lang="es-ES" sz="3100" b="1" dirty="0">
                <a:solidFill>
                  <a:srgbClr val="990099"/>
                </a:solidFill>
                <a:latin typeface="Calibri" panose="020F0502020204030204"/>
              </a:rPr>
              <a:t>Evaluación GRADE del Estudio de Cohortes Retrospectivo:</a:t>
            </a:r>
            <a:r>
              <a:rPr lang="es-ES" sz="1000" b="1" dirty="0">
                <a:solidFill>
                  <a:srgbClr val="990099"/>
                </a:solidFill>
                <a:latin typeface="Calibri" panose="020F0502020204030204"/>
              </a:rPr>
              <a:t/>
            </a:r>
            <a:br>
              <a:rPr lang="es-ES" sz="1000" b="1" dirty="0">
                <a:solidFill>
                  <a:srgbClr val="990099"/>
                </a:solidFill>
                <a:latin typeface="Calibri" panose="020F0502020204030204"/>
              </a:rPr>
            </a:br>
            <a:r>
              <a:rPr lang="es-ES" sz="1000" b="1" dirty="0">
                <a:solidFill>
                  <a:srgbClr val="990099"/>
                </a:solidFill>
                <a:latin typeface="Calibri" panose="020F0502020204030204"/>
              </a:rPr>
              <a:t/>
            </a:r>
            <a:br>
              <a:rPr lang="es-ES" sz="1000" b="1" dirty="0">
                <a:solidFill>
                  <a:srgbClr val="990099"/>
                </a:solidFill>
                <a:latin typeface="Calibri" panose="020F0502020204030204"/>
              </a:rPr>
            </a:br>
            <a:r>
              <a:rPr lang="es-ES" sz="2400" dirty="0" smtClean="0">
                <a:solidFill>
                  <a:srgbClr val="990099"/>
                </a:solidFill>
                <a:latin typeface="Calibri" panose="020F0502020204030204" pitchFamily="34" charset="0"/>
                <a:ea typeface="Times New Roman" panose="02020603050405020304" pitchFamily="18" charset="0"/>
                <a:cs typeface="Times New Roman" panose="02020603050405020304" pitchFamily="18" charset="0"/>
              </a:rPr>
              <a:t>Efecto </a:t>
            </a:r>
            <a:r>
              <a:rPr lang="es-ES" sz="24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de una pauta reducida de vacuna 4CMenB frente a la enfermedad meningocócica por serogrupo B en Inglaterra: un estudio de cohortes nacional.</a:t>
            </a:r>
            <a:endParaRPr lang="es-ES" dirty="0"/>
          </a:p>
        </p:txBody>
      </p:sp>
      <p:sp>
        <p:nvSpPr>
          <p:cNvPr id="4" name="Subtítulo 2"/>
          <p:cNvSpPr>
            <a:spLocks noGrp="1"/>
          </p:cNvSpPr>
          <p:nvPr>
            <p:ph type="subTitle" idx="1"/>
          </p:nvPr>
        </p:nvSpPr>
        <p:spPr/>
        <p:txBody>
          <a:bodyPr>
            <a:normAutofit/>
          </a:bodyPr>
          <a:lstStyle/>
          <a:p>
            <a:pPr algn="l" fontAlgn="base">
              <a:lnSpc>
                <a:spcPct val="100000"/>
              </a:lnSpc>
              <a:spcBef>
                <a:spcPct val="20000"/>
              </a:spcBef>
              <a:spcAft>
                <a:spcPct val="0"/>
              </a:spcAft>
              <a:defRPr/>
            </a:pPr>
            <a:r>
              <a:rPr lang="es-ES" sz="1600" kern="0" dirty="0">
                <a:solidFill>
                  <a:srgbClr val="000000"/>
                </a:solidFill>
              </a:rPr>
              <a:t>Marta Cara Rodríguez, R-3 Medicina Preventiva. Complejo Hospitalario de </a:t>
            </a:r>
            <a:r>
              <a:rPr lang="es-ES" sz="1600" kern="0" dirty="0" smtClean="0">
                <a:solidFill>
                  <a:srgbClr val="000000"/>
                </a:solidFill>
              </a:rPr>
              <a:t>Cáceres</a:t>
            </a:r>
          </a:p>
          <a:p>
            <a:pPr algn="l" fontAlgn="base">
              <a:lnSpc>
                <a:spcPct val="100000"/>
              </a:lnSpc>
              <a:spcBef>
                <a:spcPct val="20000"/>
              </a:spcBef>
              <a:spcAft>
                <a:spcPct val="0"/>
              </a:spcAft>
              <a:defRPr/>
            </a:pPr>
            <a:endParaRPr lang="es-ES" sz="500" kern="0" dirty="0" smtClean="0">
              <a:solidFill>
                <a:srgbClr val="000000"/>
              </a:solidFill>
            </a:endParaRPr>
          </a:p>
          <a:p>
            <a:pPr algn="l" fontAlgn="base">
              <a:lnSpc>
                <a:spcPct val="100000"/>
              </a:lnSpc>
              <a:spcBef>
                <a:spcPct val="20000"/>
              </a:spcBef>
              <a:spcAft>
                <a:spcPct val="0"/>
              </a:spcAft>
              <a:defRPr/>
            </a:pPr>
            <a:r>
              <a:rPr lang="es-ES" sz="1600" kern="0" dirty="0" smtClean="0">
                <a:solidFill>
                  <a:srgbClr val="000000"/>
                </a:solidFill>
              </a:rPr>
              <a:t>Oficina de Evaluación de Medicamentos del SES</a:t>
            </a:r>
            <a:endParaRPr lang="es-ES" sz="1600" kern="0" dirty="0">
              <a:solidFill>
                <a:srgbClr val="000000"/>
              </a:solidFill>
            </a:endParaRPr>
          </a:p>
          <a:p>
            <a:pPr algn="l" fontAlgn="base">
              <a:lnSpc>
                <a:spcPct val="100000"/>
              </a:lnSpc>
              <a:spcBef>
                <a:spcPct val="20000"/>
              </a:spcBef>
              <a:spcAft>
                <a:spcPct val="0"/>
              </a:spcAft>
              <a:defRPr/>
            </a:pPr>
            <a:r>
              <a:rPr lang="es-ES" sz="1600" i="1" kern="0" dirty="0" smtClean="0">
                <a:solidFill>
                  <a:srgbClr val="000000"/>
                </a:solidFill>
              </a:rPr>
              <a:t>Web </a:t>
            </a:r>
            <a:r>
              <a:rPr lang="es-ES" sz="1600" i="1" u="sng" kern="0" dirty="0">
                <a:solidFill>
                  <a:srgbClr val="0000FF"/>
                </a:solidFill>
              </a:rPr>
              <a:t>evalmed.es</a:t>
            </a:r>
            <a:r>
              <a:rPr lang="es-ES" sz="1600" kern="0" dirty="0">
                <a:solidFill>
                  <a:srgbClr val="000000"/>
                </a:solidFill>
              </a:rPr>
              <a:t>, </a:t>
            </a:r>
            <a:r>
              <a:rPr lang="es-ES" sz="1600" kern="0" dirty="0" smtClean="0">
                <a:solidFill>
                  <a:srgbClr val="000000"/>
                </a:solidFill>
              </a:rPr>
              <a:t>5-may-2019</a:t>
            </a:r>
            <a:endParaRPr lang="es-ES" sz="1600" kern="0" dirty="0">
              <a:solidFill>
                <a:srgbClr val="000000"/>
              </a:solidFill>
            </a:endParaRPr>
          </a:p>
          <a:p>
            <a:pPr algn="l" fontAlgn="base">
              <a:lnSpc>
                <a:spcPct val="100000"/>
              </a:lnSpc>
              <a:spcBef>
                <a:spcPct val="20000"/>
              </a:spcBef>
              <a:spcAft>
                <a:spcPct val="0"/>
              </a:spcAft>
              <a:defRPr/>
            </a:pPr>
            <a:endParaRPr lang="es-ES" sz="1600" i="1" kern="0" dirty="0">
              <a:solidFill>
                <a:srgbClr val="000000"/>
              </a:solidFill>
            </a:endParaRPr>
          </a:p>
          <a:p>
            <a:endParaRPr lang="es-ES" dirty="0"/>
          </a:p>
        </p:txBody>
      </p:sp>
      <p:pic>
        <p:nvPicPr>
          <p:cNvPr id="5" name="Imagen 4"/>
          <p:cNvPicPr>
            <a:picLocks noChangeAspect="1"/>
          </p:cNvPicPr>
          <p:nvPr/>
        </p:nvPicPr>
        <p:blipFill>
          <a:blip r:embed="rId2"/>
          <a:stretch>
            <a:fillRect/>
          </a:stretch>
        </p:blipFill>
        <p:spPr>
          <a:xfrm>
            <a:off x="1627031" y="4786297"/>
            <a:ext cx="1298561" cy="737680"/>
          </a:xfrm>
          <a:prstGeom prst="rect">
            <a:avLst/>
          </a:prstGeom>
        </p:spPr>
      </p:pic>
    </p:spTree>
    <p:extLst>
      <p:ext uri="{BB962C8B-B14F-4D97-AF65-F5344CB8AC3E}">
        <p14:creationId xmlns:p14="http://schemas.microsoft.com/office/powerpoint/2010/main" val="185046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arcador de contenido 9"/>
          <p:cNvPicPr>
            <a:picLocks noGrp="1" noChangeAspect="1"/>
          </p:cNvPicPr>
          <p:nvPr>
            <p:ph idx="1"/>
          </p:nvPr>
        </p:nvPicPr>
        <p:blipFill>
          <a:blip r:embed="rId2"/>
          <a:stretch>
            <a:fillRect/>
          </a:stretch>
        </p:blipFill>
        <p:spPr>
          <a:xfrm>
            <a:off x="323747" y="610777"/>
            <a:ext cx="11531622" cy="5319759"/>
          </a:xfrm>
          <a:prstGeom prst="rect">
            <a:avLst/>
          </a:prstGeom>
        </p:spPr>
      </p:pic>
    </p:spTree>
    <p:extLst>
      <p:ext uri="{BB962C8B-B14F-4D97-AF65-F5344CB8AC3E}">
        <p14:creationId xmlns:p14="http://schemas.microsoft.com/office/powerpoint/2010/main" val="118713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algn="just">
              <a:lnSpc>
                <a:spcPct val="12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2. Asociación entre “la exposición y evento en 2015” frente a “la NO exposición y el evento en 2015”: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 Medidas del efecto crudas: </a:t>
            </a:r>
            <a:r>
              <a:rPr lang="es-ES" sz="2000" dirty="0">
                <a:latin typeface="Calibri" panose="020F0502020204030204" pitchFamily="34" charset="0"/>
                <a:ea typeface="Times New Roman" panose="02020603050405020304" pitchFamily="18" charset="0"/>
                <a:cs typeface="Times New Roman" panose="02020603050405020304" pitchFamily="18" charset="0"/>
              </a:rPr>
              <a:t>Sin aportar los eventos en ambos grupos, informan un RR 0,17 (0,05-0,76).</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2) Medidas del efecto corregidas: </a:t>
            </a:r>
            <a:r>
              <a:rPr lang="es-ES" sz="2000" dirty="0">
                <a:latin typeface="Calibri" panose="020F0502020204030204" pitchFamily="34" charset="0"/>
                <a:ea typeface="Times New Roman" panose="02020603050405020304" pitchFamily="18" charset="0"/>
                <a:cs typeface="Times New Roman" panose="02020603050405020304" pitchFamily="18" charset="0"/>
              </a:rPr>
              <a:t>No corrige por la tendencia.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Efectos adversos (riesgos añadidos): </a:t>
            </a:r>
            <a:r>
              <a:rPr lang="es-ES" sz="2000" dirty="0">
                <a:latin typeface="Calibri" panose="020F0502020204030204" pitchFamily="34" charset="0"/>
                <a:ea typeface="Times New Roman" panose="02020603050405020304" pitchFamily="18" charset="0"/>
                <a:cs typeface="Times New Roman" panose="02020603050405020304" pitchFamily="18" charset="0"/>
              </a:rPr>
              <a:t>No informan de los efectos adversos que hayan surgido.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¿Existe algún gradiente dosis-respuesta?: </a:t>
            </a:r>
            <a:r>
              <a:rPr lang="es-ES" sz="2000" dirty="0">
                <a:latin typeface="Calibri" panose="020F0502020204030204" pitchFamily="34" charset="0"/>
                <a:ea typeface="Times New Roman" panose="02020603050405020304" pitchFamily="18" charset="0"/>
                <a:cs typeface="Times New Roman" panose="02020603050405020304" pitchFamily="18" charset="0"/>
              </a:rPr>
              <a:t>No procede en este estudio.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4º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¿Se hicieron análisis de sensibilidad?:</a:t>
            </a:r>
            <a:r>
              <a:rPr lang="es-ES" sz="2000" dirty="0">
                <a:latin typeface="Calibri" panose="020F0502020204030204" pitchFamily="34" charset="0"/>
                <a:ea typeface="Calibri" panose="020F0502020204030204" pitchFamily="34" charset="0"/>
                <a:cs typeface="Times New Roman" panose="02020603050405020304" pitchFamily="18" charset="0"/>
              </a:rPr>
              <a:t> Salvo la corrección por declinación del -14%, no se informa de ninguno más.</a:t>
            </a:r>
          </a:p>
          <a:p>
            <a:pPr algn="just">
              <a:lnSpc>
                <a:spcPct val="12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5º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Variables intermedias y/o de laboratorio:</a:t>
            </a:r>
            <a:r>
              <a:rPr lang="es-ES" sz="2000" dirty="0">
                <a:latin typeface="Calibri" panose="020F0502020204030204" pitchFamily="34" charset="0"/>
                <a:ea typeface="Times New Roman" panose="02020603050405020304" pitchFamily="18" charset="0"/>
                <a:cs typeface="Times New Roman" panose="02020603050405020304" pitchFamily="18" charset="0"/>
              </a:rPr>
              <a:t> A pesar de la utilidad que hubiera supuesto conocer el título de anticuerpos funcionales mediante la técnica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hSBA</a:t>
            </a:r>
            <a:r>
              <a:rPr lang="es-ES" sz="2000" dirty="0">
                <a:latin typeface="Calibri" panose="020F0502020204030204" pitchFamily="34" charset="0"/>
                <a:ea typeface="Times New Roman" panose="02020603050405020304" pitchFamily="18" charset="0"/>
                <a:cs typeface="Times New Roman" panose="02020603050405020304" pitchFamily="18" charset="0"/>
              </a:rPr>
              <a:t> en todos los casos de expuestos y no expuestos en 2015, los autores no informan ni aún siquiera de ese dato en los casos, con lo que no podemos estimar ni siquiera el valor predictivo positivo de la efectividad inmunológica (variable intermedia) respecto a la efectividad clínica (variable de resultado, gold estándar).</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670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algn="just">
              <a:lnSpc>
                <a:spcPct val="10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COMENTARIOS (DISCUSIÓN Y OPINIÓN DEL EVALUADOR)</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La </a:t>
            </a:r>
            <a:r>
              <a:rPr lang="es-ES" sz="2000" dirty="0">
                <a:latin typeface="Calibri" panose="020F0502020204030204" pitchFamily="34" charset="0"/>
                <a:ea typeface="Times New Roman" panose="02020603050405020304" pitchFamily="18" charset="0"/>
                <a:cs typeface="Times New Roman" panose="02020603050405020304" pitchFamily="18" charset="0"/>
              </a:rPr>
              <a:t>EMA autorizó la comercialización de la vacuna 4CMenB tomando como variable subrogada el título mínimo de 1:4 de anticuerpos funcionales inducidos un mes después de cada dosis de vacuna, obtenido mediante la técnica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hSBA</a:t>
            </a:r>
            <a:r>
              <a:rPr lang="es-ES" sz="2000" dirty="0">
                <a:latin typeface="Calibri" panose="020F0502020204030204" pitchFamily="34" charset="0"/>
                <a:ea typeface="Times New Roman" panose="02020603050405020304" pitchFamily="18" charset="0"/>
                <a:cs typeface="Times New Roman" panose="02020603050405020304" pitchFamily="18" charset="0"/>
              </a:rPr>
              <a:t>. El término “subrogado/a” debería ser aplicado después de la demostración de un alto valor predictivo positivo (y negativo) de la variable intermedia frente a la variable de resultado final (gold estándar). Hasta que no sea conocida esta demostración fáctica la variable debe ser considerada intermedia, y sólo presuntamente subrogada. La oportunidad de la demostración hubiera sido ésta, pero los autores no proporcionan esos datos inmunológicos. Aunque la situación ideal hubiera sido disponer de los títulos de los casos y no casos en vacunados y no vacunados, si hubiéramos contado al menos con los títulos de los casos de vacunados y no vacunados, habríamos podido estimar el valor predictivo positivo.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Hemos señalado en las respuestas a las preguntas GRADE las faltas, carencias y otras limitaciones que hemos encontrado en este estudio, lo cual no obsta para que sea encomiable el esfuerzo de diseño e implementación.</a:t>
            </a:r>
            <a:endParaRPr lang="es-E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2469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Con los datos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Parikh</a:t>
            </a:r>
            <a:r>
              <a:rPr lang="es-ES" sz="2000" dirty="0">
                <a:latin typeface="Calibri" panose="020F0502020204030204" pitchFamily="34" charset="0"/>
                <a:ea typeface="Times New Roman" panose="02020603050405020304" pitchFamily="18" charset="0"/>
                <a:cs typeface="Times New Roman" panose="02020603050405020304" pitchFamily="18" charset="0"/>
              </a:rPr>
              <a:t> et al hemos estimado los casos esperables en España en 2015 si se hubiera aplicado el mismo programa nacional de dos dosis de vacuna 4CMenB, tomando como riesgo basal en España la media del período 2011-14, según los datos proporcionados por Datos de la Red Nacional de Vigilancia Epidemiológica, del Instituto de Salud Carlos III. La estimación teórica sería de un 0,007% de casos de enfermedad meningocócica B esperables en 2015 si hubiera habido un programa de vacunación similar al de Inglaterra, frente al 0,0121% real habido como promedio anual en el período prevacunal 2011-14, RR 0,58 (0,4-0,85); RAR 0,01% (0% a 0,01%); NNT 19729 (13810 a 55240) por año. Además de la limitación de tratarse de una comparación teórica, también la distribución de las cepas puede ser distinta entre España e Inglaterra en el mismo período. A pesar de ello, con una cobertura aproximada del 12,8% de la población de edad 0 a 1 año en España, hubo realmente un 0,0089% de casos de enfermedad meningocócica B.</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561604" y="4143484"/>
            <a:ext cx="9064436" cy="2518574"/>
          </a:xfrm>
          <a:prstGeom prst="rect">
            <a:avLst/>
          </a:prstGeom>
        </p:spPr>
      </p:pic>
    </p:spTree>
    <p:extLst>
      <p:ext uri="{BB962C8B-B14F-4D97-AF65-F5344CB8AC3E}">
        <p14:creationId xmlns:p14="http://schemas.microsoft.com/office/powerpoint/2010/main" val="38070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33183" y="635726"/>
            <a:ext cx="10508974" cy="6104708"/>
          </a:xfrm>
        </p:spPr>
        <p:txBody>
          <a:bodyPr>
            <a:normAutofit fontScale="92500" lnSpcReduction="20000"/>
          </a:bodyPr>
          <a:lstStyle/>
          <a:p>
            <a:pPr algn="just">
              <a:lnSpc>
                <a:spcPct val="11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CONFLICTOS DE INTERESES Y VALIDEZ DE LAS EVIDENCIAS</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Conflictos de intereses financieros y no financieros: </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Los investigadores declararon no tener ningún conflicto de intereses relacionado con el estudio.</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Factores que pueden aumentar la validez de las variables analizadas en un estudio de cohortes retrospectivo.</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b="1" dirty="0" smtClean="0">
                <a:solidFill>
                  <a:srgbClr val="000000"/>
                </a:solidFill>
                <a:latin typeface="Calibri" panose="020F0502020204030204" pitchFamily="34" charset="0"/>
                <a:ea typeface="Times New Roman" panose="02020603050405020304" pitchFamily="18" charset="0"/>
                <a:cs typeface="Eras Medium ITC" panose="020B0602030504020804" pitchFamily="34" charset="0"/>
              </a:rPr>
              <a:t>1</a:t>
            </a:r>
            <a:r>
              <a:rPr lang="es-ES" sz="22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Para la asociación entre “la exposición y evento en 2015” frente a “la NO exposición y el evento en los 4 años prevacunales 2011 a 2014”.</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10000"/>
              </a:lnSpc>
              <a:spcAft>
                <a:spcPts val="0"/>
              </a:spcAft>
            </a:pPr>
            <a:r>
              <a:rPr lang="es-ES" sz="2200" b="1" dirty="0">
                <a:latin typeface="Calibri" panose="020F0502020204030204" pitchFamily="34" charset="0"/>
                <a:ea typeface="Calibri" panose="020F0502020204030204" pitchFamily="34" charset="0"/>
                <a:cs typeface="Times New Roman" panose="02020603050405020304" pitchFamily="18" charset="0"/>
              </a:rPr>
              <a:t>1) Ajustado estadísticamente por las siguientes covariables:</a:t>
            </a:r>
            <a:r>
              <a:rPr lang="es-ES" sz="2200" dirty="0">
                <a:latin typeface="Calibri" panose="020F0502020204030204" pitchFamily="34" charset="0"/>
                <a:ea typeface="Calibri" panose="020F0502020204030204" pitchFamily="34" charset="0"/>
                <a:cs typeface="Times New Roman" panose="02020603050405020304" pitchFamily="18" charset="0"/>
              </a:rPr>
              <a:t> Para controlar cualquier confusión por edad y fecha del evento, para cada caso de </a:t>
            </a:r>
            <a:r>
              <a:rPr lang="es-ES" sz="2200" dirty="0" err="1">
                <a:latin typeface="Calibri" panose="020F0502020204030204" pitchFamily="34" charset="0"/>
                <a:ea typeface="Calibri" panose="020F0502020204030204" pitchFamily="34" charset="0"/>
                <a:cs typeface="Times New Roman" panose="02020603050405020304" pitchFamily="18" charset="0"/>
              </a:rPr>
              <a:t>MenB</a:t>
            </a:r>
            <a:r>
              <a:rPr lang="es-ES" sz="2200" dirty="0">
                <a:latin typeface="Calibri" panose="020F0502020204030204" pitchFamily="34" charset="0"/>
                <a:ea typeface="Calibri" panose="020F0502020204030204" pitchFamily="34" charset="0"/>
                <a:cs typeface="Times New Roman" panose="02020603050405020304" pitchFamily="18" charset="0"/>
              </a:rPr>
              <a:t>, la cobertura de la vacuna se estimó para todos los bebés en Inglaterra que nacieron el mismo mes y a una edad de 14 días menos que la edad del caso. </a:t>
            </a:r>
          </a:p>
          <a:p>
            <a:pPr indent="449580" algn="just">
              <a:lnSpc>
                <a:spcPct val="110000"/>
              </a:lnSpc>
              <a:spcAft>
                <a:spcPts val="0"/>
              </a:spcAft>
            </a:pPr>
            <a:r>
              <a:rPr lang="es-ES" sz="2200" b="1" dirty="0">
                <a:latin typeface="Calibri" panose="020F0502020204030204" pitchFamily="34" charset="0"/>
                <a:ea typeface="Calibri" panose="020F0502020204030204" pitchFamily="34" charset="0"/>
                <a:cs typeface="Times New Roman" panose="02020603050405020304" pitchFamily="18" charset="0"/>
              </a:rPr>
              <a:t>2) Medidas del efecto crudas:</a:t>
            </a:r>
            <a:r>
              <a:rPr lang="es-ES" sz="2200" dirty="0">
                <a:latin typeface="Calibri" panose="020F0502020204030204" pitchFamily="34" charset="0"/>
                <a:ea typeface="Calibri" panose="020F0502020204030204" pitchFamily="34" charset="0"/>
                <a:cs typeface="Times New Roman" panose="02020603050405020304" pitchFamily="18" charset="0"/>
              </a:rPr>
              <a:t> Eventos 37/año (10+2 meses) en vacunados vs 73,75/año en no vacunados; RR 0,50 (0,36-0,71).</a:t>
            </a:r>
          </a:p>
          <a:p>
            <a:pPr indent="449580" algn="just">
              <a:lnSpc>
                <a:spcPct val="110000"/>
              </a:lnSpc>
              <a:spcAft>
                <a:spcPts val="0"/>
              </a:spcAft>
            </a:pPr>
            <a:r>
              <a:rPr lang="es-ES" sz="2200" b="1" dirty="0">
                <a:latin typeface="Calibri" panose="020F0502020204030204" pitchFamily="34" charset="0"/>
                <a:ea typeface="Calibri" panose="020F0502020204030204" pitchFamily="34" charset="0"/>
                <a:cs typeface="Times New Roman" panose="02020603050405020304" pitchFamily="18" charset="0"/>
              </a:rPr>
              <a:t>3) Además corregido en la tendencia por: </a:t>
            </a:r>
            <a:r>
              <a:rPr lang="es-ES" sz="2200" dirty="0">
                <a:latin typeface="Calibri" panose="020F0502020204030204" pitchFamily="34" charset="0"/>
                <a:ea typeface="Calibri" panose="020F0502020204030204" pitchFamily="34" charset="0"/>
                <a:cs typeface="Times New Roman" panose="02020603050405020304" pitchFamily="18" charset="0"/>
              </a:rPr>
              <a:t>Para corregir la declinación en la tendencia de </a:t>
            </a:r>
            <a:r>
              <a:rPr lang="es-ES" sz="2200" dirty="0" err="1">
                <a:latin typeface="Calibri" panose="020F0502020204030204" pitchFamily="34" charset="0"/>
                <a:ea typeface="Calibri" panose="020F0502020204030204" pitchFamily="34" charset="0"/>
                <a:cs typeface="Times New Roman" panose="02020603050405020304" pitchFamily="18" charset="0"/>
              </a:rPr>
              <a:t>Enf</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err="1">
                <a:latin typeface="Calibri" panose="020F0502020204030204" pitchFamily="34" charset="0"/>
                <a:ea typeface="Calibri" panose="020F0502020204030204" pitchFamily="34" charset="0"/>
                <a:cs typeface="Times New Roman" panose="02020603050405020304" pitchFamily="18" charset="0"/>
              </a:rPr>
              <a:t>MenB</a:t>
            </a:r>
            <a:r>
              <a:rPr lang="es-ES" sz="2200" dirty="0">
                <a:latin typeface="Calibri" panose="020F0502020204030204" pitchFamily="34" charset="0"/>
                <a:ea typeface="Calibri" panose="020F0502020204030204" pitchFamily="34" charset="0"/>
                <a:cs typeface="Times New Roman" panose="02020603050405020304" pitchFamily="18" charset="0"/>
              </a:rPr>
              <a:t> entre 2011 a 2014 y 2015, se compara la incidencia de </a:t>
            </a:r>
            <a:r>
              <a:rPr lang="es-ES" sz="2200" dirty="0" err="1">
                <a:latin typeface="Calibri" panose="020F0502020204030204" pitchFamily="34" charset="0"/>
                <a:ea typeface="Calibri" panose="020F0502020204030204" pitchFamily="34" charset="0"/>
                <a:cs typeface="Times New Roman" panose="02020603050405020304" pitchFamily="18" charset="0"/>
              </a:rPr>
              <a:t>Enf</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err="1">
                <a:latin typeface="Calibri" panose="020F0502020204030204" pitchFamily="34" charset="0"/>
                <a:ea typeface="Calibri" panose="020F0502020204030204" pitchFamily="34" charset="0"/>
                <a:cs typeface="Times New Roman" panose="02020603050405020304" pitchFamily="18" charset="0"/>
              </a:rPr>
              <a:t>MenB</a:t>
            </a:r>
            <a:r>
              <a:rPr lang="es-ES" sz="2200" dirty="0">
                <a:latin typeface="Calibri" panose="020F0502020204030204" pitchFamily="34" charset="0"/>
                <a:ea typeface="Calibri" panose="020F0502020204030204" pitchFamily="34" charset="0"/>
                <a:cs typeface="Times New Roman" panose="02020603050405020304" pitchFamily="18" charset="0"/>
              </a:rPr>
              <a:t> en los niños de 1 a 5 años (supuestamente no vacunados) entre 2011 a 2014 y 2015. La reducción del 14% se aplica al OR inicialmente obtenido entre la cohorte de vacunados en 2015 y las 4 cohortes equivalentes de 2011 a 2014.</a:t>
            </a:r>
          </a:p>
          <a:p>
            <a:pPr algn="just">
              <a:lnSpc>
                <a:spcPct val="100000"/>
              </a:lnSpc>
              <a:spcAft>
                <a:spcPts val="0"/>
              </a:spcAft>
            </a:pPr>
            <a:endParaRPr lang="es-ES" sz="2000" dirty="0"/>
          </a:p>
        </p:txBody>
      </p:sp>
    </p:spTree>
    <p:extLst>
      <p:ext uri="{BB962C8B-B14F-4D97-AF65-F5344CB8AC3E}">
        <p14:creationId xmlns:p14="http://schemas.microsoft.com/office/powerpoint/2010/main" val="1565679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59543" y="379866"/>
            <a:ext cx="9840685" cy="5701620"/>
          </a:xfrm>
        </p:spPr>
        <p:txBody>
          <a:bodyPr>
            <a:normAutofit/>
          </a:bodyPr>
          <a:lstStyle/>
          <a:p>
            <a:pPr indent="449580" algn="just">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	4</a:t>
            </a:r>
            <a:r>
              <a:rPr lang="es-ES" sz="2000" b="1" dirty="0">
                <a:latin typeface="Calibri" panose="020F0502020204030204" pitchFamily="34" charset="0"/>
                <a:ea typeface="Calibri" panose="020F0502020204030204" pitchFamily="34" charset="0"/>
                <a:cs typeface="Times New Roman" panose="02020603050405020304" pitchFamily="18" charset="0"/>
              </a:rPr>
              <a:t>) Medidas del efecto corregidas: </a:t>
            </a:r>
            <a:r>
              <a:rPr lang="es-ES" sz="2000" dirty="0">
                <a:latin typeface="Calibri" panose="020F0502020204030204" pitchFamily="34" charset="0"/>
                <a:ea typeface="Calibri" panose="020F0502020204030204" pitchFamily="34" charset="0"/>
                <a:cs typeface="Times New Roman" panose="02020603050405020304" pitchFamily="18" charset="0"/>
              </a:rPr>
              <a:t>Eventos 37/año (10+2 meses) en vacunados vs 63,42/año no vacunados (que se obtiene de reducir en un -14% por la declinación entre la incidencia cruda observada en 2015-16 en niños de 1 a 5 años y la esperable matemáticamente en 2015-16 como función de tendencia de 2011 a 2014 en ese grupo etario.); RR 0,58 (0,40-0,85).</a:t>
            </a:r>
          </a:p>
          <a:p>
            <a:pPr indent="449580" algn="just">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	5</a:t>
            </a:r>
            <a:r>
              <a:rPr lang="es-ES" sz="2000" b="1" dirty="0">
                <a:latin typeface="Calibri" panose="020F0502020204030204" pitchFamily="34" charset="0"/>
                <a:ea typeface="Calibri" panose="020F0502020204030204" pitchFamily="34" charset="0"/>
                <a:cs typeface="Times New Roman" panose="02020603050405020304" pitchFamily="18" charset="0"/>
              </a:rPr>
              <a:t>) ¿Gradientes dosis-respuesta?:</a:t>
            </a:r>
            <a:r>
              <a:rPr lang="es-ES" sz="2000" dirty="0">
                <a:latin typeface="Calibri" panose="020F0502020204030204" pitchFamily="34" charset="0"/>
                <a:ea typeface="Calibri" panose="020F0502020204030204" pitchFamily="34" charset="0"/>
                <a:cs typeface="Times New Roman" panose="02020603050405020304" pitchFamily="18" charset="0"/>
              </a:rPr>
              <a:t> No procede en este estudio.</a:t>
            </a:r>
          </a:p>
          <a:p>
            <a:pPr algn="just">
              <a:spcAft>
                <a:spcPts val="0"/>
              </a:spcAft>
            </a:pPr>
            <a:endParaRPr lang="es-ES" sz="8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Sistema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GRADE: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Validez de la evidencia MODERADA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Justificamos el ascenso en la graduación por: 1) La validez alta de la exposición, y moderada del evento; y 2) La corrección por la declinación en la incidencia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Enf</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MenB</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entre 2015 y 2011-2014. No estimamos más ascenso por: a) no especificar si las cohortes equivalentes no contienen enfermedad meningocócica B antes de los dos meses de edad; b) no disponer de más variables de confusión conocidas (estado de salud de los bebés); y c) no poder descartar la posible influencia de otras variables de confusión no introducidas en el modelo, o desconocidas.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4253887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8870" y="569844"/>
            <a:ext cx="10241406" cy="5128590"/>
          </a:xfrm>
        </p:spPr>
        <p:txBody>
          <a:bodyPr>
            <a:noAutofit/>
          </a:bodyPr>
          <a:lstStyle/>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2. Para la asociación entre “la exposición y evento en 2015” frente a “la NO exposición y el evento en 2015”.</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1</a:t>
            </a:r>
            <a:r>
              <a:rPr lang="es-ES" sz="2000" b="1" dirty="0">
                <a:latin typeface="Calibri" panose="020F0502020204030204" pitchFamily="34" charset="0"/>
                <a:ea typeface="Times New Roman" panose="02020603050405020304" pitchFamily="18" charset="0"/>
                <a:cs typeface="Times New Roman" panose="02020603050405020304" pitchFamily="18" charset="0"/>
              </a:rPr>
              <a:t>) Ajustado estadísticamente por las siguientes covariables:</a:t>
            </a:r>
            <a:r>
              <a:rPr lang="es-ES" sz="2000" dirty="0">
                <a:latin typeface="Calibri" panose="020F0502020204030204" pitchFamily="34" charset="0"/>
                <a:ea typeface="Times New Roman" panose="02020603050405020304" pitchFamily="18" charset="0"/>
                <a:cs typeface="Times New Roman" panose="02020603050405020304" pitchFamily="18" charset="0"/>
              </a:rPr>
              <a:t> Para controlar cualquier confusión por edad y fecha del evento, para cada caso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MenB</a:t>
            </a:r>
            <a:r>
              <a:rPr lang="es-ES" sz="2000" dirty="0">
                <a:latin typeface="Calibri" panose="020F0502020204030204" pitchFamily="34" charset="0"/>
                <a:ea typeface="Times New Roman" panose="02020603050405020304" pitchFamily="18" charset="0"/>
                <a:cs typeface="Times New Roman" panose="02020603050405020304" pitchFamily="18" charset="0"/>
              </a:rPr>
              <a:t>, la cobertura de la vacuna se estimó para todos los bebés en Inglaterra que nacieron el mismo mes y a una edad de 14 días menos que la edad del caso.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	2</a:t>
            </a:r>
            <a:r>
              <a:rPr lang="es-ES" sz="2000" b="1" dirty="0">
                <a:latin typeface="Calibri" panose="020F0502020204030204" pitchFamily="34" charset="0"/>
                <a:ea typeface="Times New Roman" panose="02020603050405020304" pitchFamily="18" charset="0"/>
                <a:cs typeface="Times New Roman" panose="02020603050405020304" pitchFamily="18" charset="0"/>
              </a:rPr>
              <a:t>) Medidas del efecto crudas: </a:t>
            </a:r>
            <a:r>
              <a:rPr lang="es-ES" sz="2000" dirty="0">
                <a:latin typeface="Calibri" panose="020F0502020204030204" pitchFamily="34" charset="0"/>
                <a:ea typeface="Times New Roman" panose="02020603050405020304" pitchFamily="18" charset="0"/>
                <a:cs typeface="Times New Roman" panose="02020603050405020304" pitchFamily="18" charset="0"/>
              </a:rPr>
              <a:t>Sin aportar los eventos en ambos grupos, informan un RR 0,17 (0,05-0,76).</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	3</a:t>
            </a:r>
            <a:r>
              <a:rPr lang="es-ES" sz="2000" b="1" dirty="0">
                <a:latin typeface="Calibri" panose="020F0502020204030204" pitchFamily="34" charset="0"/>
                <a:ea typeface="Times New Roman" panose="02020603050405020304" pitchFamily="18" charset="0"/>
                <a:cs typeface="Times New Roman" panose="02020603050405020304" pitchFamily="18" charset="0"/>
              </a:rPr>
              <a:t>) Además corregido en la tendencia por:</a:t>
            </a:r>
            <a:r>
              <a:rPr lang="es-ES" sz="2000" dirty="0">
                <a:latin typeface="Calibri" panose="020F0502020204030204" pitchFamily="34" charset="0"/>
                <a:ea typeface="Times New Roman" panose="02020603050405020304" pitchFamily="18" charset="0"/>
                <a:cs typeface="Times New Roman" panose="02020603050405020304" pitchFamily="18" charset="0"/>
              </a:rPr>
              <a:t> No corrige.</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	4</a:t>
            </a:r>
            <a:r>
              <a:rPr lang="es-ES" sz="2000" b="1" dirty="0">
                <a:latin typeface="Calibri" panose="020F0502020204030204" pitchFamily="34" charset="0"/>
                <a:ea typeface="Times New Roman" panose="02020603050405020304" pitchFamily="18" charset="0"/>
                <a:cs typeface="Times New Roman" panose="02020603050405020304" pitchFamily="18" charset="0"/>
              </a:rPr>
              <a:t>) Medidas del efecto corregidas: </a:t>
            </a:r>
            <a:r>
              <a:rPr lang="es-ES" sz="2000" dirty="0">
                <a:latin typeface="Calibri" panose="020F0502020204030204" pitchFamily="34" charset="0"/>
                <a:ea typeface="Times New Roman" panose="02020603050405020304" pitchFamily="18" charset="0"/>
                <a:cs typeface="Times New Roman" panose="02020603050405020304" pitchFamily="18" charset="0"/>
              </a:rPr>
              <a:t>No informa porque no corrige.</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	5</a:t>
            </a:r>
            <a:r>
              <a:rPr lang="es-ES" sz="2000" b="1" dirty="0">
                <a:latin typeface="Calibri" panose="020F0502020204030204" pitchFamily="34" charset="0"/>
                <a:ea typeface="Times New Roman" panose="02020603050405020304" pitchFamily="18" charset="0"/>
                <a:cs typeface="Times New Roman" panose="02020603050405020304" pitchFamily="18" charset="0"/>
              </a:rPr>
              <a:t>) ¿Gradientes dosis-respuesta?: </a:t>
            </a:r>
            <a:r>
              <a:rPr lang="es-ES" sz="2000" dirty="0">
                <a:latin typeface="Calibri" panose="020F0502020204030204" pitchFamily="34" charset="0"/>
                <a:ea typeface="Times New Roman" panose="02020603050405020304" pitchFamily="18" charset="0"/>
                <a:cs typeface="Times New Roman" panose="02020603050405020304" pitchFamily="18" charset="0"/>
              </a:rPr>
              <a:t>No procede en este estudio.</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Times New Roman" panose="02020603050405020304" pitchFamily="18" charset="0"/>
                <a:cs typeface="Times New Roman" panose="02020603050405020304" pitchFamily="18" charset="0"/>
              </a:rPr>
              <a:t>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Sistema </a:t>
            </a:r>
            <a:r>
              <a:rPr lang="es-ES" sz="2000" dirty="0">
                <a:latin typeface="Calibri" panose="020F0502020204030204" pitchFamily="34" charset="0"/>
                <a:ea typeface="Times New Roman" panose="02020603050405020304" pitchFamily="18" charset="0"/>
                <a:cs typeface="Times New Roman" panose="02020603050405020304" pitchFamily="18" charset="0"/>
              </a:rPr>
              <a:t>GRADE: </a:t>
            </a:r>
            <a:r>
              <a:rPr lang="es-ES" sz="2000" b="1" dirty="0">
                <a:latin typeface="Calibri" panose="020F0502020204030204" pitchFamily="34" charset="0"/>
                <a:ea typeface="Times New Roman" panose="02020603050405020304" pitchFamily="18" charset="0"/>
                <a:cs typeface="Times New Roman" panose="02020603050405020304" pitchFamily="18" charset="0"/>
              </a:rPr>
              <a:t>Validez de la evidencia BAJA</a:t>
            </a:r>
            <a:r>
              <a:rPr lang="es-ES" sz="2000" dirty="0">
                <a:latin typeface="Calibri" panose="020F0502020204030204" pitchFamily="34" charset="0"/>
                <a:ea typeface="Times New Roman" panose="02020603050405020304" pitchFamily="18" charset="0"/>
                <a:cs typeface="Times New Roman" panose="02020603050405020304" pitchFamily="18" charset="0"/>
              </a:rPr>
              <a:t>. No estimamos más ascenso por: a) validez de evidencia de la exposición baja; b) no disponer del número de eventos ni del número de sujetos en riesgo no vacunados.</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261880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Con </a:t>
            </a:r>
            <a:r>
              <a:rPr lang="es-ES" sz="2000" dirty="0">
                <a:latin typeface="Calibri" panose="020F0502020204030204" pitchFamily="34" charset="0"/>
                <a:ea typeface="Times New Roman" panose="02020603050405020304" pitchFamily="18" charset="0"/>
                <a:cs typeface="Times New Roman" panose="02020603050405020304" pitchFamily="18" charset="0"/>
              </a:rPr>
              <a:t>una validez de evidencia moderada, el programa de vacunación nacional del Reino Unido, con dos dosis de vacuna 4CMenB en niños de 2, 4 y 6 meses en el año 2015, redujo la tasa anual promedio de 17 casos/100.000 de Enfermedad meningocócica B del período prevacunal 2011-14, corregida por la tendencia, a una tasa anual de 10 casos/100.000, lo que equivale a un </a:t>
            </a:r>
            <a:r>
              <a:rPr lang="es-ES" sz="20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NNT 13.834 (IC 95%, 7.814 a 54.026) en un año</a:t>
            </a:r>
            <a:r>
              <a:rPr lang="es-ES" sz="2000" dirty="0">
                <a:latin typeface="Calibri" panose="020F0502020204030204" pitchFamily="34" charset="0"/>
                <a:ea typeface="Times New Roman" panose="02020603050405020304" pitchFamily="18" charset="0"/>
                <a:cs typeface="Times New Roman" panose="02020603050405020304" pitchFamily="18" charset="0"/>
              </a:rPr>
              <a:t>. No se ofrecieron datos de mortalidad por enfermedad meningocócica B ni de efectos adversos.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Se necesitaría actualizar a día de hoy los datos de los que se informó para analizarlos, con la ampliación del mayor número de datos posibles de los que no se informó.</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90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7017" y="-165525"/>
            <a:ext cx="10770786" cy="2438462"/>
          </a:xfrm>
        </p:spPr>
        <p:txBody>
          <a:bodyPr>
            <a:normAutofit/>
          </a:bodyPr>
          <a:lstStyle/>
          <a:p>
            <a:pPr algn="l">
              <a:spcAft>
                <a:spcPts val="0"/>
              </a:spcAft>
            </a:pPr>
            <a:r>
              <a:rPr lang="es-ES" sz="1800" b="1" dirty="0" smtClean="0">
                <a:solidFill>
                  <a:srgbClr val="0000FF"/>
                </a:solidFill>
                <a:effectLst/>
                <a:latin typeface="+mn-lt"/>
                <a:ea typeface="Times New Roman" panose="02020603050405020304" pitchFamily="18" charset="0"/>
                <a:cs typeface="Times New Roman" panose="02020603050405020304" pitchFamily="18" charset="0"/>
              </a:rPr>
              <a:t>Estudio retrospectivo</a:t>
            </a:r>
            <a:r>
              <a:rPr lang="es-ES" sz="1800" b="1" dirty="0">
                <a:solidFill>
                  <a:srgbClr val="0000FF"/>
                </a:solidFill>
                <a:latin typeface="+mn-lt"/>
                <a:ea typeface="Times New Roman" panose="02020603050405020304" pitchFamily="18" charset="0"/>
                <a:cs typeface="Times New Roman" panose="02020603050405020304" pitchFamily="18" charset="0"/>
              </a:rPr>
              <a:t>: Efecto de una pauta reducida de vacuna 4CMenB frente a la enfermedad meningocócica por serogrupo B en Inglaterra: un estudio de cohortes nacional.</a:t>
            </a:r>
            <a:r>
              <a:rPr lang="es-ES" sz="500" dirty="0">
                <a:effectLst/>
                <a:latin typeface="+mn-lt"/>
                <a:ea typeface="Times New Roman" panose="02020603050405020304" pitchFamily="18" charset="0"/>
                <a:cs typeface="Times New Roman" panose="02020603050405020304" pitchFamily="18" charset="0"/>
              </a:rPr>
              <a:t/>
            </a:r>
            <a:br>
              <a:rPr lang="es-ES" sz="500" dirty="0">
                <a:effectLst/>
                <a:latin typeface="+mn-lt"/>
                <a:ea typeface="Times New Roman" panose="02020603050405020304" pitchFamily="18" charset="0"/>
                <a:cs typeface="Times New Roman" panose="02020603050405020304" pitchFamily="18" charset="0"/>
              </a:rPr>
            </a:br>
            <a:r>
              <a:rPr lang="es-ES" sz="500" dirty="0">
                <a:effectLst/>
                <a:latin typeface="+mn-lt"/>
                <a:ea typeface="Times New Roman" panose="02020603050405020304" pitchFamily="18" charset="0"/>
                <a:cs typeface="Times New Roman" panose="02020603050405020304" pitchFamily="18" charset="0"/>
              </a:rPr>
              <a:t/>
            </a:r>
            <a:br>
              <a:rPr lang="es-ES" sz="500" dirty="0">
                <a:effectLst/>
                <a:latin typeface="+mn-lt"/>
                <a:ea typeface="Times New Roman" panose="02020603050405020304" pitchFamily="18" charset="0"/>
                <a:cs typeface="Times New Roman" panose="02020603050405020304" pitchFamily="18" charset="0"/>
              </a:rPr>
            </a:br>
            <a:r>
              <a:rPr lang="en-US" sz="1400" dirty="0" smtClean="0">
                <a:solidFill>
                  <a:srgbClr val="0000FF"/>
                </a:solidFill>
                <a:latin typeface="+mn-lt"/>
                <a:ea typeface="Times New Roman" panose="02020603050405020304" pitchFamily="18" charset="0"/>
                <a:cs typeface="Times New Roman" panose="02020603050405020304" pitchFamily="18" charset="0"/>
              </a:rPr>
              <a:t>Parikh </a:t>
            </a:r>
            <a:r>
              <a:rPr lang="en-US" sz="1400" dirty="0">
                <a:solidFill>
                  <a:srgbClr val="0000FF"/>
                </a:solidFill>
                <a:latin typeface="+mn-lt"/>
                <a:ea typeface="Times New Roman" panose="02020603050405020304" pitchFamily="18" charset="0"/>
                <a:cs typeface="Times New Roman" panose="02020603050405020304" pitchFamily="18" charset="0"/>
              </a:rPr>
              <a:t>SR, Andrews NJ, </a:t>
            </a:r>
            <a:r>
              <a:rPr lang="en-US" sz="1400" dirty="0" err="1">
                <a:solidFill>
                  <a:srgbClr val="0000FF"/>
                </a:solidFill>
                <a:latin typeface="+mn-lt"/>
                <a:ea typeface="Times New Roman" panose="02020603050405020304" pitchFamily="18" charset="0"/>
                <a:cs typeface="Times New Roman" panose="02020603050405020304" pitchFamily="18" charset="0"/>
              </a:rPr>
              <a:t>Beebeejaun</a:t>
            </a:r>
            <a:r>
              <a:rPr lang="en-US" sz="1400" dirty="0">
                <a:solidFill>
                  <a:srgbClr val="0000FF"/>
                </a:solidFill>
                <a:latin typeface="+mn-lt"/>
                <a:ea typeface="Times New Roman" panose="02020603050405020304" pitchFamily="18" charset="0"/>
                <a:cs typeface="Times New Roman" panose="02020603050405020304" pitchFamily="18" charset="0"/>
              </a:rPr>
              <a:t> K, Campbell H, et al. Effectiveness and impact of a reduced infant schedule of 4CMenB vaccine against group B meningococcal disease in England: a national observational cohort study. Lancet. 2016 Dec 3;388(10061):2775-82</a:t>
            </a:r>
            <a:r>
              <a:rPr lang="es-ES" dirty="0">
                <a:effectLst/>
                <a:latin typeface="+mn-lt"/>
                <a:ea typeface="Times New Roman" panose="02020603050405020304" pitchFamily="18" charset="0"/>
                <a:cs typeface="Times New Roman" panose="02020603050405020304" pitchFamily="18" charset="0"/>
              </a:rPr>
              <a:t/>
            </a:r>
            <a:br>
              <a:rPr lang="es-ES" dirty="0">
                <a:effectLst/>
                <a:latin typeface="+mn-lt"/>
                <a:ea typeface="Times New Roman" panose="02020603050405020304" pitchFamily="18" charset="0"/>
                <a:cs typeface="Times New Roman" panose="02020603050405020304" pitchFamily="18" charset="0"/>
              </a:rPr>
            </a:br>
            <a:endParaRPr lang="es-ES" dirty="0">
              <a:latin typeface="+mn-lt"/>
            </a:endParaRPr>
          </a:p>
        </p:txBody>
      </p:sp>
      <p:sp>
        <p:nvSpPr>
          <p:cNvPr id="3" name="Subtítulo 2"/>
          <p:cNvSpPr>
            <a:spLocks noGrp="1"/>
          </p:cNvSpPr>
          <p:nvPr>
            <p:ph type="subTitle" idx="1"/>
          </p:nvPr>
        </p:nvSpPr>
        <p:spPr>
          <a:xfrm>
            <a:off x="4303957" y="1695166"/>
            <a:ext cx="7001080" cy="5011102"/>
          </a:xfrm>
        </p:spPr>
        <p:txBody>
          <a:bodyPr>
            <a:normAutofit fontScale="77500" lnSpcReduction="20000"/>
          </a:bodyPr>
          <a:lstStyle/>
          <a:p>
            <a:pPr algn="just">
              <a:spcAft>
                <a:spcPts val="0"/>
              </a:spcAft>
            </a:pPr>
            <a:r>
              <a:rPr lang="es-ES" sz="26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INTRODUCCIÓN.</a:t>
            </a:r>
            <a:endParaRPr lang="es-ES" sz="2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300" dirty="0" smtClean="0"/>
              <a:t>En </a:t>
            </a:r>
            <a:r>
              <a:rPr lang="es-ES" sz="2300" dirty="0"/>
              <a:t>agosto de 2014, la Agencia Europea de Medicamentos (EMA) autorizó la comercialización de la vacuna 4CMenB (</a:t>
            </a:r>
            <a:r>
              <a:rPr lang="es-ES" sz="2300" dirty="0" err="1"/>
              <a:t>Bexsero</a:t>
            </a:r>
            <a:r>
              <a:rPr lang="es-ES" sz="2300" dirty="0"/>
              <a:t>®) frente a meningococo del serogrupo B, basándose en la inducción de anticuerpos funcionales bactericidas en suero frente a los 4 antígenos de la vacuna, medida mediante un </a:t>
            </a:r>
            <a:r>
              <a:rPr lang="es-ES" sz="2300" dirty="0" err="1"/>
              <a:t>hSBA</a:t>
            </a:r>
            <a:r>
              <a:rPr lang="es-ES" sz="2300" dirty="0"/>
              <a:t> (ensayo bactericida en suero tras adición de complemento humano), pero no sobre la reducción en la incidencia de enfermedad meningocócica B mediante ensayo clínico, justificándolo en que la baja incidencia basal exigiría una muestra enorme. En septiembre de 2015, el Reino Unido fue el primer país en introducir esta vacuna en un programa de inmunización infantil nacional, financiada con fondos públicos, lo cual supuso la primera oportunidad de diseñar e implementar un estudio observacional para estudiar los resultados en salud, concretamente la reducción de la incidencia de enfermedad meningocócica B, y quizás también de las muertes por esa causa. Por esta razón, entre otras, </a:t>
            </a:r>
            <a:r>
              <a:rPr lang="es-ES" sz="2300" dirty="0" err="1"/>
              <a:t>Parikh</a:t>
            </a:r>
            <a:r>
              <a:rPr lang="es-ES" sz="2300" dirty="0"/>
              <a:t> et al llevaron a cabo este estudio retrospectivo de base nacional.</a:t>
            </a:r>
          </a:p>
        </p:txBody>
      </p:sp>
      <p:pic>
        <p:nvPicPr>
          <p:cNvPr id="4" name="Imagen 3"/>
          <p:cNvPicPr>
            <a:picLocks noChangeAspect="1"/>
          </p:cNvPicPr>
          <p:nvPr/>
        </p:nvPicPr>
        <p:blipFill>
          <a:blip r:embed="rId2"/>
          <a:stretch>
            <a:fillRect/>
          </a:stretch>
        </p:blipFill>
        <p:spPr>
          <a:xfrm>
            <a:off x="627017" y="1695166"/>
            <a:ext cx="3501782" cy="4646366"/>
          </a:xfrm>
          <a:prstGeom prst="rect">
            <a:avLst/>
          </a:prstGeom>
        </p:spPr>
      </p:pic>
    </p:spTree>
    <p:extLst>
      <p:ext uri="{BB962C8B-B14F-4D97-AF65-F5344CB8AC3E}">
        <p14:creationId xmlns:p14="http://schemas.microsoft.com/office/powerpoint/2010/main" val="29755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7"/>
            <a:ext cx="10232572" cy="5656625"/>
          </a:xfrm>
        </p:spPr>
        <p:txBody>
          <a:bodyPr>
            <a:normAutofit lnSpcReduction="10000"/>
          </a:bodyPr>
          <a:lstStyle/>
          <a:p>
            <a:pPr algn="just">
              <a:lnSpc>
                <a:spcPct val="11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1600" dirty="0">
                <a:solidFill>
                  <a:srgbClr val="806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OBJETIVO:</a:t>
            </a:r>
            <a:r>
              <a:rPr lang="es-ES" sz="2000" dirty="0">
                <a:latin typeface="Calibri" panose="020F0502020204030204" pitchFamily="34" charset="0"/>
                <a:ea typeface="Times New Roman" panose="02020603050405020304" pitchFamily="18" charset="0"/>
                <a:cs typeface="Times New Roman" panose="02020603050405020304" pitchFamily="18" charset="0"/>
              </a:rPr>
              <a:t> Evaluar el efecto sobre la incidencia de enfermedad meningocócica B del programa de inmunización en Inglaterra con 2 dosis de vacuna 4CMenB aplicadas a niños de 2 meses frente a los que no las reciben durante el mismo período, así como frente a una cohorte equivalente de los 4 años previos a la vacuna</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Tiempo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de seguimiento planificado: </a:t>
            </a:r>
            <a:r>
              <a:rPr lang="es-ES" sz="2000" dirty="0">
                <a:latin typeface="Calibri" panose="020F0502020204030204" pitchFamily="34" charset="0"/>
                <a:ea typeface="Times New Roman" panose="02020603050405020304" pitchFamily="18" charset="0"/>
                <a:cs typeface="Times New Roman" panose="02020603050405020304" pitchFamily="18" charset="0"/>
              </a:rPr>
              <a:t>12 meses, consistentes en 10 meses de seguimiento desde el inicio de la vacunación, más los 2 meses sin enfermedad meningocócica B antes del comienzo de la vacunación.</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TIPO DE ESTUDIO:</a:t>
            </a:r>
            <a:r>
              <a:rPr lang="es-ES" sz="2000" dirty="0">
                <a:latin typeface="Calibri" panose="020F0502020204030204" pitchFamily="34" charset="0"/>
                <a:ea typeface="Times New Roman" panose="02020603050405020304" pitchFamily="18" charset="0"/>
                <a:cs typeface="Times New Roman" panose="02020603050405020304" pitchFamily="18" charset="0"/>
              </a:rPr>
              <a:t> Estudio de cohortes retrospectivo de base nacional. Habiendo establecido un nivel alfa 0,05 de significación estadística, p</a:t>
            </a:r>
            <a:r>
              <a:rPr lang="es-ES" sz="2000" dirty="0">
                <a:latin typeface="Calibri" panose="020F0502020204030204" pitchFamily="34" charset="0"/>
                <a:ea typeface="Calibri" panose="020F0502020204030204" pitchFamily="34" charset="0"/>
                <a:cs typeface="Tahoma" panose="020B0604030504040204" pitchFamily="34" charset="0"/>
              </a:rPr>
              <a:t>ara medir la diferencia de las densidades de eventos entre el grupo vacunado y la cohorte equivalente de los 4 años previos a la vacuna, los investigadores utilizan las incidencias acumuladas, con expresión de los resultados en Riesgo Relativo, y con una corrección posterior de la declinación entre la incidencia cruda observada en  2015-16 en niños de 1 a 5 años y la esperable matemáticamente en 2015-16 como función de tendencia de 2011 a 2014 en ese grupo etario. También utilizan el método de </a:t>
            </a:r>
            <a:r>
              <a:rPr lang="es-ES" sz="2000" dirty="0" err="1">
                <a:latin typeface="Calibri" panose="020F0502020204030204" pitchFamily="34" charset="0"/>
                <a:ea typeface="Calibri" panose="020F0502020204030204" pitchFamily="34" charset="0"/>
                <a:cs typeface="Tahoma" panose="020B0604030504040204" pitchFamily="34" charset="0"/>
              </a:rPr>
              <a:t>Farrington</a:t>
            </a:r>
            <a:r>
              <a:rPr lang="es-ES" sz="2000" dirty="0">
                <a:latin typeface="Calibri" panose="020F0502020204030204" pitchFamily="34" charset="0"/>
                <a:ea typeface="Calibri" panose="020F0502020204030204" pitchFamily="34" charset="0"/>
                <a:cs typeface="Tahoma" panose="020B0604030504040204" pitchFamily="34" charset="0"/>
              </a:rPr>
              <a:t>, con expresión en Odds Ratio entre la odds de los vacunados y la odds de los no vacunados de la misma cohorte de niños elegibles para la vacunación durante el mismo período.</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64626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Criterios de inclusión:</a:t>
            </a:r>
            <a:r>
              <a:rPr lang="es-ES" sz="2000" dirty="0">
                <a:latin typeface="Calibri" panose="020F0502020204030204" pitchFamily="34" charset="0"/>
                <a:ea typeface="Times New Roman" panose="02020603050405020304" pitchFamily="18" charset="0"/>
                <a:cs typeface="Times New Roman" panose="02020603050405020304" pitchFamily="18" charset="0"/>
              </a:rPr>
              <a:t> Registros de niños del Reino Unido desde el nacimiento hasta los 12 meses de edad sin enfermedad meningocócica B antes de los 2 meses, de los años 2011 a 2016.</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Criterios de exclusión:</a:t>
            </a:r>
            <a:r>
              <a:rPr lang="es-ES" sz="2000" dirty="0">
                <a:latin typeface="Calibri" panose="020F0502020204030204" pitchFamily="34" charset="0"/>
                <a:ea typeface="Times New Roman" panose="02020603050405020304" pitchFamily="18" charset="0"/>
                <a:cs typeface="Times New Roman" panose="02020603050405020304" pitchFamily="18" charset="0"/>
              </a:rPr>
              <a:t> No cumplir los criterios de inclusión.</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aseline="30000"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 VARIABLES DE MEDIDA: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Casos confirmados de enfermedad meningocócica B.</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412200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fontScale="85000" lnSpcReduction="20000"/>
          </a:bodyPr>
          <a:lstStyle/>
          <a:p>
            <a:pPr algn="just">
              <a:lnSpc>
                <a:spcPct val="110000"/>
              </a:lnSpc>
              <a:spcAft>
                <a:spcPts val="0"/>
              </a:spcAft>
            </a:pPr>
            <a:r>
              <a:rPr lang="es-ES" sz="26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2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a:t>
            </a: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ASIGNACIÓN DE LOS SUJETOS A LOS GRUPOS.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a:t>
            </a: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Personas que fueron a los grupos de expuestos y de no expuestos: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factor de exposición es haber recibido dos dosis de vacuna 4CMenB.</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Grupo de exposición: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312.616 sujetos en riesgo en 2015.</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Grupo de NO exposición en los 4 años prevacunales: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cohortes equivalentes de 2011-14, sin especificar el número de los sujetos en riesgo.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Grupo de NO exposición concurrente:</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No informa del número de no vacunados en 2015.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Breve resumen de las características y factores pronósticos en el inicio: </a:t>
            </a:r>
            <a:r>
              <a:rPr lang="es-ES" dirty="0">
                <a:latin typeface="Calibri" panose="020F0502020204030204" pitchFamily="34" charset="0"/>
                <a:ea typeface="Times New Roman" panose="02020603050405020304" pitchFamily="18" charset="0"/>
                <a:cs typeface="Times New Roman" panose="02020603050405020304" pitchFamily="18" charset="0"/>
              </a:rPr>
              <a:t>No informa de ninguno de ellos, salvo la edad de los incluidos en 2015 en el grupo de expuestos al menos a una dosis de vacuna 4CMenB.</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Times New Roman" panose="02020603050405020304" pitchFamily="18" charset="0"/>
                <a:cs typeface="Times New Roman" panose="02020603050405020304" pitchFamily="18" charset="0"/>
              </a:rPr>
              <a:t> </a:t>
            </a:r>
            <a:r>
              <a:rPr lang="es-ES"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a:t>
            </a: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¿Resultaron similares en el inicio los dos grupos en sus características sociodemográficas y en los factores pronósticos, o se deben ajustar las diferencias mediante técnicas estadísticas?: </a:t>
            </a:r>
            <a:r>
              <a:rPr lang="es-ES" dirty="0">
                <a:latin typeface="Calibri" panose="020F0502020204030204" pitchFamily="34" charset="0"/>
                <a:ea typeface="Times New Roman" panose="02020603050405020304" pitchFamily="18" charset="0"/>
                <a:cs typeface="Times New Roman" panose="02020603050405020304" pitchFamily="18" charset="0"/>
              </a:rPr>
              <a:t>No informa de ningún ajuste debido a ninguna diferencia en ninguno de ellos en el inicio.</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348070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SEGUIMIENTO Y PÉRDIDAS.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¿Cómo se midió la exposición en los grupos de expuestos y no expuestos, y qué validez tiene la medición?</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Registro </a:t>
            </a:r>
            <a:r>
              <a:rPr lang="es-ES" sz="2000" dirty="0" err="1">
                <a:latin typeface="Calibri" panose="020F0502020204030204" pitchFamily="34" charset="0"/>
                <a:ea typeface="Times New Roman" panose="02020603050405020304" pitchFamily="18" charset="0"/>
                <a:cs typeface="Times New Roman" panose="02020603050405020304" pitchFamily="18" charset="0"/>
              </a:rPr>
              <a:t>ImmForm</a:t>
            </a:r>
            <a:r>
              <a:rPr lang="es-ES" sz="2000" dirty="0">
                <a:latin typeface="Calibri" panose="020F0502020204030204" pitchFamily="34" charset="0"/>
                <a:ea typeface="Times New Roman" panose="02020603050405020304" pitchFamily="18" charset="0"/>
                <a:cs typeface="Times New Roman" panose="02020603050405020304" pitchFamily="18" charset="0"/>
              </a:rPr>
              <a:t>, un sistema en línea utilizado por la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Public</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Health</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England</a:t>
            </a:r>
            <a:r>
              <a:rPr lang="es-ES" sz="2000" dirty="0">
                <a:latin typeface="Calibri" panose="020F0502020204030204" pitchFamily="34" charset="0"/>
                <a:ea typeface="Times New Roman" panose="02020603050405020304" pitchFamily="18" charset="0"/>
                <a:cs typeface="Times New Roman" panose="02020603050405020304" pitchFamily="18" charset="0"/>
              </a:rPr>
              <a:t> para recopilar la cobertura de vacunas para algunos programas nacionales de inmunización, cuyo porcentaje de cobertura tiene validez alta.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Estimamos que la validez de la evidencia de la NO exposición en el mismo año 2015 que la cohorte de expuestos es BAJA. Rebajamos la graduación porque no se aportan datos de los individuos en riesgo no vacunados en 2015.</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Estimamos que la validez de la evidencia de la NO exposición en los 4 años prevacunales 2011-2014 es MODERADA. Rebajamos la graduación porque: 1) No se aportan datos de posibles vacunaciones en la medicina privada desde agosto de 2014, año en el que se autorizó la comercialización de la vacuna por la EMA; 2) No se especifica que las cohortes equivalentes no contienen enfermedad meningocócica B antes de los dos meses de edad.</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145290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fontScale="92500" lnSpcReduction="10000"/>
          </a:bodyPr>
          <a:lstStyle/>
          <a:p>
            <a:pPr algn="just">
              <a:lnSpc>
                <a:spcPct val="10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¿Cómo se midió el resultado en los grupos, y qué validez tiene la medición?</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La Unidad de Referencia Meningocócica (MRU) de la </a:t>
            </a:r>
            <a:r>
              <a:rPr lang="es-ES" sz="2200" dirty="0" err="1">
                <a:latin typeface="Calibri" panose="020F0502020204030204" pitchFamily="34" charset="0"/>
                <a:ea typeface="Times New Roman" panose="02020603050405020304" pitchFamily="18" charset="0"/>
                <a:cs typeface="Times New Roman" panose="02020603050405020304" pitchFamily="18" charset="0"/>
              </a:rPr>
              <a:t>Public</a:t>
            </a: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latin typeface="Calibri" panose="020F0502020204030204" pitchFamily="34" charset="0"/>
                <a:ea typeface="Times New Roman" panose="02020603050405020304" pitchFamily="18" charset="0"/>
                <a:cs typeface="Times New Roman" panose="02020603050405020304" pitchFamily="18" charset="0"/>
              </a:rPr>
              <a:t>Health</a:t>
            </a: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latin typeface="Calibri" panose="020F0502020204030204" pitchFamily="34" charset="0"/>
                <a:ea typeface="Times New Roman" panose="02020603050405020304" pitchFamily="18" charset="0"/>
                <a:cs typeface="Times New Roman" panose="02020603050405020304" pitchFamily="18" charset="0"/>
              </a:rPr>
              <a:t>England</a:t>
            </a:r>
            <a:r>
              <a:rPr lang="es-ES" sz="2200" dirty="0">
                <a:latin typeface="Calibri" panose="020F0502020204030204" pitchFamily="34" charset="0"/>
                <a:ea typeface="Times New Roman" panose="02020603050405020304" pitchFamily="18" charset="0"/>
                <a:cs typeface="Times New Roman" panose="02020603050405020304" pitchFamily="18" charset="0"/>
              </a:rPr>
              <a:t> ofrece un servicio nacional para la confirmación, agrupación y caracterización de aislamientos meningocócicos invasivos. El MRU también proporciona pruebas de PCR gratuitas de muestras clínicas de pacientes con sospecha de enfermedad meningocócica invasiva en el Reino Unido.</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Para este estudio, como período de demora, se descartan los casos de </a:t>
            </a:r>
            <a:r>
              <a:rPr lang="es-ES" sz="2200" dirty="0" err="1">
                <a:latin typeface="Calibri" panose="020F0502020204030204" pitchFamily="34" charset="0"/>
                <a:ea typeface="Times New Roman" panose="02020603050405020304" pitchFamily="18" charset="0"/>
                <a:cs typeface="Times New Roman" panose="02020603050405020304" pitchFamily="18" charset="0"/>
              </a:rPr>
              <a:t>Enf</a:t>
            </a: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latin typeface="Calibri" panose="020F0502020204030204" pitchFamily="34" charset="0"/>
                <a:ea typeface="Times New Roman" panose="02020603050405020304" pitchFamily="18" charset="0"/>
                <a:cs typeface="Times New Roman" panose="02020603050405020304" pitchFamily="18" charset="0"/>
              </a:rPr>
              <a:t>MenB</a:t>
            </a:r>
            <a:r>
              <a:rPr lang="es-ES" sz="2200" dirty="0">
                <a:latin typeface="Calibri" panose="020F0502020204030204" pitchFamily="34" charset="0"/>
                <a:ea typeface="Times New Roman" panose="02020603050405020304" pitchFamily="18" charset="0"/>
                <a:cs typeface="Times New Roman" panose="02020603050405020304" pitchFamily="18" charset="0"/>
              </a:rPr>
              <a:t> que suceden dentro de los 14 días tras la administración de la dosis de vacuna 4CMenB.</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En este estudio no procede la validación de los registros frente al diagnóstico certificado, porque sólo se toman como casos de </a:t>
            </a:r>
            <a:r>
              <a:rPr lang="es-ES" sz="2200" dirty="0" err="1">
                <a:latin typeface="Calibri" panose="020F0502020204030204" pitchFamily="34" charset="0"/>
                <a:ea typeface="Times New Roman" panose="02020603050405020304" pitchFamily="18" charset="0"/>
                <a:cs typeface="Times New Roman" panose="02020603050405020304" pitchFamily="18" charset="0"/>
              </a:rPr>
              <a:t>Enf</a:t>
            </a: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dirty="0" err="1">
                <a:latin typeface="Calibri" panose="020F0502020204030204" pitchFamily="34" charset="0"/>
                <a:ea typeface="Times New Roman" panose="02020603050405020304" pitchFamily="18" charset="0"/>
                <a:cs typeface="Times New Roman" panose="02020603050405020304" pitchFamily="18" charset="0"/>
              </a:rPr>
              <a:t>MenB</a:t>
            </a:r>
            <a:r>
              <a:rPr lang="es-ES" sz="2200" dirty="0">
                <a:latin typeface="Calibri" panose="020F0502020204030204" pitchFamily="34" charset="0"/>
                <a:ea typeface="Times New Roman" panose="02020603050405020304" pitchFamily="18" charset="0"/>
                <a:cs typeface="Times New Roman" panose="02020603050405020304" pitchFamily="18" charset="0"/>
              </a:rPr>
              <a:t> que los se han registrado como consecuencia del diagnóstico de laboratorio.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Por la combinación de estos factores, estimamos que la validez de la evidencia del evento es ALTA para expuestos y NO expuestos a la vacuna. No encontramos motivos para rebajarla.</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Tiempo de seguimiento conseguido:</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12 meses.</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¿Fue suficientemente completo el tiempo entre exposición y evento?: </a:t>
            </a:r>
            <a:r>
              <a:rPr lang="es-ES" sz="2200" dirty="0">
                <a:latin typeface="Calibri" panose="020F0502020204030204" pitchFamily="34" charset="0"/>
                <a:ea typeface="Times New Roman" panose="02020603050405020304" pitchFamily="18" charset="0"/>
                <a:cs typeface="Times New Roman" panose="02020603050405020304" pitchFamily="18" charset="0"/>
              </a:rPr>
              <a:t>Suficiente sólo para la incidencia en niños desde el nacimiento hasta los 12 meses de edad.</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 </a:t>
            </a:r>
            <a:r>
              <a:rPr lang="es-ES" sz="22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Pérdidas de seguimiento:</a:t>
            </a:r>
            <a:r>
              <a:rPr lang="es-ES" sz="2200" dirty="0">
                <a:latin typeface="Calibri" panose="020F0502020204030204" pitchFamily="34" charset="0"/>
                <a:ea typeface="Times New Roman" panose="02020603050405020304" pitchFamily="18" charset="0"/>
                <a:cs typeface="Times New Roman" panose="02020603050405020304" pitchFamily="18" charset="0"/>
              </a:rPr>
              <a:t> No procede en este estudio.</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3902210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59246" y="273911"/>
            <a:ext cx="10232572" cy="5996259"/>
          </a:xfrm>
        </p:spPr>
        <p:txBody>
          <a:bodyPr>
            <a:noAutofit/>
          </a:bodyPr>
          <a:lstStyle/>
          <a:p>
            <a:pPr algn="just">
              <a:lnSpc>
                <a:spcPct val="12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RESULTADOS.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Beneficio (riesgos evitados)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1</a:t>
            </a:r>
            <a:r>
              <a:rPr lang="es-ES" sz="2000" b="1" dirty="0">
                <a:latin typeface="Calibri" panose="020F0502020204030204" pitchFamily="34" charset="0"/>
                <a:ea typeface="Times New Roman" panose="02020603050405020304" pitchFamily="18" charset="0"/>
                <a:cs typeface="Times New Roman" panose="02020603050405020304" pitchFamily="18" charset="0"/>
              </a:rPr>
              <a:t>. Asociación entre “la exposición y evento en 2015” frente a “la NO exposición y el evento en los 4 años prevacunales 2011 a 2014”: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 Medidas del efecto crudas: </a:t>
            </a:r>
            <a:r>
              <a:rPr lang="es-ES" sz="2000" dirty="0">
                <a:latin typeface="Calibri" panose="020F0502020204030204" pitchFamily="34" charset="0"/>
                <a:ea typeface="Times New Roman" panose="02020603050405020304" pitchFamily="18" charset="0"/>
                <a:cs typeface="Times New Roman" panose="02020603050405020304" pitchFamily="18" charset="0"/>
              </a:rPr>
              <a:t>Eventos 37/año (10+2 meses) en vacunados vs 73,75/año en no vacunados; RR 0,50 (0,36-0,71).</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2) Medidas del efecto corregidas:</a:t>
            </a:r>
            <a:r>
              <a:rPr lang="es-ES" sz="2000" dirty="0">
                <a:latin typeface="Calibri" panose="020F0502020204030204" pitchFamily="34" charset="0"/>
                <a:ea typeface="Times New Roman" panose="02020603050405020304" pitchFamily="18" charset="0"/>
                <a:cs typeface="Times New Roman" panose="02020603050405020304" pitchFamily="18" charset="0"/>
              </a:rPr>
              <a:t> Eventos 37/año (10+2 meses) en vacunados vs 63,42/año no vacunados (que se obtiene de reducir en un -14% por la declinación entre la incidencia cruda observada en 2015-16 en niños de 1 a 5 años y la esperable matemáticamente en 2015-16 como función de tendencia de 2011 a 2014 en ese grupo etario.); RR 0,58 (0,40-0,85); RAR 0,01% (0,01% a 0,002%); NNT 13.834 (7.814 a 54.026) en un año</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7596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199940" y="830339"/>
            <a:ext cx="11753312" cy="5074073"/>
          </a:xfrm>
          <a:prstGeom prst="rect">
            <a:avLst/>
          </a:prstGeom>
        </p:spPr>
      </p:pic>
    </p:spTree>
    <p:extLst>
      <p:ext uri="{BB962C8B-B14F-4D97-AF65-F5344CB8AC3E}">
        <p14:creationId xmlns:p14="http://schemas.microsoft.com/office/powerpoint/2010/main" val="35397868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1112</Words>
  <Application>Microsoft Office PowerPoint</Application>
  <PresentationFormat>Panorámica</PresentationFormat>
  <Paragraphs>75</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Calibri</vt:lpstr>
      <vt:lpstr>Calibri Light</vt:lpstr>
      <vt:lpstr>Eras Medium ITC</vt:lpstr>
      <vt:lpstr>Tahoma</vt:lpstr>
      <vt:lpstr>Times New Roman</vt:lpstr>
      <vt:lpstr>Tema de Office</vt:lpstr>
      <vt:lpstr>Evaluación GRADE del Estudio de Cohortes Retrospectivo:  Efecto de una pauta reducida de vacuna 4CMenB frente a la enfermedad meningocócica por serogrupo B en Inglaterra: un estudio de cohortes nacional.</vt:lpstr>
      <vt:lpstr>Estudio retrospectivo: Efecto de una pauta reducida de vacuna 4CMenB frente a la enfermedad meningocócica por serogrupo B en Inglaterra: un estudio de cohortes nacional.  Parikh SR, Andrews NJ, Beebeejaun K, Campbell H, et al. Effectiveness and impact of a reduced infant schedule of 4CMenB vaccine against group B meningococcal disease in England: a national observational cohort study. Lancet. 2016 Dec 3;388(10061):2775-82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GRADE del Estudio de Cohortes Retrospectivo: Inhibidores de la Bomba de Protones y riesgo de incidencia de Enfermedad Renal Crónica y progresión a Enfermedad Renal Terminal.</dc:title>
  <dc:creator>Galo</dc:creator>
  <cp:lastModifiedBy>Galo</cp:lastModifiedBy>
  <cp:revision>37</cp:revision>
  <dcterms:created xsi:type="dcterms:W3CDTF">2016-06-03T15:27:38Z</dcterms:created>
  <dcterms:modified xsi:type="dcterms:W3CDTF">2019-05-07T11:16:11Z</dcterms:modified>
</cp:coreProperties>
</file>