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42" r:id="rId2"/>
    <p:sldId id="304" r:id="rId3"/>
    <p:sldId id="303" r:id="rId4"/>
    <p:sldId id="347" r:id="rId5"/>
    <p:sldId id="357" r:id="rId6"/>
    <p:sldId id="350" r:id="rId7"/>
    <p:sldId id="351" r:id="rId8"/>
    <p:sldId id="348" r:id="rId9"/>
    <p:sldId id="302" r:id="rId10"/>
    <p:sldId id="341" r:id="rId11"/>
    <p:sldId id="358" r:id="rId12"/>
    <p:sldId id="352" r:id="rId13"/>
    <p:sldId id="314" r:id="rId14"/>
    <p:sldId id="353" r:id="rId15"/>
    <p:sldId id="313" r:id="rId16"/>
    <p:sldId id="315" r:id="rId17"/>
    <p:sldId id="326" r:id="rId18"/>
    <p:sldId id="316" r:id="rId19"/>
    <p:sldId id="317" r:id="rId20"/>
    <p:sldId id="325" r:id="rId21"/>
    <p:sldId id="318" r:id="rId22"/>
    <p:sldId id="321" r:id="rId23"/>
    <p:sldId id="327" r:id="rId24"/>
    <p:sldId id="320" r:id="rId25"/>
    <p:sldId id="319" r:id="rId26"/>
    <p:sldId id="338" r:id="rId27"/>
    <p:sldId id="339" r:id="rId28"/>
    <p:sldId id="340" r:id="rId29"/>
    <p:sldId id="328" r:id="rId30"/>
    <p:sldId id="322" r:id="rId31"/>
    <p:sldId id="323" r:id="rId32"/>
    <p:sldId id="354" r:id="rId33"/>
    <p:sldId id="330" r:id="rId34"/>
    <p:sldId id="331" r:id="rId35"/>
    <p:sldId id="355" r:id="rId36"/>
    <p:sldId id="333" r:id="rId37"/>
    <p:sldId id="334" r:id="rId38"/>
    <p:sldId id="335" r:id="rId39"/>
    <p:sldId id="336" r:id="rId40"/>
    <p:sldId id="337" r:id="rId41"/>
    <p:sldId id="356" r:id="rId42"/>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808000"/>
    <a:srgbClr val="9900CC"/>
    <a:srgbClr val="CC3300"/>
    <a:srgbClr val="0000FF"/>
    <a:srgbClr val="993300"/>
    <a:srgbClr val="66FF33"/>
    <a:srgbClr val="008080"/>
    <a:srgbClr val="9966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59" autoAdjust="0"/>
    <p:restoredTop sz="94660"/>
  </p:normalViewPr>
  <p:slideViewPr>
    <p:cSldViewPr snapToGrid="0">
      <p:cViewPr varScale="1">
        <p:scale>
          <a:sx n="73" d="100"/>
          <a:sy n="73" d="100"/>
        </p:scale>
        <p:origin x="63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p>
            <a:fld id="{BF88C374-E139-4186-BD28-38026B7B368A}" type="datetimeFigureOut">
              <a:rPr lang="es-ES" smtClean="0"/>
              <a:t>10/09/2019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35168A6-BF1B-4C8C-83C1-A3CDB677F333}" type="slidenum">
              <a:rPr lang="es-ES" smtClean="0"/>
              <a:t>‹Nº›</a:t>
            </a:fld>
            <a:endParaRPr lang="es-ES"/>
          </a:p>
        </p:txBody>
      </p:sp>
    </p:spTree>
    <p:extLst>
      <p:ext uri="{BB962C8B-B14F-4D97-AF65-F5344CB8AC3E}">
        <p14:creationId xmlns:p14="http://schemas.microsoft.com/office/powerpoint/2010/main" val="641668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BF88C374-E139-4186-BD28-38026B7B368A}" type="datetimeFigureOut">
              <a:rPr lang="es-ES" smtClean="0"/>
              <a:t>10/09/2019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35168A6-BF1B-4C8C-83C1-A3CDB677F333}" type="slidenum">
              <a:rPr lang="es-ES" smtClean="0"/>
              <a:t>‹Nº›</a:t>
            </a:fld>
            <a:endParaRPr lang="es-ES"/>
          </a:p>
        </p:txBody>
      </p:sp>
    </p:spTree>
    <p:extLst>
      <p:ext uri="{BB962C8B-B14F-4D97-AF65-F5344CB8AC3E}">
        <p14:creationId xmlns:p14="http://schemas.microsoft.com/office/powerpoint/2010/main" val="558542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BF88C374-E139-4186-BD28-38026B7B368A}" type="datetimeFigureOut">
              <a:rPr lang="es-ES" smtClean="0"/>
              <a:t>10/09/2019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35168A6-BF1B-4C8C-83C1-A3CDB677F333}" type="slidenum">
              <a:rPr lang="es-ES" smtClean="0"/>
              <a:t>‹Nº›</a:t>
            </a:fld>
            <a:endParaRPr lang="es-ES"/>
          </a:p>
        </p:txBody>
      </p:sp>
    </p:spTree>
    <p:extLst>
      <p:ext uri="{BB962C8B-B14F-4D97-AF65-F5344CB8AC3E}">
        <p14:creationId xmlns:p14="http://schemas.microsoft.com/office/powerpoint/2010/main" val="3869595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BF88C374-E139-4186-BD28-38026B7B368A}" type="datetimeFigureOut">
              <a:rPr lang="es-ES" smtClean="0"/>
              <a:t>10/09/2019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35168A6-BF1B-4C8C-83C1-A3CDB677F333}" type="slidenum">
              <a:rPr lang="es-ES" smtClean="0"/>
              <a:t>‹Nº›</a:t>
            </a:fld>
            <a:endParaRPr lang="es-ES"/>
          </a:p>
        </p:txBody>
      </p:sp>
    </p:spTree>
    <p:extLst>
      <p:ext uri="{BB962C8B-B14F-4D97-AF65-F5344CB8AC3E}">
        <p14:creationId xmlns:p14="http://schemas.microsoft.com/office/powerpoint/2010/main" val="2765313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BF88C374-E139-4186-BD28-38026B7B368A}" type="datetimeFigureOut">
              <a:rPr lang="es-ES" smtClean="0"/>
              <a:t>10/09/2019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35168A6-BF1B-4C8C-83C1-A3CDB677F333}" type="slidenum">
              <a:rPr lang="es-ES" smtClean="0"/>
              <a:t>‹Nº›</a:t>
            </a:fld>
            <a:endParaRPr lang="es-ES"/>
          </a:p>
        </p:txBody>
      </p:sp>
    </p:spTree>
    <p:extLst>
      <p:ext uri="{BB962C8B-B14F-4D97-AF65-F5344CB8AC3E}">
        <p14:creationId xmlns:p14="http://schemas.microsoft.com/office/powerpoint/2010/main" val="961641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BF88C374-E139-4186-BD28-38026B7B368A}" type="datetimeFigureOut">
              <a:rPr lang="es-ES" smtClean="0"/>
              <a:t>10/09/2019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435168A6-BF1B-4C8C-83C1-A3CDB677F333}" type="slidenum">
              <a:rPr lang="es-ES" smtClean="0"/>
              <a:t>‹Nº›</a:t>
            </a:fld>
            <a:endParaRPr lang="es-ES"/>
          </a:p>
        </p:txBody>
      </p:sp>
    </p:spTree>
    <p:extLst>
      <p:ext uri="{BB962C8B-B14F-4D97-AF65-F5344CB8AC3E}">
        <p14:creationId xmlns:p14="http://schemas.microsoft.com/office/powerpoint/2010/main" val="1691076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BF88C374-E139-4186-BD28-38026B7B368A}" type="datetimeFigureOut">
              <a:rPr lang="es-ES" smtClean="0"/>
              <a:t>10/09/2019</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435168A6-BF1B-4C8C-83C1-A3CDB677F333}" type="slidenum">
              <a:rPr lang="es-ES" smtClean="0"/>
              <a:t>‹Nº›</a:t>
            </a:fld>
            <a:endParaRPr lang="es-ES"/>
          </a:p>
        </p:txBody>
      </p:sp>
    </p:spTree>
    <p:extLst>
      <p:ext uri="{BB962C8B-B14F-4D97-AF65-F5344CB8AC3E}">
        <p14:creationId xmlns:p14="http://schemas.microsoft.com/office/powerpoint/2010/main" val="1013349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BF88C374-E139-4186-BD28-38026B7B368A}" type="datetimeFigureOut">
              <a:rPr lang="es-ES" smtClean="0"/>
              <a:t>10/09/2019</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435168A6-BF1B-4C8C-83C1-A3CDB677F333}" type="slidenum">
              <a:rPr lang="es-ES" smtClean="0"/>
              <a:t>‹Nº›</a:t>
            </a:fld>
            <a:endParaRPr lang="es-ES"/>
          </a:p>
        </p:txBody>
      </p:sp>
    </p:spTree>
    <p:extLst>
      <p:ext uri="{BB962C8B-B14F-4D97-AF65-F5344CB8AC3E}">
        <p14:creationId xmlns:p14="http://schemas.microsoft.com/office/powerpoint/2010/main" val="1268600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BF88C374-E139-4186-BD28-38026B7B368A}" type="datetimeFigureOut">
              <a:rPr lang="es-ES" smtClean="0"/>
              <a:t>10/09/2019</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435168A6-BF1B-4C8C-83C1-A3CDB677F333}" type="slidenum">
              <a:rPr lang="es-ES" smtClean="0"/>
              <a:t>‹Nº›</a:t>
            </a:fld>
            <a:endParaRPr lang="es-ES"/>
          </a:p>
        </p:txBody>
      </p:sp>
    </p:spTree>
    <p:extLst>
      <p:ext uri="{BB962C8B-B14F-4D97-AF65-F5344CB8AC3E}">
        <p14:creationId xmlns:p14="http://schemas.microsoft.com/office/powerpoint/2010/main" val="2982131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BF88C374-E139-4186-BD28-38026B7B368A}" type="datetimeFigureOut">
              <a:rPr lang="es-ES" smtClean="0"/>
              <a:t>10/09/2019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435168A6-BF1B-4C8C-83C1-A3CDB677F333}" type="slidenum">
              <a:rPr lang="es-ES" smtClean="0"/>
              <a:t>‹Nº›</a:t>
            </a:fld>
            <a:endParaRPr lang="es-ES"/>
          </a:p>
        </p:txBody>
      </p:sp>
    </p:spTree>
    <p:extLst>
      <p:ext uri="{BB962C8B-B14F-4D97-AF65-F5344CB8AC3E}">
        <p14:creationId xmlns:p14="http://schemas.microsoft.com/office/powerpoint/2010/main" val="4136057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BF88C374-E139-4186-BD28-38026B7B368A}" type="datetimeFigureOut">
              <a:rPr lang="es-ES" smtClean="0"/>
              <a:t>10/09/2019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435168A6-BF1B-4C8C-83C1-A3CDB677F333}" type="slidenum">
              <a:rPr lang="es-ES" smtClean="0"/>
              <a:t>‹Nº›</a:t>
            </a:fld>
            <a:endParaRPr lang="es-ES"/>
          </a:p>
        </p:txBody>
      </p:sp>
    </p:spTree>
    <p:extLst>
      <p:ext uri="{BB962C8B-B14F-4D97-AF65-F5344CB8AC3E}">
        <p14:creationId xmlns:p14="http://schemas.microsoft.com/office/powerpoint/2010/main" val="3033551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88C374-E139-4186-BD28-38026B7B368A}" type="datetimeFigureOut">
              <a:rPr lang="es-ES" smtClean="0"/>
              <a:t>10/09/2019</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5168A6-BF1B-4C8C-83C1-A3CDB677F333}" type="slidenum">
              <a:rPr lang="es-ES" smtClean="0"/>
              <a:t>‹Nº›</a:t>
            </a:fld>
            <a:endParaRPr lang="es-ES"/>
          </a:p>
        </p:txBody>
      </p:sp>
    </p:spTree>
    <p:extLst>
      <p:ext uri="{BB962C8B-B14F-4D97-AF65-F5344CB8AC3E}">
        <p14:creationId xmlns:p14="http://schemas.microsoft.com/office/powerpoint/2010/main" val="1735088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evalmedicamento.weebly.com/med-reflexiva/resumen-extenso-del-libro-una-practica-de-florecimiento-de-peter-toon-2014-desde-la-traduccion-de-galo-sanchez-y-antonio-montano"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evalmedicamento.weebly.com/med-reflexiva/apuntes-para-navegantes-sanitarios-sobre-el-razonamiento-practico-galo-a-sanchez-y-antonio-montano" TargetMode="Externa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evalmedicamento.weebly.com/med-reflexiva/apuntes-de-filosofia-de-la-ciencia-natural-y-social-para-navegantes-sanitarios-galo-a-sanchez"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evalmedicamento.weebly.com/varios/apuntes-de-etica-para-navegantes-sanitarios-version-reducida"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txBox="1">
            <a:spLocks/>
          </p:cNvSpPr>
          <p:nvPr/>
        </p:nvSpPr>
        <p:spPr>
          <a:xfrm>
            <a:off x="1314996" y="1495075"/>
            <a:ext cx="9501050" cy="4312547"/>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es-ES" sz="4200" b="1" dirty="0" smtClean="0">
                <a:solidFill>
                  <a:srgbClr val="990099"/>
                </a:solidFill>
              </a:rPr>
              <a:t>La ilusión teleológica: </a:t>
            </a:r>
            <a:r>
              <a:rPr lang="es-ES" sz="4200" b="1" dirty="0" smtClean="0">
                <a:solidFill>
                  <a:schemeClr val="accent4">
                    <a:lumMod val="75000"/>
                  </a:schemeClr>
                </a:solidFill>
              </a:rPr>
              <a:t>una manifestación más del pensamiento </a:t>
            </a:r>
            <a:r>
              <a:rPr lang="es-ES" sz="4200" b="1" dirty="0">
                <a:solidFill>
                  <a:schemeClr val="accent4">
                    <a:lumMod val="75000"/>
                  </a:schemeClr>
                </a:solidFill>
              </a:rPr>
              <a:t>ilusorio </a:t>
            </a:r>
            <a:r>
              <a:rPr lang="es-ES" sz="4200" b="1" dirty="0" smtClean="0"/>
              <a:t>(</a:t>
            </a:r>
            <a:r>
              <a:rPr lang="es-ES" sz="4200" b="1" dirty="0" err="1" smtClean="0"/>
              <a:t>wishful</a:t>
            </a:r>
            <a:r>
              <a:rPr lang="es-ES" sz="4200" b="1" dirty="0" smtClean="0"/>
              <a:t> </a:t>
            </a:r>
            <a:r>
              <a:rPr lang="es-ES" sz="4200" b="1" dirty="0" err="1" smtClean="0"/>
              <a:t>thinking</a:t>
            </a:r>
            <a:r>
              <a:rPr lang="es-ES" sz="4200" b="1" dirty="0" smtClean="0"/>
              <a:t>)</a:t>
            </a:r>
            <a:endParaRPr lang="es-ES" sz="4200" b="1" dirty="0" smtClean="0">
              <a:solidFill>
                <a:schemeClr val="accent4">
                  <a:lumMod val="75000"/>
                </a:schemeClr>
              </a:solidFill>
            </a:endParaRPr>
          </a:p>
          <a:p>
            <a:pPr algn="just"/>
            <a:endParaRPr lang="es-ES" sz="900" b="1" dirty="0">
              <a:solidFill>
                <a:schemeClr val="accent4">
                  <a:lumMod val="75000"/>
                </a:schemeClr>
              </a:solidFill>
            </a:endParaRPr>
          </a:p>
          <a:p>
            <a:pPr algn="just"/>
            <a:endParaRPr lang="es-ES" sz="900" b="1" dirty="0">
              <a:solidFill>
                <a:srgbClr val="0000FF"/>
              </a:solidFill>
            </a:endParaRPr>
          </a:p>
          <a:p>
            <a:pPr algn="just"/>
            <a:r>
              <a:rPr lang="es-ES" sz="1800" dirty="0" smtClean="0">
                <a:latin typeface="+mn-lt"/>
              </a:rPr>
              <a:t>(</a:t>
            </a:r>
            <a:r>
              <a:rPr lang="es-ES" sz="1800" dirty="0">
                <a:latin typeface="+mn-lt"/>
              </a:rPr>
              <a:t>Versión para seminario</a:t>
            </a:r>
            <a:r>
              <a:rPr lang="es-ES" sz="1800" dirty="0" smtClean="0">
                <a:latin typeface="+mn-lt"/>
              </a:rPr>
              <a:t>)</a:t>
            </a:r>
          </a:p>
          <a:p>
            <a:pPr algn="just"/>
            <a:endParaRPr lang="es-ES" sz="1800" b="1" dirty="0">
              <a:latin typeface="+mn-lt"/>
            </a:endParaRPr>
          </a:p>
          <a:p>
            <a:pPr algn="just"/>
            <a:endParaRPr lang="es-ES" sz="1800" b="1" dirty="0" smtClean="0">
              <a:latin typeface="+mn-lt"/>
            </a:endParaRPr>
          </a:p>
          <a:p>
            <a:pPr algn="just"/>
            <a:endParaRPr lang="es-ES" sz="1800" b="1" dirty="0">
              <a:latin typeface="+mn-lt"/>
            </a:endParaRPr>
          </a:p>
          <a:p>
            <a:pPr algn="just"/>
            <a:r>
              <a:rPr lang="es-ES" sz="1800" dirty="0" smtClean="0">
                <a:latin typeface="+mn-lt"/>
              </a:rPr>
              <a:t>Galo A. Sánchez Robles</a:t>
            </a:r>
          </a:p>
          <a:p>
            <a:pPr algn="just"/>
            <a:r>
              <a:rPr lang="es-ES" sz="1800" dirty="0" smtClean="0">
                <a:latin typeface="+mn-lt"/>
              </a:rPr>
              <a:t>Actualizado a 12-sep-2019</a:t>
            </a:r>
            <a:endParaRPr lang="es-ES" b="1" dirty="0">
              <a:solidFill>
                <a:srgbClr val="990099"/>
              </a:solidFill>
              <a:latin typeface="+mn-lt"/>
            </a:endParaRPr>
          </a:p>
        </p:txBody>
      </p:sp>
      <p:pic>
        <p:nvPicPr>
          <p:cNvPr id="4" name="Imagen 3"/>
          <p:cNvPicPr>
            <a:picLocks noChangeAspect="1"/>
          </p:cNvPicPr>
          <p:nvPr/>
        </p:nvPicPr>
        <p:blipFill>
          <a:blip r:embed="rId2"/>
          <a:stretch>
            <a:fillRect/>
          </a:stretch>
        </p:blipFill>
        <p:spPr>
          <a:xfrm>
            <a:off x="1406436" y="4555079"/>
            <a:ext cx="1375953" cy="783544"/>
          </a:xfrm>
          <a:prstGeom prst="rect">
            <a:avLst/>
          </a:prstGeom>
        </p:spPr>
      </p:pic>
    </p:spTree>
    <p:extLst>
      <p:ext uri="{BB962C8B-B14F-4D97-AF65-F5344CB8AC3E}">
        <p14:creationId xmlns:p14="http://schemas.microsoft.com/office/powerpoint/2010/main" val="8533825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ítulo 2"/>
          <p:cNvSpPr txBox="1">
            <a:spLocks/>
          </p:cNvSpPr>
          <p:nvPr/>
        </p:nvSpPr>
        <p:spPr>
          <a:xfrm>
            <a:off x="788011" y="1081523"/>
            <a:ext cx="10646722" cy="4574694"/>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s-ES" sz="2400" b="1" i="1" dirty="0" smtClean="0">
                <a:solidFill>
                  <a:srgbClr val="990099"/>
                </a:solidFill>
                <a:latin typeface="Calibri" panose="020F0502020204030204" pitchFamily="34" charset="0"/>
                <a:ea typeface="Calibri" panose="020F0502020204030204" pitchFamily="34" charset="0"/>
                <a:cs typeface="Times New Roman" panose="02020603050405020304" pitchFamily="18" charset="0"/>
              </a:rPr>
              <a:t>LA MISIÓN (telos) DE LAS INTERVENCIONES SANITARIAS</a:t>
            </a:r>
            <a:endParaRPr lang="es-ES" sz="24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0000"/>
              </a:lnSpc>
              <a:buNone/>
            </a:pPr>
            <a:r>
              <a:rPr lang="es-ES" sz="2000" dirty="0" smtClean="0">
                <a:latin typeface="Calibri" panose="020F0502020204030204" pitchFamily="34" charset="0"/>
                <a:ea typeface="Calibri" panose="020F0502020204030204" pitchFamily="34" charset="0"/>
                <a:cs typeface="Times New Roman" panose="02020603050405020304" pitchFamily="18" charset="0"/>
              </a:rPr>
              <a:t>	La misión de toda intervención sanitaria es</a:t>
            </a:r>
            <a:r>
              <a:rPr lang="es-ES" sz="2000" dirty="0" smtClean="0">
                <a:solidFill>
                  <a:srgbClr val="0000FF"/>
                </a:solidFill>
                <a:latin typeface="Calibri" panose="020F0502020204030204" pitchFamily="34" charset="0"/>
                <a:ea typeface="Calibri" panose="020F0502020204030204" pitchFamily="34" charset="0"/>
                <a:cs typeface="Times New Roman" panose="02020603050405020304" pitchFamily="18" charset="0"/>
              </a:rPr>
              <a:t> </a:t>
            </a:r>
            <a:r>
              <a:rPr lang="es-ES" sz="2000" dirty="0" smtClean="0">
                <a:solidFill>
                  <a:srgbClr val="008000"/>
                </a:solidFill>
                <a:latin typeface="Calibri" panose="020F0502020204030204" pitchFamily="34" charset="0"/>
                <a:ea typeface="Calibri" panose="020F0502020204030204" pitchFamily="34" charset="0"/>
                <a:cs typeface="Times New Roman" panose="02020603050405020304" pitchFamily="18" charset="0"/>
              </a:rPr>
              <a:t>disminuir en una magnitud relevante los riesgos </a:t>
            </a:r>
            <a:r>
              <a:rPr lang="es-ES" sz="2000" b="1" smtClean="0">
                <a:solidFill>
                  <a:srgbClr val="008080"/>
                </a:solidFill>
                <a:latin typeface="Calibri" panose="020F0502020204030204" pitchFamily="34" charset="0"/>
                <a:ea typeface="Calibri" panose="020F0502020204030204" pitchFamily="34" charset="0"/>
                <a:cs typeface="Times New Roman" panose="02020603050405020304" pitchFamily="18" charset="0"/>
              </a:rPr>
              <a:t>[4,5]</a:t>
            </a:r>
            <a:r>
              <a:rPr lang="es-ES" sz="2000" b="1" smtClean="0">
                <a:solidFill>
                  <a:srgbClr val="0000FF"/>
                </a:solidFill>
                <a:latin typeface="Calibri" panose="020F0502020204030204" pitchFamily="34" charset="0"/>
                <a:ea typeface="Calibri" panose="020F0502020204030204" pitchFamily="34" charset="0"/>
                <a:cs typeface="Times New Roman" panose="02020603050405020304" pitchFamily="18" charset="0"/>
              </a:rPr>
              <a:t> </a:t>
            </a:r>
            <a:r>
              <a:rPr lang="es-ES" sz="2000" dirty="0" smtClean="0">
                <a:solidFill>
                  <a:srgbClr val="008000"/>
                </a:solidFill>
                <a:latin typeface="Calibri" panose="020F0502020204030204" pitchFamily="34" charset="0"/>
                <a:ea typeface="Calibri" panose="020F0502020204030204" pitchFamily="34" charset="0"/>
                <a:cs typeface="Times New Roman" panose="02020603050405020304" pitchFamily="18" charset="0"/>
              </a:rPr>
              <a:t>basales graves y moderados de un individuo </a:t>
            </a:r>
            <a:r>
              <a:rPr lang="es-ES" sz="2000" dirty="0" smtClean="0">
                <a:latin typeface="Calibri" panose="020F0502020204030204" pitchFamily="34" charset="0"/>
                <a:ea typeface="Calibri" panose="020F0502020204030204" pitchFamily="34" charset="0"/>
                <a:cs typeface="Times New Roman" panose="02020603050405020304" pitchFamily="18" charset="0"/>
              </a:rPr>
              <a:t>que forma parte de una comunidad de individuos interdependientes que interaccionan con el ambiente </a:t>
            </a:r>
            <a:r>
              <a:rPr lang="es-ES" sz="2000" b="1" dirty="0" smtClean="0">
                <a:solidFill>
                  <a:srgbClr val="008080"/>
                </a:solidFill>
                <a:latin typeface="Calibri" panose="020F0502020204030204" pitchFamily="34" charset="0"/>
                <a:ea typeface="Calibri" panose="020F0502020204030204" pitchFamily="34" charset="0"/>
                <a:cs typeface="Times New Roman" panose="02020603050405020304" pitchFamily="18" charset="0"/>
              </a:rPr>
              <a:t>[6]</a:t>
            </a:r>
            <a:r>
              <a:rPr lang="es-ES" sz="2000" dirty="0" smtClean="0">
                <a:solidFill>
                  <a:srgbClr val="99CC00"/>
                </a:solidFill>
                <a:latin typeface="Calibri" panose="020F0502020204030204" pitchFamily="34" charset="0"/>
                <a:ea typeface="Calibri" panose="020F0502020204030204" pitchFamily="34" charset="0"/>
                <a:cs typeface="Times New Roman" panose="02020603050405020304" pitchFamily="18" charset="0"/>
              </a:rPr>
              <a:t>,</a:t>
            </a:r>
            <a:r>
              <a:rPr lang="es-ES" sz="2000" dirty="0" smtClean="0">
                <a:solidFill>
                  <a:srgbClr val="FF00FF"/>
                </a:solidFill>
                <a:latin typeface="Calibri" panose="020F0502020204030204" pitchFamily="34" charset="0"/>
                <a:ea typeface="Calibri" panose="020F0502020204030204" pitchFamily="34" charset="0"/>
                <a:cs typeface="Times New Roman" panose="02020603050405020304" pitchFamily="18" charset="0"/>
              </a:rPr>
              <a:t> </a:t>
            </a:r>
            <a:r>
              <a:rPr lang="es-ES" sz="2000"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sin que tal intervención añada riesgos que igualen o superen los de la situación inicial</a:t>
            </a:r>
            <a:r>
              <a:rPr lang="es-ES" sz="2000" dirty="0" smtClean="0">
                <a:solidFill>
                  <a:srgbClr val="FF00FF"/>
                </a:solidFill>
                <a:latin typeface="Calibri" panose="020F0502020204030204" pitchFamily="34" charset="0"/>
                <a:ea typeface="Calibri" panose="020F0502020204030204" pitchFamily="34" charset="0"/>
                <a:cs typeface="Times New Roman" panose="02020603050405020304" pitchFamily="18" charset="0"/>
              </a:rPr>
              <a:t>.</a:t>
            </a:r>
            <a:r>
              <a:rPr lang="es-ES" sz="2000" i="1" dirty="0" smtClean="0">
                <a:latin typeface="Calibri" panose="020F0502020204030204" pitchFamily="34" charset="0"/>
                <a:ea typeface="Calibri" panose="020F0502020204030204" pitchFamily="34" charset="0"/>
                <a:cs typeface="Times New Roman" panose="02020603050405020304" pitchFamily="18" charset="0"/>
              </a:rPr>
              <a:t> </a:t>
            </a:r>
            <a:r>
              <a:rPr lang="es-ES" sz="2000" dirty="0" smtClean="0">
                <a:latin typeface="Calibri" panose="020F0502020204030204" pitchFamily="34" charset="0"/>
                <a:ea typeface="Calibri" panose="020F0502020204030204" pitchFamily="34" charset="0"/>
                <a:cs typeface="Times New Roman" panose="02020603050405020304" pitchFamily="18" charset="0"/>
              </a:rPr>
              <a:t>El resultado del balance entre los </a:t>
            </a:r>
            <a:r>
              <a:rPr lang="es-ES" sz="2000" b="1" i="1" dirty="0" smtClean="0">
                <a:solidFill>
                  <a:srgbClr val="008000"/>
                </a:solidFill>
                <a:latin typeface="Calibri" panose="020F0502020204030204" pitchFamily="34" charset="0"/>
                <a:ea typeface="Calibri" panose="020F0502020204030204" pitchFamily="34" charset="0"/>
                <a:cs typeface="Times New Roman" panose="02020603050405020304" pitchFamily="18" charset="0"/>
              </a:rPr>
              <a:t>B</a:t>
            </a:r>
            <a:r>
              <a:rPr lang="es-ES" sz="2000" dirty="0" smtClean="0">
                <a:latin typeface="Calibri" panose="020F0502020204030204" pitchFamily="34" charset="0"/>
                <a:ea typeface="Calibri" panose="020F0502020204030204" pitchFamily="34" charset="0"/>
                <a:cs typeface="Times New Roman" panose="02020603050405020304" pitchFamily="18" charset="0"/>
              </a:rPr>
              <a:t>eneficios (riesgos evitados) y los </a:t>
            </a:r>
            <a:r>
              <a:rPr lang="es-ES" sz="2000" b="1" i="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R</a:t>
            </a:r>
            <a:r>
              <a:rPr lang="es-ES" sz="2000" dirty="0" smtClean="0">
                <a:latin typeface="Calibri" panose="020F0502020204030204" pitchFamily="34" charset="0"/>
                <a:ea typeface="Calibri" panose="020F0502020204030204" pitchFamily="34" charset="0"/>
                <a:cs typeface="Times New Roman" panose="02020603050405020304" pitchFamily="18" charset="0"/>
              </a:rPr>
              <a:t>iesgos añadidos además debe justificar los </a:t>
            </a:r>
            <a:r>
              <a:rPr lang="es-ES" sz="2000" b="1" i="1" dirty="0" smtClean="0">
                <a:solidFill>
                  <a:srgbClr val="FF0066"/>
                </a:solidFill>
                <a:latin typeface="Calibri" panose="020F0502020204030204" pitchFamily="34" charset="0"/>
                <a:ea typeface="Calibri" panose="020F0502020204030204" pitchFamily="34" charset="0"/>
                <a:cs typeface="Times New Roman" panose="02020603050405020304" pitchFamily="18" charset="0"/>
              </a:rPr>
              <a:t>I</a:t>
            </a:r>
            <a:r>
              <a:rPr lang="es-ES" sz="2000" dirty="0" smtClean="0">
                <a:latin typeface="Calibri" panose="020F0502020204030204" pitchFamily="34" charset="0"/>
                <a:ea typeface="Calibri" panose="020F0502020204030204" pitchFamily="34" charset="0"/>
                <a:cs typeface="Times New Roman" panose="02020603050405020304" pitchFamily="18" charset="0"/>
              </a:rPr>
              <a:t>nconvenientes y los </a:t>
            </a:r>
            <a:r>
              <a:rPr lang="es-ES" sz="2000" b="1" i="1" dirty="0" smtClean="0">
                <a:solidFill>
                  <a:srgbClr val="0000FF"/>
                </a:solidFill>
                <a:latin typeface="Calibri" panose="020F0502020204030204" pitchFamily="34" charset="0"/>
                <a:ea typeface="Calibri" panose="020F0502020204030204" pitchFamily="34" charset="0"/>
                <a:cs typeface="Times New Roman" panose="02020603050405020304" pitchFamily="18" charset="0"/>
              </a:rPr>
              <a:t>C</a:t>
            </a:r>
            <a:r>
              <a:rPr lang="es-ES" sz="2000" dirty="0" smtClean="0">
                <a:latin typeface="Calibri" panose="020F0502020204030204" pitchFamily="34" charset="0"/>
                <a:ea typeface="Calibri" panose="020F0502020204030204" pitchFamily="34" charset="0"/>
                <a:cs typeface="Times New Roman" panose="02020603050405020304" pitchFamily="18" charset="0"/>
              </a:rPr>
              <a:t>ostes (</a:t>
            </a:r>
            <a:r>
              <a:rPr lang="es-ES" sz="2000" b="1" i="1" dirty="0" smtClean="0">
                <a:solidFill>
                  <a:srgbClr val="008000"/>
                </a:solidFill>
                <a:latin typeface="Calibri" panose="020F0502020204030204" pitchFamily="34" charset="0"/>
                <a:ea typeface="Calibri" panose="020F0502020204030204" pitchFamily="34" charset="0"/>
                <a:cs typeface="Times New Roman" panose="02020603050405020304" pitchFamily="18" charset="0"/>
              </a:rPr>
              <a:t>B</a:t>
            </a:r>
            <a:r>
              <a:rPr lang="es-ES" sz="2000" b="1" i="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R</a:t>
            </a:r>
            <a:r>
              <a:rPr lang="es-ES" sz="2000" b="1" i="1" dirty="0" smtClean="0">
                <a:solidFill>
                  <a:srgbClr val="FF0066"/>
                </a:solidFill>
                <a:latin typeface="Calibri" panose="020F0502020204030204" pitchFamily="34" charset="0"/>
                <a:ea typeface="Calibri" panose="020F0502020204030204" pitchFamily="34" charset="0"/>
                <a:cs typeface="Times New Roman" panose="02020603050405020304" pitchFamily="18" charset="0"/>
              </a:rPr>
              <a:t>I</a:t>
            </a:r>
            <a:r>
              <a:rPr lang="es-ES" sz="2000" b="1" i="1" dirty="0" smtClean="0">
                <a:solidFill>
                  <a:srgbClr val="0000FF"/>
                </a:solidFill>
                <a:latin typeface="Calibri" panose="020F0502020204030204" pitchFamily="34" charset="0"/>
                <a:ea typeface="Calibri" panose="020F0502020204030204" pitchFamily="34" charset="0"/>
                <a:cs typeface="Times New Roman" panose="02020603050405020304" pitchFamily="18" charset="0"/>
              </a:rPr>
              <a:t>C</a:t>
            </a:r>
            <a:r>
              <a:rPr lang="es-ES" sz="2000" dirty="0" smtClean="0">
                <a:latin typeface="Calibri" panose="020F0502020204030204" pitchFamily="34" charset="0"/>
                <a:ea typeface="Calibri" panose="020F0502020204030204" pitchFamily="34" charset="0"/>
                <a:cs typeface="Times New Roman" panose="02020603050405020304" pitchFamily="18" charset="0"/>
              </a:rPr>
              <a:t>), en el marco de los valores y preferencias del individuo autónomo, e informado hasta garantizar su comprensión, de modo que como razonador práctico pueda tomar la mejor decisión para la “vida buena” de sí mismo y su comunidad. El interés primario de toda intervención sanitaria es “el bien último de este individuo en riesgo grave o moderado, y su comunidad” </a:t>
            </a:r>
            <a:r>
              <a:rPr lang="es-ES" sz="2000" b="1" dirty="0" smtClean="0">
                <a:solidFill>
                  <a:srgbClr val="008080"/>
                </a:solidFill>
                <a:latin typeface="Calibri" panose="020F0502020204030204" pitchFamily="34" charset="0"/>
                <a:ea typeface="Calibri" panose="020F0502020204030204" pitchFamily="34" charset="0"/>
                <a:cs typeface="Times New Roman" panose="02020603050405020304" pitchFamily="18" charset="0"/>
              </a:rPr>
              <a:t>[7]</a:t>
            </a:r>
            <a:r>
              <a:rPr lang="es-ES" sz="2000" dirty="0" smtClean="0">
                <a:latin typeface="Calibri" panose="020F0502020204030204" pitchFamily="34" charset="0"/>
                <a:ea typeface="Calibri" panose="020F0502020204030204" pitchFamily="34" charset="0"/>
                <a:cs typeface="Times New Roman" panose="02020603050405020304" pitchFamily="18" charset="0"/>
              </a:rPr>
              <a:t>.</a:t>
            </a:r>
          </a:p>
          <a:p>
            <a:pPr marL="0" indent="0" algn="just">
              <a:lnSpc>
                <a:spcPct val="100000"/>
              </a:lnSpc>
              <a:buNone/>
            </a:pPr>
            <a:r>
              <a:rPr lang="es-ES" sz="2000" dirty="0" smtClean="0">
                <a:latin typeface="Calibri" panose="020F0502020204030204" pitchFamily="34" charset="0"/>
                <a:ea typeface="Calibri" panose="020F0502020204030204" pitchFamily="34" charset="0"/>
                <a:cs typeface="Times New Roman" panose="02020603050405020304" pitchFamily="18" charset="0"/>
              </a:rPr>
              <a:t>	Los clínicos, además de tener como misión la general de todas las intervenciones sanitarias, también deben acompañar al enfermo grave o moderado, especialmente cuando la mejor intervención tiene un beneficio cero o no compensa los riesgos añadidos.</a:t>
            </a:r>
          </a:p>
          <a:p>
            <a:pPr algn="just"/>
            <a:endParaRPr lang="es-ES" sz="20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29174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ítulo 2"/>
          <p:cNvSpPr txBox="1">
            <a:spLocks/>
          </p:cNvSpPr>
          <p:nvPr/>
        </p:nvSpPr>
        <p:spPr>
          <a:xfrm>
            <a:off x="657382" y="232438"/>
            <a:ext cx="10646722" cy="4228318"/>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s-ES" sz="1400" b="1" dirty="0" smtClean="0">
                <a:solidFill>
                  <a:srgbClr val="008080"/>
                </a:solidFill>
                <a:latin typeface="Calibri" panose="020F0502020204030204" pitchFamily="34" charset="0"/>
                <a:ea typeface="Calibri" panose="020F0502020204030204" pitchFamily="34" charset="0"/>
                <a:cs typeface="Times New Roman" panose="02020603050405020304" pitchFamily="18" charset="0"/>
              </a:rPr>
              <a:t>[4] </a:t>
            </a:r>
            <a:r>
              <a:rPr lang="es-ES" sz="1400" dirty="0" smtClean="0">
                <a:latin typeface="Calibri" panose="020F0502020204030204" pitchFamily="34" charset="0"/>
                <a:ea typeface="Calibri" panose="020F0502020204030204" pitchFamily="34" charset="0"/>
                <a:cs typeface="Times New Roman" panose="02020603050405020304" pitchFamily="18" charset="0"/>
              </a:rPr>
              <a:t>Con el término “riesgo” nos referimos a la probabilidad de incidencia de un evento en un tiempo determinado. No debe confundirse por tanto “riesgo” con “factores de riesgo”. Efectivamente, los factores de riesgo son asociaciones estadísticas y no las causas, por lo cual la intervención artificial sobre ellos no significa que disminuirá el riesgo con el que está asociado estadísticamente.</a:t>
            </a:r>
          </a:p>
          <a:p>
            <a:pPr marL="0" indent="0" algn="just">
              <a:buNone/>
            </a:pPr>
            <a:r>
              <a:rPr lang="es-ES" sz="1400" b="1" dirty="0" smtClean="0">
                <a:solidFill>
                  <a:srgbClr val="008080"/>
                </a:solidFill>
                <a:latin typeface="Calibri" panose="020F0502020204030204" pitchFamily="34" charset="0"/>
                <a:cs typeface="Times New Roman" panose="02020603050405020304" pitchFamily="18" charset="0"/>
              </a:rPr>
              <a:t>[5] </a:t>
            </a:r>
            <a:r>
              <a:rPr lang="es-ES" sz="1400" dirty="0" smtClean="0">
                <a:latin typeface="Calibri" panose="020F0502020204030204" pitchFamily="34" charset="0"/>
                <a:ea typeface="Times New Roman" panose="02020603050405020304" pitchFamily="18" charset="0"/>
                <a:cs typeface="Times New Roman" panose="02020603050405020304" pitchFamily="18" charset="0"/>
              </a:rPr>
              <a:t>Ante una misma percepción de un riesgo, como por ejemplo “hay una probabilidad de que 1 individuo de cada 100 con la condición AAA tenga un ictus en 1 año”, las personas con y sin la condición AAA tienen distinta sensación subjetiva, influida por la cultura, valores y preferencias, todo ello mediatizado por los heurísticos y sesgos cognitivos de la mente humana.</a:t>
            </a:r>
            <a:endParaRPr lang="es-ES" sz="2000" dirty="0" smtClean="0">
              <a:latin typeface="Times New Roman" panose="02020603050405020304" pitchFamily="18" charset="0"/>
              <a:ea typeface="Times New Roman" panose="02020603050405020304" pitchFamily="18" charset="0"/>
            </a:endParaRPr>
          </a:p>
          <a:p>
            <a:pPr marL="0" indent="0" algn="just">
              <a:buNone/>
            </a:pPr>
            <a:r>
              <a:rPr lang="es-ES" sz="1400" b="1" dirty="0" smtClean="0">
                <a:solidFill>
                  <a:srgbClr val="008080"/>
                </a:solidFill>
                <a:latin typeface="Calibri" panose="020F0502020204030204" pitchFamily="34" charset="0"/>
                <a:cs typeface="Times New Roman" panose="02020603050405020304" pitchFamily="18" charset="0"/>
              </a:rPr>
              <a:t>[6] </a:t>
            </a:r>
            <a:r>
              <a:rPr lang="es-ES" sz="1400" dirty="0" smtClean="0">
                <a:latin typeface="Calibri" panose="020F0502020204030204" pitchFamily="34" charset="0"/>
                <a:ea typeface="Calibri" panose="020F0502020204030204" pitchFamily="34" charset="0"/>
                <a:cs typeface="Times New Roman" panose="02020603050405020304" pitchFamily="18" charset="0"/>
              </a:rPr>
              <a:t>Las poblaciones no son entidades impersonales cosificadas sino que están formadas por individuos y todas las intervenciones sanitarias se hacen sobre cada uno de éstos, con sus respectivas biografías.</a:t>
            </a:r>
          </a:p>
          <a:p>
            <a:pPr marL="0" indent="0" algn="just">
              <a:buNone/>
            </a:pPr>
            <a:r>
              <a:rPr lang="es-ES" sz="1400" b="1" dirty="0" smtClean="0">
                <a:solidFill>
                  <a:srgbClr val="008080"/>
                </a:solidFill>
                <a:latin typeface="Calibri" panose="020F0502020204030204" pitchFamily="34" charset="0"/>
                <a:cs typeface="Times New Roman" panose="02020603050405020304" pitchFamily="18" charset="0"/>
              </a:rPr>
              <a:t>[7] </a:t>
            </a:r>
            <a:r>
              <a:rPr lang="es-ES" sz="1400" dirty="0" smtClean="0">
                <a:latin typeface="Calibri" panose="020F0502020204030204" pitchFamily="34" charset="0"/>
                <a:ea typeface="Calibri" panose="020F0502020204030204" pitchFamily="34" charset="0"/>
                <a:cs typeface="Times New Roman" panose="02020603050405020304" pitchFamily="18" charset="0"/>
              </a:rPr>
              <a:t>Inevitablemente toda intervención sanitaria parte de las necesidades (no deseos) que emite el individuo sano o enfermo (</a:t>
            </a:r>
            <a:r>
              <a:rPr lang="es-ES" sz="1400" i="1" dirty="0" smtClean="0">
                <a:latin typeface="Calibri" panose="020F0502020204030204" pitchFamily="34" charset="0"/>
                <a:ea typeface="Calibri" panose="020F0502020204030204" pitchFamily="34" charset="0"/>
                <a:cs typeface="Times New Roman" panose="02020603050405020304" pitchFamily="18" charset="0"/>
              </a:rPr>
              <a:t>input</a:t>
            </a:r>
            <a:r>
              <a:rPr lang="es-ES" sz="1400" dirty="0" smtClean="0">
                <a:latin typeface="Calibri" panose="020F0502020204030204" pitchFamily="34" charset="0"/>
                <a:ea typeface="Calibri" panose="020F0502020204030204" pitchFamily="34" charset="0"/>
                <a:cs typeface="Times New Roman" panose="02020603050405020304" pitchFamily="18" charset="0"/>
              </a:rPr>
              <a:t>). Y es el profesional el que posteriormente absorbe esas necesidades (</a:t>
            </a:r>
            <a:r>
              <a:rPr lang="es-ES" sz="1400" i="1" dirty="0" smtClean="0">
                <a:latin typeface="Calibri" panose="020F0502020204030204" pitchFamily="34" charset="0"/>
                <a:ea typeface="Calibri" panose="020F0502020204030204" pitchFamily="34" charset="0"/>
                <a:cs typeface="Times New Roman" panose="02020603050405020304" pitchFamily="18" charset="0"/>
              </a:rPr>
              <a:t>output</a:t>
            </a:r>
            <a:r>
              <a:rPr lang="es-ES" sz="1400" dirty="0" smtClean="0">
                <a:latin typeface="Calibri" panose="020F0502020204030204" pitchFamily="34" charset="0"/>
                <a:ea typeface="Calibri" panose="020F0502020204030204" pitchFamily="34" charset="0"/>
                <a:cs typeface="Times New Roman" panose="02020603050405020304" pitchFamily="18" charset="0"/>
              </a:rPr>
              <a:t>).</a:t>
            </a:r>
          </a:p>
          <a:p>
            <a:pPr algn="just"/>
            <a:endParaRPr lang="es-ES" sz="20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181986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400584" y="986962"/>
            <a:ext cx="9363211" cy="4988170"/>
          </a:xfrm>
        </p:spPr>
        <p:txBody>
          <a:bodyPr>
            <a:normAutofit/>
          </a:bodyPr>
          <a:lstStyle/>
          <a:p>
            <a:pPr algn="just">
              <a:lnSpc>
                <a:spcPct val="100000"/>
              </a:lnSpc>
              <a:spcAft>
                <a:spcPts val="0"/>
              </a:spcAft>
            </a:pPr>
            <a:r>
              <a:rPr lang="es-ES" sz="2000" dirty="0" smtClean="0">
                <a:latin typeface="Calibri" panose="020F0502020204030204" pitchFamily="34" charset="0"/>
                <a:ea typeface="FreeSans"/>
                <a:cs typeface="Times New Roman" panose="02020603050405020304" pitchFamily="18" charset="0"/>
              </a:rPr>
              <a:t>Aún en el caso de </a:t>
            </a:r>
            <a:r>
              <a:rPr lang="es-ES" sz="2000" dirty="0" smtClean="0">
                <a:solidFill>
                  <a:srgbClr val="9900CC"/>
                </a:solidFill>
                <a:latin typeface="Calibri" panose="020F0502020204030204" pitchFamily="34" charset="0"/>
                <a:ea typeface="FreeSans"/>
                <a:cs typeface="Times New Roman" panose="02020603050405020304" pitchFamily="18" charset="0"/>
              </a:rPr>
              <a:t>transitar en una misma deliberación por varios fragmentos morales </a:t>
            </a:r>
            <a:r>
              <a:rPr lang="es-ES" sz="2000" dirty="0" smtClean="0">
                <a:latin typeface="Calibri" panose="020F0502020204030204" pitchFamily="34" charset="0"/>
                <a:ea typeface="FreeSans"/>
                <a:cs typeface="Times New Roman" panose="02020603050405020304" pitchFamily="18" charset="0"/>
              </a:rPr>
              <a:t>(utilitarismo, </a:t>
            </a:r>
            <a:r>
              <a:rPr lang="es-ES" sz="2000" dirty="0" err="1" smtClean="0">
                <a:latin typeface="Calibri" panose="020F0502020204030204" pitchFamily="34" charset="0"/>
                <a:ea typeface="FreeSans"/>
                <a:cs typeface="Times New Roman" panose="02020603050405020304" pitchFamily="18" charset="0"/>
              </a:rPr>
              <a:t>kantianismo</a:t>
            </a:r>
            <a:r>
              <a:rPr lang="es-ES" sz="2000" dirty="0" smtClean="0">
                <a:latin typeface="Calibri" panose="020F0502020204030204" pitchFamily="34" charset="0"/>
                <a:ea typeface="FreeSans"/>
                <a:cs typeface="Times New Roman" panose="02020603050405020304" pitchFamily="18" charset="0"/>
              </a:rPr>
              <a:t>, legalismo, gerencialismo…) </a:t>
            </a:r>
            <a:r>
              <a:rPr lang="es-ES" sz="2000" dirty="0" smtClean="0">
                <a:solidFill>
                  <a:srgbClr val="9900CC"/>
                </a:solidFill>
                <a:latin typeface="Calibri" panose="020F0502020204030204" pitchFamily="34" charset="0"/>
                <a:ea typeface="FreeSans"/>
                <a:cs typeface="Times New Roman" panose="02020603050405020304" pitchFamily="18" charset="0"/>
              </a:rPr>
              <a:t>que son inconmensurables entre sí</a:t>
            </a:r>
            <a:r>
              <a:rPr lang="es-ES" sz="2000" dirty="0" smtClean="0">
                <a:latin typeface="Calibri" panose="020F0502020204030204" pitchFamily="34" charset="0"/>
                <a:ea typeface="FreeSans"/>
                <a:cs typeface="Times New Roman" panose="02020603050405020304" pitchFamily="18" charset="0"/>
              </a:rPr>
              <a:t>, </a:t>
            </a:r>
            <a:r>
              <a:rPr lang="es-ES" sz="2000" dirty="0" smtClean="0">
                <a:solidFill>
                  <a:srgbClr val="808000"/>
                </a:solidFill>
                <a:latin typeface="Calibri" panose="020F0502020204030204" pitchFamily="34" charset="0"/>
                <a:ea typeface="FreeSans"/>
                <a:cs typeface="Times New Roman" panose="02020603050405020304" pitchFamily="18" charset="0"/>
              </a:rPr>
              <a:t>porque parten de distintas premisas principales desde el origen de sus respectivas tradiciones </a:t>
            </a:r>
            <a:r>
              <a:rPr lang="es-ES" sz="2000" dirty="0" smtClean="0">
                <a:solidFill>
                  <a:srgbClr val="008080"/>
                </a:solidFill>
                <a:latin typeface="Calibri" panose="020F0502020204030204" pitchFamily="34" charset="0"/>
                <a:ea typeface="FreeSans"/>
                <a:cs typeface="Times New Roman" panose="02020603050405020304" pitchFamily="18" charset="0"/>
              </a:rPr>
              <a:t>[8]</a:t>
            </a:r>
            <a:r>
              <a:rPr lang="es-ES" sz="2000" dirty="0" smtClean="0">
                <a:latin typeface="Calibri" panose="020F0502020204030204" pitchFamily="34" charset="0"/>
                <a:ea typeface="FreeSans"/>
                <a:cs typeface="Times New Roman" panose="02020603050405020304" pitchFamily="18" charset="0"/>
              </a:rPr>
              <a:t>, </a:t>
            </a:r>
            <a:r>
              <a:rPr lang="es-ES" sz="2000" dirty="0" smtClean="0">
                <a:solidFill>
                  <a:srgbClr val="C00000"/>
                </a:solidFill>
                <a:latin typeface="Calibri" panose="020F0502020204030204" pitchFamily="34" charset="0"/>
                <a:ea typeface="FreeSans"/>
                <a:cs typeface="Times New Roman" panose="02020603050405020304" pitchFamily="18" charset="0"/>
              </a:rPr>
              <a:t>incluso si en casos particulares colisionan</a:t>
            </a:r>
            <a:r>
              <a:rPr lang="es-ES" sz="2000" dirty="0" smtClean="0">
                <a:latin typeface="Calibri" panose="020F0502020204030204" pitchFamily="34" charset="0"/>
                <a:ea typeface="FreeSans"/>
                <a:cs typeface="Times New Roman" panose="02020603050405020304" pitchFamily="18" charset="0"/>
              </a:rPr>
              <a:t>, </a:t>
            </a:r>
            <a:r>
              <a:rPr lang="es-ES" sz="2000" dirty="0" smtClean="0">
                <a:solidFill>
                  <a:srgbClr val="00B050"/>
                </a:solidFill>
                <a:latin typeface="Calibri" panose="020F0502020204030204" pitchFamily="34" charset="0"/>
                <a:ea typeface="FreeSans"/>
                <a:cs typeface="Times New Roman" panose="02020603050405020304" pitchFamily="18" charset="0"/>
              </a:rPr>
              <a:t>todos ellos comparten </a:t>
            </a:r>
            <a:r>
              <a:rPr lang="es-ES" sz="2000" dirty="0" smtClean="0">
                <a:solidFill>
                  <a:srgbClr val="006600"/>
                </a:solidFill>
                <a:latin typeface="Calibri" panose="020F0502020204030204" pitchFamily="34" charset="0"/>
                <a:ea typeface="FreeSans"/>
                <a:cs typeface="Times New Roman" panose="02020603050405020304" pitchFamily="18" charset="0"/>
              </a:rPr>
              <a:t>en la antesala de su fin último </a:t>
            </a:r>
            <a:r>
              <a:rPr lang="es-ES" sz="2000" b="1" i="1" dirty="0" smtClean="0">
                <a:solidFill>
                  <a:srgbClr val="00B050"/>
                </a:solidFill>
                <a:latin typeface="Calibri" panose="020F0502020204030204" pitchFamily="34" charset="0"/>
                <a:ea typeface="FreeSans"/>
                <a:cs typeface="Times New Roman" panose="02020603050405020304" pitchFamily="18" charset="0"/>
              </a:rPr>
              <a:t>la misión de las intervenciones sanitarias</a:t>
            </a:r>
            <a:r>
              <a:rPr lang="es-ES" sz="2000" b="1" dirty="0" smtClean="0">
                <a:solidFill>
                  <a:srgbClr val="00B050"/>
                </a:solidFill>
                <a:latin typeface="Calibri" panose="020F0502020204030204" pitchFamily="34" charset="0"/>
                <a:ea typeface="FreeSans"/>
                <a:cs typeface="Times New Roman" panose="02020603050405020304" pitchFamily="18" charset="0"/>
              </a:rPr>
              <a:t> </a:t>
            </a:r>
            <a:r>
              <a:rPr lang="es-ES" sz="2000" dirty="0" smtClean="0">
                <a:solidFill>
                  <a:srgbClr val="00B050"/>
                </a:solidFill>
                <a:latin typeface="Calibri" panose="020F0502020204030204" pitchFamily="34" charset="0"/>
                <a:ea typeface="FreeSans"/>
                <a:cs typeface="Times New Roman" panose="02020603050405020304" pitchFamily="18" charset="0"/>
              </a:rPr>
              <a:t>que acabamos de exponer</a:t>
            </a:r>
            <a:r>
              <a:rPr lang="es-ES" sz="2000" dirty="0" smtClean="0">
                <a:latin typeface="Calibri" panose="020F0502020204030204" pitchFamily="34" charset="0"/>
                <a:ea typeface="FreeSans"/>
                <a:cs typeface="Times New Roman" panose="02020603050405020304" pitchFamily="18" charset="0"/>
              </a:rPr>
              <a:t>. </a:t>
            </a:r>
          </a:p>
          <a:p>
            <a:pPr algn="just">
              <a:lnSpc>
                <a:spcPct val="100000"/>
              </a:lnSpc>
              <a:spcAft>
                <a:spcPts val="0"/>
              </a:spcAft>
            </a:pPr>
            <a:endParaRPr lang="es-ES" sz="2000" baseline="30000" dirty="0">
              <a:solidFill>
                <a:srgbClr val="0000FF"/>
              </a:solidFill>
              <a:latin typeface="Calibri" panose="020F0502020204030204" pitchFamily="34" charset="0"/>
              <a:ea typeface="FreeSans"/>
              <a:cs typeface="Times New Roman" panose="02020603050405020304" pitchFamily="18" charset="0"/>
            </a:endParaRPr>
          </a:p>
          <a:p>
            <a:pPr algn="just">
              <a:lnSpc>
                <a:spcPct val="100000"/>
              </a:lnSpc>
              <a:spcAft>
                <a:spcPts val="0"/>
              </a:spcAft>
            </a:pPr>
            <a:endParaRPr lang="es-ES" sz="2000" dirty="0">
              <a:solidFill>
                <a:srgbClr val="008000"/>
              </a:solidFill>
              <a:latin typeface="Calibri" panose="020F0502020204030204" pitchFamily="34" charset="0"/>
              <a:ea typeface="FreeSans"/>
              <a:cs typeface="FreeSans"/>
            </a:endParaRPr>
          </a:p>
          <a:p>
            <a:pPr algn="just">
              <a:lnSpc>
                <a:spcPct val="100000"/>
              </a:lnSpc>
            </a:pPr>
            <a:r>
              <a:rPr lang="es-ES" sz="1600" b="1" dirty="0" smtClean="0">
                <a:solidFill>
                  <a:srgbClr val="008080"/>
                </a:solidFill>
                <a:latin typeface="Calibri" panose="020F0502020204030204" pitchFamily="34" charset="0"/>
                <a:ea typeface="Calibri" panose="020F0502020204030204" pitchFamily="34" charset="0"/>
                <a:cs typeface="Times New Roman" panose="02020603050405020304" pitchFamily="18" charset="0"/>
              </a:rPr>
              <a:t>[8]</a:t>
            </a:r>
            <a:r>
              <a:rPr lang="es-ES" sz="1600" dirty="0" smtClean="0">
                <a:latin typeface="Calibri" panose="020F0502020204030204" pitchFamily="34" charset="0"/>
                <a:ea typeface="Calibri" panose="020F0502020204030204" pitchFamily="34" charset="0"/>
                <a:cs typeface="Times New Roman" panose="02020603050405020304" pitchFamily="18" charset="0"/>
              </a:rPr>
              <a:t> Para entender los aludidos fragmentos morales</a:t>
            </a:r>
            <a:r>
              <a:rPr lang="es-ES" sz="1600" dirty="0">
                <a:latin typeface="Calibri" panose="020F0502020204030204" pitchFamily="34" charset="0"/>
                <a:ea typeface="Calibri" panose="020F0502020204030204" pitchFamily="34" charset="0"/>
                <a:cs typeface="Times New Roman" panose="02020603050405020304" pitchFamily="18" charset="0"/>
              </a:rPr>
              <a:t>, </a:t>
            </a:r>
            <a:r>
              <a:rPr lang="es-ES" sz="1600" dirty="0" smtClean="0">
                <a:latin typeface="Calibri" panose="020F0502020204030204" pitchFamily="34" charset="0"/>
                <a:ea typeface="Calibri" panose="020F0502020204030204" pitchFamily="34" charset="0"/>
                <a:cs typeface="Times New Roman" panose="02020603050405020304" pitchFamily="18" charset="0"/>
              </a:rPr>
              <a:t>véanse desde la diapositiva 10 a 23 de: </a:t>
            </a:r>
            <a:r>
              <a:rPr lang="es-ES" sz="1600" i="1" dirty="0" smtClean="0">
                <a:latin typeface="Calibri" panose="020F0502020204030204" pitchFamily="34" charset="0"/>
                <a:ea typeface="Calibri" panose="020F0502020204030204" pitchFamily="34" charset="0"/>
                <a:cs typeface="Times New Roman" panose="02020603050405020304" pitchFamily="18" charset="0"/>
              </a:rPr>
              <a:t>Resumen </a:t>
            </a:r>
            <a:r>
              <a:rPr lang="es-ES" sz="1600" i="1" dirty="0">
                <a:latin typeface="Calibri" panose="020F0502020204030204" pitchFamily="34" charset="0"/>
                <a:ea typeface="Calibri" panose="020F0502020204030204" pitchFamily="34" charset="0"/>
                <a:cs typeface="Times New Roman" panose="02020603050405020304" pitchFamily="18" charset="0"/>
              </a:rPr>
              <a:t>extenso del libro ¿Una práctica de florecimiento?</a:t>
            </a:r>
            <a:r>
              <a:rPr lang="es-ES" sz="1600" dirty="0">
                <a:latin typeface="Calibri" panose="020F0502020204030204" pitchFamily="34" charset="0"/>
                <a:ea typeface="Calibri" panose="020F0502020204030204" pitchFamily="34" charset="0"/>
                <a:cs typeface="Times New Roman" panose="02020603050405020304" pitchFamily="18" charset="0"/>
              </a:rPr>
              <a:t>, de Peter Toon, 2014. [desde la traducción de Galo Sánchez y Antonio </a:t>
            </a:r>
            <a:r>
              <a:rPr lang="es-ES" sz="1600" dirty="0" smtClean="0">
                <a:latin typeface="Calibri" panose="020F0502020204030204" pitchFamily="34" charset="0"/>
                <a:ea typeface="Calibri" panose="020F0502020204030204" pitchFamily="34" charset="0"/>
                <a:cs typeface="Times New Roman" panose="02020603050405020304" pitchFamily="18" charset="0"/>
              </a:rPr>
              <a:t>Web </a:t>
            </a:r>
            <a:r>
              <a:rPr lang="es-ES" sz="1600" u="sng" dirty="0" smtClean="0">
                <a:solidFill>
                  <a:srgbClr val="0563C1"/>
                </a:solidFill>
                <a:latin typeface="Calibri" panose="020F0502020204030204" pitchFamily="34" charset="0"/>
                <a:ea typeface="Calibri" panose="020F0502020204030204" pitchFamily="34" charset="0"/>
                <a:cs typeface="Times New Roman" panose="02020603050405020304" pitchFamily="18" charset="0"/>
              </a:rPr>
              <a:t>evalmed.es</a:t>
            </a:r>
            <a:r>
              <a:rPr lang="es-ES" sz="1600" dirty="0" smtClean="0">
                <a:latin typeface="Calibri" panose="020F0502020204030204" pitchFamily="34" charset="0"/>
                <a:ea typeface="Calibri" panose="020F0502020204030204" pitchFamily="34" charset="0"/>
                <a:cs typeface="Times New Roman" panose="02020603050405020304" pitchFamily="18" charset="0"/>
              </a:rPr>
              <a:t>; 8-mar-2018. </a:t>
            </a:r>
            <a:r>
              <a:rPr lang="es-ES" sz="1600" dirty="0">
                <a:latin typeface="Calibri" panose="020F0502020204030204" pitchFamily="34" charset="0"/>
                <a:ea typeface="Calibri" panose="020F0502020204030204" pitchFamily="34" charset="0"/>
                <a:cs typeface="Times New Roman" panose="02020603050405020304" pitchFamily="18" charset="0"/>
              </a:rPr>
              <a:t>Disponible en</a:t>
            </a:r>
            <a:r>
              <a:rPr lang="es-ES" sz="1600" dirty="0" smtClean="0">
                <a:latin typeface="Calibri" panose="020F0502020204030204" pitchFamily="34" charset="0"/>
                <a:ea typeface="Calibri" panose="020F0502020204030204" pitchFamily="34" charset="0"/>
                <a:cs typeface="Times New Roman" panose="02020603050405020304" pitchFamily="18" charset="0"/>
              </a:rPr>
              <a:t>:  </a:t>
            </a:r>
            <a:r>
              <a:rPr lang="es-ES" sz="1600" dirty="0" smtClean="0">
                <a:latin typeface="Calibri" panose="020F0502020204030204" pitchFamily="34" charset="0"/>
                <a:ea typeface="Calibri" panose="020F0502020204030204" pitchFamily="34" charset="0"/>
                <a:cs typeface="Times New Roman" panose="02020603050405020304" pitchFamily="18" charset="0"/>
                <a:hlinkClick r:id="rId2"/>
              </a:rPr>
              <a:t>http://evalmedicamento.weebly.com/med-reflexiva/resumen-extenso-del-libro-una-practica-de-florecimiento-de-peter-toon-2014-desde-la-traduccion-de-galo-sanchez-y-antonio-montano</a:t>
            </a:r>
            <a:endParaRPr lang="es-ES" sz="16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pPr>
            <a:endParaRPr lang="es-ES" sz="20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0000"/>
              </a:lnSpc>
              <a:spcAft>
                <a:spcPts val="0"/>
              </a:spcAft>
            </a:pPr>
            <a:endParaRPr lang="es-ES" sz="3600" b="1" dirty="0">
              <a:solidFill>
                <a:srgbClr val="008000"/>
              </a:solidFill>
              <a:effectLst/>
              <a:latin typeface="Calibri" panose="020F0502020204030204" pitchFamily="34" charset="0"/>
              <a:ea typeface="FreeSans"/>
              <a:cs typeface="FreeSans"/>
            </a:endParaRPr>
          </a:p>
        </p:txBody>
      </p:sp>
    </p:spTree>
    <p:extLst>
      <p:ext uri="{BB962C8B-B14F-4D97-AF65-F5344CB8AC3E}">
        <p14:creationId xmlns:p14="http://schemas.microsoft.com/office/powerpoint/2010/main" val="429093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339402" y="2676854"/>
            <a:ext cx="9800824" cy="4988170"/>
          </a:xfrm>
        </p:spPr>
        <p:txBody>
          <a:bodyPr>
            <a:normAutofit/>
          </a:bodyPr>
          <a:lstStyle/>
          <a:p>
            <a:pPr algn="just">
              <a:spcAft>
                <a:spcPts val="0"/>
              </a:spcAft>
            </a:pP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s-ES" sz="2800" b="1" dirty="0" smtClean="0">
                <a:latin typeface="Calibri" panose="020F0502020204030204" pitchFamily="34" charset="0"/>
                <a:ea typeface="Calibri" panose="020F0502020204030204" pitchFamily="34" charset="0"/>
                <a:cs typeface="Times New Roman" panose="02020603050405020304" pitchFamily="18" charset="0"/>
              </a:rPr>
              <a:t>LOS DOS </a:t>
            </a:r>
            <a:r>
              <a:rPr lang="es-ES" sz="2800" b="1" dirty="0">
                <a:latin typeface="Calibri" panose="020F0502020204030204" pitchFamily="34" charset="0"/>
                <a:ea typeface="Calibri" panose="020F0502020204030204" pitchFamily="34" charset="0"/>
                <a:cs typeface="Times New Roman" panose="02020603050405020304" pitchFamily="18" charset="0"/>
              </a:rPr>
              <a:t>ESFUERZOS COGNITIVOS ARISTOTÉLICOS PARA NO INCURRIR EN LA ILUSIÓN </a:t>
            </a:r>
            <a:r>
              <a:rPr lang="es-ES" sz="2800" b="1" dirty="0" smtClean="0">
                <a:latin typeface="Calibri" panose="020F0502020204030204" pitchFamily="34" charset="0"/>
                <a:ea typeface="Calibri" panose="020F0502020204030204" pitchFamily="34" charset="0"/>
                <a:cs typeface="Times New Roman" panose="02020603050405020304" pitchFamily="18" charset="0"/>
              </a:rPr>
              <a:t>TELEOLÓGICA</a:t>
            </a:r>
            <a:endParaRPr lang="es-ES" sz="28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endParaRPr lang="es-ES" sz="2000" dirty="0">
              <a:solidFill>
                <a:srgbClr val="008000"/>
              </a:solidFill>
              <a:effectLst/>
              <a:latin typeface="Calibri" panose="020F0502020204030204" pitchFamily="34" charset="0"/>
              <a:ea typeface="FreeSans"/>
              <a:cs typeface="Times New Roman" panose="02020603050405020304" pitchFamily="18" charset="0"/>
            </a:endParaRPr>
          </a:p>
          <a:p>
            <a:pPr algn="just">
              <a:spcAft>
                <a:spcPts val="0"/>
              </a:spcAft>
            </a:pPr>
            <a:endParaRPr lang="es-ES" sz="2000" dirty="0">
              <a:solidFill>
                <a:srgbClr val="008000"/>
              </a:solidFill>
              <a:effectLst/>
              <a:latin typeface="Calibri" panose="020F0502020204030204" pitchFamily="34" charset="0"/>
              <a:ea typeface="FreeSans"/>
              <a:cs typeface="FreeSans"/>
            </a:endParaRPr>
          </a:p>
        </p:txBody>
      </p:sp>
      <p:sp>
        <p:nvSpPr>
          <p:cNvPr id="2" name="Rectángulo 1"/>
          <p:cNvSpPr/>
          <p:nvPr/>
        </p:nvSpPr>
        <p:spPr>
          <a:xfrm>
            <a:off x="1120462" y="2782195"/>
            <a:ext cx="10238704" cy="181592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4473802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4267022" y="3830377"/>
            <a:ext cx="6520248" cy="4988170"/>
          </a:xfrm>
        </p:spPr>
        <p:txBody>
          <a:bodyPr>
            <a:normAutofit/>
          </a:bodyPr>
          <a:lstStyle/>
          <a:p>
            <a:pPr algn="just">
              <a:spcAft>
                <a:spcPts val="0"/>
              </a:spcAft>
            </a:pP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s-ES" sz="2800" b="1" dirty="0" smtClean="0">
                <a:latin typeface="Calibri" panose="020F0502020204030204" pitchFamily="34" charset="0"/>
                <a:ea typeface="Calibri" panose="020F0502020204030204" pitchFamily="34" charset="0"/>
                <a:cs typeface="Times New Roman" panose="02020603050405020304" pitchFamily="18" charset="0"/>
              </a:rPr>
              <a:t>¿DEFENDER Y HONRAR A LA SANIDAD PÚBLICA?</a:t>
            </a:r>
            <a:endParaRPr lang="es-ES" sz="2000" dirty="0">
              <a:solidFill>
                <a:srgbClr val="008000"/>
              </a:solidFill>
              <a:effectLst/>
              <a:latin typeface="Calibri" panose="020F0502020204030204" pitchFamily="34" charset="0"/>
              <a:ea typeface="FreeSans"/>
              <a:cs typeface="FreeSans"/>
            </a:endParaRPr>
          </a:p>
        </p:txBody>
      </p:sp>
      <p:sp>
        <p:nvSpPr>
          <p:cNvPr id="2" name="Rectángulo 1"/>
          <p:cNvSpPr/>
          <p:nvPr/>
        </p:nvSpPr>
        <p:spPr>
          <a:xfrm>
            <a:off x="4165600" y="3974921"/>
            <a:ext cx="6727687" cy="133920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38888626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20462" y="796572"/>
            <a:ext cx="9800824" cy="4988170"/>
          </a:xfrm>
        </p:spPr>
        <p:txBody>
          <a:bodyPr>
            <a:normAutofit/>
          </a:bodyPr>
          <a:lstStyle/>
          <a:p>
            <a:pPr algn="just">
              <a:spcAft>
                <a:spcPts val="0"/>
              </a:spcAft>
            </a:pP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endParaRPr lang="es-ES" sz="2000" dirty="0">
              <a:solidFill>
                <a:srgbClr val="008000"/>
              </a:solidFill>
              <a:effectLst/>
              <a:latin typeface="Calibri" panose="020F0502020204030204" pitchFamily="34" charset="0"/>
              <a:ea typeface="FreeSans"/>
              <a:cs typeface="Times New Roman" panose="02020603050405020304" pitchFamily="18" charset="0"/>
            </a:endParaRPr>
          </a:p>
          <a:p>
            <a:pPr algn="just">
              <a:spcAft>
                <a:spcPts val="0"/>
              </a:spcAft>
            </a:pPr>
            <a:endParaRPr lang="es-ES" sz="2000" dirty="0">
              <a:solidFill>
                <a:srgbClr val="008000"/>
              </a:solidFill>
              <a:effectLst/>
              <a:latin typeface="Calibri" panose="020F0502020204030204" pitchFamily="34" charset="0"/>
              <a:ea typeface="FreeSans"/>
              <a:cs typeface="FreeSans"/>
            </a:endParaRPr>
          </a:p>
        </p:txBody>
      </p:sp>
      <p:pic>
        <p:nvPicPr>
          <p:cNvPr id="5" name="Imagen 4"/>
          <p:cNvPicPr>
            <a:picLocks noChangeAspect="1"/>
          </p:cNvPicPr>
          <p:nvPr/>
        </p:nvPicPr>
        <p:blipFill>
          <a:blip r:embed="rId2"/>
          <a:stretch>
            <a:fillRect/>
          </a:stretch>
        </p:blipFill>
        <p:spPr>
          <a:xfrm>
            <a:off x="484291" y="276513"/>
            <a:ext cx="11410829" cy="6385544"/>
          </a:xfrm>
          <a:prstGeom prst="rect">
            <a:avLst/>
          </a:prstGeom>
        </p:spPr>
      </p:pic>
    </p:spTree>
    <p:extLst>
      <p:ext uri="{BB962C8B-B14F-4D97-AF65-F5344CB8AC3E}">
        <p14:creationId xmlns:p14="http://schemas.microsoft.com/office/powerpoint/2010/main" val="32094073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33909" y="756229"/>
            <a:ext cx="9800824" cy="5631123"/>
          </a:xfrm>
        </p:spPr>
        <p:txBody>
          <a:bodyPr>
            <a:normAutofit/>
          </a:bodyPr>
          <a:lstStyle/>
          <a:p>
            <a:pPr algn="just">
              <a:spcAft>
                <a:spcPts val="0"/>
              </a:spcAft>
            </a:pPr>
            <a:r>
              <a:rPr lang="es-ES" sz="1900" dirty="0">
                <a:latin typeface="Calibri" panose="020F0502020204030204" pitchFamily="34" charset="0"/>
                <a:ea typeface="Calibri" panose="020F0502020204030204" pitchFamily="34" charset="0"/>
                <a:cs typeface="Times New Roman" panose="02020603050405020304" pitchFamily="18" charset="0"/>
              </a:rPr>
              <a:t> </a:t>
            </a:r>
            <a:r>
              <a:rPr lang="es-ES" sz="1900" dirty="0" smtClean="0">
                <a:latin typeface="Calibri" panose="020F0502020204030204" pitchFamily="34" charset="0"/>
                <a:ea typeface="Calibri" panose="020F0502020204030204" pitchFamily="34" charset="0"/>
                <a:cs typeface="Times New Roman" panose="02020603050405020304" pitchFamily="18" charset="0"/>
              </a:rPr>
              <a:t>Como </a:t>
            </a:r>
            <a:r>
              <a:rPr lang="es-ES" sz="1900" dirty="0">
                <a:latin typeface="Calibri" panose="020F0502020204030204" pitchFamily="34" charset="0"/>
                <a:ea typeface="Calibri" panose="020F0502020204030204" pitchFamily="34" charset="0"/>
                <a:cs typeface="Times New Roman" panose="02020603050405020304" pitchFamily="18" charset="0"/>
              </a:rPr>
              <a:t>ejemplo de </a:t>
            </a:r>
            <a:r>
              <a:rPr lang="es-ES" sz="1900" dirty="0">
                <a:solidFill>
                  <a:srgbClr val="008000"/>
                </a:solidFill>
                <a:latin typeface="Calibri" panose="020F0502020204030204" pitchFamily="34" charset="0"/>
                <a:ea typeface="Calibri" panose="020F0502020204030204" pitchFamily="34" charset="0"/>
                <a:cs typeface="Times New Roman" panose="02020603050405020304" pitchFamily="18" charset="0"/>
              </a:rPr>
              <a:t>Sanidad No Pública con los mejores medios deliberados para cumplir la misión (b1)</a:t>
            </a:r>
            <a:r>
              <a:rPr lang="es-ES" sz="1900" dirty="0">
                <a:latin typeface="Calibri" panose="020F0502020204030204" pitchFamily="34" charset="0"/>
                <a:ea typeface="Calibri" panose="020F0502020204030204" pitchFamily="34" charset="0"/>
                <a:cs typeface="Times New Roman" panose="02020603050405020304" pitchFamily="18" charset="0"/>
              </a:rPr>
              <a:t>, véase:</a:t>
            </a:r>
            <a:r>
              <a:rPr lang="es-ES" sz="1900" b="1" dirty="0">
                <a:latin typeface="Calibri" panose="020F0502020204030204" pitchFamily="34" charset="0"/>
                <a:ea typeface="Calibri" panose="020F0502020204030204" pitchFamily="34" charset="0"/>
                <a:cs typeface="Times New Roman" panose="02020603050405020304" pitchFamily="18" charset="0"/>
              </a:rPr>
              <a:t> </a:t>
            </a:r>
            <a:r>
              <a:rPr lang="es-ES" sz="1900" b="1" dirty="0" smtClean="0">
                <a:latin typeface="Calibri" panose="020F0502020204030204" pitchFamily="34" charset="0"/>
                <a:ea typeface="Calibri" panose="020F0502020204030204" pitchFamily="34" charset="0"/>
                <a:cs typeface="Times New Roman" panose="02020603050405020304" pitchFamily="18" charset="0"/>
              </a:rPr>
              <a:t>1) </a:t>
            </a:r>
            <a:r>
              <a:rPr lang="es-ES" sz="1900" dirty="0" smtClean="0">
                <a:latin typeface="Calibri" panose="020F0502020204030204" pitchFamily="34" charset="0"/>
                <a:ea typeface="Calibri" panose="020F0502020204030204" pitchFamily="34" charset="0"/>
                <a:cs typeface="Times New Roman" panose="02020603050405020304" pitchFamily="18" charset="0"/>
              </a:rPr>
              <a:t>el </a:t>
            </a:r>
            <a:r>
              <a:rPr lang="es-ES" sz="1900" dirty="0">
                <a:latin typeface="Calibri" panose="020F0502020204030204" pitchFamily="34" charset="0"/>
                <a:ea typeface="Calibri" panose="020F0502020204030204" pitchFamily="34" charset="0"/>
                <a:cs typeface="Times New Roman" panose="02020603050405020304" pitchFamily="18" charset="0"/>
              </a:rPr>
              <a:t>caso de la psiquiatra infantil Lisbeth </a:t>
            </a:r>
            <a:r>
              <a:rPr lang="es-ES" sz="1900" dirty="0" err="1">
                <a:latin typeface="Calibri" panose="020F0502020204030204" pitchFamily="34" charset="0"/>
                <a:ea typeface="Calibri" panose="020F0502020204030204" pitchFamily="34" charset="0"/>
                <a:cs typeface="Times New Roman" panose="02020603050405020304" pitchFamily="18" charset="0"/>
              </a:rPr>
              <a:t>Kortegaard</a:t>
            </a:r>
            <a:r>
              <a:rPr lang="es-ES" sz="1900" dirty="0">
                <a:latin typeface="Calibri" panose="020F0502020204030204" pitchFamily="34" charset="0"/>
                <a:ea typeface="Calibri" panose="020F0502020204030204" pitchFamily="34" charset="0"/>
                <a:cs typeface="Times New Roman" panose="02020603050405020304" pitchFamily="18" charset="0"/>
              </a:rPr>
              <a:t>, en la </a:t>
            </a:r>
            <a:r>
              <a:rPr lang="es-ES" sz="1900" dirty="0" err="1">
                <a:latin typeface="Calibri" panose="020F0502020204030204" pitchFamily="34" charset="0"/>
                <a:ea typeface="Calibri" panose="020F0502020204030204" pitchFamily="34" charset="0"/>
                <a:cs typeface="Times New Roman" panose="02020603050405020304" pitchFamily="18" charset="0"/>
              </a:rPr>
              <a:t>pág</a:t>
            </a:r>
            <a:r>
              <a:rPr lang="es-ES" sz="1900" dirty="0">
                <a:latin typeface="Calibri" panose="020F0502020204030204" pitchFamily="34" charset="0"/>
                <a:ea typeface="Calibri" panose="020F0502020204030204" pitchFamily="34" charset="0"/>
                <a:cs typeface="Times New Roman" panose="02020603050405020304" pitchFamily="18" charset="0"/>
              </a:rPr>
              <a:t> 301 de: Peter </a:t>
            </a:r>
            <a:r>
              <a:rPr lang="es-ES" sz="1900" dirty="0" err="1">
                <a:latin typeface="Calibri" panose="020F0502020204030204" pitchFamily="34" charset="0"/>
                <a:ea typeface="Calibri" panose="020F0502020204030204" pitchFamily="34" charset="0"/>
                <a:cs typeface="Times New Roman" panose="02020603050405020304" pitchFamily="18" charset="0"/>
              </a:rPr>
              <a:t>Gotszche</a:t>
            </a:r>
            <a:r>
              <a:rPr lang="es-ES" sz="1900" dirty="0">
                <a:latin typeface="Calibri" panose="020F0502020204030204" pitchFamily="34" charset="0"/>
                <a:ea typeface="Calibri" panose="020F0502020204030204" pitchFamily="34" charset="0"/>
                <a:cs typeface="Times New Roman" panose="02020603050405020304" pitchFamily="18" charset="0"/>
              </a:rPr>
              <a:t>. </a:t>
            </a:r>
            <a:r>
              <a:rPr lang="es-ES" sz="1900" dirty="0" err="1">
                <a:latin typeface="Calibri" panose="020F0502020204030204" pitchFamily="34" charset="0"/>
                <a:ea typeface="Calibri" panose="020F0502020204030204" pitchFamily="34" charset="0"/>
                <a:cs typeface="Times New Roman" panose="02020603050405020304" pitchFamily="18" charset="0"/>
              </a:rPr>
              <a:t>Pisicofármacos</a:t>
            </a:r>
            <a:r>
              <a:rPr lang="es-ES" sz="1900" dirty="0">
                <a:latin typeface="Calibri" panose="020F0502020204030204" pitchFamily="34" charset="0"/>
                <a:ea typeface="Calibri" panose="020F0502020204030204" pitchFamily="34" charset="0"/>
                <a:cs typeface="Times New Roman" panose="02020603050405020304" pitchFamily="18" charset="0"/>
              </a:rPr>
              <a:t> que matan y denegación organizada (Del original </a:t>
            </a:r>
            <a:r>
              <a:rPr lang="es-ES" sz="1900" dirty="0" err="1">
                <a:latin typeface="Calibri" panose="020F0502020204030204" pitchFamily="34" charset="0"/>
                <a:ea typeface="Calibri" panose="020F0502020204030204" pitchFamily="34" charset="0"/>
                <a:cs typeface="Times New Roman" panose="02020603050405020304" pitchFamily="18" charset="0"/>
              </a:rPr>
              <a:t>Deadly</a:t>
            </a:r>
            <a:r>
              <a:rPr lang="es-ES" sz="1900" dirty="0">
                <a:latin typeface="Calibri" panose="020F0502020204030204" pitchFamily="34" charset="0"/>
                <a:ea typeface="Calibri" panose="020F0502020204030204" pitchFamily="34" charset="0"/>
                <a:cs typeface="Times New Roman" panose="02020603050405020304" pitchFamily="18" charset="0"/>
              </a:rPr>
              <a:t> </a:t>
            </a:r>
            <a:r>
              <a:rPr lang="es-ES" sz="1900" dirty="0" err="1">
                <a:latin typeface="Calibri" panose="020F0502020204030204" pitchFamily="34" charset="0"/>
                <a:ea typeface="Calibri" panose="020F0502020204030204" pitchFamily="34" charset="0"/>
                <a:cs typeface="Times New Roman" panose="02020603050405020304" pitchFamily="18" charset="0"/>
              </a:rPr>
              <a:t>psychiatry</a:t>
            </a:r>
            <a:r>
              <a:rPr lang="es-ES" sz="1900" dirty="0">
                <a:latin typeface="Calibri" panose="020F0502020204030204" pitchFamily="34" charset="0"/>
                <a:ea typeface="Calibri" panose="020F0502020204030204" pitchFamily="34" charset="0"/>
                <a:cs typeface="Times New Roman" panose="02020603050405020304" pitchFamily="18" charset="0"/>
              </a:rPr>
              <a:t> and </a:t>
            </a:r>
            <a:r>
              <a:rPr lang="es-ES" sz="1900" dirty="0" err="1">
                <a:latin typeface="Calibri" panose="020F0502020204030204" pitchFamily="34" charset="0"/>
                <a:ea typeface="Calibri" panose="020F0502020204030204" pitchFamily="34" charset="0"/>
                <a:cs typeface="Times New Roman" panose="02020603050405020304" pitchFamily="18" charset="0"/>
              </a:rPr>
              <a:t>organised</a:t>
            </a:r>
            <a:r>
              <a:rPr lang="es-ES" sz="1900" dirty="0">
                <a:latin typeface="Calibri" panose="020F0502020204030204" pitchFamily="34" charset="0"/>
                <a:ea typeface="Calibri" panose="020F0502020204030204" pitchFamily="34" charset="0"/>
                <a:cs typeface="Times New Roman" panose="02020603050405020304" pitchFamily="18" charset="0"/>
              </a:rPr>
              <a:t> </a:t>
            </a:r>
            <a:r>
              <a:rPr lang="es-ES" sz="1900" dirty="0" err="1">
                <a:latin typeface="Calibri" panose="020F0502020204030204" pitchFamily="34" charset="0"/>
                <a:ea typeface="Calibri" panose="020F0502020204030204" pitchFamily="34" charset="0"/>
                <a:cs typeface="Times New Roman" panose="02020603050405020304" pitchFamily="18" charset="0"/>
              </a:rPr>
              <a:t>denial</a:t>
            </a:r>
            <a:r>
              <a:rPr lang="es-ES" sz="1900" dirty="0">
                <a:latin typeface="Calibri" panose="020F0502020204030204" pitchFamily="34" charset="0"/>
                <a:ea typeface="Calibri" panose="020F0502020204030204" pitchFamily="34" charset="0"/>
                <a:cs typeface="Times New Roman" panose="02020603050405020304" pitchFamily="18" charset="0"/>
              </a:rPr>
              <a:t>, 2016). Mª Jesús Rodríguez y Company (</a:t>
            </a:r>
            <a:r>
              <a:rPr lang="es-ES" sz="1900" dirty="0" err="1">
                <a:latin typeface="Calibri" panose="020F0502020204030204" pitchFamily="34" charset="0"/>
                <a:ea typeface="Calibri" panose="020F0502020204030204" pitchFamily="34" charset="0"/>
                <a:cs typeface="Times New Roman" panose="02020603050405020304" pitchFamily="18" charset="0"/>
              </a:rPr>
              <a:t>correc</a:t>
            </a:r>
            <a:r>
              <a:rPr lang="es-ES" sz="1900" dirty="0">
                <a:latin typeface="Calibri" panose="020F0502020204030204" pitchFamily="34" charset="0"/>
                <a:ea typeface="Calibri" panose="020F0502020204030204" pitchFamily="34" charset="0"/>
                <a:cs typeface="Times New Roman" panose="02020603050405020304" pitchFamily="18" charset="0"/>
              </a:rPr>
              <a:t>. pruebas y estilo). Barcelona. Ed Los Libros del Lince SL. 2016. </a:t>
            </a:r>
            <a:r>
              <a:rPr lang="es-ES" sz="1900" dirty="0" err="1">
                <a:latin typeface="Calibri" panose="020F0502020204030204" pitchFamily="34" charset="0"/>
                <a:ea typeface="Calibri" panose="020F0502020204030204" pitchFamily="34" charset="0"/>
                <a:cs typeface="Times New Roman" panose="02020603050405020304" pitchFamily="18" charset="0"/>
              </a:rPr>
              <a:t>Cap</a:t>
            </a:r>
            <a:r>
              <a:rPr lang="es-ES" sz="1900" dirty="0">
                <a:latin typeface="Calibri" panose="020F0502020204030204" pitchFamily="34" charset="0"/>
                <a:ea typeface="Calibri" panose="020F0502020204030204" pitchFamily="34" charset="0"/>
                <a:cs typeface="Times New Roman" panose="02020603050405020304" pitchFamily="18" charset="0"/>
              </a:rPr>
              <a:t> 12: Dejar los psicofármacos. P. 293-97. </a:t>
            </a:r>
            <a:r>
              <a:rPr lang="es-ES" sz="1900" b="1" dirty="0" smtClean="0">
                <a:latin typeface="Calibri" panose="020F0502020204030204" pitchFamily="34" charset="0"/>
                <a:ea typeface="Calibri" panose="020F0502020204030204" pitchFamily="34" charset="0"/>
                <a:cs typeface="Times New Roman" panose="02020603050405020304" pitchFamily="18" charset="0"/>
              </a:rPr>
              <a:t>2</a:t>
            </a:r>
            <a:r>
              <a:rPr lang="es-ES" sz="1900" b="1" dirty="0">
                <a:latin typeface="Calibri" panose="020F0502020204030204" pitchFamily="34" charset="0"/>
                <a:ea typeface="Calibri" panose="020F0502020204030204" pitchFamily="34" charset="0"/>
                <a:cs typeface="Times New Roman" panose="02020603050405020304" pitchFamily="18" charset="0"/>
              </a:rPr>
              <a:t>) </a:t>
            </a:r>
            <a:r>
              <a:rPr lang="es-ES" sz="1900" dirty="0" err="1">
                <a:latin typeface="Calibri" panose="020F0502020204030204" pitchFamily="34" charset="0"/>
                <a:ea typeface="Calibri" panose="020F0502020204030204" pitchFamily="34" charset="0"/>
                <a:cs typeface="Times New Roman" panose="02020603050405020304" pitchFamily="18" charset="0"/>
              </a:rPr>
              <a:t>Basu</a:t>
            </a:r>
            <a:r>
              <a:rPr lang="es-ES" sz="1900" dirty="0">
                <a:latin typeface="Calibri" panose="020F0502020204030204" pitchFamily="34" charset="0"/>
                <a:ea typeface="Calibri" panose="020F0502020204030204" pitchFamily="34" charset="0"/>
                <a:cs typeface="Times New Roman" panose="02020603050405020304" pitchFamily="18" charset="0"/>
              </a:rPr>
              <a:t> S, Andrews J, </a:t>
            </a:r>
            <a:r>
              <a:rPr lang="es-ES" sz="1900" dirty="0" err="1">
                <a:latin typeface="Calibri" panose="020F0502020204030204" pitchFamily="34" charset="0"/>
                <a:ea typeface="Calibri" panose="020F0502020204030204" pitchFamily="34" charset="0"/>
                <a:cs typeface="Times New Roman" panose="02020603050405020304" pitchFamily="18" charset="0"/>
              </a:rPr>
              <a:t>Kishore</a:t>
            </a:r>
            <a:r>
              <a:rPr lang="es-ES" sz="1900" dirty="0">
                <a:latin typeface="Calibri" panose="020F0502020204030204" pitchFamily="34" charset="0"/>
                <a:ea typeface="Calibri" panose="020F0502020204030204" pitchFamily="34" charset="0"/>
                <a:cs typeface="Times New Roman" panose="02020603050405020304" pitchFamily="18" charset="0"/>
              </a:rPr>
              <a:t> S, </a:t>
            </a:r>
            <a:r>
              <a:rPr lang="es-ES" sz="1900" dirty="0" err="1">
                <a:latin typeface="Calibri" panose="020F0502020204030204" pitchFamily="34" charset="0"/>
                <a:ea typeface="Calibri" panose="020F0502020204030204" pitchFamily="34" charset="0"/>
                <a:cs typeface="Times New Roman" panose="02020603050405020304" pitchFamily="18" charset="0"/>
              </a:rPr>
              <a:t>Panjabi</a:t>
            </a:r>
            <a:r>
              <a:rPr lang="es-ES" sz="1900" dirty="0">
                <a:latin typeface="Calibri" panose="020F0502020204030204" pitchFamily="34" charset="0"/>
                <a:ea typeface="Calibri" panose="020F0502020204030204" pitchFamily="34" charset="0"/>
                <a:cs typeface="Times New Roman" panose="02020603050405020304" pitchFamily="18" charset="0"/>
              </a:rPr>
              <a:t> R, </a:t>
            </a:r>
            <a:r>
              <a:rPr lang="es-ES" sz="1900" dirty="0" err="1">
                <a:latin typeface="Calibri" panose="020F0502020204030204" pitchFamily="34" charset="0"/>
                <a:ea typeface="Calibri" panose="020F0502020204030204" pitchFamily="34" charset="0"/>
                <a:cs typeface="Times New Roman" panose="02020603050405020304" pitchFamily="18" charset="0"/>
              </a:rPr>
              <a:t>Stuckler</a:t>
            </a:r>
            <a:r>
              <a:rPr lang="es-ES" sz="1900" dirty="0">
                <a:latin typeface="Calibri" panose="020F0502020204030204" pitchFamily="34" charset="0"/>
                <a:ea typeface="Calibri" panose="020F0502020204030204" pitchFamily="34" charset="0"/>
                <a:cs typeface="Times New Roman" panose="02020603050405020304" pitchFamily="18" charset="0"/>
              </a:rPr>
              <a:t> D. </a:t>
            </a:r>
            <a:r>
              <a:rPr lang="es-ES" sz="1900" dirty="0" err="1">
                <a:latin typeface="Calibri" panose="020F0502020204030204" pitchFamily="34" charset="0"/>
                <a:ea typeface="Calibri" panose="020F0502020204030204" pitchFamily="34" charset="0"/>
                <a:cs typeface="Times New Roman" panose="02020603050405020304" pitchFamily="18" charset="0"/>
              </a:rPr>
              <a:t>Comparative</a:t>
            </a:r>
            <a:r>
              <a:rPr lang="es-ES" sz="1900" dirty="0">
                <a:latin typeface="Calibri" panose="020F0502020204030204" pitchFamily="34" charset="0"/>
                <a:ea typeface="Calibri" panose="020F0502020204030204" pitchFamily="34" charset="0"/>
                <a:cs typeface="Times New Roman" panose="02020603050405020304" pitchFamily="18" charset="0"/>
              </a:rPr>
              <a:t> performance of </a:t>
            </a:r>
            <a:r>
              <a:rPr lang="es-ES" sz="1900" dirty="0" err="1">
                <a:latin typeface="Calibri" panose="020F0502020204030204" pitchFamily="34" charset="0"/>
                <a:ea typeface="Calibri" panose="020F0502020204030204" pitchFamily="34" charset="0"/>
                <a:cs typeface="Times New Roman" panose="02020603050405020304" pitchFamily="18" charset="0"/>
              </a:rPr>
              <a:t>private</a:t>
            </a:r>
            <a:r>
              <a:rPr lang="es-ES" sz="1900" dirty="0">
                <a:latin typeface="Calibri" panose="020F0502020204030204" pitchFamily="34" charset="0"/>
                <a:ea typeface="Calibri" panose="020F0502020204030204" pitchFamily="34" charset="0"/>
                <a:cs typeface="Times New Roman" panose="02020603050405020304" pitchFamily="18" charset="0"/>
              </a:rPr>
              <a:t> and </a:t>
            </a:r>
            <a:r>
              <a:rPr lang="es-ES" sz="1900" dirty="0" err="1">
                <a:latin typeface="Calibri" panose="020F0502020204030204" pitchFamily="34" charset="0"/>
                <a:ea typeface="Calibri" panose="020F0502020204030204" pitchFamily="34" charset="0"/>
                <a:cs typeface="Times New Roman" panose="02020603050405020304" pitchFamily="18" charset="0"/>
              </a:rPr>
              <a:t>public</a:t>
            </a:r>
            <a:r>
              <a:rPr lang="es-ES" sz="1900" dirty="0">
                <a:latin typeface="Calibri" panose="020F0502020204030204" pitchFamily="34" charset="0"/>
                <a:ea typeface="Calibri" panose="020F0502020204030204" pitchFamily="34" charset="0"/>
                <a:cs typeface="Times New Roman" panose="02020603050405020304" pitchFamily="18" charset="0"/>
              </a:rPr>
              <a:t> </a:t>
            </a:r>
            <a:r>
              <a:rPr lang="es-ES" sz="1900" dirty="0" err="1">
                <a:latin typeface="Calibri" panose="020F0502020204030204" pitchFamily="34" charset="0"/>
                <a:ea typeface="Calibri" panose="020F0502020204030204" pitchFamily="34" charset="0"/>
                <a:cs typeface="Times New Roman" panose="02020603050405020304" pitchFamily="18" charset="0"/>
              </a:rPr>
              <a:t>healthcare</a:t>
            </a:r>
            <a:r>
              <a:rPr lang="es-ES" sz="1900" dirty="0">
                <a:latin typeface="Calibri" panose="020F0502020204030204" pitchFamily="34" charset="0"/>
                <a:ea typeface="Calibri" panose="020F0502020204030204" pitchFamily="34" charset="0"/>
                <a:cs typeface="Times New Roman" panose="02020603050405020304" pitchFamily="18" charset="0"/>
              </a:rPr>
              <a:t> </a:t>
            </a:r>
            <a:r>
              <a:rPr lang="es-ES" sz="1900" dirty="0" err="1">
                <a:latin typeface="Calibri" panose="020F0502020204030204" pitchFamily="34" charset="0"/>
                <a:ea typeface="Calibri" panose="020F0502020204030204" pitchFamily="34" charset="0"/>
                <a:cs typeface="Times New Roman" panose="02020603050405020304" pitchFamily="18" charset="0"/>
              </a:rPr>
              <a:t>systems</a:t>
            </a:r>
            <a:r>
              <a:rPr lang="es-ES" sz="1900" dirty="0">
                <a:latin typeface="Calibri" panose="020F0502020204030204" pitchFamily="34" charset="0"/>
                <a:ea typeface="Calibri" panose="020F0502020204030204" pitchFamily="34" charset="0"/>
                <a:cs typeface="Times New Roman" panose="02020603050405020304" pitchFamily="18" charset="0"/>
              </a:rPr>
              <a:t> in </a:t>
            </a:r>
            <a:r>
              <a:rPr lang="es-ES" sz="1900" dirty="0" err="1">
                <a:latin typeface="Calibri" panose="020F0502020204030204" pitchFamily="34" charset="0"/>
                <a:ea typeface="Calibri" panose="020F0502020204030204" pitchFamily="34" charset="0"/>
                <a:cs typeface="Times New Roman" panose="02020603050405020304" pitchFamily="18" charset="0"/>
              </a:rPr>
              <a:t>low</a:t>
            </a:r>
            <a:r>
              <a:rPr lang="es-ES" sz="1900" dirty="0">
                <a:latin typeface="Calibri" panose="020F0502020204030204" pitchFamily="34" charset="0"/>
                <a:ea typeface="Calibri" panose="020F0502020204030204" pitchFamily="34" charset="0"/>
                <a:cs typeface="Times New Roman" panose="02020603050405020304" pitchFamily="18" charset="0"/>
              </a:rPr>
              <a:t>- and </a:t>
            </a:r>
            <a:r>
              <a:rPr lang="es-ES" sz="1900" dirty="0" err="1">
                <a:latin typeface="Calibri" panose="020F0502020204030204" pitchFamily="34" charset="0"/>
                <a:ea typeface="Calibri" panose="020F0502020204030204" pitchFamily="34" charset="0"/>
                <a:cs typeface="Times New Roman" panose="02020603050405020304" pitchFamily="18" charset="0"/>
              </a:rPr>
              <a:t>middle-income</a:t>
            </a:r>
            <a:r>
              <a:rPr lang="es-ES" sz="1900" dirty="0">
                <a:latin typeface="Calibri" panose="020F0502020204030204" pitchFamily="34" charset="0"/>
                <a:ea typeface="Calibri" panose="020F0502020204030204" pitchFamily="34" charset="0"/>
                <a:cs typeface="Times New Roman" panose="02020603050405020304" pitchFamily="18" charset="0"/>
              </a:rPr>
              <a:t> </a:t>
            </a:r>
            <a:r>
              <a:rPr lang="es-ES" sz="1900" dirty="0" err="1">
                <a:latin typeface="Calibri" panose="020F0502020204030204" pitchFamily="34" charset="0"/>
                <a:ea typeface="Calibri" panose="020F0502020204030204" pitchFamily="34" charset="0"/>
                <a:cs typeface="Times New Roman" panose="02020603050405020304" pitchFamily="18" charset="0"/>
              </a:rPr>
              <a:t>countries</a:t>
            </a:r>
            <a:r>
              <a:rPr lang="es-ES" sz="1900" dirty="0">
                <a:latin typeface="Calibri" panose="020F0502020204030204" pitchFamily="34" charset="0"/>
                <a:ea typeface="Calibri" panose="020F0502020204030204" pitchFamily="34" charset="0"/>
                <a:cs typeface="Times New Roman" panose="02020603050405020304" pitchFamily="18" charset="0"/>
              </a:rPr>
              <a:t>: a </a:t>
            </a:r>
            <a:r>
              <a:rPr lang="es-ES" sz="1900" dirty="0" err="1">
                <a:latin typeface="Calibri" panose="020F0502020204030204" pitchFamily="34" charset="0"/>
                <a:ea typeface="Calibri" panose="020F0502020204030204" pitchFamily="34" charset="0"/>
                <a:cs typeface="Times New Roman" panose="02020603050405020304" pitchFamily="18" charset="0"/>
              </a:rPr>
              <a:t>systematic</a:t>
            </a:r>
            <a:r>
              <a:rPr lang="es-ES" sz="1900" dirty="0">
                <a:latin typeface="Calibri" panose="020F0502020204030204" pitchFamily="34" charset="0"/>
                <a:ea typeface="Calibri" panose="020F0502020204030204" pitchFamily="34" charset="0"/>
                <a:cs typeface="Times New Roman" panose="02020603050405020304" pitchFamily="18" charset="0"/>
              </a:rPr>
              <a:t> </a:t>
            </a:r>
            <a:r>
              <a:rPr lang="es-ES" sz="1900" dirty="0" err="1">
                <a:latin typeface="Calibri" panose="020F0502020204030204" pitchFamily="34" charset="0"/>
                <a:ea typeface="Calibri" panose="020F0502020204030204" pitchFamily="34" charset="0"/>
                <a:cs typeface="Times New Roman" panose="02020603050405020304" pitchFamily="18" charset="0"/>
              </a:rPr>
              <a:t>review</a:t>
            </a:r>
            <a:r>
              <a:rPr lang="es-ES" sz="1900" dirty="0">
                <a:latin typeface="Calibri" panose="020F0502020204030204" pitchFamily="34" charset="0"/>
                <a:ea typeface="Calibri" panose="020F0502020204030204" pitchFamily="34" charset="0"/>
                <a:cs typeface="Times New Roman" panose="02020603050405020304" pitchFamily="18" charset="0"/>
              </a:rPr>
              <a:t>. </a:t>
            </a:r>
            <a:r>
              <a:rPr lang="es-ES" sz="1900" dirty="0" err="1">
                <a:latin typeface="Calibri" panose="020F0502020204030204" pitchFamily="34" charset="0"/>
                <a:ea typeface="Calibri" panose="020F0502020204030204" pitchFamily="34" charset="0"/>
                <a:cs typeface="Times New Roman" panose="02020603050405020304" pitchFamily="18" charset="0"/>
              </a:rPr>
              <a:t>PLoS</a:t>
            </a:r>
            <a:r>
              <a:rPr lang="es-ES" sz="1900" dirty="0">
                <a:latin typeface="Calibri" panose="020F0502020204030204" pitchFamily="34" charset="0"/>
                <a:ea typeface="Calibri" panose="020F0502020204030204" pitchFamily="34" charset="0"/>
                <a:cs typeface="Times New Roman" panose="02020603050405020304" pitchFamily="18" charset="0"/>
              </a:rPr>
              <a:t> </a:t>
            </a:r>
            <a:r>
              <a:rPr lang="es-ES" sz="1900" dirty="0" err="1">
                <a:latin typeface="Calibri" panose="020F0502020204030204" pitchFamily="34" charset="0"/>
                <a:ea typeface="Calibri" panose="020F0502020204030204" pitchFamily="34" charset="0"/>
                <a:cs typeface="Times New Roman" panose="02020603050405020304" pitchFamily="18" charset="0"/>
              </a:rPr>
              <a:t>Med</a:t>
            </a:r>
            <a:r>
              <a:rPr lang="es-ES" sz="1900" dirty="0">
                <a:latin typeface="Calibri" panose="020F0502020204030204" pitchFamily="34" charset="0"/>
                <a:ea typeface="Calibri" panose="020F0502020204030204" pitchFamily="34" charset="0"/>
                <a:cs typeface="Times New Roman" panose="02020603050405020304" pitchFamily="18" charset="0"/>
              </a:rPr>
              <a:t>. 2012;9(6):e1001244.</a:t>
            </a:r>
          </a:p>
          <a:p>
            <a:pPr algn="just">
              <a:spcAft>
                <a:spcPts val="0"/>
              </a:spcAft>
            </a:pPr>
            <a:endParaRPr lang="es-ES" sz="2000" dirty="0" smtClean="0">
              <a:solidFill>
                <a:srgbClr val="008000"/>
              </a:solidFill>
              <a:effectLst/>
              <a:latin typeface="Calibri" panose="020F0502020204030204" pitchFamily="34" charset="0"/>
              <a:ea typeface="FreeSans"/>
              <a:cs typeface="FreeSans"/>
            </a:endParaRPr>
          </a:p>
          <a:p>
            <a:pPr lvl="0" indent="449580" algn="just">
              <a:lnSpc>
                <a:spcPct val="100000"/>
              </a:lnSpc>
            </a:pPr>
            <a:r>
              <a:rPr lang="es-ES" sz="2000" dirty="0">
                <a:solidFill>
                  <a:prstClr val="black"/>
                </a:solidFill>
                <a:latin typeface="Calibri" panose="020F0502020204030204" pitchFamily="34" charset="0"/>
                <a:ea typeface="Calibri" panose="020F0502020204030204" pitchFamily="34" charset="0"/>
                <a:cs typeface="Times New Roman" panose="02020603050405020304" pitchFamily="18" charset="0"/>
              </a:rPr>
              <a:t>	Debo defender y tender a la </a:t>
            </a:r>
            <a:r>
              <a:rPr lang="es-ES" sz="2000" dirty="0">
                <a:solidFill>
                  <a:srgbClr val="009900"/>
                </a:solidFill>
                <a:latin typeface="Calibri" panose="020F0502020204030204" pitchFamily="34" charset="0"/>
                <a:ea typeface="Calibri" panose="020F0502020204030204" pitchFamily="34" charset="0"/>
                <a:cs typeface="Times New Roman" panose="02020603050405020304" pitchFamily="18" charset="0"/>
              </a:rPr>
              <a:t>“</a:t>
            </a:r>
            <a:r>
              <a:rPr lang="es-ES" sz="2000" b="1" dirty="0">
                <a:solidFill>
                  <a:srgbClr val="009900"/>
                </a:solidFill>
                <a:latin typeface="Calibri" panose="020F0502020204030204" pitchFamily="34" charset="0"/>
                <a:ea typeface="Calibri" panose="020F0502020204030204" pitchFamily="34" charset="0"/>
                <a:cs typeface="Times New Roman" panose="02020603050405020304" pitchFamily="18" charset="0"/>
              </a:rPr>
              <a:t>Sanidad Pública con los mejores medios deliberados para cumplir la </a:t>
            </a:r>
            <a:r>
              <a:rPr lang="es-ES" sz="2000" b="1" dirty="0" smtClean="0">
                <a:solidFill>
                  <a:srgbClr val="009900"/>
                </a:solidFill>
                <a:latin typeface="Calibri" panose="020F0502020204030204" pitchFamily="34" charset="0"/>
                <a:ea typeface="Calibri" panose="020F0502020204030204" pitchFamily="34" charset="0"/>
                <a:cs typeface="Times New Roman" panose="02020603050405020304" pitchFamily="18" charset="0"/>
              </a:rPr>
              <a:t>misión”</a:t>
            </a:r>
            <a:r>
              <a:rPr lang="es-ES" sz="20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 </a:t>
            </a:r>
            <a:r>
              <a:rPr lang="es-ES" sz="2000" dirty="0">
                <a:solidFill>
                  <a:prstClr val="black"/>
                </a:solidFill>
                <a:latin typeface="Calibri" panose="020F0502020204030204" pitchFamily="34" charset="0"/>
                <a:ea typeface="Calibri" panose="020F0502020204030204" pitchFamily="34" charset="0"/>
                <a:cs typeface="Times New Roman" panose="02020603050405020304" pitchFamily="18" charset="0"/>
              </a:rPr>
              <a:t>porque si no lo especifico y defiendo inespecíficamente la </a:t>
            </a:r>
            <a:r>
              <a:rPr lang="es-ES" sz="2000" b="1" dirty="0">
                <a:solidFill>
                  <a:srgbClr val="FF9900"/>
                </a:solidFill>
                <a:latin typeface="Calibri" panose="020F0502020204030204" pitchFamily="34" charset="0"/>
                <a:ea typeface="Calibri" panose="020F0502020204030204" pitchFamily="34" charset="0"/>
                <a:cs typeface="Times New Roman" panose="02020603050405020304" pitchFamily="18" charset="0"/>
              </a:rPr>
              <a:t>“Sanidad Pública”</a:t>
            </a:r>
            <a:r>
              <a:rPr lang="es-ES" sz="2000" dirty="0">
                <a:solidFill>
                  <a:prstClr val="black"/>
                </a:solidFill>
                <a:latin typeface="Calibri" panose="020F0502020204030204" pitchFamily="34" charset="0"/>
                <a:ea typeface="Calibri" panose="020F0502020204030204" pitchFamily="34" charset="0"/>
                <a:cs typeface="Times New Roman" panose="02020603050405020304" pitchFamily="18" charset="0"/>
              </a:rPr>
              <a:t>, entonces incurro en una contradicción (en forma de paradoja pragmática) pues estoy defendiendo simultáneamente la </a:t>
            </a:r>
            <a:r>
              <a:rPr lang="es-ES" sz="2000" b="1" dirty="0" smtClean="0">
                <a:solidFill>
                  <a:srgbClr val="009900"/>
                </a:solidFill>
                <a:latin typeface="Calibri" panose="020F0502020204030204" pitchFamily="34" charset="0"/>
                <a:ea typeface="Calibri" panose="020F0502020204030204" pitchFamily="34" charset="0"/>
                <a:cs typeface="Times New Roman" panose="02020603050405020304" pitchFamily="18" charset="0"/>
              </a:rPr>
              <a:t>“condicionada a la misión”</a:t>
            </a:r>
            <a:r>
              <a:rPr lang="es-ES" sz="2000" dirty="0" smtClean="0">
                <a:solidFill>
                  <a:srgbClr val="009900"/>
                </a:solidFill>
                <a:latin typeface="Calibri" panose="020F0502020204030204" pitchFamily="34" charset="0"/>
                <a:ea typeface="Calibri" panose="020F0502020204030204" pitchFamily="34" charset="0"/>
                <a:cs typeface="Times New Roman" panose="02020603050405020304" pitchFamily="18" charset="0"/>
              </a:rPr>
              <a:t> </a:t>
            </a:r>
            <a:r>
              <a:rPr lang="es-ES" sz="2000" dirty="0">
                <a:solidFill>
                  <a:prstClr val="black"/>
                </a:solidFill>
                <a:latin typeface="Calibri" panose="020F0502020204030204" pitchFamily="34" charset="0"/>
                <a:ea typeface="Calibri" panose="020F0502020204030204" pitchFamily="34" charset="0"/>
                <a:cs typeface="Times New Roman" panose="02020603050405020304" pitchFamily="18" charset="0"/>
              </a:rPr>
              <a:t>y la </a:t>
            </a:r>
            <a:r>
              <a:rPr lang="es-ES" sz="20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“no </a:t>
            </a:r>
            <a:r>
              <a:rPr lang="es-ES" sz="20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condicionada a la misión”</a:t>
            </a:r>
            <a:r>
              <a:rPr lang="es-ES" sz="20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 </a:t>
            </a:r>
          </a:p>
          <a:p>
            <a:pPr lvl="0" indent="449580" algn="just">
              <a:lnSpc>
                <a:spcPct val="100000"/>
              </a:lnSpc>
            </a:pPr>
            <a:r>
              <a:rPr lang="es-ES" sz="2000"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r>
              <a:rPr lang="es-ES" sz="2000" dirty="0" smtClean="0">
                <a:solidFill>
                  <a:srgbClr val="996600"/>
                </a:solidFill>
                <a:latin typeface="Calibri" panose="020F0502020204030204" pitchFamily="34" charset="0"/>
                <a:ea typeface="Calibri" panose="020F0502020204030204" pitchFamily="34" charset="0"/>
                <a:cs typeface="Times New Roman" panose="02020603050405020304" pitchFamily="18" charset="0"/>
              </a:rPr>
              <a:t>Involuntariamente </a:t>
            </a:r>
            <a:r>
              <a:rPr lang="es-ES" sz="2000" dirty="0">
                <a:solidFill>
                  <a:srgbClr val="996600"/>
                </a:solidFill>
                <a:latin typeface="Calibri" panose="020F0502020204030204" pitchFamily="34" charset="0"/>
                <a:ea typeface="Calibri" panose="020F0502020204030204" pitchFamily="34" charset="0"/>
                <a:cs typeface="Times New Roman" panose="02020603050405020304" pitchFamily="18" charset="0"/>
              </a:rPr>
              <a:t>cometo</a:t>
            </a:r>
            <a:r>
              <a:rPr lang="es-ES" sz="2000"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FF0066"/>
                </a:solidFill>
                <a:latin typeface="Calibri" panose="020F0502020204030204" pitchFamily="34" charset="0"/>
                <a:ea typeface="Calibri" panose="020F0502020204030204" pitchFamily="34" charset="0"/>
                <a:cs typeface="Times New Roman" panose="02020603050405020304" pitchFamily="18" charset="0"/>
              </a:rPr>
              <a:t>1) una injusticia interna</a:t>
            </a:r>
            <a:r>
              <a:rPr lang="es-ES" sz="2000" dirty="0">
                <a:solidFill>
                  <a:prstClr val="black"/>
                </a:solidFill>
                <a:latin typeface="Calibri" panose="020F0502020204030204" pitchFamily="34" charset="0"/>
                <a:ea typeface="Calibri" panose="020F0502020204030204" pitchFamily="34" charset="0"/>
                <a:cs typeface="Times New Roman" panose="02020603050405020304" pitchFamily="18" charset="0"/>
              </a:rPr>
              <a:t>, porque al no distinguir la calidad de las intervenciones sanitarias, desincentivo a las de buena calidad; y </a:t>
            </a:r>
            <a:r>
              <a:rPr lang="es-ES" sz="2000" dirty="0">
                <a:solidFill>
                  <a:srgbClr val="FF0066"/>
                </a:solidFill>
                <a:latin typeface="Calibri" panose="020F0502020204030204" pitchFamily="34" charset="0"/>
                <a:ea typeface="Calibri" panose="020F0502020204030204" pitchFamily="34" charset="0"/>
                <a:cs typeface="Times New Roman" panose="02020603050405020304" pitchFamily="18" charset="0"/>
              </a:rPr>
              <a:t>2) una injusticia externa</a:t>
            </a:r>
            <a:r>
              <a:rPr lang="es-ES" sz="2000" dirty="0">
                <a:solidFill>
                  <a:prstClr val="black"/>
                </a:solidFill>
                <a:latin typeface="Calibri" panose="020F0502020204030204" pitchFamily="34" charset="0"/>
                <a:ea typeface="Calibri" panose="020F0502020204030204" pitchFamily="34" charset="0"/>
                <a:cs typeface="Times New Roman" panose="02020603050405020304" pitchFamily="18" charset="0"/>
              </a:rPr>
              <a:t>, porque los costes de las intervenciones no buenas minoran las inversiones en intervenciones buenas.</a:t>
            </a:r>
          </a:p>
          <a:p>
            <a:pPr algn="just">
              <a:spcAft>
                <a:spcPts val="0"/>
              </a:spcAft>
            </a:pPr>
            <a:endParaRPr lang="es-ES" sz="2000" dirty="0">
              <a:solidFill>
                <a:srgbClr val="008000"/>
              </a:solidFill>
              <a:latin typeface="Calibri" panose="020F0502020204030204" pitchFamily="34" charset="0"/>
              <a:ea typeface="FreeSans"/>
              <a:cs typeface="FreeSans"/>
            </a:endParaRPr>
          </a:p>
          <a:p>
            <a:pPr algn="just">
              <a:spcAft>
                <a:spcPts val="0"/>
              </a:spcAft>
            </a:pPr>
            <a:endParaRPr lang="es-ES" sz="2000" dirty="0">
              <a:solidFill>
                <a:srgbClr val="008000"/>
              </a:solidFill>
              <a:effectLst/>
              <a:latin typeface="Calibri" panose="020F0502020204030204" pitchFamily="34" charset="0"/>
              <a:ea typeface="FreeSans"/>
              <a:cs typeface="FreeSans"/>
            </a:endParaRPr>
          </a:p>
        </p:txBody>
      </p:sp>
      <p:sp>
        <p:nvSpPr>
          <p:cNvPr id="4" name="Rectángulo 3"/>
          <p:cNvSpPr/>
          <p:nvPr/>
        </p:nvSpPr>
        <p:spPr>
          <a:xfrm>
            <a:off x="1062318" y="551329"/>
            <a:ext cx="9937376" cy="2407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37068836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4267022" y="3830377"/>
            <a:ext cx="6520248" cy="4988170"/>
          </a:xfrm>
        </p:spPr>
        <p:txBody>
          <a:bodyPr>
            <a:normAutofit/>
          </a:bodyPr>
          <a:lstStyle/>
          <a:p>
            <a:pPr algn="just">
              <a:spcAft>
                <a:spcPts val="0"/>
              </a:spcAft>
            </a:pP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s-ES" sz="2800" b="1" dirty="0">
                <a:latin typeface="Calibri" panose="020F0502020204030204" pitchFamily="34" charset="0"/>
                <a:ea typeface="Calibri" panose="020F0502020204030204" pitchFamily="34" charset="0"/>
                <a:cs typeface="Times New Roman" panose="02020603050405020304" pitchFamily="18" charset="0"/>
              </a:rPr>
              <a:t>¿FOMENTAR LAS VACUNAS DEL CALENDARIO VACUNAL </a:t>
            </a:r>
            <a:r>
              <a:rPr lang="es-ES" sz="2800" b="1" dirty="0" smtClean="0">
                <a:latin typeface="Calibri" panose="020F0502020204030204" pitchFamily="34" charset="0"/>
                <a:ea typeface="Calibri" panose="020F0502020204030204" pitchFamily="34" charset="0"/>
                <a:cs typeface="Times New Roman" panose="02020603050405020304" pitchFamily="18" charset="0"/>
              </a:rPr>
              <a:t>ÚNICO?</a:t>
            </a:r>
            <a:endParaRPr lang="es-ES" sz="2000" dirty="0">
              <a:solidFill>
                <a:srgbClr val="008000"/>
              </a:solidFill>
              <a:effectLst/>
              <a:latin typeface="Calibri" panose="020F0502020204030204" pitchFamily="34" charset="0"/>
              <a:ea typeface="FreeSans"/>
              <a:cs typeface="FreeSans"/>
            </a:endParaRPr>
          </a:p>
        </p:txBody>
      </p:sp>
      <p:sp>
        <p:nvSpPr>
          <p:cNvPr id="2" name="Rectángulo 1"/>
          <p:cNvSpPr/>
          <p:nvPr/>
        </p:nvSpPr>
        <p:spPr>
          <a:xfrm>
            <a:off x="4165600" y="3974921"/>
            <a:ext cx="6727687" cy="133920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38816166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20462" y="769677"/>
            <a:ext cx="9800824" cy="4988170"/>
          </a:xfrm>
        </p:spPr>
        <p:txBody>
          <a:bodyPr>
            <a:normAutofit/>
          </a:bodyPr>
          <a:lstStyle/>
          <a:p>
            <a:pPr algn="just">
              <a:spcAft>
                <a:spcPts val="0"/>
              </a:spcAft>
            </a:pP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endParaRPr lang="es-ES" sz="2000" dirty="0">
              <a:solidFill>
                <a:srgbClr val="008000"/>
              </a:solidFill>
              <a:effectLst/>
              <a:latin typeface="Calibri" panose="020F0502020204030204" pitchFamily="34" charset="0"/>
              <a:ea typeface="FreeSans"/>
              <a:cs typeface="Times New Roman" panose="02020603050405020304" pitchFamily="18" charset="0"/>
            </a:endParaRPr>
          </a:p>
          <a:p>
            <a:pPr algn="just">
              <a:spcAft>
                <a:spcPts val="0"/>
              </a:spcAft>
            </a:pPr>
            <a:endParaRPr lang="es-ES" sz="2000" dirty="0">
              <a:solidFill>
                <a:srgbClr val="008000"/>
              </a:solidFill>
              <a:effectLst/>
              <a:latin typeface="Calibri" panose="020F0502020204030204" pitchFamily="34" charset="0"/>
              <a:ea typeface="FreeSans"/>
              <a:cs typeface="FreeSans"/>
            </a:endParaRPr>
          </a:p>
        </p:txBody>
      </p:sp>
      <p:pic>
        <p:nvPicPr>
          <p:cNvPr id="2" name="Imagen 1"/>
          <p:cNvPicPr>
            <a:picLocks noChangeAspect="1"/>
          </p:cNvPicPr>
          <p:nvPr/>
        </p:nvPicPr>
        <p:blipFill>
          <a:blip r:embed="rId2"/>
          <a:stretch>
            <a:fillRect/>
          </a:stretch>
        </p:blipFill>
        <p:spPr>
          <a:xfrm>
            <a:off x="1042765" y="243314"/>
            <a:ext cx="9956217" cy="6405679"/>
          </a:xfrm>
          <a:prstGeom prst="rect">
            <a:avLst/>
          </a:prstGeom>
        </p:spPr>
      </p:pic>
    </p:spTree>
    <p:extLst>
      <p:ext uri="{BB962C8B-B14F-4D97-AF65-F5344CB8AC3E}">
        <p14:creationId xmlns:p14="http://schemas.microsoft.com/office/powerpoint/2010/main" val="36633524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20462" y="769677"/>
            <a:ext cx="9800824" cy="4988170"/>
          </a:xfrm>
        </p:spPr>
        <p:txBody>
          <a:bodyPr>
            <a:normAutofit/>
          </a:bodyPr>
          <a:lstStyle/>
          <a:p>
            <a:pPr indent="449580" algn="just">
              <a:lnSpc>
                <a:spcPct val="100000"/>
              </a:lnSpc>
              <a:spcAft>
                <a:spcPts val="0"/>
              </a:spcAft>
            </a:pPr>
            <a:r>
              <a:rPr lang="es-ES" sz="2000" dirty="0" smtClean="0">
                <a:latin typeface="Calibri" panose="020F0502020204030204" pitchFamily="34" charset="0"/>
                <a:ea typeface="Calibri" panose="020F0502020204030204" pitchFamily="34" charset="0"/>
                <a:cs typeface="Times New Roman" panose="02020603050405020304" pitchFamily="18" charset="0"/>
              </a:rPr>
              <a:t>	Debo </a:t>
            </a:r>
            <a:r>
              <a:rPr lang="es-ES" sz="2000" dirty="0">
                <a:latin typeface="Calibri" panose="020F0502020204030204" pitchFamily="34" charset="0"/>
                <a:ea typeface="Calibri" panose="020F0502020204030204" pitchFamily="34" charset="0"/>
                <a:cs typeface="Times New Roman" panose="02020603050405020304" pitchFamily="18" charset="0"/>
              </a:rPr>
              <a:t>defender y tender a las </a:t>
            </a:r>
            <a:r>
              <a:rPr lang="es-ES" sz="2000" dirty="0">
                <a:solidFill>
                  <a:srgbClr val="009900"/>
                </a:solidFill>
                <a:latin typeface="Calibri" panose="020F0502020204030204" pitchFamily="34" charset="0"/>
                <a:ea typeface="Calibri" panose="020F0502020204030204" pitchFamily="34" charset="0"/>
                <a:cs typeface="Times New Roman" panose="02020603050405020304" pitchFamily="18" charset="0"/>
              </a:rPr>
              <a:t>“</a:t>
            </a:r>
            <a:r>
              <a:rPr lang="es-ES" sz="2000" b="1" dirty="0">
                <a:solidFill>
                  <a:srgbClr val="009900"/>
                </a:solidFill>
                <a:latin typeface="Calibri" panose="020F0502020204030204" pitchFamily="34" charset="0"/>
                <a:ea typeface="Calibri" panose="020F0502020204030204" pitchFamily="34" charset="0"/>
                <a:cs typeface="Times New Roman" panose="02020603050405020304" pitchFamily="18" charset="0"/>
              </a:rPr>
              <a:t>Vacunas del Calendario con los mejores medios deliberados para cumplir la </a:t>
            </a:r>
            <a:r>
              <a:rPr lang="es-ES" sz="2000" b="1" dirty="0" smtClean="0">
                <a:solidFill>
                  <a:srgbClr val="009900"/>
                </a:solidFill>
                <a:latin typeface="Calibri" panose="020F0502020204030204" pitchFamily="34" charset="0"/>
                <a:ea typeface="Calibri" panose="020F0502020204030204" pitchFamily="34" charset="0"/>
                <a:cs typeface="Times New Roman" panose="02020603050405020304" pitchFamily="18" charset="0"/>
              </a:rPr>
              <a:t>misión”</a:t>
            </a:r>
            <a:r>
              <a:rPr lang="es-ES" sz="2000" dirty="0" smtClean="0">
                <a:latin typeface="Calibri" panose="020F0502020204030204" pitchFamily="34" charset="0"/>
                <a:ea typeface="Calibri" panose="020F0502020204030204" pitchFamily="34" charset="0"/>
                <a:cs typeface="Times New Roman" panose="02020603050405020304" pitchFamily="18" charset="0"/>
              </a:rPr>
              <a:t>, </a:t>
            </a:r>
            <a:r>
              <a:rPr lang="es-ES" sz="2000" dirty="0">
                <a:latin typeface="Calibri" panose="020F0502020204030204" pitchFamily="34" charset="0"/>
                <a:ea typeface="Calibri" panose="020F0502020204030204" pitchFamily="34" charset="0"/>
                <a:cs typeface="Times New Roman" panose="02020603050405020304" pitchFamily="18" charset="0"/>
              </a:rPr>
              <a:t>porque si no lo especifico y defiendo inespecíficamente las </a:t>
            </a:r>
            <a:r>
              <a:rPr lang="es-ES" sz="2000" b="1" dirty="0">
                <a:solidFill>
                  <a:srgbClr val="FF9900"/>
                </a:solidFill>
                <a:latin typeface="Calibri" panose="020F0502020204030204" pitchFamily="34" charset="0"/>
                <a:ea typeface="Calibri" panose="020F0502020204030204" pitchFamily="34" charset="0"/>
                <a:cs typeface="Times New Roman" panose="02020603050405020304" pitchFamily="18" charset="0"/>
              </a:rPr>
              <a:t>“Vacunas del Calendario”</a:t>
            </a:r>
            <a:r>
              <a:rPr lang="es-ES" sz="2000" dirty="0">
                <a:latin typeface="Calibri" panose="020F0502020204030204" pitchFamily="34" charset="0"/>
                <a:ea typeface="Calibri" panose="020F0502020204030204" pitchFamily="34" charset="0"/>
                <a:cs typeface="Times New Roman" panose="02020603050405020304" pitchFamily="18" charset="0"/>
              </a:rPr>
              <a:t>, entonces incurro en una contradicción (en forma de paradoja pragmática) pues estoy defendiendo simultáneamente las </a:t>
            </a:r>
            <a:r>
              <a:rPr lang="es-ES" sz="2000" b="1" dirty="0" smtClean="0">
                <a:solidFill>
                  <a:srgbClr val="009900"/>
                </a:solidFill>
                <a:latin typeface="Calibri" panose="020F0502020204030204" pitchFamily="34" charset="0"/>
                <a:ea typeface="Calibri" panose="020F0502020204030204" pitchFamily="34" charset="0"/>
                <a:cs typeface="Times New Roman" panose="02020603050405020304" pitchFamily="18" charset="0"/>
              </a:rPr>
              <a:t>“condicionadas a la misión”</a:t>
            </a:r>
            <a:r>
              <a:rPr lang="es-ES" sz="2000" dirty="0" smtClean="0">
                <a:solidFill>
                  <a:srgbClr val="009900"/>
                </a:solidFill>
                <a:latin typeface="Calibri" panose="020F0502020204030204" pitchFamily="34" charset="0"/>
                <a:ea typeface="Calibri" panose="020F0502020204030204" pitchFamily="34" charset="0"/>
                <a:cs typeface="Times New Roman" panose="02020603050405020304" pitchFamily="18" charset="0"/>
              </a:rPr>
              <a:t> </a:t>
            </a:r>
            <a:r>
              <a:rPr lang="es-ES" sz="2000" dirty="0">
                <a:latin typeface="Calibri" panose="020F0502020204030204" pitchFamily="34" charset="0"/>
                <a:ea typeface="Calibri" panose="020F0502020204030204" pitchFamily="34" charset="0"/>
                <a:cs typeface="Times New Roman" panose="02020603050405020304" pitchFamily="18" charset="0"/>
              </a:rPr>
              <a:t>y las </a:t>
            </a:r>
            <a:r>
              <a:rPr lang="es-ES" sz="20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“no </a:t>
            </a:r>
            <a:r>
              <a:rPr lang="es-ES" sz="20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condicionadas a la misión”</a:t>
            </a:r>
            <a:r>
              <a:rPr lang="es-ES" sz="2000" dirty="0" smtClean="0">
                <a:latin typeface="Calibri" panose="020F0502020204030204" pitchFamily="34" charset="0"/>
                <a:ea typeface="Calibri" panose="020F0502020204030204" pitchFamily="34" charset="0"/>
                <a:cs typeface="Times New Roman" panose="02020603050405020304" pitchFamily="18" charset="0"/>
              </a:rPr>
              <a:t>. </a:t>
            </a:r>
          </a:p>
          <a:p>
            <a:pPr indent="449580" algn="just">
              <a:lnSpc>
                <a:spcPct val="100000"/>
              </a:lnSpc>
              <a:spcAft>
                <a:spcPts val="0"/>
              </a:spcAft>
            </a:pPr>
            <a:r>
              <a:rPr lang="es-ES" sz="2000" dirty="0" smtClean="0">
                <a:solidFill>
                  <a:srgbClr val="996600"/>
                </a:solidFill>
                <a:latin typeface="Calibri" panose="020F0502020204030204" pitchFamily="34" charset="0"/>
                <a:ea typeface="Calibri" panose="020F0502020204030204" pitchFamily="34" charset="0"/>
                <a:cs typeface="Times New Roman" panose="02020603050405020304" pitchFamily="18" charset="0"/>
              </a:rPr>
              <a:t>	Involuntariamente </a:t>
            </a:r>
            <a:r>
              <a:rPr lang="es-ES" sz="2000" dirty="0">
                <a:solidFill>
                  <a:srgbClr val="996600"/>
                </a:solidFill>
                <a:latin typeface="Calibri" panose="020F0502020204030204" pitchFamily="34" charset="0"/>
                <a:ea typeface="Calibri" panose="020F0502020204030204" pitchFamily="34" charset="0"/>
                <a:cs typeface="Times New Roman" panose="02020603050405020304" pitchFamily="18" charset="0"/>
              </a:rPr>
              <a:t>cometo</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FF0066"/>
                </a:solidFill>
                <a:latin typeface="Calibri" panose="020F0502020204030204" pitchFamily="34" charset="0"/>
                <a:ea typeface="Calibri" panose="020F0502020204030204" pitchFamily="34" charset="0"/>
                <a:cs typeface="Times New Roman" panose="02020603050405020304" pitchFamily="18" charset="0"/>
              </a:rPr>
              <a:t>1) una injusticia interna</a:t>
            </a:r>
            <a:r>
              <a:rPr lang="es-ES" sz="2000" dirty="0">
                <a:latin typeface="Calibri" panose="020F0502020204030204" pitchFamily="34" charset="0"/>
                <a:ea typeface="Calibri" panose="020F0502020204030204" pitchFamily="34" charset="0"/>
                <a:cs typeface="Times New Roman" panose="02020603050405020304" pitchFamily="18" charset="0"/>
              </a:rPr>
              <a:t>, porque al no distinguir la calidad de las intervenciones sanitarias, desincentivo a las de buena calidad; y </a:t>
            </a:r>
            <a:r>
              <a:rPr lang="es-ES" sz="2000" dirty="0">
                <a:solidFill>
                  <a:srgbClr val="FF0066"/>
                </a:solidFill>
                <a:latin typeface="Calibri" panose="020F0502020204030204" pitchFamily="34" charset="0"/>
                <a:ea typeface="Calibri" panose="020F0502020204030204" pitchFamily="34" charset="0"/>
                <a:cs typeface="Times New Roman" panose="02020603050405020304" pitchFamily="18" charset="0"/>
              </a:rPr>
              <a:t>2) una injusticia externa</a:t>
            </a:r>
            <a:r>
              <a:rPr lang="es-ES" sz="2000" dirty="0">
                <a:latin typeface="Calibri" panose="020F0502020204030204" pitchFamily="34" charset="0"/>
                <a:ea typeface="Calibri" panose="020F0502020204030204" pitchFamily="34" charset="0"/>
                <a:cs typeface="Times New Roman" panose="02020603050405020304" pitchFamily="18" charset="0"/>
              </a:rPr>
              <a:t>, porque los costes de las intervenciones no buenas minoran las inversiones en intervenciones buenas.</a:t>
            </a:r>
          </a:p>
          <a:p>
            <a:pPr algn="just">
              <a:spcAft>
                <a:spcPts val="0"/>
              </a:spcAft>
            </a:pP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endParaRPr lang="es-ES" sz="2000" dirty="0">
              <a:solidFill>
                <a:srgbClr val="008000"/>
              </a:solidFill>
              <a:effectLst/>
              <a:latin typeface="Calibri" panose="020F0502020204030204" pitchFamily="34" charset="0"/>
              <a:ea typeface="FreeSans"/>
              <a:cs typeface="Times New Roman" panose="02020603050405020304" pitchFamily="18" charset="0"/>
            </a:endParaRPr>
          </a:p>
          <a:p>
            <a:pPr algn="just">
              <a:spcAft>
                <a:spcPts val="0"/>
              </a:spcAft>
            </a:pPr>
            <a:endParaRPr lang="es-ES" sz="2000" dirty="0">
              <a:solidFill>
                <a:srgbClr val="008000"/>
              </a:solidFill>
              <a:effectLst/>
              <a:latin typeface="Calibri" panose="020F0502020204030204" pitchFamily="34" charset="0"/>
              <a:ea typeface="FreeSans"/>
              <a:cs typeface="FreeSans"/>
            </a:endParaRPr>
          </a:p>
        </p:txBody>
      </p:sp>
    </p:spTree>
    <p:extLst>
      <p:ext uri="{BB962C8B-B14F-4D97-AF65-F5344CB8AC3E}">
        <p14:creationId xmlns:p14="http://schemas.microsoft.com/office/powerpoint/2010/main" val="24008499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98838" y="521483"/>
            <a:ext cx="9852338" cy="6009946"/>
          </a:xfrm>
        </p:spPr>
        <p:txBody>
          <a:bodyPr>
            <a:normAutofit/>
          </a:bodyPr>
          <a:lstStyle/>
          <a:p>
            <a:pPr algn="just">
              <a:lnSpc>
                <a:spcPct val="100000"/>
              </a:lnSpc>
              <a:spcAft>
                <a:spcPts val="0"/>
              </a:spcAft>
            </a:pPr>
            <a:r>
              <a:rPr lang="es-ES" sz="2000" b="1" dirty="0">
                <a:latin typeface="Calibri" panose="020F0502020204030204" pitchFamily="34" charset="0"/>
                <a:ea typeface="Times New Roman" panose="02020603050405020304" pitchFamily="18" charset="0"/>
              </a:rPr>
              <a:t>L</a:t>
            </a:r>
            <a:r>
              <a:rPr lang="es-ES" sz="2000" b="1" dirty="0" smtClean="0">
                <a:latin typeface="Calibri" panose="020F0502020204030204" pitchFamily="34" charset="0"/>
                <a:ea typeface="Times New Roman" panose="02020603050405020304" pitchFamily="18" charset="0"/>
              </a:rPr>
              <a:t>a </a:t>
            </a:r>
            <a:r>
              <a:rPr lang="es-ES" sz="2000" b="1" dirty="0">
                <a:latin typeface="Calibri" panose="020F0502020204030204" pitchFamily="34" charset="0"/>
                <a:ea typeface="Times New Roman" panose="02020603050405020304" pitchFamily="18" charset="0"/>
              </a:rPr>
              <a:t>teleología </a:t>
            </a:r>
            <a:r>
              <a:rPr lang="es-ES" sz="2000" dirty="0" smtClean="0">
                <a:latin typeface="Calibri" panose="020F0502020204030204" pitchFamily="34" charset="0"/>
                <a:ea typeface="Times New Roman" panose="02020603050405020304" pitchFamily="18" charset="0"/>
              </a:rPr>
              <a:t>(</a:t>
            </a:r>
            <a:r>
              <a:rPr lang="es-ES" sz="2000" i="1" dirty="0" smtClean="0">
                <a:latin typeface="Calibri" panose="020F0502020204030204" pitchFamily="34" charset="0"/>
                <a:ea typeface="Times New Roman" panose="02020603050405020304" pitchFamily="18" charset="0"/>
              </a:rPr>
              <a:t>telos</a:t>
            </a:r>
            <a:r>
              <a:rPr lang="es-ES" sz="2000" dirty="0" smtClean="0">
                <a:latin typeface="Calibri" panose="020F0502020204030204" pitchFamily="34" charset="0"/>
                <a:ea typeface="Times New Roman" panose="02020603050405020304" pitchFamily="18" charset="0"/>
              </a:rPr>
              <a:t> = fin) se ocupa del </a:t>
            </a:r>
            <a:r>
              <a:rPr lang="es-ES" sz="2000" dirty="0">
                <a:latin typeface="Calibri" panose="020F0502020204030204" pitchFamily="34" charset="0"/>
                <a:ea typeface="Times New Roman" panose="02020603050405020304" pitchFamily="18" charset="0"/>
              </a:rPr>
              <a:t>análisis de los </a:t>
            </a:r>
            <a:r>
              <a:rPr lang="es-ES" sz="2000" dirty="0" smtClean="0">
                <a:latin typeface="Calibri" panose="020F0502020204030204" pitchFamily="34" charset="0"/>
                <a:ea typeface="Times New Roman" panose="02020603050405020304" pitchFamily="18" charset="0"/>
              </a:rPr>
              <a:t>fines, propósitos u objetivos </a:t>
            </a:r>
            <a:r>
              <a:rPr lang="es-ES" sz="2000" dirty="0">
                <a:latin typeface="Calibri" panose="020F0502020204030204" pitchFamily="34" charset="0"/>
                <a:ea typeface="Times New Roman" panose="02020603050405020304" pitchFamily="18" charset="0"/>
              </a:rPr>
              <a:t>que persigue un ser o un objeto.</a:t>
            </a:r>
            <a:endParaRPr lang="es-ES_tradnl" sz="500" dirty="0" smtClean="0">
              <a:latin typeface="Calibri" panose="020F0502020204030204" pitchFamily="34" charset="0"/>
              <a:ea typeface="Times New Roman" panose="02020603050405020304" pitchFamily="18" charset="0"/>
            </a:endParaRPr>
          </a:p>
          <a:p>
            <a:pPr algn="just">
              <a:lnSpc>
                <a:spcPct val="100000"/>
              </a:lnSpc>
              <a:spcAft>
                <a:spcPts val="0"/>
              </a:spcAft>
            </a:pPr>
            <a:endParaRPr lang="es-ES_tradnl" sz="500" dirty="0" smtClean="0">
              <a:latin typeface="Calibri" panose="020F0502020204030204" pitchFamily="34" charset="0"/>
              <a:ea typeface="Times New Roman" panose="02020603050405020304" pitchFamily="18" charset="0"/>
            </a:endParaRPr>
          </a:p>
          <a:p>
            <a:pPr algn="just">
              <a:lnSpc>
                <a:spcPct val="110000"/>
              </a:lnSpc>
              <a:spcAft>
                <a:spcPts val="0"/>
              </a:spcAft>
            </a:pPr>
            <a:r>
              <a:rPr lang="es-ES_tradnl" sz="2000" dirty="0">
                <a:latin typeface="Calibri" panose="020F0502020204030204" pitchFamily="34" charset="0"/>
                <a:ea typeface="Times New Roman" panose="02020603050405020304" pitchFamily="18" charset="0"/>
              </a:rPr>
              <a:t>	</a:t>
            </a:r>
            <a:r>
              <a:rPr lang="es-ES_tradnl" sz="2000" dirty="0" smtClean="0">
                <a:latin typeface="Calibri" panose="020F0502020204030204" pitchFamily="34" charset="0"/>
                <a:ea typeface="Times New Roman" panose="02020603050405020304" pitchFamily="18" charset="0"/>
              </a:rPr>
              <a:t>Puede verse un humorístico ejemplo de teleología en el siguiente diálogo de la obra “Cándido” de Voltaire, cuyo tutor, el </a:t>
            </a:r>
            <a:r>
              <a:rPr lang="es-ES_tradnl" sz="2000" dirty="0" smtClean="0">
                <a:solidFill>
                  <a:srgbClr val="666699"/>
                </a:solidFill>
                <a:latin typeface="Calibri" panose="020F0502020204030204" pitchFamily="34" charset="0"/>
                <a:ea typeface="Times New Roman" panose="02020603050405020304" pitchFamily="18" charset="0"/>
              </a:rPr>
              <a:t>doctor </a:t>
            </a:r>
            <a:r>
              <a:rPr lang="es-ES_tradnl" sz="2000" dirty="0" err="1" smtClean="0">
                <a:solidFill>
                  <a:srgbClr val="666699"/>
                </a:solidFill>
                <a:latin typeface="Calibri" panose="020F0502020204030204" pitchFamily="34" charset="0"/>
                <a:ea typeface="Times New Roman" panose="02020603050405020304" pitchFamily="18" charset="0"/>
              </a:rPr>
              <a:t>Pangloss</a:t>
            </a:r>
            <a:r>
              <a:rPr lang="es-ES_tradnl" sz="2000" dirty="0" smtClean="0">
                <a:latin typeface="Calibri" panose="020F0502020204030204" pitchFamily="34" charset="0"/>
                <a:ea typeface="Times New Roman" panose="02020603050405020304" pitchFamily="18" charset="0"/>
              </a:rPr>
              <a:t>, afirma que vive </a:t>
            </a:r>
            <a:r>
              <a:rPr lang="es-ES_tradnl" sz="2000" dirty="0">
                <a:latin typeface="Calibri" panose="020F0502020204030204" pitchFamily="34" charset="0"/>
                <a:ea typeface="Times New Roman" panose="02020603050405020304" pitchFamily="18" charset="0"/>
              </a:rPr>
              <a:t>en el mejor de los mundos </a:t>
            </a:r>
            <a:r>
              <a:rPr lang="es-ES_tradnl" sz="2000" dirty="0" smtClean="0">
                <a:latin typeface="Calibri" panose="020F0502020204030204" pitchFamily="34" charset="0"/>
                <a:ea typeface="Times New Roman" panose="02020603050405020304" pitchFamily="18" charset="0"/>
              </a:rPr>
              <a:t>posibles, y se expresa así:</a:t>
            </a:r>
            <a:endParaRPr lang="es-ES" sz="2000" dirty="0">
              <a:latin typeface="Times New Roman" panose="02020603050405020304" pitchFamily="18" charset="0"/>
              <a:ea typeface="Times New Roman" panose="02020603050405020304" pitchFamily="18" charset="0"/>
            </a:endParaRPr>
          </a:p>
          <a:p>
            <a:pPr algn="just">
              <a:lnSpc>
                <a:spcPct val="100000"/>
              </a:lnSpc>
              <a:spcAft>
                <a:spcPts val="0"/>
              </a:spcAft>
            </a:pPr>
            <a:r>
              <a:rPr lang="es-ES_tradnl" sz="2000" dirty="0">
                <a:latin typeface="Calibri" panose="020F0502020204030204" pitchFamily="34" charset="0"/>
                <a:ea typeface="Times New Roman" panose="02020603050405020304" pitchFamily="18" charset="0"/>
              </a:rPr>
              <a:t>	</a:t>
            </a:r>
            <a:r>
              <a:rPr lang="es-ES_tradnl" sz="2000" i="1" dirty="0">
                <a:solidFill>
                  <a:srgbClr val="666699"/>
                </a:solidFill>
                <a:latin typeface="Calibri" panose="020F0502020204030204" pitchFamily="34" charset="0"/>
                <a:ea typeface="Times New Roman" panose="02020603050405020304" pitchFamily="18" charset="0"/>
              </a:rPr>
              <a:t>“–Está claro –dijo– que las cosas no pueden ser distintas a como </a:t>
            </a:r>
            <a:r>
              <a:rPr lang="es-ES_tradnl" sz="2000" i="1" dirty="0" smtClean="0">
                <a:solidFill>
                  <a:srgbClr val="666699"/>
                </a:solidFill>
                <a:latin typeface="Calibri" panose="020F0502020204030204" pitchFamily="34" charset="0"/>
                <a:ea typeface="Times New Roman" panose="02020603050405020304" pitchFamily="18" charset="0"/>
              </a:rPr>
              <a:t>son. Como </a:t>
            </a:r>
            <a:r>
              <a:rPr lang="es-ES_tradnl" sz="2000" i="1" dirty="0">
                <a:solidFill>
                  <a:srgbClr val="666699"/>
                </a:solidFill>
                <a:latin typeface="Calibri" panose="020F0502020204030204" pitchFamily="34" charset="0"/>
                <a:ea typeface="Times New Roman" panose="02020603050405020304" pitchFamily="18" charset="0"/>
              </a:rPr>
              <a:t>todas </a:t>
            </a:r>
            <a:r>
              <a:rPr lang="es-ES_tradnl" sz="2000" i="1" dirty="0">
                <a:solidFill>
                  <a:srgbClr val="FF6600"/>
                </a:solidFill>
                <a:latin typeface="Calibri" panose="020F0502020204030204" pitchFamily="34" charset="0"/>
                <a:ea typeface="Times New Roman" panose="02020603050405020304" pitchFamily="18" charset="0"/>
              </a:rPr>
              <a:t>las cosas han sido creadas con algún fin</a:t>
            </a:r>
            <a:r>
              <a:rPr lang="es-ES_tradnl" sz="2000" i="1" dirty="0">
                <a:solidFill>
                  <a:srgbClr val="666699"/>
                </a:solidFill>
                <a:latin typeface="Calibri" panose="020F0502020204030204" pitchFamily="34" charset="0"/>
                <a:ea typeface="Times New Roman" panose="02020603050405020304" pitchFamily="18" charset="0"/>
              </a:rPr>
              <a:t>, deben de haber sido creadas, por fuerza, con el mejor de los fines. Por ejemplo, las narices </a:t>
            </a:r>
            <a:r>
              <a:rPr lang="es-ES_tradnl" sz="2000" i="1" dirty="0">
                <a:solidFill>
                  <a:srgbClr val="FF6600"/>
                </a:solidFill>
                <a:latin typeface="Calibri" panose="020F0502020204030204" pitchFamily="34" charset="0"/>
                <a:ea typeface="Times New Roman" panose="02020603050405020304" pitchFamily="18" charset="0"/>
              </a:rPr>
              <a:t>fueron hechas para sostener los anteojos</a:t>
            </a:r>
            <a:r>
              <a:rPr lang="es-ES_tradnl" sz="2000" i="1" dirty="0">
                <a:solidFill>
                  <a:srgbClr val="666699"/>
                </a:solidFill>
                <a:latin typeface="Calibri" panose="020F0502020204030204" pitchFamily="34" charset="0"/>
                <a:ea typeface="Times New Roman" panose="02020603050405020304" pitchFamily="18" charset="0"/>
              </a:rPr>
              <a:t>, por eso los llevamos. Las piernas, como cualquiera puede observar, </a:t>
            </a:r>
            <a:r>
              <a:rPr lang="es-ES_tradnl" sz="2000" i="1" dirty="0">
                <a:solidFill>
                  <a:srgbClr val="FF6600"/>
                </a:solidFill>
                <a:latin typeface="Calibri" panose="020F0502020204030204" pitchFamily="34" charset="0"/>
                <a:ea typeface="Times New Roman" panose="02020603050405020304" pitchFamily="18" charset="0"/>
              </a:rPr>
              <a:t>se hicieron para llevar pantalones</a:t>
            </a:r>
            <a:r>
              <a:rPr lang="es-ES_tradnl" sz="2000" i="1" dirty="0">
                <a:solidFill>
                  <a:srgbClr val="666699"/>
                </a:solidFill>
                <a:latin typeface="Calibri" panose="020F0502020204030204" pitchFamily="34" charset="0"/>
                <a:ea typeface="Times New Roman" panose="02020603050405020304" pitchFamily="18" charset="0"/>
              </a:rPr>
              <a:t>, y por eso los vestimos. Las piedras </a:t>
            </a:r>
            <a:r>
              <a:rPr lang="es-ES_tradnl" sz="2000" i="1" dirty="0">
                <a:solidFill>
                  <a:srgbClr val="FF6600"/>
                </a:solidFill>
                <a:latin typeface="Calibri" panose="020F0502020204030204" pitchFamily="34" charset="0"/>
                <a:ea typeface="Times New Roman" panose="02020603050405020304" pitchFamily="18" charset="0"/>
              </a:rPr>
              <a:t>se crearon para cobrar forma de castillos</a:t>
            </a:r>
            <a:r>
              <a:rPr lang="es-ES_tradnl" sz="2000" i="1" dirty="0">
                <a:solidFill>
                  <a:srgbClr val="666699"/>
                </a:solidFill>
                <a:latin typeface="Calibri" panose="020F0502020204030204" pitchFamily="34" charset="0"/>
                <a:ea typeface="Times New Roman" panose="02020603050405020304" pitchFamily="18" charset="0"/>
              </a:rPr>
              <a:t>, por ello, mi señor posee uno hermoso, porque el más importante barón de la provincia debe poseer el mejor hogar. Y como los cerdos </a:t>
            </a:r>
            <a:r>
              <a:rPr lang="es-ES_tradnl" sz="2000" i="1" dirty="0">
                <a:solidFill>
                  <a:srgbClr val="FF6600"/>
                </a:solidFill>
                <a:latin typeface="Calibri" panose="020F0502020204030204" pitchFamily="34" charset="0"/>
                <a:ea typeface="Times New Roman" panose="02020603050405020304" pitchFamily="18" charset="0"/>
              </a:rPr>
              <a:t>se hicieron para ser comidos</a:t>
            </a:r>
            <a:r>
              <a:rPr lang="es-ES_tradnl" sz="2000" i="1" dirty="0">
                <a:solidFill>
                  <a:srgbClr val="666699"/>
                </a:solidFill>
                <a:latin typeface="Calibri" panose="020F0502020204030204" pitchFamily="34" charset="0"/>
                <a:ea typeface="Times New Roman" panose="02020603050405020304" pitchFamily="18" charset="0"/>
              </a:rPr>
              <a:t>, comemos su carne todo el año. Así que quien diga que todo está bien, dice sandeces, debería decir que todo es perfecto.”</a:t>
            </a:r>
            <a:endParaRPr lang="es-ES" sz="1600" dirty="0">
              <a:latin typeface="Times New Roman" panose="02020603050405020304" pitchFamily="18" charset="0"/>
              <a:ea typeface="Times New Roman" panose="02020603050405020304" pitchFamily="18" charset="0"/>
            </a:endParaRPr>
          </a:p>
          <a:p>
            <a:pPr algn="just">
              <a:spcAft>
                <a:spcPts val="0"/>
              </a:spcAft>
            </a:pP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s-ES" sz="1600" dirty="0" smtClean="0">
                <a:solidFill>
                  <a:srgbClr val="996600"/>
                </a:solidFill>
                <a:latin typeface="Calibri" panose="020F0502020204030204" pitchFamily="34" charset="0"/>
                <a:ea typeface="Calibri" panose="020F0502020204030204" pitchFamily="34" charset="0"/>
                <a:cs typeface="Times New Roman" panose="02020603050405020304" pitchFamily="18" charset="0"/>
              </a:rPr>
              <a:t>Nota: De aquí proviene el calificativo “</a:t>
            </a:r>
            <a:r>
              <a:rPr lang="es-ES" sz="1600" dirty="0" err="1" smtClean="0">
                <a:solidFill>
                  <a:srgbClr val="996600"/>
                </a:solidFill>
                <a:latin typeface="Calibri" panose="020F0502020204030204" pitchFamily="34" charset="0"/>
                <a:ea typeface="Calibri" panose="020F0502020204030204" pitchFamily="34" charset="0"/>
                <a:cs typeface="Times New Roman" panose="02020603050405020304" pitchFamily="18" charset="0"/>
              </a:rPr>
              <a:t>panglossiano</a:t>
            </a:r>
            <a:r>
              <a:rPr lang="es-ES" sz="1600" dirty="0" smtClean="0">
                <a:solidFill>
                  <a:srgbClr val="996600"/>
                </a:solidFill>
                <a:latin typeface="Calibri" panose="020F0502020204030204" pitchFamily="34" charset="0"/>
                <a:ea typeface="Calibri" panose="020F0502020204030204" pitchFamily="34" charset="0"/>
                <a:cs typeface="Times New Roman" panose="02020603050405020304" pitchFamily="18" charset="0"/>
              </a:rPr>
              <a:t>”, para referirse a un optimismo infundado.</a:t>
            </a:r>
            <a:endParaRPr lang="es-ES" sz="1800" dirty="0">
              <a:solidFill>
                <a:srgbClr val="008000"/>
              </a:solidFill>
              <a:effectLst/>
              <a:latin typeface="Calibri" panose="020F0502020204030204" pitchFamily="34" charset="0"/>
              <a:ea typeface="FreeSans"/>
              <a:cs typeface="Times New Roman" panose="02020603050405020304" pitchFamily="18" charset="0"/>
            </a:endParaRPr>
          </a:p>
          <a:p>
            <a:pPr algn="just">
              <a:spcAft>
                <a:spcPts val="0"/>
              </a:spcAft>
            </a:pPr>
            <a:endParaRPr lang="es-ES" sz="2000" dirty="0">
              <a:solidFill>
                <a:srgbClr val="008000"/>
              </a:solidFill>
              <a:effectLst/>
              <a:latin typeface="Calibri" panose="020F0502020204030204" pitchFamily="34" charset="0"/>
              <a:ea typeface="FreeSans"/>
              <a:cs typeface="FreeSans"/>
            </a:endParaRPr>
          </a:p>
        </p:txBody>
      </p:sp>
    </p:spTree>
    <p:extLst>
      <p:ext uri="{BB962C8B-B14F-4D97-AF65-F5344CB8AC3E}">
        <p14:creationId xmlns:p14="http://schemas.microsoft.com/office/powerpoint/2010/main" val="12820311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3564835" y="3803374"/>
            <a:ext cx="7977809" cy="5002473"/>
          </a:xfrm>
        </p:spPr>
        <p:txBody>
          <a:bodyPr>
            <a:normAutofit/>
          </a:bodyPr>
          <a:lstStyle/>
          <a:p>
            <a:pPr algn="just">
              <a:spcAft>
                <a:spcPts val="0"/>
              </a:spcAft>
            </a:pP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s-ES" sz="2800" b="1" dirty="0">
                <a:latin typeface="Calibri" panose="020F0502020204030204" pitchFamily="34" charset="0"/>
                <a:ea typeface="Calibri" panose="020F0502020204030204" pitchFamily="34" charset="0"/>
                <a:cs typeface="Times New Roman" panose="02020603050405020304" pitchFamily="18" charset="0"/>
              </a:rPr>
              <a:t>¿FOMENTAR LAS INTERVENCIONES QUE SE OFERTAN COMO  “FORMACIÓN MÉDICA CONTINUADA”? </a:t>
            </a:r>
            <a:endParaRPr lang="es-ES" sz="28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endParaRPr lang="es-ES" sz="2000" dirty="0">
              <a:solidFill>
                <a:srgbClr val="008000"/>
              </a:solidFill>
              <a:effectLst/>
              <a:latin typeface="Calibri" panose="020F0502020204030204" pitchFamily="34" charset="0"/>
              <a:ea typeface="FreeSans"/>
              <a:cs typeface="Times New Roman" panose="02020603050405020304" pitchFamily="18" charset="0"/>
            </a:endParaRPr>
          </a:p>
          <a:p>
            <a:pPr algn="just">
              <a:spcAft>
                <a:spcPts val="0"/>
              </a:spcAft>
            </a:pPr>
            <a:endParaRPr lang="es-ES" sz="2000" dirty="0">
              <a:solidFill>
                <a:srgbClr val="008000"/>
              </a:solidFill>
              <a:effectLst/>
              <a:latin typeface="Calibri" panose="020F0502020204030204" pitchFamily="34" charset="0"/>
              <a:ea typeface="FreeSans"/>
              <a:cs typeface="FreeSans"/>
            </a:endParaRPr>
          </a:p>
        </p:txBody>
      </p:sp>
      <p:sp>
        <p:nvSpPr>
          <p:cNvPr id="2" name="Rectángulo 1"/>
          <p:cNvSpPr/>
          <p:nvPr/>
        </p:nvSpPr>
        <p:spPr>
          <a:xfrm>
            <a:off x="3114261" y="3803375"/>
            <a:ext cx="8693426" cy="15902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Tree>
    <p:extLst>
      <p:ext uri="{BB962C8B-B14F-4D97-AF65-F5344CB8AC3E}">
        <p14:creationId xmlns:p14="http://schemas.microsoft.com/office/powerpoint/2010/main" val="30547896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20462" y="769677"/>
            <a:ext cx="9800824" cy="4988170"/>
          </a:xfrm>
        </p:spPr>
        <p:txBody>
          <a:bodyPr>
            <a:normAutofit/>
          </a:bodyPr>
          <a:lstStyle/>
          <a:p>
            <a:pPr algn="just">
              <a:spcAft>
                <a:spcPts val="0"/>
              </a:spcAft>
            </a:pP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endParaRPr lang="es-ES" sz="2000" dirty="0">
              <a:solidFill>
                <a:srgbClr val="008000"/>
              </a:solidFill>
              <a:effectLst/>
              <a:latin typeface="Calibri" panose="020F0502020204030204" pitchFamily="34" charset="0"/>
              <a:ea typeface="FreeSans"/>
              <a:cs typeface="Times New Roman" panose="02020603050405020304" pitchFamily="18" charset="0"/>
            </a:endParaRPr>
          </a:p>
          <a:p>
            <a:pPr algn="just">
              <a:spcAft>
                <a:spcPts val="0"/>
              </a:spcAft>
            </a:pPr>
            <a:endParaRPr lang="es-ES" sz="2000" dirty="0">
              <a:solidFill>
                <a:srgbClr val="008000"/>
              </a:solidFill>
              <a:effectLst/>
              <a:latin typeface="Calibri" panose="020F0502020204030204" pitchFamily="34" charset="0"/>
              <a:ea typeface="FreeSans"/>
              <a:cs typeface="FreeSans"/>
            </a:endParaRPr>
          </a:p>
        </p:txBody>
      </p:sp>
      <p:pic>
        <p:nvPicPr>
          <p:cNvPr id="2" name="Imagen 1"/>
          <p:cNvPicPr>
            <a:picLocks noChangeAspect="1"/>
          </p:cNvPicPr>
          <p:nvPr/>
        </p:nvPicPr>
        <p:blipFill>
          <a:blip r:embed="rId2"/>
          <a:stretch>
            <a:fillRect/>
          </a:stretch>
        </p:blipFill>
        <p:spPr>
          <a:xfrm>
            <a:off x="1606731" y="198353"/>
            <a:ext cx="8908869" cy="6581269"/>
          </a:xfrm>
          <a:prstGeom prst="rect">
            <a:avLst/>
          </a:prstGeom>
        </p:spPr>
      </p:pic>
    </p:spTree>
    <p:extLst>
      <p:ext uri="{BB962C8B-B14F-4D97-AF65-F5344CB8AC3E}">
        <p14:creationId xmlns:p14="http://schemas.microsoft.com/office/powerpoint/2010/main" val="11161487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981739" y="705468"/>
            <a:ext cx="10032642" cy="4988170"/>
          </a:xfrm>
        </p:spPr>
        <p:txBody>
          <a:bodyPr>
            <a:normAutofit/>
          </a:bodyPr>
          <a:lstStyle/>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Debo defender y tender a la </a:t>
            </a:r>
            <a:r>
              <a:rPr lang="es-ES" sz="2000" b="1" dirty="0">
                <a:solidFill>
                  <a:srgbClr val="009900"/>
                </a:solidFill>
                <a:latin typeface="Calibri" panose="020F0502020204030204" pitchFamily="34" charset="0"/>
                <a:ea typeface="Calibri" panose="020F0502020204030204" pitchFamily="34" charset="0"/>
                <a:cs typeface="Times New Roman" panose="02020603050405020304" pitchFamily="18" charset="0"/>
              </a:rPr>
              <a:t>“FMC fundamentada en la Teoría del Conocimiento y condicionada a </a:t>
            </a:r>
            <a:r>
              <a:rPr lang="es-ES" sz="2000" b="1" dirty="0" smtClean="0">
                <a:solidFill>
                  <a:srgbClr val="009900"/>
                </a:solidFill>
                <a:latin typeface="Calibri" panose="020F0502020204030204" pitchFamily="34" charset="0"/>
                <a:ea typeface="Calibri" panose="020F0502020204030204" pitchFamily="34" charset="0"/>
                <a:cs typeface="Times New Roman" panose="02020603050405020304" pitchFamily="18" charset="0"/>
              </a:rPr>
              <a:t>la </a:t>
            </a:r>
            <a:r>
              <a:rPr lang="es-ES" sz="2000" b="1" dirty="0">
                <a:solidFill>
                  <a:srgbClr val="009900"/>
                </a:solidFill>
                <a:latin typeface="Calibri" panose="020F0502020204030204" pitchFamily="34" charset="0"/>
                <a:ea typeface="Calibri" panose="020F0502020204030204" pitchFamily="34" charset="0"/>
                <a:cs typeface="Times New Roman" panose="02020603050405020304" pitchFamily="18" charset="0"/>
              </a:rPr>
              <a:t>buena práctica”</a:t>
            </a:r>
            <a:r>
              <a:rPr lang="es-ES" sz="2000" dirty="0">
                <a:latin typeface="Calibri" panose="020F0502020204030204" pitchFamily="34" charset="0"/>
                <a:ea typeface="Calibri" panose="020F0502020204030204" pitchFamily="34" charset="0"/>
                <a:cs typeface="Times New Roman" panose="02020603050405020304" pitchFamily="18" charset="0"/>
              </a:rPr>
              <a:t>, es decir </a:t>
            </a:r>
            <a:r>
              <a:rPr lang="es-ES" sz="2000" dirty="0" smtClean="0">
                <a:latin typeface="Calibri" panose="020F0502020204030204" pitchFamily="34" charset="0"/>
                <a:ea typeface="Calibri" panose="020F0502020204030204" pitchFamily="34" charset="0"/>
                <a:cs typeface="Times New Roman" panose="02020603050405020304" pitchFamily="18" charset="0"/>
              </a:rPr>
              <a:t>con </a:t>
            </a:r>
            <a:r>
              <a:rPr lang="es-ES" sz="2000" dirty="0">
                <a:latin typeface="Calibri" panose="020F0502020204030204" pitchFamily="34" charset="0"/>
                <a:ea typeface="Calibri" panose="020F0502020204030204" pitchFamily="34" charset="0"/>
                <a:cs typeface="Times New Roman" panose="02020603050405020304" pitchFamily="18" charset="0"/>
              </a:rPr>
              <a:t>los mejores medios deliberados para cumplir la </a:t>
            </a:r>
            <a:r>
              <a:rPr lang="es-ES" sz="2000" dirty="0" smtClean="0">
                <a:latin typeface="Calibri" panose="020F0502020204030204" pitchFamily="34" charset="0"/>
                <a:ea typeface="Calibri" panose="020F0502020204030204" pitchFamily="34" charset="0"/>
                <a:cs typeface="Times New Roman" panose="02020603050405020304" pitchFamily="18" charset="0"/>
              </a:rPr>
              <a:t>misión, </a:t>
            </a:r>
            <a:r>
              <a:rPr lang="es-ES" sz="2000" dirty="0">
                <a:latin typeface="Calibri" panose="020F0502020204030204" pitchFamily="34" charset="0"/>
                <a:ea typeface="Calibri" panose="020F0502020204030204" pitchFamily="34" charset="0"/>
                <a:cs typeface="Times New Roman" panose="02020603050405020304" pitchFamily="18" charset="0"/>
              </a:rPr>
              <a:t>porque si no lo especifico y defiendo inespecíficamente la </a:t>
            </a:r>
            <a:r>
              <a:rPr lang="es-ES" sz="2000" b="1" dirty="0">
                <a:solidFill>
                  <a:srgbClr val="FF9900"/>
                </a:solidFill>
                <a:latin typeface="Calibri" panose="020F0502020204030204" pitchFamily="34" charset="0"/>
                <a:ea typeface="Calibri" panose="020F0502020204030204" pitchFamily="34" charset="0"/>
                <a:cs typeface="Times New Roman" panose="02020603050405020304" pitchFamily="18" charset="0"/>
              </a:rPr>
              <a:t>“FMC”</a:t>
            </a:r>
            <a:r>
              <a:rPr lang="es-ES" sz="2000" dirty="0">
                <a:latin typeface="Calibri" panose="020F0502020204030204" pitchFamily="34" charset="0"/>
                <a:ea typeface="Calibri" panose="020F0502020204030204" pitchFamily="34" charset="0"/>
                <a:cs typeface="Times New Roman" panose="02020603050405020304" pitchFamily="18" charset="0"/>
              </a:rPr>
              <a:t>, entonces incurro en una contradicción (en forma de paradoja pragmática) pues estoy defendiendo simultáneamente la </a:t>
            </a:r>
            <a:r>
              <a:rPr lang="es-ES" sz="2000" b="1" dirty="0">
                <a:solidFill>
                  <a:srgbClr val="009900"/>
                </a:solidFill>
                <a:latin typeface="Calibri" panose="020F0502020204030204" pitchFamily="34" charset="0"/>
                <a:ea typeface="Calibri" panose="020F0502020204030204" pitchFamily="34" charset="0"/>
                <a:cs typeface="Times New Roman" panose="02020603050405020304" pitchFamily="18" charset="0"/>
              </a:rPr>
              <a:t>“fundamentada en la Teoría del Conocimiento y condicionada a la buena práctica”</a:t>
            </a:r>
            <a:r>
              <a:rPr lang="es-ES" sz="2000" dirty="0">
                <a:latin typeface="Calibri" panose="020F0502020204030204" pitchFamily="34" charset="0"/>
                <a:ea typeface="Calibri" panose="020F0502020204030204" pitchFamily="34" charset="0"/>
                <a:cs typeface="Times New Roman" panose="02020603050405020304" pitchFamily="18" charset="0"/>
              </a:rPr>
              <a:t> y </a:t>
            </a:r>
            <a:r>
              <a:rPr lang="es-ES" sz="20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la “no fundamentada en la Teoría del Conocimiento y condicionada a la buena práctica”</a:t>
            </a:r>
            <a:r>
              <a:rPr lang="es-ES" sz="2000" dirty="0">
                <a:latin typeface="Calibri" panose="020F0502020204030204" pitchFamily="34" charset="0"/>
                <a:ea typeface="Calibri" panose="020F0502020204030204" pitchFamily="34" charset="0"/>
                <a:cs typeface="Times New Roman" panose="02020603050405020304" pitchFamily="18" charset="0"/>
              </a:rPr>
              <a:t>. </a:t>
            </a:r>
            <a:endParaRPr lang="es-ES" sz="20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dirty="0">
                <a:solidFill>
                  <a:srgbClr val="996600"/>
                </a:solidFill>
                <a:latin typeface="Calibri" panose="020F0502020204030204" pitchFamily="34" charset="0"/>
                <a:ea typeface="Calibri" panose="020F0502020204030204" pitchFamily="34" charset="0"/>
                <a:cs typeface="Times New Roman" panose="02020603050405020304" pitchFamily="18" charset="0"/>
              </a:rPr>
              <a:t>	</a:t>
            </a:r>
            <a:r>
              <a:rPr lang="es-ES" sz="2000" dirty="0" smtClean="0">
                <a:solidFill>
                  <a:srgbClr val="996600"/>
                </a:solidFill>
                <a:latin typeface="Calibri" panose="020F0502020204030204" pitchFamily="34" charset="0"/>
                <a:ea typeface="Calibri" panose="020F0502020204030204" pitchFamily="34" charset="0"/>
                <a:cs typeface="Times New Roman" panose="02020603050405020304" pitchFamily="18" charset="0"/>
              </a:rPr>
              <a:t>Involuntariamente </a:t>
            </a:r>
            <a:r>
              <a:rPr lang="es-ES" sz="2000" dirty="0">
                <a:solidFill>
                  <a:srgbClr val="996600"/>
                </a:solidFill>
                <a:latin typeface="Calibri" panose="020F0502020204030204" pitchFamily="34" charset="0"/>
                <a:ea typeface="Calibri" panose="020F0502020204030204" pitchFamily="34" charset="0"/>
                <a:cs typeface="Times New Roman" panose="02020603050405020304" pitchFamily="18" charset="0"/>
              </a:rPr>
              <a:t>cometo</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FF0066"/>
                </a:solidFill>
                <a:latin typeface="Calibri" panose="020F0502020204030204" pitchFamily="34" charset="0"/>
                <a:ea typeface="Calibri" panose="020F0502020204030204" pitchFamily="34" charset="0"/>
                <a:cs typeface="Times New Roman" panose="02020603050405020304" pitchFamily="18" charset="0"/>
              </a:rPr>
              <a:t>1) una injusticia interna</a:t>
            </a:r>
            <a:r>
              <a:rPr lang="es-ES" sz="2000" dirty="0">
                <a:latin typeface="Calibri" panose="020F0502020204030204" pitchFamily="34" charset="0"/>
                <a:ea typeface="Calibri" panose="020F0502020204030204" pitchFamily="34" charset="0"/>
                <a:cs typeface="Times New Roman" panose="02020603050405020304" pitchFamily="18" charset="0"/>
              </a:rPr>
              <a:t>, porque al no distinguir la calidad de las intervenciones de FMC, desincentivo a las de buena calidad; y </a:t>
            </a:r>
            <a:r>
              <a:rPr lang="es-ES" sz="2000" dirty="0">
                <a:solidFill>
                  <a:srgbClr val="FF0066"/>
                </a:solidFill>
                <a:latin typeface="Calibri" panose="020F0502020204030204" pitchFamily="34" charset="0"/>
                <a:ea typeface="Calibri" panose="020F0502020204030204" pitchFamily="34" charset="0"/>
                <a:cs typeface="Times New Roman" panose="02020603050405020304" pitchFamily="18" charset="0"/>
              </a:rPr>
              <a:t>2) una injusticia externa</a:t>
            </a:r>
            <a:r>
              <a:rPr lang="es-ES" sz="2000" dirty="0">
                <a:latin typeface="Calibri" panose="020F0502020204030204" pitchFamily="34" charset="0"/>
                <a:ea typeface="Calibri" panose="020F0502020204030204" pitchFamily="34" charset="0"/>
                <a:cs typeface="Times New Roman" panose="02020603050405020304" pitchFamily="18" charset="0"/>
              </a:rPr>
              <a:t>, porque los costes de las intervenciones de FMC no buenas minoran las inversiones en intervenciones de FMC buenas.</a:t>
            </a:r>
          </a:p>
          <a:p>
            <a:pPr algn="just">
              <a:lnSpc>
                <a:spcPct val="100000"/>
              </a:lnSpc>
              <a:spcAft>
                <a:spcPts val="0"/>
              </a:spcAft>
            </a:pP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endParaRPr lang="es-ES" sz="2000" dirty="0">
              <a:solidFill>
                <a:srgbClr val="008000"/>
              </a:solidFill>
              <a:effectLst/>
              <a:latin typeface="Calibri" panose="020F0502020204030204" pitchFamily="34" charset="0"/>
              <a:ea typeface="FreeSans"/>
              <a:cs typeface="Times New Roman" panose="02020603050405020304" pitchFamily="18" charset="0"/>
            </a:endParaRPr>
          </a:p>
          <a:p>
            <a:pPr algn="just">
              <a:spcAft>
                <a:spcPts val="0"/>
              </a:spcAft>
            </a:pPr>
            <a:endParaRPr lang="es-ES" sz="2000" dirty="0">
              <a:solidFill>
                <a:srgbClr val="008000"/>
              </a:solidFill>
              <a:effectLst/>
              <a:latin typeface="Calibri" panose="020F0502020204030204" pitchFamily="34" charset="0"/>
              <a:ea typeface="FreeSans"/>
              <a:cs typeface="FreeSans"/>
            </a:endParaRPr>
          </a:p>
        </p:txBody>
      </p:sp>
    </p:spTree>
    <p:extLst>
      <p:ext uri="{BB962C8B-B14F-4D97-AF65-F5344CB8AC3E}">
        <p14:creationId xmlns:p14="http://schemas.microsoft.com/office/powerpoint/2010/main" val="14623710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4571822" y="3817677"/>
            <a:ext cx="6451778" cy="4988170"/>
          </a:xfrm>
        </p:spPr>
        <p:txBody>
          <a:bodyPr>
            <a:normAutofit/>
          </a:bodyPr>
          <a:lstStyle/>
          <a:p>
            <a:pPr algn="just">
              <a:spcAft>
                <a:spcPts val="0"/>
              </a:spcAft>
            </a:pPr>
            <a:endParaRPr lang="es-ES" dirty="0">
              <a:latin typeface="Calibri" panose="020F0502020204030204" pitchFamily="34" charset="0"/>
              <a:ea typeface="Calibri" panose="020F0502020204030204" pitchFamily="34" charset="0"/>
              <a:cs typeface="Times New Roman" panose="02020603050405020304" pitchFamily="18" charset="0"/>
            </a:endParaRPr>
          </a:p>
          <a:p>
            <a:r>
              <a:rPr lang="es-ES" sz="2800" b="1" dirty="0"/>
              <a:t>¿DEFENDER Y TENDER A LA “MEDICINA BASADA EN LA EVIDENCIA (MBE)”?</a:t>
            </a:r>
            <a:endParaRPr lang="es-ES" sz="2800" dirty="0"/>
          </a:p>
        </p:txBody>
      </p:sp>
      <p:sp>
        <p:nvSpPr>
          <p:cNvPr id="2" name="Rectángulo 1"/>
          <p:cNvSpPr/>
          <p:nvPr/>
        </p:nvSpPr>
        <p:spPr>
          <a:xfrm>
            <a:off x="4447672" y="4067685"/>
            <a:ext cx="6700078" cy="116692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Tree>
    <p:extLst>
      <p:ext uri="{BB962C8B-B14F-4D97-AF65-F5344CB8AC3E}">
        <p14:creationId xmlns:p14="http://schemas.microsoft.com/office/powerpoint/2010/main" val="21449631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20462" y="769677"/>
            <a:ext cx="9800824" cy="4988170"/>
          </a:xfrm>
        </p:spPr>
        <p:txBody>
          <a:bodyPr>
            <a:normAutofit/>
          </a:bodyPr>
          <a:lstStyle/>
          <a:p>
            <a:pPr algn="just">
              <a:spcAft>
                <a:spcPts val="0"/>
              </a:spcAft>
            </a:pP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endParaRPr lang="es-ES" sz="2000" dirty="0">
              <a:solidFill>
                <a:srgbClr val="008000"/>
              </a:solidFill>
              <a:effectLst/>
              <a:latin typeface="Calibri" panose="020F0502020204030204" pitchFamily="34" charset="0"/>
              <a:ea typeface="FreeSans"/>
              <a:cs typeface="Times New Roman" panose="02020603050405020304" pitchFamily="18" charset="0"/>
            </a:endParaRPr>
          </a:p>
          <a:p>
            <a:pPr algn="just">
              <a:spcAft>
                <a:spcPts val="0"/>
              </a:spcAft>
            </a:pPr>
            <a:endParaRPr lang="es-ES" sz="2000" dirty="0">
              <a:solidFill>
                <a:srgbClr val="008000"/>
              </a:solidFill>
              <a:effectLst/>
              <a:latin typeface="Calibri" panose="020F0502020204030204" pitchFamily="34" charset="0"/>
              <a:ea typeface="FreeSans"/>
              <a:cs typeface="FreeSans"/>
            </a:endParaRPr>
          </a:p>
        </p:txBody>
      </p:sp>
      <p:pic>
        <p:nvPicPr>
          <p:cNvPr id="4" name="Imagen 3"/>
          <p:cNvPicPr>
            <a:picLocks noChangeAspect="1"/>
          </p:cNvPicPr>
          <p:nvPr/>
        </p:nvPicPr>
        <p:blipFill>
          <a:blip r:embed="rId2"/>
          <a:stretch>
            <a:fillRect/>
          </a:stretch>
        </p:blipFill>
        <p:spPr>
          <a:xfrm>
            <a:off x="1067701" y="211920"/>
            <a:ext cx="9906346" cy="6450137"/>
          </a:xfrm>
          <a:prstGeom prst="rect">
            <a:avLst/>
          </a:prstGeom>
        </p:spPr>
      </p:pic>
    </p:spTree>
    <p:extLst>
      <p:ext uri="{BB962C8B-B14F-4D97-AF65-F5344CB8AC3E}">
        <p14:creationId xmlns:p14="http://schemas.microsoft.com/office/powerpoint/2010/main" val="62820456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20462" y="769677"/>
            <a:ext cx="9800824" cy="4988170"/>
          </a:xfrm>
        </p:spPr>
        <p:txBody>
          <a:bodyPr>
            <a:normAutofit/>
          </a:bodyPr>
          <a:lstStyle/>
          <a:p>
            <a:pPr indent="449580"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Debo defender y tender a la </a:t>
            </a:r>
            <a:r>
              <a:rPr lang="es-ES" sz="2000" b="1" dirty="0">
                <a:solidFill>
                  <a:srgbClr val="009900"/>
                </a:solidFill>
                <a:latin typeface="Calibri" panose="020F0502020204030204" pitchFamily="34" charset="0"/>
                <a:ea typeface="Calibri" panose="020F0502020204030204" pitchFamily="34" charset="0"/>
                <a:cs typeface="Times New Roman" panose="02020603050405020304" pitchFamily="18" charset="0"/>
              </a:rPr>
              <a:t>“MBE fundamentada en la Teoría del conocimiento y condicionada a la buena práctica"</a:t>
            </a:r>
            <a:r>
              <a:rPr lang="es-ES" sz="2000" dirty="0">
                <a:latin typeface="Calibri" panose="020F0502020204030204" pitchFamily="34" charset="0"/>
                <a:ea typeface="Calibri" panose="020F0502020204030204" pitchFamily="34" charset="0"/>
                <a:cs typeface="Times New Roman" panose="02020603050405020304" pitchFamily="18" charset="0"/>
              </a:rPr>
              <a:t>, es </a:t>
            </a:r>
            <a:r>
              <a:rPr lang="es-ES" sz="2000" dirty="0" smtClean="0">
                <a:latin typeface="Calibri" panose="020F0502020204030204" pitchFamily="34" charset="0"/>
                <a:ea typeface="Calibri" panose="020F0502020204030204" pitchFamily="34" charset="0"/>
                <a:cs typeface="Times New Roman" panose="02020603050405020304" pitchFamily="18" charset="0"/>
              </a:rPr>
              <a:t>decir </a:t>
            </a:r>
            <a:r>
              <a:rPr lang="es-ES" sz="2000" dirty="0">
                <a:latin typeface="Calibri" panose="020F0502020204030204" pitchFamily="34" charset="0"/>
                <a:ea typeface="Calibri" panose="020F0502020204030204" pitchFamily="34" charset="0"/>
                <a:cs typeface="Times New Roman" panose="02020603050405020304" pitchFamily="18" charset="0"/>
              </a:rPr>
              <a:t>con los mejores medios deliberados para cumplir la misión, porque si no lo especifico y defiendo inespecíficamente la </a:t>
            </a:r>
            <a:r>
              <a:rPr lang="es-ES" sz="2000" b="1" dirty="0">
                <a:solidFill>
                  <a:srgbClr val="FF9900"/>
                </a:solidFill>
                <a:latin typeface="Calibri" panose="020F0502020204030204" pitchFamily="34" charset="0"/>
                <a:ea typeface="Calibri" panose="020F0502020204030204" pitchFamily="34" charset="0"/>
                <a:cs typeface="Times New Roman" panose="02020603050405020304" pitchFamily="18" charset="0"/>
              </a:rPr>
              <a:t>“MBE”</a:t>
            </a:r>
            <a:r>
              <a:rPr lang="es-ES" sz="2000" dirty="0">
                <a:latin typeface="Calibri" panose="020F0502020204030204" pitchFamily="34" charset="0"/>
                <a:ea typeface="Calibri" panose="020F0502020204030204" pitchFamily="34" charset="0"/>
                <a:cs typeface="Times New Roman" panose="02020603050405020304" pitchFamily="18" charset="0"/>
              </a:rPr>
              <a:t>, entonces incurro en una contradicción (en forma de paradoja pragmática) pues estoy defendiendo simultáneamente la </a:t>
            </a:r>
            <a:r>
              <a:rPr lang="es-ES" sz="2000" b="1" dirty="0">
                <a:solidFill>
                  <a:srgbClr val="009900"/>
                </a:solidFill>
                <a:latin typeface="Calibri" panose="020F0502020204030204" pitchFamily="34" charset="0"/>
                <a:ea typeface="Calibri" panose="020F0502020204030204" pitchFamily="34" charset="0"/>
                <a:cs typeface="Times New Roman" panose="02020603050405020304" pitchFamily="18" charset="0"/>
              </a:rPr>
              <a:t>“fundamentada en la Teoría del Conocimiento y condicionada a la buena práctica”</a:t>
            </a:r>
            <a:r>
              <a:rPr lang="es-ES" sz="2000" dirty="0">
                <a:latin typeface="Calibri" panose="020F0502020204030204" pitchFamily="34" charset="0"/>
                <a:ea typeface="Calibri" panose="020F0502020204030204" pitchFamily="34" charset="0"/>
                <a:cs typeface="Times New Roman" panose="02020603050405020304" pitchFamily="18" charset="0"/>
              </a:rPr>
              <a:t> y la </a:t>
            </a:r>
            <a:r>
              <a:rPr lang="es-ES" sz="20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“no fundamentada en la Teoría del Conocimiento y/o no condicionada a la buena práctica”</a:t>
            </a:r>
            <a:r>
              <a:rPr lang="es-ES" sz="2000" dirty="0">
                <a:latin typeface="Calibri" panose="020F0502020204030204" pitchFamily="34" charset="0"/>
                <a:ea typeface="Calibri" panose="020F0502020204030204" pitchFamily="34" charset="0"/>
                <a:cs typeface="Times New Roman" panose="02020603050405020304" pitchFamily="18" charset="0"/>
              </a:rPr>
              <a:t>. </a:t>
            </a:r>
            <a:endParaRPr lang="es-ES" sz="2000" dirty="0" smtClean="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996600"/>
                </a:solidFill>
                <a:latin typeface="Calibri" panose="020F0502020204030204" pitchFamily="34" charset="0"/>
                <a:ea typeface="Calibri" panose="020F0502020204030204" pitchFamily="34" charset="0"/>
                <a:cs typeface="Times New Roman" panose="02020603050405020304" pitchFamily="18" charset="0"/>
              </a:rPr>
              <a:t> Involuntariamente cometo</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b="1" dirty="0" smtClean="0">
                <a:solidFill>
                  <a:srgbClr val="FF0066"/>
                </a:solidFill>
                <a:latin typeface="Calibri" panose="020F0502020204030204" pitchFamily="34" charset="0"/>
                <a:ea typeface="Calibri" panose="020F0502020204030204" pitchFamily="34" charset="0"/>
                <a:cs typeface="Times New Roman" panose="02020603050405020304" pitchFamily="18" charset="0"/>
              </a:rPr>
              <a:t>1</a:t>
            </a:r>
            <a:r>
              <a:rPr lang="es-ES" sz="2000" b="1" dirty="0">
                <a:solidFill>
                  <a:srgbClr val="FF0066"/>
                </a:solidFill>
                <a:latin typeface="Calibri" panose="020F0502020204030204" pitchFamily="34" charset="0"/>
                <a:ea typeface="Calibri" panose="020F0502020204030204" pitchFamily="34" charset="0"/>
                <a:cs typeface="Times New Roman" panose="02020603050405020304" pitchFamily="18" charset="0"/>
              </a:rPr>
              <a:t>)</a:t>
            </a:r>
            <a:r>
              <a:rPr lang="es-ES" sz="2000" dirty="0">
                <a:solidFill>
                  <a:srgbClr val="FF0066"/>
                </a:solidFill>
                <a:latin typeface="Calibri" panose="020F0502020204030204" pitchFamily="34" charset="0"/>
                <a:ea typeface="Calibri" panose="020F0502020204030204" pitchFamily="34" charset="0"/>
                <a:cs typeface="Times New Roman" panose="02020603050405020304" pitchFamily="18" charset="0"/>
              </a:rPr>
              <a:t> una injusticia interna</a:t>
            </a:r>
            <a:r>
              <a:rPr lang="es-ES" sz="2000" dirty="0">
                <a:latin typeface="Calibri" panose="020F0502020204030204" pitchFamily="34" charset="0"/>
                <a:ea typeface="Calibri" panose="020F0502020204030204" pitchFamily="34" charset="0"/>
                <a:cs typeface="Times New Roman" panose="02020603050405020304" pitchFamily="18" charset="0"/>
              </a:rPr>
              <a:t>, porque al no distinguir la calidad de las intervenciones de MBE, desincentivo a las de buena calidad; y </a:t>
            </a:r>
            <a:r>
              <a:rPr lang="es-ES" sz="2000" b="1" dirty="0">
                <a:solidFill>
                  <a:srgbClr val="FF0066"/>
                </a:solidFill>
                <a:latin typeface="Calibri" panose="020F0502020204030204" pitchFamily="34" charset="0"/>
                <a:ea typeface="Calibri" panose="020F0502020204030204" pitchFamily="34" charset="0"/>
                <a:cs typeface="Times New Roman" panose="02020603050405020304" pitchFamily="18" charset="0"/>
              </a:rPr>
              <a:t>2) </a:t>
            </a:r>
            <a:r>
              <a:rPr lang="es-ES" sz="2000" dirty="0">
                <a:solidFill>
                  <a:srgbClr val="FF0066"/>
                </a:solidFill>
                <a:latin typeface="Calibri" panose="020F0502020204030204" pitchFamily="34" charset="0"/>
                <a:ea typeface="Calibri" panose="020F0502020204030204" pitchFamily="34" charset="0"/>
                <a:cs typeface="Times New Roman" panose="02020603050405020304" pitchFamily="18" charset="0"/>
              </a:rPr>
              <a:t>una injusticia externa</a:t>
            </a:r>
            <a:r>
              <a:rPr lang="es-ES" sz="2000" dirty="0">
                <a:latin typeface="Calibri" panose="020F0502020204030204" pitchFamily="34" charset="0"/>
                <a:ea typeface="Calibri" panose="020F0502020204030204" pitchFamily="34" charset="0"/>
                <a:cs typeface="Times New Roman" panose="02020603050405020304" pitchFamily="18" charset="0"/>
              </a:rPr>
              <a:t>, porque los costes de las intervenciones de MBE no buenas minoran las inversiones en intervenciones de MBE buenas.</a:t>
            </a:r>
          </a:p>
          <a:p>
            <a:pPr algn="just">
              <a:spcAft>
                <a:spcPts val="0"/>
              </a:spcAft>
            </a:pP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endParaRPr lang="es-ES" sz="2000" dirty="0">
              <a:solidFill>
                <a:srgbClr val="008000"/>
              </a:solidFill>
              <a:effectLst/>
              <a:latin typeface="Calibri" panose="020F0502020204030204" pitchFamily="34" charset="0"/>
              <a:ea typeface="FreeSans"/>
              <a:cs typeface="Times New Roman" panose="02020603050405020304" pitchFamily="18" charset="0"/>
            </a:endParaRPr>
          </a:p>
          <a:p>
            <a:pPr algn="just">
              <a:spcAft>
                <a:spcPts val="0"/>
              </a:spcAft>
            </a:pPr>
            <a:endParaRPr lang="es-ES" sz="2000" dirty="0">
              <a:solidFill>
                <a:srgbClr val="008000"/>
              </a:solidFill>
              <a:effectLst/>
              <a:latin typeface="Calibri" panose="020F0502020204030204" pitchFamily="34" charset="0"/>
              <a:ea typeface="FreeSans"/>
              <a:cs typeface="FreeSans"/>
            </a:endParaRPr>
          </a:p>
        </p:txBody>
      </p:sp>
    </p:spTree>
    <p:extLst>
      <p:ext uri="{BB962C8B-B14F-4D97-AF65-F5344CB8AC3E}">
        <p14:creationId xmlns:p14="http://schemas.microsoft.com/office/powerpoint/2010/main" val="353382212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4571822" y="3817677"/>
            <a:ext cx="6451778" cy="4988170"/>
          </a:xfrm>
        </p:spPr>
        <p:txBody>
          <a:bodyPr>
            <a:normAutofit/>
          </a:bodyPr>
          <a:lstStyle/>
          <a:p>
            <a:pPr algn="just">
              <a:spcAft>
                <a:spcPts val="0"/>
              </a:spcAft>
            </a:pP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s-ES" sz="2800" b="1" dirty="0">
                <a:latin typeface="Calibri" panose="020F0502020204030204" pitchFamily="34" charset="0"/>
                <a:ea typeface="Calibri" panose="020F0502020204030204" pitchFamily="34" charset="0"/>
                <a:cs typeface="Times New Roman" panose="02020603050405020304" pitchFamily="18" charset="0"/>
              </a:rPr>
              <a:t>¿FOMENTAR LA ADHERENCIA AL CONTRATO DE GESTIÓN?</a:t>
            </a:r>
            <a:endParaRPr lang="es-ES" sz="2000" dirty="0">
              <a:solidFill>
                <a:srgbClr val="008000"/>
              </a:solidFill>
              <a:effectLst/>
              <a:latin typeface="Calibri" panose="020F0502020204030204" pitchFamily="34" charset="0"/>
              <a:ea typeface="FreeSans"/>
              <a:cs typeface="FreeSans"/>
            </a:endParaRPr>
          </a:p>
        </p:txBody>
      </p:sp>
      <p:sp>
        <p:nvSpPr>
          <p:cNvPr id="2" name="Rectángulo 1"/>
          <p:cNvSpPr/>
          <p:nvPr/>
        </p:nvSpPr>
        <p:spPr>
          <a:xfrm>
            <a:off x="4447672" y="4027929"/>
            <a:ext cx="6700078" cy="116692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Tree>
    <p:extLst>
      <p:ext uri="{BB962C8B-B14F-4D97-AF65-F5344CB8AC3E}">
        <p14:creationId xmlns:p14="http://schemas.microsoft.com/office/powerpoint/2010/main" val="155196796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20462" y="769677"/>
            <a:ext cx="9800824" cy="4988170"/>
          </a:xfrm>
        </p:spPr>
        <p:txBody>
          <a:bodyPr>
            <a:normAutofit/>
          </a:bodyPr>
          <a:lstStyle/>
          <a:p>
            <a:pPr algn="just">
              <a:spcAft>
                <a:spcPts val="0"/>
              </a:spcAft>
            </a:pP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endParaRPr lang="es-ES" sz="2000" dirty="0">
              <a:solidFill>
                <a:srgbClr val="008000"/>
              </a:solidFill>
              <a:effectLst/>
              <a:latin typeface="Calibri" panose="020F0502020204030204" pitchFamily="34" charset="0"/>
              <a:ea typeface="FreeSans"/>
              <a:cs typeface="Times New Roman" panose="02020603050405020304" pitchFamily="18" charset="0"/>
            </a:endParaRPr>
          </a:p>
          <a:p>
            <a:pPr algn="just">
              <a:spcAft>
                <a:spcPts val="0"/>
              </a:spcAft>
            </a:pPr>
            <a:endParaRPr lang="es-ES" sz="2000" dirty="0">
              <a:solidFill>
                <a:srgbClr val="008000"/>
              </a:solidFill>
              <a:effectLst/>
              <a:latin typeface="Calibri" panose="020F0502020204030204" pitchFamily="34" charset="0"/>
              <a:ea typeface="FreeSans"/>
              <a:cs typeface="FreeSans"/>
            </a:endParaRPr>
          </a:p>
        </p:txBody>
      </p:sp>
      <p:pic>
        <p:nvPicPr>
          <p:cNvPr id="4" name="Imagen 3"/>
          <p:cNvPicPr>
            <a:picLocks noChangeAspect="1"/>
          </p:cNvPicPr>
          <p:nvPr/>
        </p:nvPicPr>
        <p:blipFill>
          <a:blip r:embed="rId2"/>
          <a:stretch>
            <a:fillRect/>
          </a:stretch>
        </p:blipFill>
        <p:spPr>
          <a:xfrm>
            <a:off x="939781" y="332141"/>
            <a:ext cx="10162185" cy="6318715"/>
          </a:xfrm>
          <a:prstGeom prst="rect">
            <a:avLst/>
          </a:prstGeom>
        </p:spPr>
      </p:pic>
    </p:spTree>
    <p:extLst>
      <p:ext uri="{BB962C8B-B14F-4D97-AF65-F5344CB8AC3E}">
        <p14:creationId xmlns:p14="http://schemas.microsoft.com/office/powerpoint/2010/main" val="311219862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20462" y="769677"/>
            <a:ext cx="9800824" cy="4988170"/>
          </a:xfrm>
        </p:spPr>
        <p:txBody>
          <a:bodyPr>
            <a:normAutofit/>
          </a:bodyPr>
          <a:lstStyle/>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Debo defender y tender a la </a:t>
            </a:r>
            <a:r>
              <a:rPr lang="es-ES" sz="2000" dirty="0">
                <a:solidFill>
                  <a:srgbClr val="009900"/>
                </a:solidFill>
                <a:latin typeface="Calibri" panose="020F0502020204030204" pitchFamily="34" charset="0"/>
                <a:ea typeface="Calibri" panose="020F0502020204030204" pitchFamily="34" charset="0"/>
                <a:cs typeface="Times New Roman" panose="02020603050405020304" pitchFamily="18" charset="0"/>
              </a:rPr>
              <a:t>“</a:t>
            </a:r>
            <a:r>
              <a:rPr lang="es-ES" sz="2000" b="1" dirty="0">
                <a:solidFill>
                  <a:srgbClr val="009900"/>
                </a:solidFill>
                <a:latin typeface="Calibri" panose="020F0502020204030204" pitchFamily="34" charset="0"/>
                <a:ea typeface="Calibri" panose="020F0502020204030204" pitchFamily="34" charset="0"/>
                <a:cs typeface="Times New Roman" panose="02020603050405020304" pitchFamily="18" charset="0"/>
              </a:rPr>
              <a:t>Contrato de gestión condicionado a la buena práctica”</a:t>
            </a:r>
            <a:r>
              <a:rPr lang="es-ES" sz="2000" dirty="0">
                <a:latin typeface="Calibri" panose="020F0502020204030204" pitchFamily="34" charset="0"/>
                <a:ea typeface="Calibri" panose="020F0502020204030204" pitchFamily="34" charset="0"/>
                <a:cs typeface="Times New Roman" panose="02020603050405020304" pitchFamily="18" charset="0"/>
              </a:rPr>
              <a:t>, es decir </a:t>
            </a:r>
            <a:r>
              <a:rPr lang="es-ES" sz="2000" dirty="0" smtClean="0">
                <a:latin typeface="Calibri" panose="020F0502020204030204" pitchFamily="34" charset="0"/>
                <a:ea typeface="Calibri" panose="020F0502020204030204" pitchFamily="34" charset="0"/>
                <a:cs typeface="Times New Roman" panose="02020603050405020304" pitchFamily="18" charset="0"/>
              </a:rPr>
              <a:t>con los </a:t>
            </a:r>
            <a:r>
              <a:rPr lang="es-ES" sz="2000" dirty="0">
                <a:latin typeface="Calibri" panose="020F0502020204030204" pitchFamily="34" charset="0"/>
                <a:ea typeface="Calibri" panose="020F0502020204030204" pitchFamily="34" charset="0"/>
                <a:cs typeface="Times New Roman" panose="02020603050405020304" pitchFamily="18" charset="0"/>
              </a:rPr>
              <a:t>mejores medios deliberados para cumplir la </a:t>
            </a:r>
            <a:r>
              <a:rPr lang="es-ES" sz="2000" dirty="0" smtClean="0">
                <a:latin typeface="Calibri" panose="020F0502020204030204" pitchFamily="34" charset="0"/>
                <a:ea typeface="Calibri" panose="020F0502020204030204" pitchFamily="34" charset="0"/>
                <a:cs typeface="Times New Roman" panose="02020603050405020304" pitchFamily="18" charset="0"/>
              </a:rPr>
              <a:t>misión, </a:t>
            </a:r>
            <a:r>
              <a:rPr lang="es-ES" sz="2000" dirty="0">
                <a:latin typeface="Calibri" panose="020F0502020204030204" pitchFamily="34" charset="0"/>
                <a:ea typeface="Calibri" panose="020F0502020204030204" pitchFamily="34" charset="0"/>
                <a:cs typeface="Times New Roman" panose="02020603050405020304" pitchFamily="18" charset="0"/>
              </a:rPr>
              <a:t>porque si no lo especifico y defiendo inespecíficamente el </a:t>
            </a:r>
            <a:r>
              <a:rPr lang="es-ES" sz="2000" b="1" dirty="0">
                <a:solidFill>
                  <a:srgbClr val="FF9900"/>
                </a:solidFill>
                <a:latin typeface="Calibri" panose="020F0502020204030204" pitchFamily="34" charset="0"/>
                <a:ea typeface="Calibri" panose="020F0502020204030204" pitchFamily="34" charset="0"/>
                <a:cs typeface="Times New Roman" panose="02020603050405020304" pitchFamily="18" charset="0"/>
              </a:rPr>
              <a:t>“Contrato de gestión”</a:t>
            </a:r>
            <a:r>
              <a:rPr lang="es-ES" sz="2000" dirty="0">
                <a:latin typeface="Calibri" panose="020F0502020204030204" pitchFamily="34" charset="0"/>
                <a:ea typeface="Calibri" panose="020F0502020204030204" pitchFamily="34" charset="0"/>
                <a:cs typeface="Times New Roman" panose="02020603050405020304" pitchFamily="18" charset="0"/>
              </a:rPr>
              <a:t>, entonces incurro en una contradicción (en forma de paradoja pragmática) pues estoy defendiendo simultáneamente el </a:t>
            </a:r>
            <a:r>
              <a:rPr lang="es-ES" sz="2000" b="1" dirty="0">
                <a:solidFill>
                  <a:srgbClr val="009900"/>
                </a:solidFill>
                <a:latin typeface="Calibri" panose="020F0502020204030204" pitchFamily="34" charset="0"/>
                <a:ea typeface="Calibri" panose="020F0502020204030204" pitchFamily="34" charset="0"/>
                <a:cs typeface="Times New Roman" panose="02020603050405020304" pitchFamily="18" charset="0"/>
              </a:rPr>
              <a:t>“condicionado a la buena práctica”</a:t>
            </a:r>
            <a:r>
              <a:rPr lang="es-ES" sz="2000" dirty="0">
                <a:solidFill>
                  <a:srgbClr val="009900"/>
                </a:solidFill>
                <a:latin typeface="Calibri" panose="020F0502020204030204" pitchFamily="34" charset="0"/>
                <a:ea typeface="Calibri" panose="020F0502020204030204" pitchFamily="34" charset="0"/>
                <a:cs typeface="Times New Roman" panose="02020603050405020304" pitchFamily="18" charset="0"/>
              </a:rPr>
              <a:t> </a:t>
            </a:r>
            <a:r>
              <a:rPr lang="es-ES" sz="2000" dirty="0">
                <a:latin typeface="Calibri" panose="020F0502020204030204" pitchFamily="34" charset="0"/>
                <a:ea typeface="Calibri" panose="020F0502020204030204" pitchFamily="34" charset="0"/>
                <a:cs typeface="Times New Roman" panose="02020603050405020304" pitchFamily="18" charset="0"/>
              </a:rPr>
              <a:t>y el </a:t>
            </a:r>
            <a:r>
              <a:rPr lang="es-ES" sz="20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“no condicionado a la buena práctica</a:t>
            </a:r>
            <a:r>
              <a:rPr lang="es-ES" sz="20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a:t>
            </a:r>
            <a:r>
              <a:rPr lang="es-ES" sz="2000" dirty="0" smtClean="0">
                <a:latin typeface="Calibri" panose="020F0502020204030204" pitchFamily="34" charset="0"/>
                <a:ea typeface="Calibri" panose="020F0502020204030204" pitchFamily="34" charset="0"/>
                <a:cs typeface="Times New Roman" panose="02020603050405020304" pitchFamily="18" charset="0"/>
              </a:rPr>
              <a:t>.</a:t>
            </a:r>
          </a:p>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smtClean="0">
                <a:solidFill>
                  <a:srgbClr val="996600"/>
                </a:solidFill>
                <a:latin typeface="Calibri" panose="020F0502020204030204" pitchFamily="34" charset="0"/>
                <a:ea typeface="Calibri" panose="020F0502020204030204" pitchFamily="34" charset="0"/>
                <a:cs typeface="Times New Roman" panose="02020603050405020304" pitchFamily="18" charset="0"/>
              </a:rPr>
              <a:t>Involuntariamente </a:t>
            </a:r>
            <a:r>
              <a:rPr lang="es-ES" sz="2000" dirty="0">
                <a:solidFill>
                  <a:srgbClr val="996600"/>
                </a:solidFill>
                <a:latin typeface="Calibri" panose="020F0502020204030204" pitchFamily="34" charset="0"/>
                <a:ea typeface="Calibri" panose="020F0502020204030204" pitchFamily="34" charset="0"/>
                <a:cs typeface="Times New Roman" panose="02020603050405020304" pitchFamily="18" charset="0"/>
              </a:rPr>
              <a:t>cometo</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FF0066"/>
                </a:solidFill>
                <a:latin typeface="Calibri" panose="020F0502020204030204" pitchFamily="34" charset="0"/>
                <a:ea typeface="Calibri" panose="020F0502020204030204" pitchFamily="34" charset="0"/>
                <a:cs typeface="Times New Roman" panose="02020603050405020304" pitchFamily="18" charset="0"/>
              </a:rPr>
              <a:t>1) una injusticia interna</a:t>
            </a:r>
            <a:r>
              <a:rPr lang="es-ES" sz="2000" dirty="0">
                <a:latin typeface="Calibri" panose="020F0502020204030204" pitchFamily="34" charset="0"/>
                <a:ea typeface="Calibri" panose="020F0502020204030204" pitchFamily="34" charset="0"/>
                <a:cs typeface="Times New Roman" panose="02020603050405020304" pitchFamily="18" charset="0"/>
              </a:rPr>
              <a:t>, porque al no distinguir la calidad de las intervenciones sanitarias, desincentivo a las de buena calidad; y </a:t>
            </a:r>
            <a:r>
              <a:rPr lang="es-ES" sz="2000" dirty="0">
                <a:solidFill>
                  <a:srgbClr val="FF0066"/>
                </a:solidFill>
                <a:latin typeface="Calibri" panose="020F0502020204030204" pitchFamily="34" charset="0"/>
                <a:ea typeface="Calibri" panose="020F0502020204030204" pitchFamily="34" charset="0"/>
                <a:cs typeface="Times New Roman" panose="02020603050405020304" pitchFamily="18" charset="0"/>
              </a:rPr>
              <a:t>2) una injusticia externa</a:t>
            </a:r>
            <a:r>
              <a:rPr lang="es-ES" sz="2000" dirty="0">
                <a:latin typeface="Calibri" panose="020F0502020204030204" pitchFamily="34" charset="0"/>
                <a:ea typeface="Calibri" panose="020F0502020204030204" pitchFamily="34" charset="0"/>
                <a:cs typeface="Times New Roman" panose="02020603050405020304" pitchFamily="18" charset="0"/>
              </a:rPr>
              <a:t>, porque los costes de las intervenciones no buenas minoran las inversiones en intervenciones buenas.</a:t>
            </a:r>
          </a:p>
          <a:p>
            <a:pPr algn="just">
              <a:spcAft>
                <a:spcPts val="0"/>
              </a:spcAft>
            </a:pP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endParaRPr lang="es-ES" sz="2000" dirty="0">
              <a:solidFill>
                <a:srgbClr val="008000"/>
              </a:solidFill>
              <a:effectLst/>
              <a:latin typeface="Calibri" panose="020F0502020204030204" pitchFamily="34" charset="0"/>
              <a:ea typeface="FreeSans"/>
              <a:cs typeface="Times New Roman" panose="02020603050405020304" pitchFamily="18" charset="0"/>
            </a:endParaRPr>
          </a:p>
          <a:p>
            <a:pPr algn="just">
              <a:spcAft>
                <a:spcPts val="0"/>
              </a:spcAft>
            </a:pPr>
            <a:endParaRPr lang="es-ES" sz="2000" dirty="0">
              <a:solidFill>
                <a:srgbClr val="008000"/>
              </a:solidFill>
              <a:effectLst/>
              <a:latin typeface="Calibri" panose="020F0502020204030204" pitchFamily="34" charset="0"/>
              <a:ea typeface="FreeSans"/>
              <a:cs typeface="FreeSans"/>
            </a:endParaRPr>
          </a:p>
        </p:txBody>
      </p:sp>
    </p:spTree>
    <p:extLst>
      <p:ext uri="{BB962C8B-B14F-4D97-AF65-F5344CB8AC3E}">
        <p14:creationId xmlns:p14="http://schemas.microsoft.com/office/powerpoint/2010/main" val="118687039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3276422" y="3817677"/>
            <a:ext cx="7828900" cy="4988170"/>
          </a:xfrm>
        </p:spPr>
        <p:txBody>
          <a:bodyPr>
            <a:normAutofit/>
          </a:bodyPr>
          <a:lstStyle/>
          <a:p>
            <a:pPr algn="just">
              <a:spcAft>
                <a:spcPts val="0"/>
              </a:spcAft>
            </a:pP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s-ES" sz="2800" b="1" dirty="0">
                <a:latin typeface="Calibri" panose="020F0502020204030204" pitchFamily="34" charset="0"/>
                <a:ea typeface="Calibri" panose="020F0502020204030204" pitchFamily="34" charset="0"/>
                <a:cs typeface="Times New Roman" panose="02020603050405020304" pitchFamily="18" charset="0"/>
              </a:rPr>
              <a:t>¿FOMENTAR EL CUMPLIMIENTO DE LOS INDICADORES DE PRESCRIPCIÓN?</a:t>
            </a:r>
            <a:endParaRPr lang="es-ES" sz="2000" dirty="0">
              <a:solidFill>
                <a:srgbClr val="008000"/>
              </a:solidFill>
              <a:effectLst/>
              <a:latin typeface="Calibri" panose="020F0502020204030204" pitchFamily="34" charset="0"/>
              <a:ea typeface="FreeSans"/>
              <a:cs typeface="FreeSans"/>
            </a:endParaRPr>
          </a:p>
        </p:txBody>
      </p:sp>
      <p:sp>
        <p:nvSpPr>
          <p:cNvPr id="2" name="Rectángulo 1"/>
          <p:cNvSpPr/>
          <p:nvPr/>
        </p:nvSpPr>
        <p:spPr>
          <a:xfrm>
            <a:off x="3099815" y="3948417"/>
            <a:ext cx="8182113" cy="139220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Tree>
    <p:extLst>
      <p:ext uri="{BB962C8B-B14F-4D97-AF65-F5344CB8AC3E}">
        <p14:creationId xmlns:p14="http://schemas.microsoft.com/office/powerpoint/2010/main" val="8293427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267097" y="697300"/>
            <a:ext cx="9757954" cy="5718219"/>
          </a:xfrm>
        </p:spPr>
        <p:txBody>
          <a:bodyPr>
            <a:normAutofit/>
          </a:bodyPr>
          <a:lstStyle/>
          <a:p>
            <a:pPr algn="just">
              <a:lnSpc>
                <a:spcPct val="120000"/>
              </a:lnSpc>
              <a:spcAft>
                <a:spcPts val="0"/>
              </a:spcAft>
            </a:pPr>
            <a:r>
              <a:rPr lang="es-ES" sz="2000" b="1" dirty="0">
                <a:solidFill>
                  <a:srgbClr val="CC0099"/>
                </a:solidFill>
                <a:latin typeface="Calibri" panose="020F0502020204030204" pitchFamily="34" charset="0"/>
                <a:ea typeface="Calibri" panose="020F0502020204030204" pitchFamily="34" charset="0"/>
                <a:cs typeface="Helvetica" panose="020B0604020202020204" pitchFamily="34" charset="0"/>
              </a:rPr>
              <a:t>ILUSIÓN TELEOLÓGICA: </a:t>
            </a:r>
            <a:r>
              <a:rPr lang="es-ES" sz="2000" dirty="0" smtClean="0">
                <a:latin typeface="Calibri" panose="020F0502020204030204" pitchFamily="34" charset="0"/>
                <a:ea typeface="Calibri" panose="020F0502020204030204" pitchFamily="34" charset="0"/>
                <a:cs typeface="Helvetica" panose="020B0604020202020204" pitchFamily="34" charset="0"/>
              </a:rPr>
              <a:t>Creencia de que una intervención llevada a cabo sin haber deliberado para elegir entre los mejores medios conocidos para alcanzar la misión, telos, intención o propósito, lo alcanzará.  </a:t>
            </a:r>
            <a:r>
              <a:rPr lang="es-ES" sz="2000" dirty="0">
                <a:latin typeface="Calibri" panose="020F0502020204030204" pitchFamily="34" charset="0"/>
                <a:ea typeface="Calibri" panose="020F0502020204030204" pitchFamily="34" charset="0"/>
                <a:cs typeface="Helvetica" panose="020B0604020202020204" pitchFamily="34" charset="0"/>
              </a:rPr>
              <a:t>M</a:t>
            </a:r>
            <a:r>
              <a:rPr lang="es-ES" sz="2000" dirty="0" smtClean="0">
                <a:latin typeface="Calibri" panose="020F0502020204030204" pitchFamily="34" charset="0"/>
                <a:ea typeface="Calibri" panose="020F0502020204030204" pitchFamily="34" charset="0"/>
                <a:cs typeface="Helvetica" panose="020B0604020202020204" pitchFamily="34" charset="0"/>
              </a:rPr>
              <a:t>ás infundada aún es la creencia cuando se trata del </a:t>
            </a:r>
            <a:r>
              <a:rPr lang="es-ES" sz="2000" dirty="0">
                <a:latin typeface="Calibri" panose="020F0502020204030204" pitchFamily="34" charset="0"/>
                <a:ea typeface="Calibri" panose="020F0502020204030204" pitchFamily="34" charset="0"/>
                <a:cs typeface="Helvetica" panose="020B0604020202020204" pitchFamily="34" charset="0"/>
              </a:rPr>
              <a:t>pronunciamiento de un mero “deseo” o una “esperanza” de </a:t>
            </a:r>
            <a:r>
              <a:rPr lang="es-ES" sz="2000" dirty="0" smtClean="0">
                <a:latin typeface="Calibri" panose="020F0502020204030204" pitchFamily="34" charset="0"/>
                <a:ea typeface="Calibri" panose="020F0502020204030204" pitchFamily="34" charset="0"/>
                <a:cs typeface="Helvetica" panose="020B0604020202020204" pitchFamily="34" charset="0"/>
              </a:rPr>
              <a:t>que se cumpla el telos, </a:t>
            </a:r>
            <a:r>
              <a:rPr lang="es-ES" sz="2000" dirty="0">
                <a:latin typeface="Calibri" panose="020F0502020204030204" pitchFamily="34" charset="0"/>
                <a:ea typeface="Calibri" panose="020F0502020204030204" pitchFamily="34" charset="0"/>
                <a:cs typeface="Helvetica" panose="020B0604020202020204" pitchFamily="34" charset="0"/>
              </a:rPr>
              <a:t>pero sin hacer nada por </a:t>
            </a:r>
            <a:r>
              <a:rPr lang="es-ES" sz="2000" dirty="0" smtClean="0">
                <a:latin typeface="Calibri" panose="020F0502020204030204" pitchFamily="34" charset="0"/>
                <a:ea typeface="Calibri" panose="020F0502020204030204" pitchFamily="34" charset="0"/>
                <a:cs typeface="Helvetica" panose="020B0604020202020204" pitchFamily="34" charset="0"/>
              </a:rPr>
              <a:t>conseguirlo.</a:t>
            </a:r>
          </a:p>
          <a:p>
            <a:pPr algn="just">
              <a:lnSpc>
                <a:spcPct val="120000"/>
              </a:lnSpc>
              <a:spcAft>
                <a:spcPts val="0"/>
              </a:spcAft>
            </a:pPr>
            <a:r>
              <a:rPr lang="es-ES" sz="2000" dirty="0" smtClean="0">
                <a:latin typeface="Calibri" panose="020F0502020204030204" pitchFamily="34" charset="0"/>
                <a:ea typeface="Calibri" panose="020F0502020204030204" pitchFamily="34" charset="0"/>
                <a:cs typeface="Helvetica" panose="020B0604020202020204" pitchFamily="34" charset="0"/>
              </a:rPr>
              <a:t>Para poder entender la importancia práctica de la ilusión teleológica e identificarla con facilidad, recordemos previamente la estructura de un razonamiento práctico </a:t>
            </a:r>
            <a:r>
              <a:rPr lang="es-ES" sz="2000" dirty="0">
                <a:solidFill>
                  <a:srgbClr val="008080"/>
                </a:solidFill>
                <a:latin typeface="Calibri" panose="020F0502020204030204" pitchFamily="34" charset="0"/>
                <a:ea typeface="Calibri" panose="020F0502020204030204" pitchFamily="34" charset="0"/>
                <a:cs typeface="Helvetica" panose="020B0604020202020204" pitchFamily="34" charset="0"/>
              </a:rPr>
              <a:t>[1</a:t>
            </a:r>
            <a:r>
              <a:rPr lang="es-ES" sz="2000" dirty="0" smtClean="0">
                <a:solidFill>
                  <a:srgbClr val="008080"/>
                </a:solidFill>
                <a:latin typeface="Calibri" panose="020F0502020204030204" pitchFamily="34" charset="0"/>
                <a:ea typeface="Calibri" panose="020F0502020204030204" pitchFamily="34" charset="0"/>
                <a:cs typeface="Helvetica" panose="020B0604020202020204" pitchFamily="34" charset="0"/>
              </a:rPr>
              <a:t>]</a:t>
            </a:r>
            <a:r>
              <a:rPr lang="es-ES" sz="2000" dirty="0" smtClean="0">
                <a:latin typeface="Calibri" panose="020F0502020204030204" pitchFamily="34" charset="0"/>
                <a:ea typeface="Calibri" panose="020F0502020204030204" pitchFamily="34" charset="0"/>
                <a:cs typeface="Helvetica" panose="020B0604020202020204" pitchFamily="34" charset="0"/>
              </a:rPr>
              <a:t>.</a:t>
            </a:r>
            <a:endParaRPr lang="es-ES" sz="2000" dirty="0">
              <a:latin typeface="Calibri" panose="020F0502020204030204" pitchFamily="34" charset="0"/>
              <a:ea typeface="Calibri" panose="020F0502020204030204" pitchFamily="34" charset="0"/>
              <a:cs typeface="Helvetica" panose="020B0604020202020204" pitchFamily="34" charset="0"/>
            </a:endParaRPr>
          </a:p>
          <a:p>
            <a:pPr algn="just">
              <a:lnSpc>
                <a:spcPct val="120000"/>
              </a:lnSpc>
              <a:spcAft>
                <a:spcPts val="0"/>
              </a:spcAft>
            </a:pPr>
            <a:endParaRPr lang="es-ES" sz="2000" dirty="0" smtClean="0">
              <a:latin typeface="Calibri" panose="020F0502020204030204" pitchFamily="34" charset="0"/>
              <a:ea typeface="Calibri" panose="020F0502020204030204" pitchFamily="34" charset="0"/>
              <a:cs typeface="Helvetica" panose="020B0604020202020204" pitchFamily="34" charset="0"/>
            </a:endParaRPr>
          </a:p>
          <a:p>
            <a:pPr algn="just">
              <a:lnSpc>
                <a:spcPct val="120000"/>
              </a:lnSpc>
              <a:spcAft>
                <a:spcPts val="0"/>
              </a:spcAft>
            </a:pPr>
            <a:r>
              <a:rPr lang="es-ES" sz="1600" dirty="0" smtClean="0">
                <a:solidFill>
                  <a:srgbClr val="008080"/>
                </a:solidFill>
                <a:latin typeface="Calibri" panose="020F0502020204030204" pitchFamily="34" charset="0"/>
                <a:ea typeface="Calibri" panose="020F0502020204030204" pitchFamily="34" charset="0"/>
                <a:cs typeface="Helvetica" panose="020B0604020202020204" pitchFamily="34" charset="0"/>
              </a:rPr>
              <a:t>[1]</a:t>
            </a:r>
            <a:r>
              <a:rPr lang="es-ES" sz="1600" dirty="0" smtClean="0">
                <a:latin typeface="Calibri" panose="020F0502020204030204" pitchFamily="34" charset="0"/>
                <a:ea typeface="Calibri" panose="020F0502020204030204" pitchFamily="34" charset="0"/>
                <a:cs typeface="Helvetica" panose="020B0604020202020204" pitchFamily="34" charset="0"/>
              </a:rPr>
              <a:t> Si no se recuerda, véase: Sánchez-Robles G, Montaño-Barrientos A. </a:t>
            </a:r>
            <a:r>
              <a:rPr lang="es-ES" sz="1600" i="1" dirty="0" smtClean="0">
                <a:latin typeface="Calibri" panose="020F0502020204030204" pitchFamily="34" charset="0"/>
                <a:ea typeface="Calibri" panose="020F0502020204030204" pitchFamily="34" charset="0"/>
                <a:cs typeface="Times New Roman" panose="02020603050405020304" pitchFamily="18" charset="0"/>
              </a:rPr>
              <a:t>“</a:t>
            </a:r>
            <a:r>
              <a:rPr lang="es-ES" sz="1600" i="1" dirty="0">
                <a:latin typeface="Calibri" panose="020F0502020204030204" pitchFamily="34" charset="0"/>
                <a:ea typeface="Calibri" panose="020F0502020204030204" pitchFamily="34" charset="0"/>
                <a:cs typeface="Times New Roman" panose="02020603050405020304" pitchFamily="18" charset="0"/>
              </a:rPr>
              <a:t>Apuntes sobre el razonamiento práctico para navegantes sanitarios</a:t>
            </a:r>
            <a:r>
              <a:rPr lang="es-ES" sz="1600" i="1" dirty="0" smtClean="0">
                <a:latin typeface="Calibri" panose="020F0502020204030204" pitchFamily="34" charset="0"/>
                <a:ea typeface="Calibri" panose="020F0502020204030204" pitchFamily="34" charset="0"/>
                <a:cs typeface="Times New Roman" panose="02020603050405020304" pitchFamily="18" charset="0"/>
              </a:rPr>
              <a:t>”</a:t>
            </a:r>
            <a:r>
              <a:rPr lang="es-ES" sz="1600" dirty="0" smtClean="0">
                <a:latin typeface="Calibri" panose="020F0502020204030204" pitchFamily="34" charset="0"/>
                <a:ea typeface="Calibri" panose="020F0502020204030204" pitchFamily="34" charset="0"/>
                <a:cs typeface="Times New Roman" panose="02020603050405020304" pitchFamily="18" charset="0"/>
              </a:rPr>
              <a:t>. Web </a:t>
            </a:r>
            <a:r>
              <a:rPr lang="es-ES" sz="1600" u="sng" dirty="0" smtClean="0">
                <a:solidFill>
                  <a:srgbClr val="0563C1"/>
                </a:solidFill>
                <a:latin typeface="Calibri" panose="020F0502020204030204" pitchFamily="34" charset="0"/>
                <a:ea typeface="Calibri" panose="020F0502020204030204" pitchFamily="34" charset="0"/>
                <a:cs typeface="Times New Roman" panose="02020603050405020304" pitchFamily="18" charset="0"/>
              </a:rPr>
              <a:t>evalmed.es</a:t>
            </a:r>
            <a:r>
              <a:rPr lang="es-ES" sz="1600" dirty="0" smtClean="0">
                <a:latin typeface="Calibri" panose="020F0502020204030204" pitchFamily="34" charset="0"/>
                <a:ea typeface="Calibri" panose="020F0502020204030204" pitchFamily="34" charset="0"/>
                <a:cs typeface="Times New Roman" panose="02020603050405020304" pitchFamily="18" charset="0"/>
              </a:rPr>
              <a:t>; 22-may-2018. Disponible en: </a:t>
            </a:r>
            <a:r>
              <a:rPr lang="es-ES" sz="1600" u="sng" dirty="0" smtClean="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2"/>
              </a:rPr>
              <a:t>http</a:t>
            </a:r>
            <a:r>
              <a:rPr lang="es-ES" sz="16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2"/>
              </a:rPr>
              <a:t>://evalmedicamento.weebly.com/med-reflexiva/apuntes-para-navegantes-sanitarios-sobre-el-razonamiento-practico-galo-a-sanchez-y-antonio-montano</a:t>
            </a:r>
            <a:endParaRPr lang="es-ES" sz="16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endParaRPr lang="es-ES" sz="2000" dirty="0">
              <a:solidFill>
                <a:srgbClr val="008000"/>
              </a:solidFill>
              <a:effectLst/>
              <a:latin typeface="Calibri" panose="020F0502020204030204" pitchFamily="34" charset="0"/>
              <a:ea typeface="FreeSans"/>
              <a:cs typeface="Times New Roman" panose="02020603050405020304" pitchFamily="18" charset="0"/>
            </a:endParaRPr>
          </a:p>
          <a:p>
            <a:pPr algn="just">
              <a:spcAft>
                <a:spcPts val="0"/>
              </a:spcAft>
            </a:pPr>
            <a:endParaRPr lang="es-ES" sz="2000" dirty="0">
              <a:solidFill>
                <a:srgbClr val="008000"/>
              </a:solidFill>
              <a:effectLst/>
              <a:latin typeface="Calibri" panose="020F0502020204030204" pitchFamily="34" charset="0"/>
              <a:ea typeface="FreeSans"/>
              <a:cs typeface="FreeSans"/>
            </a:endParaRPr>
          </a:p>
        </p:txBody>
      </p:sp>
    </p:spTree>
    <p:extLst>
      <p:ext uri="{BB962C8B-B14F-4D97-AF65-F5344CB8AC3E}">
        <p14:creationId xmlns:p14="http://schemas.microsoft.com/office/powerpoint/2010/main" val="3204595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20462" y="769677"/>
            <a:ext cx="9800824" cy="4988170"/>
          </a:xfrm>
        </p:spPr>
        <p:txBody>
          <a:bodyPr>
            <a:normAutofit/>
          </a:bodyPr>
          <a:lstStyle/>
          <a:p>
            <a:pPr algn="just">
              <a:spcAft>
                <a:spcPts val="0"/>
              </a:spcAft>
            </a:pP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endParaRPr lang="es-ES" sz="2000" dirty="0">
              <a:solidFill>
                <a:srgbClr val="008000"/>
              </a:solidFill>
              <a:effectLst/>
              <a:latin typeface="Calibri" panose="020F0502020204030204" pitchFamily="34" charset="0"/>
              <a:ea typeface="FreeSans"/>
              <a:cs typeface="Times New Roman" panose="02020603050405020304" pitchFamily="18" charset="0"/>
            </a:endParaRPr>
          </a:p>
          <a:p>
            <a:pPr algn="just">
              <a:spcAft>
                <a:spcPts val="0"/>
              </a:spcAft>
            </a:pPr>
            <a:endParaRPr lang="es-ES" sz="2000" dirty="0">
              <a:solidFill>
                <a:srgbClr val="008000"/>
              </a:solidFill>
              <a:effectLst/>
              <a:latin typeface="Calibri" panose="020F0502020204030204" pitchFamily="34" charset="0"/>
              <a:ea typeface="FreeSans"/>
              <a:cs typeface="FreeSans"/>
            </a:endParaRPr>
          </a:p>
        </p:txBody>
      </p:sp>
      <p:pic>
        <p:nvPicPr>
          <p:cNvPr id="2" name="Imagen 1"/>
          <p:cNvPicPr>
            <a:picLocks noChangeAspect="1"/>
          </p:cNvPicPr>
          <p:nvPr/>
        </p:nvPicPr>
        <p:blipFill>
          <a:blip r:embed="rId2"/>
          <a:stretch>
            <a:fillRect/>
          </a:stretch>
        </p:blipFill>
        <p:spPr>
          <a:xfrm>
            <a:off x="1099584" y="137171"/>
            <a:ext cx="9842580" cy="6547960"/>
          </a:xfrm>
          <a:prstGeom prst="rect">
            <a:avLst/>
          </a:prstGeom>
        </p:spPr>
      </p:pic>
    </p:spTree>
    <p:extLst>
      <p:ext uri="{BB962C8B-B14F-4D97-AF65-F5344CB8AC3E}">
        <p14:creationId xmlns:p14="http://schemas.microsoft.com/office/powerpoint/2010/main" val="277607698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20462" y="769677"/>
            <a:ext cx="9800824" cy="4988170"/>
          </a:xfrm>
        </p:spPr>
        <p:txBody>
          <a:bodyPr>
            <a:normAutofit/>
          </a:bodyPr>
          <a:lstStyle/>
          <a:p>
            <a:pPr algn="just">
              <a:lnSpc>
                <a:spcPct val="100000"/>
              </a:lnSpc>
            </a:pPr>
            <a:r>
              <a:rPr lang="es-ES" sz="2000" dirty="0">
                <a:latin typeface="Calibri" panose="020F0502020204030204" pitchFamily="34" charset="0"/>
                <a:ea typeface="Calibri" panose="020F0502020204030204" pitchFamily="34" charset="0"/>
                <a:cs typeface="Times New Roman" panose="02020603050405020304" pitchFamily="18" charset="0"/>
              </a:rPr>
              <a:t>	Debo defender y tender al </a:t>
            </a:r>
            <a:r>
              <a:rPr lang="es-ES" sz="2000" b="1" dirty="0">
                <a:solidFill>
                  <a:srgbClr val="009900"/>
                </a:solidFill>
                <a:latin typeface="Calibri" panose="020F0502020204030204" pitchFamily="34" charset="0"/>
                <a:ea typeface="Calibri" panose="020F0502020204030204" pitchFamily="34" charset="0"/>
                <a:cs typeface="Times New Roman" panose="02020603050405020304" pitchFamily="18" charset="0"/>
              </a:rPr>
              <a:t>”Cumplimiento de indicadores condicionado a la buena práctica”</a:t>
            </a:r>
            <a:r>
              <a:rPr lang="es-ES" sz="2000" dirty="0">
                <a:latin typeface="Calibri" panose="020F0502020204030204" pitchFamily="34" charset="0"/>
                <a:ea typeface="Calibri" panose="020F0502020204030204" pitchFamily="34" charset="0"/>
                <a:cs typeface="Times New Roman" panose="02020603050405020304" pitchFamily="18" charset="0"/>
              </a:rPr>
              <a:t>, es decir con los mejores medios deliberados para cumplir la </a:t>
            </a:r>
            <a:r>
              <a:rPr lang="es-ES" sz="2000" dirty="0" smtClean="0">
                <a:latin typeface="Calibri" panose="020F0502020204030204" pitchFamily="34" charset="0"/>
                <a:ea typeface="Calibri" panose="020F0502020204030204" pitchFamily="34" charset="0"/>
                <a:cs typeface="Times New Roman" panose="02020603050405020304" pitchFamily="18" charset="0"/>
              </a:rPr>
              <a:t>misión, porque </a:t>
            </a:r>
            <a:r>
              <a:rPr lang="es-ES" sz="2000" dirty="0">
                <a:latin typeface="Calibri" panose="020F0502020204030204" pitchFamily="34" charset="0"/>
                <a:ea typeface="Calibri" panose="020F0502020204030204" pitchFamily="34" charset="0"/>
                <a:cs typeface="Times New Roman" panose="02020603050405020304" pitchFamily="18" charset="0"/>
              </a:rPr>
              <a:t>si no lo especifico y defiendo inespecíficamente el </a:t>
            </a:r>
            <a:r>
              <a:rPr lang="es-ES" sz="2000" b="1" dirty="0">
                <a:solidFill>
                  <a:srgbClr val="FF9900"/>
                </a:solidFill>
                <a:latin typeface="Calibri" panose="020F0502020204030204" pitchFamily="34" charset="0"/>
                <a:ea typeface="Calibri" panose="020F0502020204030204" pitchFamily="34" charset="0"/>
                <a:cs typeface="Times New Roman" panose="02020603050405020304" pitchFamily="18" charset="0"/>
              </a:rPr>
              <a:t>“Cumplimiento de indicadores”</a:t>
            </a:r>
            <a:r>
              <a:rPr lang="es-ES" sz="2000" dirty="0">
                <a:latin typeface="Calibri" panose="020F0502020204030204" pitchFamily="34" charset="0"/>
                <a:ea typeface="Calibri" panose="020F0502020204030204" pitchFamily="34" charset="0"/>
                <a:cs typeface="Times New Roman" panose="02020603050405020304" pitchFamily="18" charset="0"/>
              </a:rPr>
              <a:t>, entonces incurro en una contradicción (en forma de paradoja pragmática) pues estoy defendiendo simultáneamente el </a:t>
            </a:r>
            <a:r>
              <a:rPr lang="es-ES" sz="2000" b="1" dirty="0">
                <a:solidFill>
                  <a:srgbClr val="009900"/>
                </a:solidFill>
                <a:latin typeface="Calibri" panose="020F0502020204030204" pitchFamily="34" charset="0"/>
                <a:ea typeface="Calibri" panose="020F0502020204030204" pitchFamily="34" charset="0"/>
                <a:cs typeface="Times New Roman" panose="02020603050405020304" pitchFamily="18" charset="0"/>
              </a:rPr>
              <a:t>“condicionado a la buena práctica” </a:t>
            </a:r>
            <a:r>
              <a:rPr lang="es-ES" sz="2000" dirty="0">
                <a:latin typeface="Calibri" panose="020F0502020204030204" pitchFamily="34" charset="0"/>
                <a:ea typeface="Calibri" panose="020F0502020204030204" pitchFamily="34" charset="0"/>
                <a:cs typeface="Times New Roman" panose="02020603050405020304" pitchFamily="18" charset="0"/>
              </a:rPr>
              <a:t>y el </a:t>
            </a:r>
            <a:r>
              <a:rPr lang="es-ES" sz="20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“no condicionado a la buena práctica”</a:t>
            </a:r>
            <a:r>
              <a:rPr lang="es-ES" sz="2000" dirty="0">
                <a:latin typeface="Calibri" panose="020F0502020204030204" pitchFamily="34" charset="0"/>
                <a:ea typeface="Calibri" panose="020F0502020204030204" pitchFamily="34" charset="0"/>
                <a:cs typeface="Times New Roman" panose="02020603050405020304" pitchFamily="18" charset="0"/>
              </a:rPr>
              <a:t>. </a:t>
            </a:r>
            <a:endParaRPr lang="es-ES" sz="20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pPr>
            <a:r>
              <a:rPr lang="es-ES" sz="2000" dirty="0">
                <a:solidFill>
                  <a:srgbClr val="996600"/>
                </a:solidFill>
                <a:latin typeface="Calibri" panose="020F0502020204030204" pitchFamily="34" charset="0"/>
                <a:ea typeface="Calibri" panose="020F0502020204030204" pitchFamily="34" charset="0"/>
                <a:cs typeface="Times New Roman" panose="02020603050405020304" pitchFamily="18" charset="0"/>
              </a:rPr>
              <a:t>	</a:t>
            </a:r>
            <a:r>
              <a:rPr lang="es-ES" sz="2000" dirty="0" smtClean="0">
                <a:solidFill>
                  <a:srgbClr val="996600"/>
                </a:solidFill>
                <a:latin typeface="Calibri" panose="020F0502020204030204" pitchFamily="34" charset="0"/>
                <a:ea typeface="Calibri" panose="020F0502020204030204" pitchFamily="34" charset="0"/>
                <a:cs typeface="Times New Roman" panose="02020603050405020304" pitchFamily="18" charset="0"/>
              </a:rPr>
              <a:t>Involuntariamente </a:t>
            </a:r>
            <a:r>
              <a:rPr lang="es-ES" sz="2000" dirty="0">
                <a:solidFill>
                  <a:srgbClr val="996600"/>
                </a:solidFill>
                <a:latin typeface="Calibri" panose="020F0502020204030204" pitchFamily="34" charset="0"/>
                <a:ea typeface="Calibri" panose="020F0502020204030204" pitchFamily="34" charset="0"/>
                <a:cs typeface="Times New Roman" panose="02020603050405020304" pitchFamily="18" charset="0"/>
              </a:rPr>
              <a:t>cometo</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FF0066"/>
                </a:solidFill>
                <a:latin typeface="Calibri" panose="020F0502020204030204" pitchFamily="34" charset="0"/>
                <a:ea typeface="Calibri" panose="020F0502020204030204" pitchFamily="34" charset="0"/>
                <a:cs typeface="Times New Roman" panose="02020603050405020304" pitchFamily="18" charset="0"/>
              </a:rPr>
              <a:t>1) una injusticia interna</a:t>
            </a:r>
            <a:r>
              <a:rPr lang="es-ES" sz="2000" dirty="0">
                <a:latin typeface="Calibri" panose="020F0502020204030204" pitchFamily="34" charset="0"/>
                <a:ea typeface="Calibri" panose="020F0502020204030204" pitchFamily="34" charset="0"/>
                <a:cs typeface="Times New Roman" panose="02020603050405020304" pitchFamily="18" charset="0"/>
              </a:rPr>
              <a:t>, porque al no distinguir la calidad de las intervenciones sanitarias, desincentivo a las de buena calidad; y </a:t>
            </a:r>
            <a:r>
              <a:rPr lang="es-ES" sz="2000" dirty="0">
                <a:solidFill>
                  <a:srgbClr val="FF0066"/>
                </a:solidFill>
                <a:latin typeface="Calibri" panose="020F0502020204030204" pitchFamily="34" charset="0"/>
                <a:ea typeface="Calibri" panose="020F0502020204030204" pitchFamily="34" charset="0"/>
                <a:cs typeface="Times New Roman" panose="02020603050405020304" pitchFamily="18" charset="0"/>
              </a:rPr>
              <a:t>2) una injusticia externa</a:t>
            </a:r>
            <a:r>
              <a:rPr lang="es-ES" sz="2000" dirty="0">
                <a:latin typeface="Calibri" panose="020F0502020204030204" pitchFamily="34" charset="0"/>
                <a:ea typeface="Calibri" panose="020F0502020204030204" pitchFamily="34" charset="0"/>
                <a:cs typeface="Times New Roman" panose="02020603050405020304" pitchFamily="18" charset="0"/>
              </a:rPr>
              <a:t>, porque los costes de las intervenciones no buenas minoran las inversiones en intervenciones buenas.</a:t>
            </a:r>
          </a:p>
          <a:p>
            <a:pPr algn="just">
              <a:lnSpc>
                <a:spcPct val="100000"/>
              </a:lnSpc>
              <a:spcAft>
                <a:spcPts val="0"/>
              </a:spcAft>
            </a:pP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endParaRPr lang="es-ES" sz="2000" dirty="0">
              <a:solidFill>
                <a:srgbClr val="008000"/>
              </a:solidFill>
              <a:effectLst/>
              <a:latin typeface="Calibri" panose="020F0502020204030204" pitchFamily="34" charset="0"/>
              <a:ea typeface="FreeSans"/>
              <a:cs typeface="Times New Roman" panose="02020603050405020304" pitchFamily="18" charset="0"/>
            </a:endParaRPr>
          </a:p>
          <a:p>
            <a:pPr algn="just">
              <a:spcAft>
                <a:spcPts val="0"/>
              </a:spcAft>
            </a:pPr>
            <a:endParaRPr lang="es-ES" sz="2000" dirty="0">
              <a:solidFill>
                <a:srgbClr val="008000"/>
              </a:solidFill>
              <a:effectLst/>
              <a:latin typeface="Calibri" panose="020F0502020204030204" pitchFamily="34" charset="0"/>
              <a:ea typeface="FreeSans"/>
              <a:cs typeface="FreeSans"/>
            </a:endParaRPr>
          </a:p>
        </p:txBody>
      </p:sp>
    </p:spTree>
    <p:extLst>
      <p:ext uri="{BB962C8B-B14F-4D97-AF65-F5344CB8AC3E}">
        <p14:creationId xmlns:p14="http://schemas.microsoft.com/office/powerpoint/2010/main" val="156294471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4739462" y="3948417"/>
            <a:ext cx="7828900" cy="4988170"/>
          </a:xfrm>
        </p:spPr>
        <p:txBody>
          <a:bodyPr>
            <a:normAutofit/>
          </a:bodyPr>
          <a:lstStyle/>
          <a:p>
            <a:pPr algn="just">
              <a:spcAft>
                <a:spcPts val="0"/>
              </a:spcAft>
            </a:pP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s-ES" sz="2800" b="1" dirty="0">
                <a:latin typeface="Calibri" panose="020F0502020204030204" pitchFamily="34" charset="0"/>
                <a:ea typeface="Calibri" panose="020F0502020204030204" pitchFamily="34" charset="0"/>
                <a:cs typeface="Times New Roman" panose="02020603050405020304" pitchFamily="18" charset="0"/>
              </a:rPr>
              <a:t>¿FOMENTAR </a:t>
            </a:r>
            <a:r>
              <a:rPr lang="es-ES" sz="2800" b="1" dirty="0" smtClean="0">
                <a:latin typeface="Calibri" panose="020F0502020204030204" pitchFamily="34" charset="0"/>
                <a:ea typeface="Calibri" panose="020F0502020204030204" pitchFamily="34" charset="0"/>
                <a:cs typeface="Times New Roman" panose="02020603050405020304" pitchFamily="18" charset="0"/>
              </a:rPr>
              <a:t>LA ATENCIÓN PRIMARIA?</a:t>
            </a:r>
            <a:endParaRPr lang="es-ES" sz="2000" dirty="0">
              <a:solidFill>
                <a:srgbClr val="008000"/>
              </a:solidFill>
              <a:effectLst/>
              <a:latin typeface="Calibri" panose="020F0502020204030204" pitchFamily="34" charset="0"/>
              <a:ea typeface="FreeSans"/>
              <a:cs typeface="FreeSans"/>
            </a:endParaRPr>
          </a:p>
        </p:txBody>
      </p:sp>
      <p:sp>
        <p:nvSpPr>
          <p:cNvPr id="2" name="Rectángulo 1"/>
          <p:cNvSpPr/>
          <p:nvPr/>
        </p:nvSpPr>
        <p:spPr>
          <a:xfrm>
            <a:off x="4624253" y="3948417"/>
            <a:ext cx="6230982" cy="139220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Tree>
    <p:extLst>
      <p:ext uri="{BB962C8B-B14F-4D97-AF65-F5344CB8AC3E}">
        <p14:creationId xmlns:p14="http://schemas.microsoft.com/office/powerpoint/2010/main" val="274110890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20462" y="769677"/>
            <a:ext cx="9800824" cy="4988170"/>
          </a:xfrm>
        </p:spPr>
        <p:txBody>
          <a:bodyPr>
            <a:normAutofit/>
          </a:bodyPr>
          <a:lstStyle/>
          <a:p>
            <a:pPr algn="just">
              <a:spcAft>
                <a:spcPts val="0"/>
              </a:spcAft>
            </a:pP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endParaRPr lang="es-ES" sz="2000" dirty="0">
              <a:solidFill>
                <a:srgbClr val="008000"/>
              </a:solidFill>
              <a:effectLst/>
              <a:latin typeface="Calibri" panose="020F0502020204030204" pitchFamily="34" charset="0"/>
              <a:ea typeface="FreeSans"/>
              <a:cs typeface="Times New Roman" panose="02020603050405020304" pitchFamily="18" charset="0"/>
            </a:endParaRPr>
          </a:p>
          <a:p>
            <a:pPr algn="just">
              <a:spcAft>
                <a:spcPts val="0"/>
              </a:spcAft>
            </a:pPr>
            <a:endParaRPr lang="es-ES" sz="2000" dirty="0">
              <a:solidFill>
                <a:srgbClr val="008000"/>
              </a:solidFill>
              <a:effectLst/>
              <a:latin typeface="Calibri" panose="020F0502020204030204" pitchFamily="34" charset="0"/>
              <a:ea typeface="FreeSans"/>
              <a:cs typeface="FreeSans"/>
            </a:endParaRPr>
          </a:p>
        </p:txBody>
      </p:sp>
      <p:pic>
        <p:nvPicPr>
          <p:cNvPr id="4" name="Imagen 3"/>
          <p:cNvPicPr>
            <a:picLocks noChangeAspect="1"/>
          </p:cNvPicPr>
          <p:nvPr/>
        </p:nvPicPr>
        <p:blipFill>
          <a:blip r:embed="rId2"/>
          <a:stretch>
            <a:fillRect/>
          </a:stretch>
        </p:blipFill>
        <p:spPr>
          <a:xfrm>
            <a:off x="1200748" y="100548"/>
            <a:ext cx="9640251" cy="6630458"/>
          </a:xfrm>
          <a:prstGeom prst="rect">
            <a:avLst/>
          </a:prstGeom>
        </p:spPr>
      </p:pic>
    </p:spTree>
    <p:extLst>
      <p:ext uri="{BB962C8B-B14F-4D97-AF65-F5344CB8AC3E}">
        <p14:creationId xmlns:p14="http://schemas.microsoft.com/office/powerpoint/2010/main" val="423036580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26435" y="769677"/>
            <a:ext cx="9806607" cy="4988170"/>
          </a:xfrm>
        </p:spPr>
        <p:txBody>
          <a:bodyPr>
            <a:normAutofit/>
          </a:bodyPr>
          <a:lstStyle/>
          <a:p>
            <a:pPr algn="just">
              <a:lnSpc>
                <a:spcPct val="100000"/>
              </a:lnSpc>
            </a:pPr>
            <a:r>
              <a:rPr lang="es-ES" sz="2000" dirty="0">
                <a:latin typeface="Calibri" panose="020F0502020204030204" pitchFamily="34" charset="0"/>
                <a:ea typeface="Calibri" panose="020F0502020204030204" pitchFamily="34" charset="0"/>
                <a:cs typeface="Times New Roman" panose="02020603050405020304" pitchFamily="18" charset="0"/>
              </a:rPr>
              <a:t>	Debo defender y tender a la </a:t>
            </a:r>
            <a:r>
              <a:rPr lang="es-ES" sz="2000" b="1" dirty="0">
                <a:solidFill>
                  <a:srgbClr val="009900"/>
                </a:solidFill>
                <a:latin typeface="Calibri" panose="020F0502020204030204" pitchFamily="34" charset="0"/>
                <a:ea typeface="Calibri" panose="020F0502020204030204" pitchFamily="34" charset="0"/>
                <a:cs typeface="Times New Roman" panose="02020603050405020304" pitchFamily="18" charset="0"/>
              </a:rPr>
              <a:t>”Atención Primaria con los mejores medios deliberados para cumplir la </a:t>
            </a:r>
            <a:r>
              <a:rPr lang="es-ES" sz="2000" b="1" dirty="0" smtClean="0">
                <a:solidFill>
                  <a:srgbClr val="009900"/>
                </a:solidFill>
                <a:latin typeface="Calibri" panose="020F0502020204030204" pitchFamily="34" charset="0"/>
                <a:ea typeface="Calibri" panose="020F0502020204030204" pitchFamily="34" charset="0"/>
                <a:cs typeface="Times New Roman" panose="02020603050405020304" pitchFamily="18" charset="0"/>
              </a:rPr>
              <a:t>misión”</a:t>
            </a:r>
            <a:r>
              <a:rPr lang="es-ES" sz="2000" dirty="0" smtClean="0">
                <a:latin typeface="Calibri" panose="020F0502020204030204" pitchFamily="34" charset="0"/>
                <a:ea typeface="Calibri" panose="020F0502020204030204" pitchFamily="34" charset="0"/>
                <a:cs typeface="Times New Roman" panose="02020603050405020304" pitchFamily="18" charset="0"/>
              </a:rPr>
              <a:t>, porque si no lo </a:t>
            </a:r>
            <a:r>
              <a:rPr lang="es-ES" sz="2000" dirty="0">
                <a:latin typeface="Calibri" panose="020F0502020204030204" pitchFamily="34" charset="0"/>
                <a:ea typeface="Calibri" panose="020F0502020204030204" pitchFamily="34" charset="0"/>
                <a:cs typeface="Times New Roman" panose="02020603050405020304" pitchFamily="18" charset="0"/>
              </a:rPr>
              <a:t>especifico y defiendo inespecíficamente el </a:t>
            </a:r>
            <a:r>
              <a:rPr lang="es-ES" sz="2000" b="1" dirty="0">
                <a:solidFill>
                  <a:srgbClr val="FF9900"/>
                </a:solidFill>
                <a:latin typeface="Calibri" panose="020F0502020204030204" pitchFamily="34" charset="0"/>
                <a:ea typeface="Calibri" panose="020F0502020204030204" pitchFamily="34" charset="0"/>
                <a:cs typeface="Times New Roman" panose="02020603050405020304" pitchFamily="18" charset="0"/>
              </a:rPr>
              <a:t>“Atención Primaria”</a:t>
            </a:r>
            <a:r>
              <a:rPr lang="es-ES" sz="2000" dirty="0">
                <a:latin typeface="Calibri" panose="020F0502020204030204" pitchFamily="34" charset="0"/>
                <a:ea typeface="Calibri" panose="020F0502020204030204" pitchFamily="34" charset="0"/>
                <a:cs typeface="Times New Roman" panose="02020603050405020304" pitchFamily="18" charset="0"/>
              </a:rPr>
              <a:t>, entonces incurro en una contradicción (en forma de paradoja pragmática) pues estoy defendiendo simultáneamente la </a:t>
            </a:r>
            <a:r>
              <a:rPr lang="es-ES" sz="2000" b="1" dirty="0" smtClean="0">
                <a:solidFill>
                  <a:srgbClr val="009900"/>
                </a:solidFill>
                <a:latin typeface="Calibri" panose="020F0502020204030204" pitchFamily="34" charset="0"/>
                <a:ea typeface="Calibri" panose="020F0502020204030204" pitchFamily="34" charset="0"/>
                <a:cs typeface="Times New Roman" panose="02020603050405020304" pitchFamily="18" charset="0"/>
              </a:rPr>
              <a:t>“condicionada a la misión” </a:t>
            </a:r>
            <a:r>
              <a:rPr lang="es-ES" sz="2000" dirty="0">
                <a:latin typeface="Calibri" panose="020F0502020204030204" pitchFamily="34" charset="0"/>
                <a:ea typeface="Calibri" panose="020F0502020204030204" pitchFamily="34" charset="0"/>
                <a:cs typeface="Times New Roman" panose="02020603050405020304" pitchFamily="18" charset="0"/>
              </a:rPr>
              <a:t>y el </a:t>
            </a:r>
            <a:r>
              <a:rPr lang="es-ES" sz="20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“no </a:t>
            </a:r>
            <a:r>
              <a:rPr lang="es-ES" sz="20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condicionada a la misión”</a:t>
            </a:r>
            <a:r>
              <a:rPr lang="es-ES" sz="2000" dirty="0" smtClean="0">
                <a:latin typeface="Calibri" panose="020F0502020204030204" pitchFamily="34" charset="0"/>
                <a:ea typeface="Calibri" panose="020F0502020204030204" pitchFamily="34" charset="0"/>
                <a:cs typeface="Times New Roman" panose="02020603050405020304" pitchFamily="18" charset="0"/>
              </a:rPr>
              <a:t>. </a:t>
            </a:r>
          </a:p>
          <a:p>
            <a:pPr algn="just">
              <a:lnSpc>
                <a:spcPct val="100000"/>
              </a:lnSpc>
            </a:pPr>
            <a:r>
              <a:rPr lang="es-ES" sz="2000" dirty="0" smtClean="0">
                <a:solidFill>
                  <a:srgbClr val="996600"/>
                </a:solidFill>
                <a:latin typeface="Calibri" panose="020F0502020204030204" pitchFamily="34" charset="0"/>
                <a:ea typeface="Calibri" panose="020F0502020204030204" pitchFamily="34" charset="0"/>
                <a:cs typeface="Times New Roman" panose="02020603050405020304" pitchFamily="18" charset="0"/>
              </a:rPr>
              <a:t>	Involuntariamente </a:t>
            </a:r>
            <a:r>
              <a:rPr lang="es-ES" sz="2000" dirty="0">
                <a:solidFill>
                  <a:srgbClr val="996600"/>
                </a:solidFill>
                <a:latin typeface="Calibri" panose="020F0502020204030204" pitchFamily="34" charset="0"/>
                <a:ea typeface="Calibri" panose="020F0502020204030204" pitchFamily="34" charset="0"/>
                <a:cs typeface="Times New Roman" panose="02020603050405020304" pitchFamily="18" charset="0"/>
              </a:rPr>
              <a:t>cometo</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FF0066"/>
                </a:solidFill>
                <a:latin typeface="Calibri" panose="020F0502020204030204" pitchFamily="34" charset="0"/>
                <a:ea typeface="Calibri" panose="020F0502020204030204" pitchFamily="34" charset="0"/>
                <a:cs typeface="Times New Roman" panose="02020603050405020304" pitchFamily="18" charset="0"/>
              </a:rPr>
              <a:t>1) una injusticia interna</a:t>
            </a:r>
            <a:r>
              <a:rPr lang="es-ES" sz="2000" dirty="0">
                <a:latin typeface="Calibri" panose="020F0502020204030204" pitchFamily="34" charset="0"/>
                <a:ea typeface="Calibri" panose="020F0502020204030204" pitchFamily="34" charset="0"/>
                <a:cs typeface="Times New Roman" panose="02020603050405020304" pitchFamily="18" charset="0"/>
              </a:rPr>
              <a:t>, porque al no distinguir la calidad de las intervenciones sanitarias, desincentivo a las de buena calidad; y </a:t>
            </a:r>
            <a:r>
              <a:rPr lang="es-ES" sz="2000" dirty="0">
                <a:solidFill>
                  <a:srgbClr val="FF0066"/>
                </a:solidFill>
                <a:latin typeface="Calibri" panose="020F0502020204030204" pitchFamily="34" charset="0"/>
                <a:ea typeface="Calibri" panose="020F0502020204030204" pitchFamily="34" charset="0"/>
                <a:cs typeface="Times New Roman" panose="02020603050405020304" pitchFamily="18" charset="0"/>
              </a:rPr>
              <a:t>2) una injusticia externa</a:t>
            </a:r>
            <a:r>
              <a:rPr lang="es-ES" sz="2000" dirty="0">
                <a:latin typeface="Calibri" panose="020F0502020204030204" pitchFamily="34" charset="0"/>
                <a:ea typeface="Calibri" panose="020F0502020204030204" pitchFamily="34" charset="0"/>
                <a:cs typeface="Times New Roman" panose="02020603050405020304" pitchFamily="18" charset="0"/>
              </a:rPr>
              <a:t>, porque los costes de las intervenciones no buenas minoran las inversiones en intervenciones buenas.</a:t>
            </a:r>
          </a:p>
          <a:p>
            <a:pPr algn="just">
              <a:lnSpc>
                <a:spcPct val="100000"/>
              </a:lnSpc>
              <a:spcAft>
                <a:spcPts val="0"/>
              </a:spcAft>
            </a:pP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endParaRPr lang="es-ES" sz="2000" dirty="0">
              <a:solidFill>
                <a:srgbClr val="008000"/>
              </a:solidFill>
              <a:effectLst/>
              <a:latin typeface="Calibri" panose="020F0502020204030204" pitchFamily="34" charset="0"/>
              <a:ea typeface="FreeSans"/>
              <a:cs typeface="Times New Roman" panose="02020603050405020304" pitchFamily="18" charset="0"/>
            </a:endParaRPr>
          </a:p>
          <a:p>
            <a:pPr algn="just">
              <a:spcAft>
                <a:spcPts val="0"/>
              </a:spcAft>
            </a:pPr>
            <a:endParaRPr lang="es-ES" sz="2000" dirty="0">
              <a:solidFill>
                <a:srgbClr val="008000"/>
              </a:solidFill>
              <a:effectLst/>
              <a:latin typeface="Calibri" panose="020F0502020204030204" pitchFamily="34" charset="0"/>
              <a:ea typeface="FreeSans"/>
              <a:cs typeface="FreeSans"/>
            </a:endParaRPr>
          </a:p>
        </p:txBody>
      </p:sp>
    </p:spTree>
    <p:extLst>
      <p:ext uri="{BB962C8B-B14F-4D97-AF65-F5344CB8AC3E}">
        <p14:creationId xmlns:p14="http://schemas.microsoft.com/office/powerpoint/2010/main" val="241196858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4739462" y="3948417"/>
            <a:ext cx="7828900" cy="4988170"/>
          </a:xfrm>
        </p:spPr>
        <p:txBody>
          <a:bodyPr>
            <a:normAutofit/>
          </a:bodyPr>
          <a:lstStyle/>
          <a:p>
            <a:pPr algn="just">
              <a:spcAft>
                <a:spcPts val="0"/>
              </a:spcAft>
            </a:pP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s-ES" sz="2800" b="1" dirty="0">
                <a:latin typeface="Calibri" panose="020F0502020204030204" pitchFamily="34" charset="0"/>
                <a:ea typeface="Calibri" panose="020F0502020204030204" pitchFamily="34" charset="0"/>
                <a:cs typeface="Times New Roman" panose="02020603050405020304" pitchFamily="18" charset="0"/>
              </a:rPr>
              <a:t>¿FOMENTAR </a:t>
            </a:r>
            <a:r>
              <a:rPr lang="es-ES" sz="2800" b="1" dirty="0" smtClean="0">
                <a:latin typeface="Calibri" panose="020F0502020204030204" pitchFamily="34" charset="0"/>
                <a:ea typeface="Calibri" panose="020F0502020204030204" pitchFamily="34" charset="0"/>
                <a:cs typeface="Times New Roman" panose="02020603050405020304" pitchFamily="18" charset="0"/>
              </a:rPr>
              <a:t>LA PRESCRIPCIÓN MÉDICA?</a:t>
            </a:r>
            <a:endParaRPr lang="es-ES" sz="2000" dirty="0">
              <a:solidFill>
                <a:srgbClr val="008000"/>
              </a:solidFill>
              <a:effectLst/>
              <a:latin typeface="Calibri" panose="020F0502020204030204" pitchFamily="34" charset="0"/>
              <a:ea typeface="FreeSans"/>
              <a:cs typeface="FreeSans"/>
            </a:endParaRPr>
          </a:p>
        </p:txBody>
      </p:sp>
      <p:sp>
        <p:nvSpPr>
          <p:cNvPr id="2" name="Rectángulo 1"/>
          <p:cNvSpPr/>
          <p:nvPr/>
        </p:nvSpPr>
        <p:spPr>
          <a:xfrm>
            <a:off x="4624252" y="3948418"/>
            <a:ext cx="6496465" cy="126904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Tree>
    <p:extLst>
      <p:ext uri="{BB962C8B-B14F-4D97-AF65-F5344CB8AC3E}">
        <p14:creationId xmlns:p14="http://schemas.microsoft.com/office/powerpoint/2010/main" val="284048388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20462" y="769677"/>
            <a:ext cx="9800824" cy="4988170"/>
          </a:xfrm>
        </p:spPr>
        <p:txBody>
          <a:bodyPr>
            <a:normAutofit/>
          </a:bodyPr>
          <a:lstStyle/>
          <a:p>
            <a:pPr algn="just">
              <a:spcAft>
                <a:spcPts val="0"/>
              </a:spcAft>
            </a:pP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endParaRPr lang="es-ES" sz="2000" dirty="0">
              <a:solidFill>
                <a:srgbClr val="008000"/>
              </a:solidFill>
              <a:effectLst/>
              <a:latin typeface="Calibri" panose="020F0502020204030204" pitchFamily="34" charset="0"/>
              <a:ea typeface="FreeSans"/>
              <a:cs typeface="Times New Roman" panose="02020603050405020304" pitchFamily="18" charset="0"/>
            </a:endParaRPr>
          </a:p>
          <a:p>
            <a:pPr algn="just">
              <a:spcAft>
                <a:spcPts val="0"/>
              </a:spcAft>
            </a:pPr>
            <a:endParaRPr lang="es-ES" sz="2000" dirty="0">
              <a:solidFill>
                <a:srgbClr val="008000"/>
              </a:solidFill>
              <a:effectLst/>
              <a:latin typeface="Calibri" panose="020F0502020204030204" pitchFamily="34" charset="0"/>
              <a:ea typeface="FreeSans"/>
              <a:cs typeface="FreeSans"/>
            </a:endParaRPr>
          </a:p>
        </p:txBody>
      </p:sp>
      <p:pic>
        <p:nvPicPr>
          <p:cNvPr id="4" name="Imagen 3"/>
          <p:cNvPicPr>
            <a:picLocks noChangeAspect="1"/>
          </p:cNvPicPr>
          <p:nvPr/>
        </p:nvPicPr>
        <p:blipFill>
          <a:blip r:embed="rId2"/>
          <a:stretch>
            <a:fillRect/>
          </a:stretch>
        </p:blipFill>
        <p:spPr>
          <a:xfrm>
            <a:off x="1067999" y="223114"/>
            <a:ext cx="9905750" cy="6465859"/>
          </a:xfrm>
          <a:prstGeom prst="rect">
            <a:avLst/>
          </a:prstGeom>
        </p:spPr>
      </p:pic>
    </p:spTree>
    <p:extLst>
      <p:ext uri="{BB962C8B-B14F-4D97-AF65-F5344CB8AC3E}">
        <p14:creationId xmlns:p14="http://schemas.microsoft.com/office/powerpoint/2010/main" val="130244207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26435" y="769677"/>
            <a:ext cx="9806607" cy="5735626"/>
          </a:xfrm>
        </p:spPr>
        <p:txBody>
          <a:bodyPr>
            <a:normAutofit/>
          </a:bodyPr>
          <a:lstStyle/>
          <a:p>
            <a:pPr algn="just">
              <a:lnSpc>
                <a:spcPct val="110000"/>
              </a:lnSpc>
            </a:pPr>
            <a:r>
              <a:rPr lang="es-ES" sz="1800" dirty="0">
                <a:latin typeface="Calibri" panose="020F0502020204030204" pitchFamily="34" charset="0"/>
                <a:ea typeface="Calibri" panose="020F0502020204030204" pitchFamily="34" charset="0"/>
                <a:cs typeface="Times New Roman" panose="02020603050405020304" pitchFamily="18" charset="0"/>
              </a:rPr>
              <a:t>Como ejemplo de Prescripción No Médica SÍ condicionada a la misión (b1), véase Revisión </a:t>
            </a:r>
            <a:r>
              <a:rPr lang="es-ES" sz="1800" dirty="0" err="1">
                <a:latin typeface="Calibri" panose="020F0502020204030204" pitchFamily="34" charset="0"/>
                <a:ea typeface="Calibri" panose="020F0502020204030204" pitchFamily="34" charset="0"/>
                <a:cs typeface="Times New Roman" panose="02020603050405020304" pitchFamily="18" charset="0"/>
              </a:rPr>
              <a:t>Cochane</a:t>
            </a:r>
            <a:r>
              <a:rPr lang="es-ES" sz="1800" dirty="0">
                <a:latin typeface="Calibri" panose="020F0502020204030204" pitchFamily="34" charset="0"/>
                <a:ea typeface="Calibri" panose="020F0502020204030204" pitchFamily="34" charset="0"/>
                <a:cs typeface="Times New Roman" panose="02020603050405020304" pitchFamily="18" charset="0"/>
              </a:rPr>
              <a:t>, publicada por </a:t>
            </a:r>
            <a:r>
              <a:rPr lang="es-ES" sz="1800" dirty="0" err="1">
                <a:latin typeface="Calibri" panose="020F0502020204030204" pitchFamily="34" charset="0"/>
                <a:ea typeface="Calibri" panose="020F0502020204030204" pitchFamily="34" charset="0"/>
                <a:cs typeface="Times New Roman" panose="02020603050405020304" pitchFamily="18" charset="0"/>
              </a:rPr>
              <a:t>Weeks</a:t>
            </a:r>
            <a:r>
              <a:rPr lang="es-ES" sz="1800" dirty="0">
                <a:latin typeface="Calibri" panose="020F0502020204030204" pitchFamily="34" charset="0"/>
                <a:ea typeface="Calibri" panose="020F0502020204030204" pitchFamily="34" charset="0"/>
                <a:cs typeface="Times New Roman" panose="02020603050405020304" pitchFamily="18" charset="0"/>
              </a:rPr>
              <a:t> y col  en 2016, con 46 estudios que mostraron similar efectividad en 5 variables intermedias y </a:t>
            </a:r>
            <a:r>
              <a:rPr lang="es-ES" sz="1800" dirty="0" err="1">
                <a:latin typeface="Calibri" panose="020F0502020204030204" pitchFamily="34" charset="0"/>
                <a:ea typeface="Calibri" panose="020F0502020204030204" pitchFamily="34" charset="0"/>
                <a:cs typeface="Times New Roman" panose="02020603050405020304" pitchFamily="18" charset="0"/>
              </a:rPr>
              <a:t>QoL</a:t>
            </a:r>
            <a:r>
              <a:rPr lang="es-ES" sz="1800" dirty="0">
                <a:latin typeface="Calibri" panose="020F0502020204030204" pitchFamily="34" charset="0"/>
                <a:ea typeface="Calibri" panose="020F0502020204030204" pitchFamily="34" charset="0"/>
                <a:cs typeface="Times New Roman" panose="02020603050405020304" pitchFamily="18" charset="0"/>
              </a:rPr>
              <a:t> con prescriptores médicos que con prescriptores no médicos (enfermeras y farmacéuticos</a:t>
            </a:r>
            <a:r>
              <a:rPr lang="es-ES" sz="1800" dirty="0" smtClean="0">
                <a:latin typeface="Calibri" panose="020F0502020204030204" pitchFamily="34" charset="0"/>
                <a:ea typeface="Calibri" panose="020F0502020204030204" pitchFamily="34" charset="0"/>
                <a:cs typeface="Times New Roman" panose="02020603050405020304" pitchFamily="18" charset="0"/>
              </a:rPr>
              <a:t>). </a:t>
            </a:r>
            <a:r>
              <a:rPr lang="es-ES" sz="1800" dirty="0">
                <a:latin typeface="Calibri" panose="020F0502020204030204" pitchFamily="34" charset="0"/>
                <a:ea typeface="Calibri" panose="020F0502020204030204" pitchFamily="34" charset="0"/>
                <a:cs typeface="Times New Roman" panose="02020603050405020304" pitchFamily="18" charset="0"/>
              </a:rPr>
              <a:t>[</a:t>
            </a:r>
            <a:r>
              <a:rPr lang="es-ES" sz="1800" dirty="0" err="1">
                <a:latin typeface="Calibri" panose="020F0502020204030204" pitchFamily="34" charset="0"/>
                <a:ea typeface="Calibri" panose="020F0502020204030204" pitchFamily="34" charset="0"/>
                <a:cs typeface="Times New Roman" panose="02020603050405020304" pitchFamily="18" charset="0"/>
              </a:rPr>
              <a:t>Weeks</a:t>
            </a:r>
            <a:r>
              <a:rPr lang="es-ES" sz="1800" dirty="0">
                <a:latin typeface="Calibri" panose="020F0502020204030204" pitchFamily="34" charset="0"/>
                <a:ea typeface="Calibri" panose="020F0502020204030204" pitchFamily="34" charset="0"/>
                <a:cs typeface="Times New Roman" panose="02020603050405020304" pitchFamily="18" charset="0"/>
              </a:rPr>
              <a:t> G, George J, </a:t>
            </a:r>
            <a:r>
              <a:rPr lang="es-ES" sz="1800" dirty="0" err="1">
                <a:latin typeface="Calibri" panose="020F0502020204030204" pitchFamily="34" charset="0"/>
                <a:ea typeface="Calibri" panose="020F0502020204030204" pitchFamily="34" charset="0"/>
                <a:cs typeface="Times New Roman" panose="02020603050405020304" pitchFamily="18" charset="0"/>
              </a:rPr>
              <a:t>Maclure</a:t>
            </a:r>
            <a:r>
              <a:rPr lang="es-ES" sz="1800" dirty="0">
                <a:latin typeface="Calibri" panose="020F0502020204030204" pitchFamily="34" charset="0"/>
                <a:ea typeface="Calibri" panose="020F0502020204030204" pitchFamily="34" charset="0"/>
                <a:cs typeface="Times New Roman" panose="02020603050405020304" pitchFamily="18" charset="0"/>
              </a:rPr>
              <a:t> K, et al. Non-medical </a:t>
            </a:r>
            <a:r>
              <a:rPr lang="es-ES" sz="1800" dirty="0" err="1">
                <a:latin typeface="Calibri" panose="020F0502020204030204" pitchFamily="34" charset="0"/>
                <a:ea typeface="Calibri" panose="020F0502020204030204" pitchFamily="34" charset="0"/>
                <a:cs typeface="Times New Roman" panose="02020603050405020304" pitchFamily="18" charset="0"/>
              </a:rPr>
              <a:t>prescribing</a:t>
            </a:r>
            <a:r>
              <a:rPr lang="es-ES" sz="1800" dirty="0">
                <a:latin typeface="Calibri" panose="020F0502020204030204" pitchFamily="34" charset="0"/>
                <a:ea typeface="Calibri" panose="020F0502020204030204" pitchFamily="34" charset="0"/>
                <a:cs typeface="Times New Roman" panose="02020603050405020304" pitchFamily="18" charset="0"/>
              </a:rPr>
              <a:t> versus medical </a:t>
            </a:r>
            <a:r>
              <a:rPr lang="es-ES" sz="1800" dirty="0" err="1">
                <a:latin typeface="Calibri" panose="020F0502020204030204" pitchFamily="34" charset="0"/>
                <a:ea typeface="Calibri" panose="020F0502020204030204" pitchFamily="34" charset="0"/>
                <a:cs typeface="Times New Roman" panose="02020603050405020304" pitchFamily="18" charset="0"/>
              </a:rPr>
              <a:t>prescribing</a:t>
            </a:r>
            <a:r>
              <a:rPr lang="es-ES" sz="1800" dirty="0">
                <a:latin typeface="Calibri" panose="020F0502020204030204" pitchFamily="34" charset="0"/>
                <a:ea typeface="Calibri" panose="020F0502020204030204" pitchFamily="34" charset="0"/>
                <a:cs typeface="Times New Roman" panose="02020603050405020304" pitchFamily="18" charset="0"/>
              </a:rPr>
              <a:t> </a:t>
            </a:r>
            <a:r>
              <a:rPr lang="es-ES" sz="1800" dirty="0" err="1">
                <a:latin typeface="Calibri" panose="020F0502020204030204" pitchFamily="34" charset="0"/>
                <a:ea typeface="Calibri" panose="020F0502020204030204" pitchFamily="34" charset="0"/>
                <a:cs typeface="Times New Roman" panose="02020603050405020304" pitchFamily="18" charset="0"/>
              </a:rPr>
              <a:t>for</a:t>
            </a:r>
            <a:r>
              <a:rPr lang="es-ES" sz="1800" dirty="0">
                <a:latin typeface="Calibri" panose="020F0502020204030204" pitchFamily="34" charset="0"/>
                <a:ea typeface="Calibri" panose="020F0502020204030204" pitchFamily="34" charset="0"/>
                <a:cs typeface="Times New Roman" panose="02020603050405020304" pitchFamily="18" charset="0"/>
              </a:rPr>
              <a:t> </a:t>
            </a:r>
            <a:r>
              <a:rPr lang="es-ES" sz="1800" dirty="0" err="1">
                <a:latin typeface="Calibri" panose="020F0502020204030204" pitchFamily="34" charset="0"/>
                <a:ea typeface="Calibri" panose="020F0502020204030204" pitchFamily="34" charset="0"/>
                <a:cs typeface="Times New Roman" panose="02020603050405020304" pitchFamily="18" charset="0"/>
              </a:rPr>
              <a:t>acute</a:t>
            </a:r>
            <a:r>
              <a:rPr lang="es-ES" sz="1800" dirty="0">
                <a:latin typeface="Calibri" panose="020F0502020204030204" pitchFamily="34" charset="0"/>
                <a:ea typeface="Calibri" panose="020F0502020204030204" pitchFamily="34" charset="0"/>
                <a:cs typeface="Times New Roman" panose="02020603050405020304" pitchFamily="18" charset="0"/>
              </a:rPr>
              <a:t> and </a:t>
            </a:r>
            <a:r>
              <a:rPr lang="es-ES" sz="1800" dirty="0" err="1">
                <a:latin typeface="Calibri" panose="020F0502020204030204" pitchFamily="34" charset="0"/>
                <a:ea typeface="Calibri" panose="020F0502020204030204" pitchFamily="34" charset="0"/>
                <a:cs typeface="Times New Roman" panose="02020603050405020304" pitchFamily="18" charset="0"/>
              </a:rPr>
              <a:t>chronic</a:t>
            </a:r>
            <a:r>
              <a:rPr lang="es-ES" sz="1800" dirty="0">
                <a:latin typeface="Calibri" panose="020F0502020204030204" pitchFamily="34" charset="0"/>
                <a:ea typeface="Calibri" panose="020F0502020204030204" pitchFamily="34" charset="0"/>
                <a:cs typeface="Times New Roman" panose="02020603050405020304" pitchFamily="18" charset="0"/>
              </a:rPr>
              <a:t> </a:t>
            </a:r>
            <a:r>
              <a:rPr lang="es-ES" sz="1800" dirty="0" err="1">
                <a:latin typeface="Calibri" panose="020F0502020204030204" pitchFamily="34" charset="0"/>
                <a:ea typeface="Calibri" panose="020F0502020204030204" pitchFamily="34" charset="0"/>
                <a:cs typeface="Times New Roman" panose="02020603050405020304" pitchFamily="18" charset="0"/>
              </a:rPr>
              <a:t>disease</a:t>
            </a:r>
            <a:r>
              <a:rPr lang="es-ES" sz="1800" dirty="0">
                <a:latin typeface="Calibri" panose="020F0502020204030204" pitchFamily="34" charset="0"/>
                <a:ea typeface="Calibri" panose="020F0502020204030204" pitchFamily="34" charset="0"/>
                <a:cs typeface="Times New Roman" panose="02020603050405020304" pitchFamily="18" charset="0"/>
              </a:rPr>
              <a:t> </a:t>
            </a:r>
            <a:r>
              <a:rPr lang="es-ES" sz="1800" dirty="0" err="1">
                <a:latin typeface="Calibri" panose="020F0502020204030204" pitchFamily="34" charset="0"/>
                <a:ea typeface="Calibri" panose="020F0502020204030204" pitchFamily="34" charset="0"/>
                <a:cs typeface="Times New Roman" panose="02020603050405020304" pitchFamily="18" charset="0"/>
              </a:rPr>
              <a:t>management</a:t>
            </a:r>
            <a:r>
              <a:rPr lang="es-ES" sz="1800" dirty="0">
                <a:latin typeface="Calibri" panose="020F0502020204030204" pitchFamily="34" charset="0"/>
                <a:ea typeface="Calibri" panose="020F0502020204030204" pitchFamily="34" charset="0"/>
                <a:cs typeface="Times New Roman" panose="02020603050405020304" pitchFamily="18" charset="0"/>
              </a:rPr>
              <a:t> in </a:t>
            </a:r>
            <a:r>
              <a:rPr lang="es-ES" sz="1800" dirty="0" err="1">
                <a:latin typeface="Calibri" panose="020F0502020204030204" pitchFamily="34" charset="0"/>
                <a:ea typeface="Calibri" panose="020F0502020204030204" pitchFamily="34" charset="0"/>
                <a:cs typeface="Times New Roman" panose="02020603050405020304" pitchFamily="18" charset="0"/>
              </a:rPr>
              <a:t>primary</a:t>
            </a:r>
            <a:r>
              <a:rPr lang="es-ES" sz="1800" dirty="0">
                <a:latin typeface="Calibri" panose="020F0502020204030204" pitchFamily="34" charset="0"/>
                <a:ea typeface="Calibri" panose="020F0502020204030204" pitchFamily="34" charset="0"/>
                <a:cs typeface="Times New Roman" panose="02020603050405020304" pitchFamily="18" charset="0"/>
              </a:rPr>
              <a:t> and </a:t>
            </a:r>
            <a:r>
              <a:rPr lang="es-ES" sz="1800" dirty="0" err="1">
                <a:latin typeface="Calibri" panose="020F0502020204030204" pitchFamily="34" charset="0"/>
                <a:ea typeface="Calibri" panose="020F0502020204030204" pitchFamily="34" charset="0"/>
                <a:cs typeface="Times New Roman" panose="02020603050405020304" pitchFamily="18" charset="0"/>
              </a:rPr>
              <a:t>secondary</a:t>
            </a:r>
            <a:r>
              <a:rPr lang="es-ES" sz="1800" dirty="0">
                <a:latin typeface="Calibri" panose="020F0502020204030204" pitchFamily="34" charset="0"/>
                <a:ea typeface="Calibri" panose="020F0502020204030204" pitchFamily="34" charset="0"/>
                <a:cs typeface="Times New Roman" panose="02020603050405020304" pitchFamily="18" charset="0"/>
              </a:rPr>
              <a:t> </a:t>
            </a:r>
            <a:r>
              <a:rPr lang="es-ES" sz="1800" dirty="0" err="1">
                <a:latin typeface="Calibri" panose="020F0502020204030204" pitchFamily="34" charset="0"/>
                <a:ea typeface="Calibri" panose="020F0502020204030204" pitchFamily="34" charset="0"/>
                <a:cs typeface="Times New Roman" panose="02020603050405020304" pitchFamily="18" charset="0"/>
              </a:rPr>
              <a:t>care</a:t>
            </a:r>
            <a:r>
              <a:rPr lang="es-ES" sz="1800" dirty="0">
                <a:latin typeface="Calibri" panose="020F0502020204030204" pitchFamily="34" charset="0"/>
                <a:ea typeface="Calibri" panose="020F0502020204030204" pitchFamily="34" charset="0"/>
                <a:cs typeface="Times New Roman" panose="02020603050405020304" pitchFamily="18" charset="0"/>
              </a:rPr>
              <a:t>. Cochrane </a:t>
            </a:r>
            <a:r>
              <a:rPr lang="es-ES" sz="1800" dirty="0" err="1">
                <a:latin typeface="Calibri" panose="020F0502020204030204" pitchFamily="34" charset="0"/>
                <a:ea typeface="Calibri" panose="020F0502020204030204" pitchFamily="34" charset="0"/>
                <a:cs typeface="Times New Roman" panose="02020603050405020304" pitchFamily="18" charset="0"/>
              </a:rPr>
              <a:t>Database</a:t>
            </a:r>
            <a:r>
              <a:rPr lang="es-ES" sz="1800" dirty="0">
                <a:latin typeface="Calibri" panose="020F0502020204030204" pitchFamily="34" charset="0"/>
                <a:ea typeface="Calibri" panose="020F0502020204030204" pitchFamily="34" charset="0"/>
                <a:cs typeface="Times New Roman" panose="02020603050405020304" pitchFamily="18" charset="0"/>
              </a:rPr>
              <a:t> </a:t>
            </a:r>
            <a:r>
              <a:rPr lang="es-ES" sz="1800" dirty="0" err="1">
                <a:latin typeface="Calibri" panose="020F0502020204030204" pitchFamily="34" charset="0"/>
                <a:ea typeface="Calibri" panose="020F0502020204030204" pitchFamily="34" charset="0"/>
                <a:cs typeface="Times New Roman" panose="02020603050405020304" pitchFamily="18" charset="0"/>
              </a:rPr>
              <a:t>Syst</a:t>
            </a:r>
            <a:r>
              <a:rPr lang="es-ES" sz="1800" dirty="0">
                <a:latin typeface="Calibri" panose="020F0502020204030204" pitchFamily="34" charset="0"/>
                <a:ea typeface="Calibri" panose="020F0502020204030204" pitchFamily="34" charset="0"/>
                <a:cs typeface="Times New Roman" panose="02020603050405020304" pitchFamily="18" charset="0"/>
              </a:rPr>
              <a:t> Rev. 2016 Nov 22;11:CD011227.]</a:t>
            </a:r>
          </a:p>
          <a:p>
            <a:pPr algn="just">
              <a:lnSpc>
                <a:spcPct val="110000"/>
              </a:lnSpc>
            </a:pPr>
            <a:endParaRPr lang="es-ES" sz="20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pPr>
            <a:r>
              <a:rPr lang="es-ES" sz="2000" dirty="0">
                <a:latin typeface="Calibri" panose="020F0502020204030204" pitchFamily="34" charset="0"/>
                <a:ea typeface="Calibri" panose="020F0502020204030204" pitchFamily="34" charset="0"/>
                <a:cs typeface="Times New Roman" panose="02020603050405020304" pitchFamily="18" charset="0"/>
              </a:rPr>
              <a:t>	Debo defender y tender a la </a:t>
            </a:r>
            <a:r>
              <a:rPr lang="es-ES" sz="2000" b="1" dirty="0">
                <a:solidFill>
                  <a:srgbClr val="009900"/>
                </a:solidFill>
                <a:latin typeface="Calibri" panose="020F0502020204030204" pitchFamily="34" charset="0"/>
                <a:ea typeface="Calibri" panose="020F0502020204030204" pitchFamily="34" charset="0"/>
                <a:cs typeface="Times New Roman" panose="02020603050405020304" pitchFamily="18" charset="0"/>
              </a:rPr>
              <a:t>”Prescripción Médica con los mejores medios deliberados para cumplir la </a:t>
            </a:r>
            <a:r>
              <a:rPr lang="es-ES" sz="2000" b="1" dirty="0" smtClean="0">
                <a:solidFill>
                  <a:srgbClr val="009900"/>
                </a:solidFill>
                <a:latin typeface="Calibri" panose="020F0502020204030204" pitchFamily="34" charset="0"/>
                <a:ea typeface="Calibri" panose="020F0502020204030204" pitchFamily="34" charset="0"/>
                <a:cs typeface="Times New Roman" panose="02020603050405020304" pitchFamily="18" charset="0"/>
              </a:rPr>
              <a:t>misión”</a:t>
            </a:r>
            <a:r>
              <a:rPr lang="es-ES" sz="2000" dirty="0" smtClean="0">
                <a:latin typeface="Calibri" panose="020F0502020204030204" pitchFamily="34" charset="0"/>
                <a:ea typeface="Calibri" panose="020F0502020204030204" pitchFamily="34" charset="0"/>
                <a:cs typeface="Times New Roman" panose="02020603050405020304" pitchFamily="18" charset="0"/>
              </a:rPr>
              <a:t>, porque si </a:t>
            </a:r>
            <a:r>
              <a:rPr lang="es-ES" sz="2000" dirty="0">
                <a:latin typeface="Calibri" panose="020F0502020204030204" pitchFamily="34" charset="0"/>
                <a:ea typeface="Calibri" panose="020F0502020204030204" pitchFamily="34" charset="0"/>
                <a:cs typeface="Times New Roman" panose="02020603050405020304" pitchFamily="18" charset="0"/>
              </a:rPr>
              <a:t>no lo especifico y defiendo inespecíficamente el </a:t>
            </a:r>
            <a:r>
              <a:rPr lang="es-ES" sz="2000" b="1" dirty="0">
                <a:solidFill>
                  <a:srgbClr val="FF9900"/>
                </a:solidFill>
                <a:latin typeface="Calibri" panose="020F0502020204030204" pitchFamily="34" charset="0"/>
                <a:ea typeface="Calibri" panose="020F0502020204030204" pitchFamily="34" charset="0"/>
                <a:cs typeface="Times New Roman" panose="02020603050405020304" pitchFamily="18" charset="0"/>
              </a:rPr>
              <a:t>“Prescripción Médica”</a:t>
            </a:r>
            <a:r>
              <a:rPr lang="es-ES" sz="2000" dirty="0">
                <a:latin typeface="Calibri" panose="020F0502020204030204" pitchFamily="34" charset="0"/>
                <a:ea typeface="Calibri" panose="020F0502020204030204" pitchFamily="34" charset="0"/>
                <a:cs typeface="Times New Roman" panose="02020603050405020304" pitchFamily="18" charset="0"/>
              </a:rPr>
              <a:t>, entonces incurro en una contradicción (en forma de paradoja pragmática) pues estoy defendiendo simultáneamente la </a:t>
            </a:r>
            <a:r>
              <a:rPr lang="es-ES" sz="2000" b="1" dirty="0" smtClean="0">
                <a:solidFill>
                  <a:srgbClr val="009900"/>
                </a:solidFill>
                <a:latin typeface="Calibri" panose="020F0502020204030204" pitchFamily="34" charset="0"/>
                <a:ea typeface="Calibri" panose="020F0502020204030204" pitchFamily="34" charset="0"/>
                <a:cs typeface="Times New Roman" panose="02020603050405020304" pitchFamily="18" charset="0"/>
              </a:rPr>
              <a:t>“condicionada a la misión” </a:t>
            </a:r>
            <a:r>
              <a:rPr lang="es-ES" sz="2000" dirty="0">
                <a:latin typeface="Calibri" panose="020F0502020204030204" pitchFamily="34" charset="0"/>
                <a:ea typeface="Calibri" panose="020F0502020204030204" pitchFamily="34" charset="0"/>
                <a:cs typeface="Times New Roman" panose="02020603050405020304" pitchFamily="18" charset="0"/>
              </a:rPr>
              <a:t>y la </a:t>
            </a:r>
            <a:r>
              <a:rPr lang="es-ES" sz="20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“no </a:t>
            </a:r>
            <a:r>
              <a:rPr lang="es-ES" sz="20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condicionada a la misión”</a:t>
            </a:r>
            <a:r>
              <a:rPr lang="es-ES" sz="2000" dirty="0" smtClean="0">
                <a:latin typeface="Calibri" panose="020F0502020204030204" pitchFamily="34" charset="0"/>
                <a:ea typeface="Calibri" panose="020F0502020204030204" pitchFamily="34" charset="0"/>
                <a:cs typeface="Times New Roman" panose="02020603050405020304" pitchFamily="18" charset="0"/>
              </a:rPr>
              <a:t>. </a:t>
            </a:r>
          </a:p>
          <a:p>
            <a:pPr algn="just">
              <a:lnSpc>
                <a:spcPct val="110000"/>
              </a:lnSpc>
            </a:pPr>
            <a:r>
              <a:rPr lang="es-ES" sz="2000" dirty="0">
                <a:solidFill>
                  <a:srgbClr val="996600"/>
                </a:solidFill>
                <a:latin typeface="Calibri" panose="020F0502020204030204" pitchFamily="34" charset="0"/>
                <a:ea typeface="Calibri" panose="020F0502020204030204" pitchFamily="34" charset="0"/>
                <a:cs typeface="Times New Roman" panose="02020603050405020304" pitchFamily="18" charset="0"/>
              </a:rPr>
              <a:t>	</a:t>
            </a:r>
            <a:r>
              <a:rPr lang="es-ES" sz="2000" dirty="0" smtClean="0">
                <a:solidFill>
                  <a:srgbClr val="996600"/>
                </a:solidFill>
                <a:latin typeface="Calibri" panose="020F0502020204030204" pitchFamily="34" charset="0"/>
                <a:ea typeface="Calibri" panose="020F0502020204030204" pitchFamily="34" charset="0"/>
                <a:cs typeface="Times New Roman" panose="02020603050405020304" pitchFamily="18" charset="0"/>
              </a:rPr>
              <a:t>Involuntariamente </a:t>
            </a:r>
            <a:r>
              <a:rPr lang="es-ES" sz="2000" dirty="0">
                <a:solidFill>
                  <a:srgbClr val="996600"/>
                </a:solidFill>
                <a:latin typeface="Calibri" panose="020F0502020204030204" pitchFamily="34" charset="0"/>
                <a:ea typeface="Calibri" panose="020F0502020204030204" pitchFamily="34" charset="0"/>
                <a:cs typeface="Times New Roman" panose="02020603050405020304" pitchFamily="18" charset="0"/>
              </a:rPr>
              <a:t>cometo</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FF0066"/>
                </a:solidFill>
                <a:latin typeface="Calibri" panose="020F0502020204030204" pitchFamily="34" charset="0"/>
                <a:ea typeface="Calibri" panose="020F0502020204030204" pitchFamily="34" charset="0"/>
                <a:cs typeface="Times New Roman" panose="02020603050405020304" pitchFamily="18" charset="0"/>
              </a:rPr>
              <a:t>1) una injusticia interna</a:t>
            </a:r>
            <a:r>
              <a:rPr lang="es-ES" sz="2000" dirty="0">
                <a:latin typeface="Calibri" panose="020F0502020204030204" pitchFamily="34" charset="0"/>
                <a:ea typeface="Calibri" panose="020F0502020204030204" pitchFamily="34" charset="0"/>
                <a:cs typeface="Times New Roman" panose="02020603050405020304" pitchFamily="18" charset="0"/>
              </a:rPr>
              <a:t>, porque al no distinguir la calidad de las intervenciones sanitarias, desincentivo a las de buena calidad; y </a:t>
            </a:r>
            <a:r>
              <a:rPr lang="es-ES" sz="2000" dirty="0">
                <a:solidFill>
                  <a:srgbClr val="FF0066"/>
                </a:solidFill>
                <a:latin typeface="Calibri" panose="020F0502020204030204" pitchFamily="34" charset="0"/>
                <a:ea typeface="Calibri" panose="020F0502020204030204" pitchFamily="34" charset="0"/>
                <a:cs typeface="Times New Roman" panose="02020603050405020304" pitchFamily="18" charset="0"/>
              </a:rPr>
              <a:t>2) una injusticia externa</a:t>
            </a:r>
            <a:r>
              <a:rPr lang="es-ES" sz="2000" dirty="0">
                <a:latin typeface="Calibri" panose="020F0502020204030204" pitchFamily="34" charset="0"/>
                <a:ea typeface="Calibri" panose="020F0502020204030204" pitchFamily="34" charset="0"/>
                <a:cs typeface="Times New Roman" panose="02020603050405020304" pitchFamily="18" charset="0"/>
              </a:rPr>
              <a:t>, porque los costes de las intervenciones no buenas minoran las inversiones en intervenciones buenas.</a:t>
            </a:r>
          </a:p>
          <a:p>
            <a:pPr algn="just">
              <a:lnSpc>
                <a:spcPct val="100000"/>
              </a:lnSpc>
              <a:spcAft>
                <a:spcPts val="0"/>
              </a:spcAft>
            </a:pP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endParaRPr lang="es-ES" sz="2000" dirty="0">
              <a:solidFill>
                <a:srgbClr val="008000"/>
              </a:solidFill>
              <a:effectLst/>
              <a:latin typeface="Calibri" panose="020F0502020204030204" pitchFamily="34" charset="0"/>
              <a:ea typeface="FreeSans"/>
              <a:cs typeface="Times New Roman" panose="02020603050405020304" pitchFamily="18" charset="0"/>
            </a:endParaRPr>
          </a:p>
          <a:p>
            <a:pPr algn="just">
              <a:spcAft>
                <a:spcPts val="0"/>
              </a:spcAft>
            </a:pPr>
            <a:endParaRPr lang="es-ES" sz="2000" dirty="0">
              <a:solidFill>
                <a:srgbClr val="008000"/>
              </a:solidFill>
              <a:effectLst/>
              <a:latin typeface="Calibri" panose="020F0502020204030204" pitchFamily="34" charset="0"/>
              <a:ea typeface="FreeSans"/>
              <a:cs typeface="FreeSans"/>
            </a:endParaRPr>
          </a:p>
        </p:txBody>
      </p:sp>
      <p:sp>
        <p:nvSpPr>
          <p:cNvPr id="2" name="Rectángulo 1"/>
          <p:cNvSpPr/>
          <p:nvPr/>
        </p:nvSpPr>
        <p:spPr>
          <a:xfrm>
            <a:off x="1126435" y="769677"/>
            <a:ext cx="9923929" cy="194739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199158223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5204702" y="3697355"/>
            <a:ext cx="5948195" cy="4709269"/>
          </a:xfrm>
        </p:spPr>
        <p:txBody>
          <a:bodyPr>
            <a:normAutofit/>
          </a:bodyPr>
          <a:lstStyle/>
          <a:p>
            <a:pPr algn="just">
              <a:spcAft>
                <a:spcPts val="0"/>
              </a:spcAft>
            </a:pP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s-ES" sz="2800" b="1" dirty="0">
                <a:latin typeface="Calibri" panose="020F0502020204030204" pitchFamily="34" charset="0"/>
                <a:ea typeface="Calibri" panose="020F0502020204030204" pitchFamily="34" charset="0"/>
                <a:cs typeface="Times New Roman" panose="02020603050405020304" pitchFamily="18" charset="0"/>
              </a:rPr>
              <a:t>¿ADHERIRME A LA PRESTACIÓN DE MEDICINA PERSONALIZADA?</a:t>
            </a:r>
            <a:endParaRPr lang="es-ES" sz="2000" dirty="0">
              <a:solidFill>
                <a:srgbClr val="008000"/>
              </a:solidFill>
              <a:effectLst/>
              <a:latin typeface="Calibri" panose="020F0502020204030204" pitchFamily="34" charset="0"/>
              <a:ea typeface="FreeSans"/>
              <a:cs typeface="FreeSans"/>
            </a:endParaRPr>
          </a:p>
        </p:txBody>
      </p:sp>
      <p:sp>
        <p:nvSpPr>
          <p:cNvPr id="2" name="Rectángulo 1"/>
          <p:cNvSpPr/>
          <p:nvPr/>
        </p:nvSpPr>
        <p:spPr>
          <a:xfrm>
            <a:off x="4757531" y="3829878"/>
            <a:ext cx="6692348" cy="131196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Tree>
    <p:extLst>
      <p:ext uri="{BB962C8B-B14F-4D97-AF65-F5344CB8AC3E}">
        <p14:creationId xmlns:p14="http://schemas.microsoft.com/office/powerpoint/2010/main" val="1047137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20462" y="769677"/>
            <a:ext cx="9800824" cy="4988170"/>
          </a:xfrm>
        </p:spPr>
        <p:txBody>
          <a:bodyPr>
            <a:normAutofit/>
          </a:bodyPr>
          <a:lstStyle/>
          <a:p>
            <a:pPr algn="just">
              <a:spcAft>
                <a:spcPts val="0"/>
              </a:spcAft>
            </a:pP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endParaRPr lang="es-ES" sz="2000" dirty="0">
              <a:solidFill>
                <a:srgbClr val="008000"/>
              </a:solidFill>
              <a:effectLst/>
              <a:latin typeface="Calibri" panose="020F0502020204030204" pitchFamily="34" charset="0"/>
              <a:ea typeface="FreeSans"/>
              <a:cs typeface="Times New Roman" panose="02020603050405020304" pitchFamily="18" charset="0"/>
            </a:endParaRPr>
          </a:p>
          <a:p>
            <a:pPr algn="just">
              <a:spcAft>
                <a:spcPts val="0"/>
              </a:spcAft>
            </a:pPr>
            <a:endParaRPr lang="es-ES" sz="2000" dirty="0">
              <a:solidFill>
                <a:srgbClr val="008000"/>
              </a:solidFill>
              <a:effectLst/>
              <a:latin typeface="Calibri" panose="020F0502020204030204" pitchFamily="34" charset="0"/>
              <a:ea typeface="FreeSans"/>
              <a:cs typeface="FreeSans"/>
            </a:endParaRPr>
          </a:p>
        </p:txBody>
      </p:sp>
      <p:pic>
        <p:nvPicPr>
          <p:cNvPr id="4" name="Imagen 3"/>
          <p:cNvPicPr>
            <a:picLocks noChangeAspect="1"/>
          </p:cNvPicPr>
          <p:nvPr/>
        </p:nvPicPr>
        <p:blipFill>
          <a:blip r:embed="rId2"/>
          <a:stretch>
            <a:fillRect/>
          </a:stretch>
        </p:blipFill>
        <p:spPr>
          <a:xfrm>
            <a:off x="1499653" y="228058"/>
            <a:ext cx="9042441" cy="6433503"/>
          </a:xfrm>
          <a:prstGeom prst="rect">
            <a:avLst/>
          </a:prstGeom>
        </p:spPr>
      </p:pic>
    </p:spTree>
    <p:extLst>
      <p:ext uri="{BB962C8B-B14F-4D97-AF65-F5344CB8AC3E}">
        <p14:creationId xmlns:p14="http://schemas.microsoft.com/office/powerpoint/2010/main" val="22702452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84856" y="566671"/>
            <a:ext cx="9942492" cy="5951695"/>
          </a:xfrm>
        </p:spPr>
        <p:txBody>
          <a:bodyPr>
            <a:normAutofit/>
          </a:bodyPr>
          <a:lstStyle/>
          <a:p>
            <a:pPr algn="just">
              <a:lnSpc>
                <a:spcPct val="110000"/>
              </a:lnSpc>
              <a:spcAft>
                <a:spcPts val="0"/>
              </a:spcAft>
            </a:pPr>
            <a:r>
              <a:rPr lang="es-ES" sz="2000" b="1" dirty="0" smtClean="0">
                <a:latin typeface="Calibri" panose="020F0502020204030204" pitchFamily="34" charset="0"/>
                <a:ea typeface="Times New Roman" panose="02020603050405020304" pitchFamily="18" charset="0"/>
                <a:cs typeface="Times New Roman" panose="02020603050405020304" pitchFamily="18" charset="0"/>
              </a:rPr>
              <a:t>ESTRUCTURA DE UN RAZONAMIENTO PRÁCTICO (ético y técnico)</a:t>
            </a:r>
          </a:p>
          <a:p>
            <a:pPr algn="just">
              <a:lnSpc>
                <a:spcPct val="100000"/>
              </a:lnSpc>
              <a:spcAft>
                <a:spcPts val="0"/>
              </a:spcAft>
            </a:pPr>
            <a:r>
              <a:rPr lang="es-ES" sz="2000" b="1" u="sng" dirty="0" smtClean="0">
                <a:solidFill>
                  <a:srgbClr val="0000FF"/>
                </a:solidFill>
                <a:latin typeface="Calibri" panose="020F0502020204030204" pitchFamily="34" charset="0"/>
                <a:ea typeface="Times New Roman" panose="02020603050405020304" pitchFamily="18" charset="0"/>
                <a:cs typeface="Times New Roman" panose="02020603050405020304" pitchFamily="18" charset="0"/>
              </a:rPr>
              <a:t>Premisa </a:t>
            </a:r>
            <a:r>
              <a:rPr lang="es-ES" sz="2000" b="1" u="sng"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mayor</a:t>
            </a: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a:t>
            </a:r>
            <a:r>
              <a:rPr lang="es-ES" sz="2000" dirty="0" smtClean="0">
                <a:latin typeface="Calibri" panose="020F0502020204030204" pitchFamily="34" charset="0"/>
                <a:ea typeface="Calibri" panose="020F0502020204030204" pitchFamily="34" charset="0"/>
                <a:cs typeface="Times New Roman" panose="02020603050405020304" pitchFamily="18" charset="0"/>
              </a:rPr>
              <a:t>Intención</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smtClean="0">
                <a:latin typeface="Calibri" panose="020F0502020204030204" pitchFamily="34" charset="0"/>
                <a:ea typeface="Calibri" panose="020F0502020204030204" pitchFamily="34" charset="0"/>
                <a:cs typeface="Times New Roman" panose="02020603050405020304" pitchFamily="18" charset="0"/>
              </a:rPr>
              <a:t>Telos, Fin</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smtClean="0">
                <a:latin typeface="Calibri" panose="020F0502020204030204" pitchFamily="34" charset="0"/>
                <a:ea typeface="Calibri" panose="020F0502020204030204" pitchFamily="34" charset="0"/>
                <a:cs typeface="Times New Roman" panose="02020603050405020304" pitchFamily="18" charset="0"/>
              </a:rPr>
              <a:t>Propósito, Máxima</a:t>
            </a:r>
            <a:r>
              <a:rPr lang="es-ES" sz="2000" dirty="0">
                <a:latin typeface="Calibri" panose="020F0502020204030204" pitchFamily="34" charset="0"/>
                <a:ea typeface="Calibri" panose="020F0502020204030204" pitchFamily="34" charset="0"/>
                <a:cs typeface="Times New Roman" panose="02020603050405020304" pitchFamily="18" charset="0"/>
              </a:rPr>
              <a:t>, Norma de comportamiento. </a:t>
            </a:r>
            <a:r>
              <a:rPr lang="es-ES" sz="2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Responde a la pregunta ¿Para </a:t>
            </a:r>
            <a:r>
              <a:rPr lang="es-ES" sz="2000" dirty="0" smtClean="0">
                <a:solidFill>
                  <a:srgbClr val="0000FF"/>
                </a:solidFill>
                <a:latin typeface="Calibri" panose="020F0502020204030204" pitchFamily="34" charset="0"/>
                <a:ea typeface="Calibri" panose="020F0502020204030204" pitchFamily="34" charset="0"/>
                <a:cs typeface="Times New Roman" panose="02020603050405020304" pitchFamily="18" charset="0"/>
              </a:rPr>
              <a:t>qué? </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Aft>
                <a:spcPts val="0"/>
              </a:spcAft>
            </a:pPr>
            <a:r>
              <a:rPr lang="es-ES" sz="800" dirty="0">
                <a:latin typeface="Calibri" panose="020F0502020204030204" pitchFamily="34" charset="0"/>
                <a:ea typeface="Calibri" panose="020F0502020204030204" pitchFamily="34" charset="0"/>
                <a:cs typeface="Times New Roman" panose="02020603050405020304" pitchFamily="18" charset="0"/>
              </a:rPr>
              <a:t> </a:t>
            </a:r>
            <a:r>
              <a:rPr lang="es-ES" sz="2200" b="1" i="1" dirty="0" smtClean="0">
                <a:solidFill>
                  <a:srgbClr val="0000FF"/>
                </a:solidFill>
                <a:latin typeface="Calibri" panose="020F0502020204030204" pitchFamily="34" charset="0"/>
                <a:ea typeface="Calibri" panose="020F0502020204030204" pitchFamily="34" charset="0"/>
                <a:cs typeface="Times New Roman" panose="02020603050405020304" pitchFamily="18" charset="0"/>
              </a:rPr>
              <a:t>Para </a:t>
            </a:r>
            <a:r>
              <a:rPr lang="es-ES" sz="2200" b="1" i="1" dirty="0">
                <a:solidFill>
                  <a:srgbClr val="0000FF"/>
                </a:solidFill>
                <a:latin typeface="Calibri" panose="020F0502020204030204" pitchFamily="34" charset="0"/>
                <a:ea typeface="Calibri" panose="020F0502020204030204" pitchFamily="34" charset="0"/>
                <a:cs typeface="Times New Roman" panose="02020603050405020304" pitchFamily="18" charset="0"/>
              </a:rPr>
              <a:t>que este enfermo alcance la buena vida (que persigue como bien</a:t>
            </a:r>
            <a:r>
              <a:rPr lang="es-ES" sz="2200" b="1" i="1" dirty="0" smtClean="0">
                <a:solidFill>
                  <a:srgbClr val="0000FF"/>
                </a:solidFill>
                <a:latin typeface="Calibri" panose="020F0502020204030204" pitchFamily="34" charset="0"/>
                <a:ea typeface="Calibri" panose="020F0502020204030204" pitchFamily="34" charset="0"/>
                <a:cs typeface="Times New Roman" panose="02020603050405020304" pitchFamily="18" charset="0"/>
              </a:rPr>
              <a:t>), </a:t>
            </a:r>
            <a:r>
              <a:rPr lang="es-ES" sz="2200" b="1" i="1" dirty="0">
                <a:solidFill>
                  <a:srgbClr val="0000FF"/>
                </a:solidFill>
                <a:latin typeface="Calibri" panose="020F0502020204030204" pitchFamily="34" charset="0"/>
                <a:ea typeface="Calibri" panose="020F0502020204030204" pitchFamily="34" charset="0"/>
                <a:cs typeface="Times New Roman" panose="02020603050405020304" pitchFamily="18" charset="0"/>
              </a:rPr>
              <a:t>busca ser tratado  </a:t>
            </a:r>
            <a:endParaRPr lang="es-ES" sz="5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Aft>
                <a:spcPts val="0"/>
              </a:spcAft>
            </a:pPr>
            <a:endParaRPr lang="es-ES" sz="5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Aft>
                <a:spcPts val="0"/>
              </a:spcAft>
            </a:pPr>
            <a:r>
              <a:rPr lang="es-ES" sz="2000" b="1" u="sng" dirty="0">
                <a:solidFill>
                  <a:srgbClr val="663300"/>
                </a:solidFill>
                <a:latin typeface="Calibri" panose="020F0502020204030204" pitchFamily="34" charset="0"/>
                <a:ea typeface="Calibri" panose="020F0502020204030204" pitchFamily="34" charset="0"/>
                <a:cs typeface="Times New Roman" panose="02020603050405020304" pitchFamily="18" charset="0"/>
              </a:rPr>
              <a:t>Premisa menor</a:t>
            </a:r>
            <a:r>
              <a:rPr lang="es-ES" sz="2000" b="1" dirty="0">
                <a:solidFill>
                  <a:srgbClr val="663300"/>
                </a:solidFill>
                <a:latin typeface="Calibri" panose="020F0502020204030204" pitchFamily="34" charset="0"/>
                <a:ea typeface="Calibri" panose="020F0502020204030204" pitchFamily="34" charset="0"/>
                <a:cs typeface="Times New Roman" panose="02020603050405020304" pitchFamily="18" charset="0"/>
              </a:rPr>
              <a:t>: </a:t>
            </a:r>
            <a:r>
              <a:rPr lang="es-ES" sz="2000" b="1" dirty="0" smtClean="0">
                <a:latin typeface="Calibri" panose="020F0502020204030204" pitchFamily="34" charset="0"/>
                <a:ea typeface="Calibri" panose="020F0502020204030204" pitchFamily="34" charset="0"/>
                <a:cs typeface="Times New Roman" panose="02020603050405020304" pitchFamily="18" charset="0"/>
              </a:rPr>
              <a:t>Agente </a:t>
            </a:r>
            <a:r>
              <a:rPr lang="es-ES" sz="2000" b="1" dirty="0">
                <a:latin typeface="Calibri" panose="020F0502020204030204" pitchFamily="34" charset="0"/>
                <a:ea typeface="Calibri" panose="020F0502020204030204" pitchFamily="34" charset="0"/>
                <a:cs typeface="Times New Roman" panose="02020603050405020304" pitchFamily="18" charset="0"/>
              </a:rPr>
              <a:t>moral</a:t>
            </a:r>
            <a:r>
              <a:rPr lang="es-ES" sz="2000" dirty="0">
                <a:latin typeface="Calibri" panose="020F0502020204030204" pitchFamily="34" charset="0"/>
                <a:ea typeface="Calibri" panose="020F0502020204030204" pitchFamily="34" charset="0"/>
                <a:cs typeface="Times New Roman" panose="02020603050405020304" pitchFamily="18" charset="0"/>
              </a:rPr>
              <a:t> que se encuentra en un caso particular (singular) de la premisa mayor, que delibera sobre los varios medios que conoce (</a:t>
            </a:r>
            <a:r>
              <a:rPr lang="es-ES" sz="2000" b="1" dirty="0">
                <a:latin typeface="Calibri" panose="020F0502020204030204" pitchFamily="34" charset="0"/>
                <a:ea typeface="Calibri" panose="020F0502020204030204" pitchFamily="34" charset="0"/>
                <a:cs typeface="Times New Roman" panose="02020603050405020304" pitchFamily="18" charset="0"/>
              </a:rPr>
              <a:t>ciencia</a:t>
            </a:r>
            <a:r>
              <a:rPr lang="es-ES" sz="2000" dirty="0">
                <a:latin typeface="Calibri" panose="020F0502020204030204" pitchFamily="34" charset="0"/>
                <a:ea typeface="Calibri" panose="020F0502020204030204" pitchFamily="34" charset="0"/>
                <a:cs typeface="Times New Roman" panose="02020603050405020304" pitchFamily="18" charset="0"/>
              </a:rPr>
              <a:t>) para alcanzar el telos.</a:t>
            </a:r>
            <a:r>
              <a:rPr lang="es-ES" sz="2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CC3300"/>
                </a:solidFill>
                <a:latin typeface="Calibri" panose="020F0502020204030204" pitchFamily="34" charset="0"/>
                <a:ea typeface="Calibri" panose="020F0502020204030204" pitchFamily="34" charset="0"/>
                <a:cs typeface="Times New Roman" panose="02020603050405020304" pitchFamily="18" charset="0"/>
              </a:rPr>
              <a:t>Responde a la pregunta </a:t>
            </a:r>
            <a:r>
              <a:rPr lang="es-ES" sz="2000" dirty="0" smtClean="0">
                <a:solidFill>
                  <a:srgbClr val="CC3300"/>
                </a:solidFill>
                <a:latin typeface="Calibri" panose="020F0502020204030204" pitchFamily="34" charset="0"/>
                <a:ea typeface="Calibri" panose="020F0502020204030204" pitchFamily="34" charset="0"/>
                <a:cs typeface="Times New Roman" panose="02020603050405020304" pitchFamily="18" charset="0"/>
              </a:rPr>
              <a:t>¿Por qué has elegido </a:t>
            </a:r>
            <a:r>
              <a:rPr lang="es-ES" sz="2000" dirty="0">
                <a:solidFill>
                  <a:srgbClr val="CC3300"/>
                </a:solidFill>
                <a:latin typeface="Calibri" panose="020F0502020204030204" pitchFamily="34" charset="0"/>
                <a:ea typeface="Calibri" panose="020F0502020204030204" pitchFamily="34" charset="0"/>
                <a:cs typeface="Times New Roman" panose="02020603050405020304" pitchFamily="18" charset="0"/>
              </a:rPr>
              <a:t>e</a:t>
            </a:r>
            <a:r>
              <a:rPr lang="es-ES" sz="2000" dirty="0" smtClean="0">
                <a:solidFill>
                  <a:srgbClr val="CC3300"/>
                </a:solidFill>
                <a:latin typeface="Calibri" panose="020F0502020204030204" pitchFamily="34" charset="0"/>
                <a:ea typeface="Calibri" panose="020F0502020204030204" pitchFamily="34" charset="0"/>
                <a:cs typeface="Times New Roman" panose="02020603050405020304" pitchFamily="18" charset="0"/>
              </a:rPr>
              <a:t>ste medio? </a:t>
            </a:r>
            <a:endParaRPr lang="es-ES" sz="2000" dirty="0">
              <a:solidFill>
                <a:srgbClr val="CC330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Aft>
                <a:spcPts val="0"/>
              </a:spcAft>
            </a:pPr>
            <a:r>
              <a:rPr lang="es-ES" sz="800" dirty="0">
                <a:latin typeface="Calibri" panose="020F0502020204030204" pitchFamily="34" charset="0"/>
                <a:ea typeface="Calibri" panose="020F0502020204030204" pitchFamily="34" charset="0"/>
                <a:cs typeface="Times New Roman" panose="02020603050405020304" pitchFamily="18" charset="0"/>
              </a:rPr>
              <a:t> </a:t>
            </a:r>
            <a:r>
              <a:rPr lang="es-ES" sz="2200" b="1" i="1" dirty="0" smtClean="0">
                <a:solidFill>
                  <a:srgbClr val="009900"/>
                </a:solidFill>
                <a:latin typeface="Calibri" panose="020F0502020204030204" pitchFamily="34" charset="0"/>
                <a:ea typeface="Times New Roman" panose="02020603050405020304" pitchFamily="18" charset="0"/>
                <a:cs typeface="Times New Roman" panose="02020603050405020304" pitchFamily="18" charset="0"/>
              </a:rPr>
              <a:t>Yo </a:t>
            </a:r>
            <a:r>
              <a:rPr lang="es-ES" sz="2200" b="1" i="1" dirty="0">
                <a:solidFill>
                  <a:srgbClr val="009900"/>
                </a:solidFill>
                <a:latin typeface="Calibri" panose="020F0502020204030204" pitchFamily="34" charset="0"/>
                <a:ea typeface="Times New Roman" panose="02020603050405020304" pitchFamily="18" charset="0"/>
                <a:cs typeface="Times New Roman" panose="02020603050405020304" pitchFamily="18" charset="0"/>
              </a:rPr>
              <a:t>soy médico y estoy ante este enfermo, </a:t>
            </a:r>
            <a:r>
              <a:rPr lang="es-ES" sz="2200" b="1" i="1" dirty="0">
                <a:solidFill>
                  <a:srgbClr val="00B0F0"/>
                </a:solidFill>
                <a:latin typeface="Calibri" panose="020F0502020204030204" pitchFamily="34" charset="0"/>
                <a:ea typeface="Times New Roman" panose="02020603050405020304" pitchFamily="18" charset="0"/>
                <a:cs typeface="Times New Roman" panose="02020603050405020304" pitchFamily="18" charset="0"/>
              </a:rPr>
              <a:t>y sé que esta medicación </a:t>
            </a:r>
            <a:r>
              <a:rPr lang="es-ES" sz="2200" b="1" i="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es el mejor </a:t>
            </a:r>
            <a:r>
              <a:rPr lang="es-ES" sz="2200" b="1" i="1" dirty="0" smtClean="0">
                <a:solidFill>
                  <a:srgbClr val="0000FF"/>
                </a:solidFill>
                <a:latin typeface="Calibri" panose="020F0502020204030204" pitchFamily="34" charset="0"/>
                <a:ea typeface="Times New Roman" panose="02020603050405020304" pitchFamily="18" charset="0"/>
                <a:cs typeface="Times New Roman" panose="02020603050405020304" pitchFamily="18" charset="0"/>
              </a:rPr>
              <a:t>medio de </a:t>
            </a:r>
            <a:r>
              <a:rPr lang="es-ES" sz="2200" b="1" i="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tratarlo</a:t>
            </a:r>
            <a:endParaRPr lang="es-ES" sz="5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Aft>
                <a:spcPts val="0"/>
              </a:spcAft>
            </a:pPr>
            <a:r>
              <a:rPr lang="es-ES" sz="500" dirty="0">
                <a:highlight>
                  <a:srgbClr val="00FFFF"/>
                </a:highlight>
                <a:latin typeface="Calibri" panose="020F0502020204030204" pitchFamily="34" charset="0"/>
                <a:ea typeface="Times New Roman" panose="02020603050405020304" pitchFamily="18" charset="0"/>
                <a:cs typeface="Times New Roman" panose="02020603050405020304" pitchFamily="18" charset="0"/>
              </a:rPr>
              <a:t> </a:t>
            </a:r>
            <a:endParaRPr lang="es-ES" sz="5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Aft>
                <a:spcPts val="0"/>
              </a:spcAft>
            </a:pPr>
            <a:r>
              <a:rPr lang="es-ES" sz="2000" b="1" u="sng" dirty="0">
                <a:solidFill>
                  <a:srgbClr val="00B0F0"/>
                </a:solidFill>
                <a:latin typeface="Calibri" panose="020F0502020204030204" pitchFamily="34" charset="0"/>
                <a:ea typeface="Times New Roman" panose="02020603050405020304" pitchFamily="18" charset="0"/>
                <a:cs typeface="Times New Roman" panose="02020603050405020304" pitchFamily="18" charset="0"/>
              </a:rPr>
              <a:t>Conclusión o acción</a:t>
            </a:r>
            <a:r>
              <a:rPr lang="es-ES" sz="2000" b="1" dirty="0">
                <a:solidFill>
                  <a:srgbClr val="00B0F0"/>
                </a:solidFill>
                <a:latin typeface="Calibri" panose="020F0502020204030204" pitchFamily="34" charset="0"/>
                <a:ea typeface="Times New Roman" panose="02020603050405020304" pitchFamily="18" charset="0"/>
                <a:cs typeface="Times New Roman" panose="02020603050405020304" pitchFamily="18" charset="0"/>
              </a:rPr>
              <a:t>: </a:t>
            </a:r>
            <a:r>
              <a:rPr lang="es-ES" sz="2000" dirty="0">
                <a:latin typeface="Calibri" panose="020F0502020204030204" pitchFamily="34" charset="0"/>
                <a:ea typeface="Times New Roman" panose="02020603050405020304" pitchFamily="18" charset="0"/>
                <a:cs typeface="Times New Roman" panose="02020603050405020304" pitchFamily="18" charset="0"/>
              </a:rPr>
              <a:t>Acción intencional, </a:t>
            </a:r>
            <a:r>
              <a:rPr lang="es-ES" sz="2000" dirty="0" smtClean="0">
                <a:latin typeface="Calibri" panose="020F0502020204030204" pitchFamily="34" charset="0"/>
                <a:ea typeface="Times New Roman" panose="02020603050405020304" pitchFamily="18" charset="0"/>
                <a:cs typeface="Times New Roman" panose="02020603050405020304" pitchFamily="18" charset="0"/>
              </a:rPr>
              <a:t>llevando a cabo el medio elegido </a:t>
            </a:r>
            <a:r>
              <a:rPr lang="es-ES" sz="2000" dirty="0">
                <a:latin typeface="Calibri" panose="020F0502020204030204" pitchFamily="34" charset="0"/>
                <a:ea typeface="Times New Roman" panose="02020603050405020304" pitchFamily="18" charset="0"/>
                <a:cs typeface="Times New Roman" panose="02020603050405020304" pitchFamily="18" charset="0"/>
              </a:rPr>
              <a:t>para alcanzar el telos. </a:t>
            </a:r>
            <a:r>
              <a:rPr lang="es-ES" sz="2000" dirty="0">
                <a:solidFill>
                  <a:srgbClr val="00B0F0"/>
                </a:solidFill>
                <a:latin typeface="Calibri" panose="020F0502020204030204" pitchFamily="34" charset="0"/>
                <a:ea typeface="Times New Roman" panose="02020603050405020304" pitchFamily="18" charset="0"/>
                <a:cs typeface="Times New Roman" panose="02020603050405020304" pitchFamily="18" charset="0"/>
              </a:rPr>
              <a:t>Responde a la pregunta ¿Qué estás haciendo? </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Aft>
                <a:spcPts val="0"/>
              </a:spcAft>
            </a:pPr>
            <a:r>
              <a:rPr lang="es-ES" sz="800" dirty="0">
                <a:latin typeface="Calibri" panose="020F0502020204030204" pitchFamily="34" charset="0"/>
                <a:ea typeface="Calibri" panose="020F0502020204030204" pitchFamily="34" charset="0"/>
                <a:cs typeface="Times New Roman" panose="02020603050405020304" pitchFamily="18" charset="0"/>
              </a:rPr>
              <a:t> </a:t>
            </a:r>
            <a:r>
              <a:rPr lang="es-ES" sz="2200" b="1" i="1" dirty="0" smtClean="0">
                <a:solidFill>
                  <a:srgbClr val="00B0F0"/>
                </a:solidFill>
                <a:latin typeface="Calibri" panose="020F0502020204030204" pitchFamily="34" charset="0"/>
                <a:ea typeface="Calibri" panose="020F0502020204030204" pitchFamily="34" charset="0"/>
                <a:cs typeface="Times New Roman" panose="02020603050405020304" pitchFamily="18" charset="0"/>
              </a:rPr>
              <a:t>Por </a:t>
            </a:r>
            <a:r>
              <a:rPr lang="es-ES" sz="2200" b="1" i="1" dirty="0">
                <a:solidFill>
                  <a:srgbClr val="00B0F0"/>
                </a:solidFill>
                <a:latin typeface="Calibri" panose="020F0502020204030204" pitchFamily="34" charset="0"/>
                <a:ea typeface="Calibri" panose="020F0502020204030204" pitchFamily="34" charset="0"/>
                <a:cs typeface="Times New Roman" panose="02020603050405020304" pitchFamily="18" charset="0"/>
              </a:rPr>
              <a:t>tanto, </a:t>
            </a:r>
            <a:r>
              <a:rPr lang="es-ES" sz="2200" b="1" i="1" dirty="0" smtClean="0">
                <a:solidFill>
                  <a:srgbClr val="00B0F0"/>
                </a:solidFill>
                <a:latin typeface="Calibri" panose="020F0502020204030204" pitchFamily="34" charset="0"/>
                <a:ea typeface="Calibri" panose="020F0502020204030204" pitchFamily="34" charset="0"/>
                <a:cs typeface="Times New Roman" panose="02020603050405020304" pitchFamily="18" charset="0"/>
              </a:rPr>
              <a:t>he elegido esta </a:t>
            </a:r>
            <a:r>
              <a:rPr lang="es-ES" sz="2200" b="1" i="1" dirty="0">
                <a:solidFill>
                  <a:srgbClr val="00B0F0"/>
                </a:solidFill>
                <a:latin typeface="Calibri" panose="020F0502020204030204" pitchFamily="34" charset="0"/>
                <a:ea typeface="Calibri" panose="020F0502020204030204" pitchFamily="34" charset="0"/>
                <a:cs typeface="Times New Roman" panose="02020603050405020304" pitchFamily="18" charset="0"/>
              </a:rPr>
              <a:t>medicación, y se la doy</a:t>
            </a:r>
            <a:endParaRPr lang="es-ES" sz="2200" dirty="0">
              <a:latin typeface="Calibri" panose="020F0502020204030204" pitchFamily="34" charset="0"/>
              <a:ea typeface="Calibri" panose="020F0502020204030204" pitchFamily="34" charset="0"/>
              <a:cs typeface="Times New Roman" panose="02020603050405020304" pitchFamily="18" charset="0"/>
            </a:endParaRPr>
          </a:p>
          <a:p>
            <a:pPr algn="just"/>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endParaRPr lang="es-ES" sz="2000" dirty="0">
              <a:solidFill>
                <a:srgbClr val="008000"/>
              </a:solidFill>
              <a:effectLst/>
              <a:latin typeface="Calibri" panose="020F0502020204030204" pitchFamily="34" charset="0"/>
              <a:ea typeface="FreeSans"/>
              <a:cs typeface="Times New Roman" panose="02020603050405020304" pitchFamily="18" charset="0"/>
            </a:endParaRPr>
          </a:p>
          <a:p>
            <a:pPr algn="just">
              <a:spcAft>
                <a:spcPts val="0"/>
              </a:spcAft>
            </a:pPr>
            <a:endParaRPr lang="es-ES" sz="2000" dirty="0">
              <a:solidFill>
                <a:srgbClr val="008000"/>
              </a:solidFill>
              <a:effectLst/>
              <a:latin typeface="Calibri" panose="020F0502020204030204" pitchFamily="34" charset="0"/>
              <a:ea typeface="FreeSans"/>
              <a:cs typeface="FreeSans"/>
            </a:endParaRPr>
          </a:p>
        </p:txBody>
      </p:sp>
    </p:spTree>
    <p:extLst>
      <p:ext uri="{BB962C8B-B14F-4D97-AF65-F5344CB8AC3E}">
        <p14:creationId xmlns:p14="http://schemas.microsoft.com/office/powerpoint/2010/main" val="372850878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26435" y="769677"/>
            <a:ext cx="9806607" cy="4988170"/>
          </a:xfrm>
        </p:spPr>
        <p:txBody>
          <a:bodyPr>
            <a:normAutofit/>
          </a:bodyPr>
          <a:lstStyle/>
          <a:p>
            <a:pPr algn="just">
              <a:lnSpc>
                <a:spcPct val="100000"/>
              </a:lnSpc>
            </a:pPr>
            <a:r>
              <a:rPr lang="es-ES" sz="2000" dirty="0">
                <a:latin typeface="Calibri" panose="020F0502020204030204" pitchFamily="34" charset="0"/>
                <a:ea typeface="Calibri" panose="020F0502020204030204" pitchFamily="34" charset="0"/>
                <a:cs typeface="Times New Roman" panose="02020603050405020304" pitchFamily="18" charset="0"/>
              </a:rPr>
              <a:t>	Debo defender tender a adherirme a la prestación de la </a:t>
            </a:r>
            <a:r>
              <a:rPr lang="es-ES" sz="2000" b="1" dirty="0">
                <a:solidFill>
                  <a:srgbClr val="009900"/>
                </a:solidFill>
                <a:latin typeface="Calibri" panose="020F0502020204030204" pitchFamily="34" charset="0"/>
                <a:ea typeface="Calibri" panose="020F0502020204030204" pitchFamily="34" charset="0"/>
                <a:cs typeface="Times New Roman" panose="02020603050405020304" pitchFamily="18" charset="0"/>
              </a:rPr>
              <a:t>”Medicina Personalizada </a:t>
            </a:r>
            <a:r>
              <a:rPr lang="es-ES" sz="2000" b="1" dirty="0" smtClean="0">
                <a:solidFill>
                  <a:srgbClr val="009900"/>
                </a:solidFill>
                <a:latin typeface="Calibri" panose="020F0502020204030204" pitchFamily="34" charset="0"/>
                <a:ea typeface="Calibri" panose="020F0502020204030204" pitchFamily="34" charset="0"/>
                <a:cs typeface="Times New Roman" panose="02020603050405020304" pitchFamily="18" charset="0"/>
              </a:rPr>
              <a:t>con </a:t>
            </a:r>
            <a:r>
              <a:rPr lang="es-ES" sz="2000" b="1" dirty="0">
                <a:solidFill>
                  <a:srgbClr val="009900"/>
                </a:solidFill>
                <a:latin typeface="Calibri" panose="020F0502020204030204" pitchFamily="34" charset="0"/>
                <a:ea typeface="Calibri" panose="020F0502020204030204" pitchFamily="34" charset="0"/>
                <a:cs typeface="Times New Roman" panose="02020603050405020304" pitchFamily="18" charset="0"/>
              </a:rPr>
              <a:t>los mejores medios deliberados para cumplir la </a:t>
            </a:r>
            <a:r>
              <a:rPr lang="es-ES" sz="2000" b="1" dirty="0" smtClean="0">
                <a:solidFill>
                  <a:srgbClr val="009900"/>
                </a:solidFill>
                <a:latin typeface="Calibri" panose="020F0502020204030204" pitchFamily="34" charset="0"/>
                <a:ea typeface="Calibri" panose="020F0502020204030204" pitchFamily="34" charset="0"/>
                <a:cs typeface="Times New Roman" panose="02020603050405020304" pitchFamily="18" charset="0"/>
              </a:rPr>
              <a:t>misión”</a:t>
            </a:r>
            <a:r>
              <a:rPr lang="es-ES" sz="2000" dirty="0" smtClean="0">
                <a:latin typeface="Calibri" panose="020F0502020204030204" pitchFamily="34" charset="0"/>
                <a:ea typeface="Calibri" panose="020F0502020204030204" pitchFamily="34" charset="0"/>
                <a:cs typeface="Times New Roman" panose="02020603050405020304" pitchFamily="18" charset="0"/>
              </a:rPr>
              <a:t>, porque </a:t>
            </a:r>
            <a:r>
              <a:rPr lang="es-ES" sz="2000" dirty="0">
                <a:latin typeface="Calibri" panose="020F0502020204030204" pitchFamily="34" charset="0"/>
                <a:ea typeface="Calibri" panose="020F0502020204030204" pitchFamily="34" charset="0"/>
                <a:cs typeface="Times New Roman" panose="02020603050405020304" pitchFamily="18" charset="0"/>
              </a:rPr>
              <a:t>si no lo especifico y defiendo inespecíficamente el </a:t>
            </a:r>
            <a:r>
              <a:rPr lang="es-ES" sz="2000" b="1" dirty="0">
                <a:solidFill>
                  <a:srgbClr val="FF9900"/>
                </a:solidFill>
                <a:latin typeface="Calibri" panose="020F0502020204030204" pitchFamily="34" charset="0"/>
                <a:ea typeface="Calibri" panose="020F0502020204030204" pitchFamily="34" charset="0"/>
                <a:cs typeface="Times New Roman" panose="02020603050405020304" pitchFamily="18" charset="0"/>
              </a:rPr>
              <a:t>“Medicina Personalizada”</a:t>
            </a:r>
            <a:r>
              <a:rPr lang="es-ES" sz="2000" dirty="0">
                <a:latin typeface="Calibri" panose="020F0502020204030204" pitchFamily="34" charset="0"/>
                <a:ea typeface="Calibri" panose="020F0502020204030204" pitchFamily="34" charset="0"/>
                <a:cs typeface="Times New Roman" panose="02020603050405020304" pitchFamily="18" charset="0"/>
              </a:rPr>
              <a:t>, entonces incurro en una contradicción (en forma de paradoja pragmática) pues estoy defendiendo simultáneamente la </a:t>
            </a:r>
            <a:r>
              <a:rPr lang="es-ES" sz="2000" b="1" dirty="0" smtClean="0">
                <a:solidFill>
                  <a:srgbClr val="009900"/>
                </a:solidFill>
                <a:latin typeface="Calibri" panose="020F0502020204030204" pitchFamily="34" charset="0"/>
                <a:ea typeface="Calibri" panose="020F0502020204030204" pitchFamily="34" charset="0"/>
                <a:cs typeface="Times New Roman" panose="02020603050405020304" pitchFamily="18" charset="0"/>
              </a:rPr>
              <a:t>“condicionada a la </a:t>
            </a:r>
            <a:r>
              <a:rPr lang="es-ES" sz="2000" b="1" dirty="0" err="1" smtClean="0">
                <a:solidFill>
                  <a:srgbClr val="009900"/>
                </a:solidFill>
                <a:latin typeface="Calibri" panose="020F0502020204030204" pitchFamily="34" charset="0"/>
                <a:ea typeface="Calibri" panose="020F0502020204030204" pitchFamily="34" charset="0"/>
                <a:cs typeface="Times New Roman" panose="02020603050405020304" pitchFamily="18" charset="0"/>
              </a:rPr>
              <a:t>misón</a:t>
            </a:r>
            <a:r>
              <a:rPr lang="es-ES" sz="2000" b="1" dirty="0" smtClean="0">
                <a:solidFill>
                  <a:srgbClr val="009900"/>
                </a:solidFill>
                <a:latin typeface="Calibri" panose="020F0502020204030204" pitchFamily="34" charset="0"/>
                <a:ea typeface="Calibri" panose="020F0502020204030204" pitchFamily="34" charset="0"/>
                <a:cs typeface="Times New Roman" panose="02020603050405020304" pitchFamily="18" charset="0"/>
              </a:rPr>
              <a:t>” </a:t>
            </a:r>
            <a:r>
              <a:rPr lang="es-ES" sz="2000" dirty="0">
                <a:latin typeface="Calibri" panose="020F0502020204030204" pitchFamily="34" charset="0"/>
                <a:ea typeface="Calibri" panose="020F0502020204030204" pitchFamily="34" charset="0"/>
                <a:cs typeface="Times New Roman" panose="02020603050405020304" pitchFamily="18" charset="0"/>
              </a:rPr>
              <a:t>y el </a:t>
            </a:r>
            <a:r>
              <a:rPr lang="es-ES" sz="20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“no </a:t>
            </a:r>
            <a:r>
              <a:rPr lang="es-ES" sz="20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condicionada a la misión”</a:t>
            </a:r>
            <a:r>
              <a:rPr lang="es-ES" sz="2000" dirty="0" smtClean="0">
                <a:latin typeface="Calibri" panose="020F0502020204030204" pitchFamily="34" charset="0"/>
                <a:ea typeface="Calibri" panose="020F0502020204030204" pitchFamily="34" charset="0"/>
                <a:cs typeface="Times New Roman" panose="02020603050405020304" pitchFamily="18" charset="0"/>
              </a:rPr>
              <a:t>. </a:t>
            </a:r>
          </a:p>
          <a:p>
            <a:pPr algn="just">
              <a:lnSpc>
                <a:spcPct val="100000"/>
              </a:lnSpc>
            </a:pPr>
            <a:r>
              <a:rPr lang="es-ES" sz="2000" dirty="0">
                <a:solidFill>
                  <a:srgbClr val="996600"/>
                </a:solidFill>
                <a:latin typeface="Calibri" panose="020F0502020204030204" pitchFamily="34" charset="0"/>
                <a:ea typeface="Calibri" panose="020F0502020204030204" pitchFamily="34" charset="0"/>
                <a:cs typeface="Times New Roman" panose="02020603050405020304" pitchFamily="18" charset="0"/>
              </a:rPr>
              <a:t>	</a:t>
            </a:r>
            <a:r>
              <a:rPr lang="es-ES" sz="2000" dirty="0" smtClean="0">
                <a:solidFill>
                  <a:srgbClr val="996600"/>
                </a:solidFill>
                <a:latin typeface="Calibri" panose="020F0502020204030204" pitchFamily="34" charset="0"/>
                <a:ea typeface="Calibri" panose="020F0502020204030204" pitchFamily="34" charset="0"/>
                <a:cs typeface="Times New Roman" panose="02020603050405020304" pitchFamily="18" charset="0"/>
              </a:rPr>
              <a:t>Involuntariamente </a:t>
            </a:r>
            <a:r>
              <a:rPr lang="es-ES" sz="2000" dirty="0">
                <a:solidFill>
                  <a:srgbClr val="996600"/>
                </a:solidFill>
                <a:latin typeface="Calibri" panose="020F0502020204030204" pitchFamily="34" charset="0"/>
                <a:ea typeface="Calibri" panose="020F0502020204030204" pitchFamily="34" charset="0"/>
                <a:cs typeface="Times New Roman" panose="02020603050405020304" pitchFamily="18" charset="0"/>
              </a:rPr>
              <a:t>cometo</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FF0066"/>
                </a:solidFill>
                <a:latin typeface="Calibri" panose="020F0502020204030204" pitchFamily="34" charset="0"/>
                <a:ea typeface="Calibri" panose="020F0502020204030204" pitchFamily="34" charset="0"/>
                <a:cs typeface="Times New Roman" panose="02020603050405020304" pitchFamily="18" charset="0"/>
              </a:rPr>
              <a:t>1) una injusticia interna</a:t>
            </a:r>
            <a:r>
              <a:rPr lang="es-ES" sz="2000" dirty="0">
                <a:latin typeface="Calibri" panose="020F0502020204030204" pitchFamily="34" charset="0"/>
                <a:ea typeface="Calibri" panose="020F0502020204030204" pitchFamily="34" charset="0"/>
                <a:cs typeface="Times New Roman" panose="02020603050405020304" pitchFamily="18" charset="0"/>
              </a:rPr>
              <a:t>, porque al no distinguir la calidad de las intervenciones sanitarias, desincentivo a las de buena calidad; y </a:t>
            </a:r>
            <a:r>
              <a:rPr lang="es-ES" sz="2000" dirty="0">
                <a:solidFill>
                  <a:srgbClr val="FF0066"/>
                </a:solidFill>
                <a:latin typeface="Calibri" panose="020F0502020204030204" pitchFamily="34" charset="0"/>
                <a:ea typeface="Calibri" panose="020F0502020204030204" pitchFamily="34" charset="0"/>
                <a:cs typeface="Times New Roman" panose="02020603050405020304" pitchFamily="18" charset="0"/>
              </a:rPr>
              <a:t>2) una injusticia externa</a:t>
            </a:r>
            <a:r>
              <a:rPr lang="es-ES" sz="2000" dirty="0">
                <a:latin typeface="Calibri" panose="020F0502020204030204" pitchFamily="34" charset="0"/>
                <a:ea typeface="Calibri" panose="020F0502020204030204" pitchFamily="34" charset="0"/>
                <a:cs typeface="Times New Roman" panose="02020603050405020304" pitchFamily="18" charset="0"/>
              </a:rPr>
              <a:t>, porque los costes de las intervenciones no buenas minoran las inversiones en intervenciones buenas.</a:t>
            </a:r>
          </a:p>
          <a:p>
            <a:pPr algn="just">
              <a:lnSpc>
                <a:spcPct val="100000"/>
              </a:lnSpc>
              <a:spcAft>
                <a:spcPts val="0"/>
              </a:spcAft>
            </a:pP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endParaRPr lang="es-ES" sz="2000" dirty="0">
              <a:solidFill>
                <a:srgbClr val="008000"/>
              </a:solidFill>
              <a:effectLst/>
              <a:latin typeface="Calibri" panose="020F0502020204030204" pitchFamily="34" charset="0"/>
              <a:ea typeface="FreeSans"/>
              <a:cs typeface="Times New Roman" panose="02020603050405020304" pitchFamily="18" charset="0"/>
            </a:endParaRPr>
          </a:p>
          <a:p>
            <a:pPr algn="just">
              <a:spcAft>
                <a:spcPts val="0"/>
              </a:spcAft>
            </a:pPr>
            <a:endParaRPr lang="es-ES" sz="2000" dirty="0">
              <a:solidFill>
                <a:srgbClr val="008000"/>
              </a:solidFill>
              <a:effectLst/>
              <a:latin typeface="Calibri" panose="020F0502020204030204" pitchFamily="34" charset="0"/>
              <a:ea typeface="FreeSans"/>
              <a:cs typeface="FreeSans"/>
            </a:endParaRPr>
          </a:p>
        </p:txBody>
      </p:sp>
    </p:spTree>
    <p:extLst>
      <p:ext uri="{BB962C8B-B14F-4D97-AF65-F5344CB8AC3E}">
        <p14:creationId xmlns:p14="http://schemas.microsoft.com/office/powerpoint/2010/main" val="143825047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463040" y="769677"/>
            <a:ext cx="9104811" cy="4988170"/>
          </a:xfrm>
        </p:spPr>
        <p:txBody>
          <a:bodyPr>
            <a:normAutofit/>
          </a:bodyPr>
          <a:lstStyle/>
          <a:p>
            <a:pPr algn="just">
              <a:lnSpc>
                <a:spcPct val="100000"/>
              </a:lnSpc>
            </a:pPr>
            <a:r>
              <a:rPr lang="es-ES" sz="2000" b="1" dirty="0" smtClean="0">
                <a:latin typeface="Calibri" panose="020F0502020204030204" pitchFamily="34" charset="0"/>
                <a:ea typeface="Calibri" panose="020F0502020204030204" pitchFamily="34" charset="0"/>
                <a:cs typeface="Times New Roman" panose="02020603050405020304" pitchFamily="18" charset="0"/>
              </a:rPr>
              <a:t>COROLARIO</a:t>
            </a:r>
            <a:endParaRPr lang="es-ES" sz="500" b="1" dirty="0" smtClean="0">
              <a:latin typeface="Calibri" panose="020F0502020204030204" pitchFamily="34" charset="0"/>
              <a:ea typeface="Calibri" panose="020F0502020204030204" pitchFamily="34" charset="0"/>
              <a:cs typeface="Times New Roman" panose="02020603050405020304" pitchFamily="18" charset="0"/>
            </a:endParaRPr>
          </a:p>
          <a:p>
            <a:pPr lvl="0" algn="just">
              <a:lnSpc>
                <a:spcPct val="100000"/>
              </a:lnSpc>
            </a:pPr>
            <a:endParaRPr lang="es-ES" sz="500" dirty="0" smtClean="0">
              <a:latin typeface="Calibri" panose="020F0502020204030204" pitchFamily="34" charset="0"/>
              <a:ea typeface="Calibri" panose="020F0502020204030204" pitchFamily="34" charset="0"/>
              <a:cs typeface="Times New Roman" panose="02020603050405020304" pitchFamily="18" charset="0"/>
            </a:endParaRPr>
          </a:p>
          <a:p>
            <a:pPr lvl="0" algn="just">
              <a:lnSpc>
                <a:spcPct val="100000"/>
              </a:lnSpc>
            </a:pPr>
            <a:r>
              <a:rPr lang="es-ES" sz="2000" dirty="0" smtClean="0">
                <a:latin typeface="Calibri" panose="020F0502020204030204" pitchFamily="34" charset="0"/>
                <a:ea typeface="Calibri" panose="020F0502020204030204" pitchFamily="34" charset="0"/>
                <a:cs typeface="Times New Roman" panose="02020603050405020304" pitchFamily="18" charset="0"/>
              </a:rPr>
              <a:t>	Para evitar incurrir en una ilusión teleológica en cualquier acción intencional sanitaria (propia o ajena), responda a las preguntas </a:t>
            </a: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¿Para qué</a:t>
            </a:r>
            <a:r>
              <a:rPr lang="es-ES" sz="2000" b="1" dirty="0" smtClean="0">
                <a:solidFill>
                  <a:srgbClr val="0000FF"/>
                </a:solidFill>
                <a:latin typeface="Calibri" panose="020F0502020204030204" pitchFamily="34" charset="0"/>
                <a:ea typeface="Times New Roman" panose="02020603050405020304" pitchFamily="18" charset="0"/>
                <a:cs typeface="Times New Roman" panose="02020603050405020304" pitchFamily="18" charset="0"/>
              </a:rPr>
              <a:t>?</a:t>
            </a:r>
            <a:r>
              <a:rPr lang="es-ES" sz="20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 y </a:t>
            </a:r>
            <a:r>
              <a:rPr lang="es-ES" sz="2000" b="1" dirty="0" smtClean="0">
                <a:solidFill>
                  <a:srgbClr val="CC3300"/>
                </a:solidFill>
                <a:latin typeface="Calibri" panose="020F0502020204030204" pitchFamily="34" charset="0"/>
                <a:ea typeface="Calibri" panose="020F0502020204030204" pitchFamily="34" charset="0"/>
                <a:cs typeface="Times New Roman" panose="02020603050405020304" pitchFamily="18" charset="0"/>
              </a:rPr>
              <a:t>¿</a:t>
            </a:r>
            <a:r>
              <a:rPr lang="es-ES" sz="2000" b="1" dirty="0">
                <a:solidFill>
                  <a:srgbClr val="CC3300"/>
                </a:solidFill>
                <a:latin typeface="Calibri" panose="020F0502020204030204" pitchFamily="34" charset="0"/>
                <a:ea typeface="Calibri" panose="020F0502020204030204" pitchFamily="34" charset="0"/>
                <a:cs typeface="Times New Roman" panose="02020603050405020304" pitchFamily="18" charset="0"/>
              </a:rPr>
              <a:t>Por qué has elegido este medio</a:t>
            </a:r>
            <a:r>
              <a:rPr lang="es-ES" sz="2000" b="1" dirty="0" smtClean="0">
                <a:solidFill>
                  <a:srgbClr val="CC3300"/>
                </a:solidFill>
                <a:latin typeface="Calibri" panose="020F0502020204030204" pitchFamily="34" charset="0"/>
                <a:ea typeface="Calibri" panose="020F0502020204030204" pitchFamily="34" charset="0"/>
                <a:cs typeface="Times New Roman" panose="02020603050405020304" pitchFamily="18" charset="0"/>
              </a:rPr>
              <a:t>?</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endParaRPr lang="es-ES" sz="2000" dirty="0">
              <a:solidFill>
                <a:srgbClr val="008000"/>
              </a:solidFill>
              <a:effectLst/>
              <a:latin typeface="Calibri" panose="020F0502020204030204" pitchFamily="34" charset="0"/>
              <a:ea typeface="FreeSans"/>
              <a:cs typeface="Times New Roman" panose="02020603050405020304" pitchFamily="18" charset="0"/>
            </a:endParaRPr>
          </a:p>
          <a:p>
            <a:pPr algn="just">
              <a:spcAft>
                <a:spcPts val="0"/>
              </a:spcAft>
            </a:pPr>
            <a:endParaRPr lang="es-ES" sz="2000" dirty="0">
              <a:solidFill>
                <a:srgbClr val="008000"/>
              </a:solidFill>
              <a:effectLst/>
              <a:latin typeface="Calibri" panose="020F0502020204030204" pitchFamily="34" charset="0"/>
              <a:ea typeface="FreeSans"/>
              <a:cs typeface="FreeSans"/>
            </a:endParaRPr>
          </a:p>
        </p:txBody>
      </p:sp>
    </p:spTree>
    <p:extLst>
      <p:ext uri="{BB962C8B-B14F-4D97-AF65-F5344CB8AC3E}">
        <p14:creationId xmlns:p14="http://schemas.microsoft.com/office/powerpoint/2010/main" val="27209423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84856" y="566671"/>
            <a:ext cx="9942492" cy="5951695"/>
          </a:xfrm>
        </p:spPr>
        <p:txBody>
          <a:bodyPr>
            <a:normAutofit lnSpcReduction="10000"/>
          </a:bodyPr>
          <a:lstStyle/>
          <a:p>
            <a:pPr algn="just">
              <a:lnSpc>
                <a:spcPct val="110000"/>
              </a:lnSpc>
              <a:spcAft>
                <a:spcPts val="0"/>
              </a:spcAft>
            </a:pPr>
            <a:r>
              <a:rPr lang="es-ES" sz="2000" b="1" dirty="0" smtClean="0">
                <a:latin typeface="Calibri" panose="020F0502020204030204" pitchFamily="34" charset="0"/>
                <a:ea typeface="Calibri" panose="020F0502020204030204" pitchFamily="34" charset="0"/>
                <a:cs typeface="Times New Roman" panose="02020603050405020304" pitchFamily="18" charset="0"/>
              </a:rPr>
              <a:t>(Abramos un paréntesis ….</a:t>
            </a:r>
          </a:p>
          <a:p>
            <a:pPr algn="just">
              <a:lnSpc>
                <a:spcPct val="110000"/>
              </a:lnSpc>
              <a:spcAft>
                <a:spcPts val="0"/>
              </a:spcAft>
            </a:pPr>
            <a:r>
              <a:rPr lang="es-ES" sz="2000" dirty="0" smtClean="0">
                <a:latin typeface="Calibri" panose="020F0502020204030204" pitchFamily="34" charset="0"/>
                <a:ea typeface="Calibri" panose="020F0502020204030204" pitchFamily="34" charset="0"/>
                <a:cs typeface="Times New Roman" panose="02020603050405020304" pitchFamily="18" charset="0"/>
              </a:rPr>
              <a:t>… para no perder la oportunidad de aclarar que la CIENCIA (si la hay) sólo es una parte de la premisa menor de un razonamiento práctico.  En efecto, la CIENCIA (si la hay) constituye la parte de los medios sobre los que delibera el agente moral en la premisa menor. La MEJOR EVIDENCIA CIENTÍFICA es una condición necesaria, pero no suficiente para la acción intencional sanitaria.  </a:t>
            </a:r>
            <a:endParaRPr lang="es-ES" sz="10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Aft>
                <a:spcPts val="0"/>
              </a:spcAft>
            </a:pPr>
            <a:endParaRPr lang="es-ES" sz="10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1900" dirty="0" smtClean="0">
                <a:latin typeface="Calibri" panose="020F0502020204030204" pitchFamily="34" charset="0"/>
                <a:ea typeface="Times New Roman" panose="02020603050405020304" pitchFamily="18" charset="0"/>
                <a:cs typeface="Times New Roman" panose="02020603050405020304" pitchFamily="18" charset="0"/>
              </a:rPr>
              <a:t>La ciencia </a:t>
            </a:r>
            <a:r>
              <a:rPr lang="es-ES" sz="1900" dirty="0">
                <a:latin typeface="Calibri" panose="020F0502020204030204" pitchFamily="34" charset="0"/>
                <a:ea typeface="Times New Roman" panose="02020603050405020304" pitchFamily="18" charset="0"/>
                <a:cs typeface="Times New Roman" panose="02020603050405020304" pitchFamily="18" charset="0"/>
              </a:rPr>
              <a:t>no tiene ninguna intención, no toma decisiones, no prefiere hacer frente a no hacer, ni prefiere el </a:t>
            </a:r>
            <a:r>
              <a:rPr lang="es-ES" sz="1900" dirty="0" smtClean="0">
                <a:latin typeface="Calibri" panose="020F0502020204030204" pitchFamily="34" charset="0"/>
                <a:ea typeface="Times New Roman" panose="02020603050405020304" pitchFamily="18" charset="0"/>
                <a:cs typeface="Times New Roman" panose="02020603050405020304" pitchFamily="18" charset="0"/>
              </a:rPr>
              <a:t>bien sobre </a:t>
            </a:r>
            <a:r>
              <a:rPr lang="es-ES" sz="1900" dirty="0">
                <a:latin typeface="Calibri" panose="020F0502020204030204" pitchFamily="34" charset="0"/>
                <a:ea typeface="Times New Roman" panose="02020603050405020304" pitchFamily="18" charset="0"/>
                <a:cs typeface="Times New Roman" panose="02020603050405020304" pitchFamily="18" charset="0"/>
              </a:rPr>
              <a:t>el </a:t>
            </a:r>
            <a:r>
              <a:rPr lang="es-ES" sz="1900" dirty="0" smtClean="0">
                <a:latin typeface="Calibri" panose="020F0502020204030204" pitchFamily="34" charset="0"/>
                <a:ea typeface="Times New Roman" panose="02020603050405020304" pitchFamily="18" charset="0"/>
                <a:cs typeface="Times New Roman" panose="02020603050405020304" pitchFamily="18" charset="0"/>
              </a:rPr>
              <a:t>mal (porque no sabe qué es el bien ni el mal), </a:t>
            </a:r>
            <a:r>
              <a:rPr lang="es-ES" sz="1900" dirty="0">
                <a:latin typeface="Calibri" panose="020F0502020204030204" pitchFamily="34" charset="0"/>
                <a:ea typeface="Times New Roman" panose="02020603050405020304" pitchFamily="18" charset="0"/>
                <a:cs typeface="Times New Roman" panose="02020603050405020304" pitchFamily="18" charset="0"/>
              </a:rPr>
              <a:t>ni curar el cáncer o salvar vidas humanas a costa de vidas de otros animales, pues son los científicos los que tienen intención, prefieren, toman decisiones y ejercen acciones morales. Siendo una parte de la filosofía, la ciencia es el método intelectual de búsqueda de la verdad cuando las premisas son de naturaleza experimental u </a:t>
            </a:r>
            <a:r>
              <a:rPr lang="es-ES" sz="1900" dirty="0" smtClean="0">
                <a:latin typeface="Calibri" panose="020F0502020204030204" pitchFamily="34" charset="0"/>
                <a:ea typeface="Times New Roman" panose="02020603050405020304" pitchFamily="18" charset="0"/>
                <a:cs typeface="Times New Roman" panose="02020603050405020304" pitchFamily="18" charset="0"/>
              </a:rPr>
              <a:t>observacional </a:t>
            </a:r>
            <a:r>
              <a:rPr lang="es-ES" sz="1900" b="1" dirty="0" smtClean="0">
                <a:solidFill>
                  <a:srgbClr val="008080"/>
                </a:solidFill>
                <a:latin typeface="Calibri" panose="020F0502020204030204" pitchFamily="34" charset="0"/>
                <a:ea typeface="Times New Roman" panose="02020603050405020304" pitchFamily="18" charset="0"/>
                <a:cs typeface="Times New Roman" panose="02020603050405020304" pitchFamily="18" charset="0"/>
              </a:rPr>
              <a:t>[2]</a:t>
            </a:r>
            <a:r>
              <a:rPr lang="es-ES" sz="1900" dirty="0" smtClean="0">
                <a:latin typeface="Calibri" panose="020F0502020204030204" pitchFamily="34" charset="0"/>
                <a:ea typeface="Times New Roman" panose="02020603050405020304" pitchFamily="18" charset="0"/>
                <a:cs typeface="Times New Roman" panose="02020603050405020304" pitchFamily="18" charset="0"/>
              </a:rPr>
              <a:t>. </a:t>
            </a:r>
            <a:r>
              <a:rPr lang="es-ES" sz="1900" dirty="0">
                <a:latin typeface="Calibri" panose="020F0502020204030204" pitchFamily="34" charset="0"/>
                <a:ea typeface="Times New Roman" panose="02020603050405020304" pitchFamily="18" charset="0"/>
                <a:cs typeface="Times New Roman" panose="02020603050405020304" pitchFamily="18" charset="0"/>
              </a:rPr>
              <a:t>Cuando las premisas no son de esta naturaleza, para avanzar hacia la verdad sigue haciendo falta el resto de la filosofía.</a:t>
            </a:r>
            <a:endParaRPr lang="es-ES" sz="1900" dirty="0">
              <a:latin typeface="Times New Roman" panose="02020603050405020304" pitchFamily="18" charset="0"/>
              <a:ea typeface="Times New Roman" panose="02020603050405020304" pitchFamily="18" charset="0"/>
            </a:endParaRPr>
          </a:p>
          <a:p>
            <a:pPr algn="just">
              <a:lnSpc>
                <a:spcPct val="100000"/>
              </a:lnSpc>
            </a:pPr>
            <a:r>
              <a:rPr lang="es-ES" sz="1600" dirty="0" smtClean="0">
                <a:solidFill>
                  <a:srgbClr val="008080"/>
                </a:solidFill>
                <a:latin typeface="Calibri" panose="020F0502020204030204" pitchFamily="34" charset="0"/>
                <a:ea typeface="Calibri" panose="020F0502020204030204" pitchFamily="34" charset="0"/>
                <a:cs typeface="Times New Roman" panose="02020603050405020304" pitchFamily="18" charset="0"/>
              </a:rPr>
              <a:t>[2] </a:t>
            </a:r>
            <a:r>
              <a:rPr lang="es-ES" sz="1600" dirty="0" smtClean="0">
                <a:latin typeface="Calibri" panose="020F0502020204030204" pitchFamily="34" charset="0"/>
                <a:ea typeface="Calibri" panose="020F0502020204030204" pitchFamily="34" charset="0"/>
                <a:cs typeface="Times New Roman" panose="02020603050405020304" pitchFamily="18" charset="0"/>
              </a:rPr>
              <a:t>Si necesita profundizar: Sánchez-Robles G. </a:t>
            </a:r>
            <a:r>
              <a:rPr lang="es-ES" sz="1600" i="1" dirty="0">
                <a:latin typeface="Calibri" panose="020F0502020204030204" pitchFamily="34" charset="0"/>
                <a:ea typeface="Calibri" panose="020F0502020204030204" pitchFamily="34" charset="0"/>
                <a:cs typeface="Times New Roman" panose="02020603050405020304" pitchFamily="18" charset="0"/>
              </a:rPr>
              <a:t>“Apuntes de filosofía de la ciencia (natural y social) para navegantes sanitarios</a:t>
            </a:r>
            <a:r>
              <a:rPr lang="es-ES" sz="1600" i="1" dirty="0" smtClean="0">
                <a:latin typeface="Calibri" panose="020F0502020204030204" pitchFamily="34" charset="0"/>
                <a:ea typeface="Calibri" panose="020F0502020204030204" pitchFamily="34" charset="0"/>
                <a:cs typeface="Times New Roman" panose="02020603050405020304" pitchFamily="18" charset="0"/>
              </a:rPr>
              <a:t>”. </a:t>
            </a:r>
            <a:r>
              <a:rPr lang="es-ES" sz="1600" dirty="0" smtClean="0">
                <a:latin typeface="Calibri" panose="020F0502020204030204" pitchFamily="34" charset="0"/>
                <a:ea typeface="Calibri" panose="020F0502020204030204" pitchFamily="34" charset="0"/>
                <a:cs typeface="Times New Roman" panose="02020603050405020304" pitchFamily="18" charset="0"/>
              </a:rPr>
              <a:t> Web evalmed.es; 27-ago-2019. Disponible en:: </a:t>
            </a:r>
            <a:r>
              <a:rPr lang="es-ES" sz="1600" dirty="0" smtClean="0">
                <a:latin typeface="Calibri" panose="020F0502020204030204" pitchFamily="34" charset="0"/>
                <a:ea typeface="Calibri" panose="020F0502020204030204" pitchFamily="34" charset="0"/>
                <a:cs typeface="Times New Roman" panose="02020603050405020304" pitchFamily="18" charset="0"/>
                <a:hlinkClick r:id="rId2"/>
              </a:rPr>
              <a:t>http://evalmedicamento.weebly.com/med-reflexiva/apuntes-de-filosofia-de-la-ciencia-natural-y-social-para-navegantes-sanitarios-galo-a-sanchez</a:t>
            </a:r>
            <a:endParaRPr lang="es-ES" sz="1600" dirty="0" smtClean="0">
              <a:latin typeface="Calibri" panose="020F0502020204030204" pitchFamily="34" charset="0"/>
              <a:ea typeface="Calibri" panose="020F0502020204030204" pitchFamily="34" charset="0"/>
              <a:cs typeface="Times New Roman" panose="02020603050405020304" pitchFamily="18" charset="0"/>
            </a:endParaRPr>
          </a:p>
          <a:p>
            <a:pPr algn="just"/>
            <a:endParaRPr lang="es-ES" sz="5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pPr>
            <a:r>
              <a:rPr lang="es-ES" sz="2000" b="1" dirty="0" smtClean="0">
                <a:latin typeface="Calibri" panose="020F0502020204030204" pitchFamily="34" charset="0"/>
                <a:ea typeface="Calibri" panose="020F0502020204030204" pitchFamily="34" charset="0"/>
                <a:cs typeface="Times New Roman" panose="02020603050405020304" pitchFamily="18" charset="0"/>
              </a:rPr>
              <a:t>                                                                                                                     … </a:t>
            </a:r>
            <a:r>
              <a:rPr lang="es-ES" sz="2000" b="1" dirty="0">
                <a:latin typeface="Calibri" panose="020F0502020204030204" pitchFamily="34" charset="0"/>
                <a:ea typeface="Calibri" panose="020F0502020204030204" pitchFamily="34" charset="0"/>
                <a:cs typeface="Times New Roman" panose="02020603050405020304" pitchFamily="18" charset="0"/>
              </a:rPr>
              <a:t>y cerremos el paréntesis)</a:t>
            </a:r>
          </a:p>
          <a:p>
            <a:pPr algn="just">
              <a:spcAft>
                <a:spcPts val="0"/>
              </a:spcAft>
            </a:pP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endParaRPr lang="es-ES" sz="2000" dirty="0">
              <a:solidFill>
                <a:srgbClr val="008000"/>
              </a:solidFill>
              <a:effectLst/>
              <a:latin typeface="Calibri" panose="020F0502020204030204" pitchFamily="34" charset="0"/>
              <a:ea typeface="FreeSans"/>
              <a:cs typeface="Times New Roman" panose="02020603050405020304" pitchFamily="18" charset="0"/>
            </a:endParaRPr>
          </a:p>
          <a:p>
            <a:pPr algn="just">
              <a:spcAft>
                <a:spcPts val="0"/>
              </a:spcAft>
            </a:pPr>
            <a:endParaRPr lang="es-ES" sz="2000" dirty="0">
              <a:solidFill>
                <a:srgbClr val="008000"/>
              </a:solidFill>
              <a:effectLst/>
              <a:latin typeface="Calibri" panose="020F0502020204030204" pitchFamily="34" charset="0"/>
              <a:ea typeface="FreeSans"/>
              <a:cs typeface="FreeSans"/>
            </a:endParaRPr>
          </a:p>
        </p:txBody>
      </p:sp>
      <p:sp>
        <p:nvSpPr>
          <p:cNvPr id="2" name="Rectángulo 1"/>
          <p:cNvSpPr/>
          <p:nvPr/>
        </p:nvSpPr>
        <p:spPr>
          <a:xfrm>
            <a:off x="1009336" y="2821576"/>
            <a:ext cx="10293531" cy="293914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13811801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84856" y="566671"/>
            <a:ext cx="9942492" cy="5951695"/>
          </a:xfrm>
        </p:spPr>
        <p:txBody>
          <a:bodyPr>
            <a:normAutofit/>
          </a:bodyPr>
          <a:lstStyle/>
          <a:p>
            <a:pPr algn="just">
              <a:lnSpc>
                <a:spcPct val="100000"/>
              </a:lnSpc>
              <a:spcAft>
                <a:spcPts val="0"/>
              </a:spcAft>
            </a:pPr>
            <a:r>
              <a:rPr lang="es-ES" sz="2000" b="1"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Para extraer la utilidad principal del razonamiento práctico, que es la deliberación privada o colectiva, hagamos </a:t>
            </a:r>
            <a:r>
              <a:rPr lang="es-ES" sz="20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las preguntas </a:t>
            </a:r>
            <a:r>
              <a:rPr lang="es-ES" sz="2000" b="1"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desde la </a:t>
            </a:r>
            <a:r>
              <a:rPr lang="es-ES" sz="2000" b="1" dirty="0">
                <a:solidFill>
                  <a:srgbClr val="00B0F0"/>
                </a:solidFill>
                <a:latin typeface="Calibri" panose="020F0502020204030204" pitchFamily="34" charset="0"/>
                <a:ea typeface="Times New Roman" panose="02020603050405020304" pitchFamily="18" charset="0"/>
                <a:cs typeface="Times New Roman" panose="02020603050405020304" pitchFamily="18" charset="0"/>
              </a:rPr>
              <a:t>conclusión o acción intencional </a:t>
            </a:r>
            <a:r>
              <a:rPr lang="es-ES" sz="2000" b="1"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a la búsqueda de la </a:t>
            </a: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premisa mayor o intención, misión, telos, norma de comportamiento</a:t>
            </a:r>
            <a:r>
              <a:rPr lang="es-ES" sz="2000" b="1"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 </a:t>
            </a:r>
          </a:p>
          <a:p>
            <a:pPr algn="just">
              <a:lnSpc>
                <a:spcPct val="100000"/>
              </a:lnSpc>
              <a:spcAft>
                <a:spcPts val="0"/>
              </a:spcAft>
            </a:pPr>
            <a:r>
              <a:rPr lang="es-ES" sz="2000" b="1"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Y, sólo cuando la premisa mayor está expresamente contestada, pasamos a preguntar por la </a:t>
            </a:r>
            <a:r>
              <a:rPr lang="es-ES" sz="2000" b="1" dirty="0">
                <a:solidFill>
                  <a:srgbClr val="CC3300"/>
                </a:solidFill>
                <a:latin typeface="Calibri" panose="020F0502020204030204" pitchFamily="34" charset="0"/>
                <a:ea typeface="Calibri" panose="020F0502020204030204" pitchFamily="34" charset="0"/>
                <a:cs typeface="Times New Roman" panose="02020603050405020304" pitchFamily="18" charset="0"/>
              </a:rPr>
              <a:t>premisa menor o medio elegido por el agente</a:t>
            </a:r>
            <a:r>
              <a:rPr lang="es-ES" sz="2000" b="1"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a:t>
            </a:r>
          </a:p>
          <a:p>
            <a:pPr algn="just">
              <a:lnSpc>
                <a:spcPct val="100000"/>
              </a:lnSpc>
              <a:spcAft>
                <a:spcPts val="0"/>
              </a:spcAft>
            </a:pPr>
            <a:endParaRPr lang="es-ES" sz="2000" b="1"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800" b="1" dirty="0">
                <a:solidFill>
                  <a:srgbClr val="00B0F0"/>
                </a:solidFill>
                <a:latin typeface="Calibri" panose="020F0502020204030204" pitchFamily="34" charset="0"/>
                <a:ea typeface="Times New Roman" panose="02020603050405020304" pitchFamily="18" charset="0"/>
                <a:cs typeface="Times New Roman" panose="02020603050405020304" pitchFamily="18" charset="0"/>
              </a:rPr>
              <a:t> </a:t>
            </a:r>
            <a:r>
              <a:rPr lang="es-ES" sz="2000" b="1" i="1" dirty="0" smtClean="0">
                <a:solidFill>
                  <a:srgbClr val="00B0F0"/>
                </a:solidFill>
                <a:latin typeface="Calibri" panose="020F0502020204030204" pitchFamily="34" charset="0"/>
                <a:ea typeface="Times New Roman" panose="02020603050405020304" pitchFamily="18" charset="0"/>
                <a:cs typeface="Times New Roman" panose="02020603050405020304" pitchFamily="18" charset="0"/>
              </a:rPr>
              <a:t>¿</a:t>
            </a:r>
            <a:r>
              <a:rPr lang="es-ES" sz="2000" b="1" i="1" dirty="0">
                <a:solidFill>
                  <a:srgbClr val="00B0F0"/>
                </a:solidFill>
                <a:latin typeface="Calibri" panose="020F0502020204030204" pitchFamily="34" charset="0"/>
                <a:ea typeface="Times New Roman" panose="02020603050405020304" pitchFamily="18" charset="0"/>
                <a:cs typeface="Times New Roman" panose="02020603050405020304" pitchFamily="18" charset="0"/>
              </a:rPr>
              <a:t>Qué estás haciendo?: </a:t>
            </a:r>
            <a:r>
              <a:rPr lang="es-ES"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Le estoy dando esta medicación </a:t>
            </a:r>
            <a:r>
              <a:rPr lang="es-ES" sz="20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[Acción intencional] </a:t>
            </a:r>
            <a:r>
              <a:rPr lang="es-ES"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es-ES" sz="20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Conclusión</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800" b="1" i="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b="1" i="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¿Para qué?: </a:t>
            </a:r>
            <a:r>
              <a:rPr lang="es-ES"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Para que alcance la buena vida (que persigue como bien) </a:t>
            </a:r>
            <a:r>
              <a:rPr lang="es-ES" sz="20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[Intención </a:t>
            </a:r>
            <a:r>
              <a:rPr lang="es-ES"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es-ES" sz="20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Fin] </a:t>
            </a:r>
            <a:r>
              <a:rPr lang="es-ES"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es-ES" sz="20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Premisa mayor</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800" b="1" i="1" dirty="0">
                <a:solidFill>
                  <a:srgbClr val="663300"/>
                </a:solidFill>
                <a:latin typeface="Calibri" panose="020F0502020204030204" pitchFamily="34" charset="0"/>
                <a:ea typeface="Calibri" panose="020F0502020204030204" pitchFamily="34" charset="0"/>
                <a:cs typeface="Times New Roman" panose="02020603050405020304" pitchFamily="18" charset="0"/>
              </a:rPr>
              <a:t> </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b="1" i="1" dirty="0">
                <a:solidFill>
                  <a:srgbClr val="CC3300"/>
                </a:solidFill>
                <a:latin typeface="Calibri" panose="020F0502020204030204" pitchFamily="34" charset="0"/>
                <a:ea typeface="Calibri" panose="020F0502020204030204" pitchFamily="34" charset="0"/>
                <a:cs typeface="Times New Roman" panose="02020603050405020304" pitchFamily="18" charset="0"/>
              </a:rPr>
              <a:t>¿Por qué has elegido este medio?:</a:t>
            </a:r>
            <a:r>
              <a:rPr lang="es-ES" sz="2000" b="1" dirty="0">
                <a:solidFill>
                  <a:srgbClr val="CC3300"/>
                </a:solidFill>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Porque </a:t>
            </a:r>
            <a:r>
              <a:rPr lang="es-ES" sz="20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yo (el agente moral) estoy </a:t>
            </a:r>
            <a:r>
              <a:rPr lang="es-ES"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ante él y, tras una deliberación con mis conocimientos teóricos y técnicos sobre las medicaciones que conozco (ciencia), sé qué medicación es el mejor medio para tratarlo </a:t>
            </a:r>
            <a:r>
              <a:rPr lang="es-ES" sz="20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[Deliberación </a:t>
            </a:r>
            <a:r>
              <a:rPr lang="es-ES"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al encontrarme moralmente concernido ante un caso </a:t>
            </a:r>
            <a:r>
              <a:rPr lang="es-ES" sz="20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particular] </a:t>
            </a:r>
            <a:r>
              <a:rPr lang="es-ES"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es-ES" sz="20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Premisa menor</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endParaRPr lang="es-ES" sz="2000" dirty="0">
              <a:solidFill>
                <a:srgbClr val="008000"/>
              </a:solidFill>
              <a:effectLst/>
              <a:latin typeface="Calibri" panose="020F0502020204030204" pitchFamily="34" charset="0"/>
              <a:ea typeface="FreeSans"/>
              <a:cs typeface="Times New Roman" panose="02020603050405020304" pitchFamily="18" charset="0"/>
            </a:endParaRPr>
          </a:p>
          <a:p>
            <a:pPr algn="just">
              <a:spcAft>
                <a:spcPts val="0"/>
              </a:spcAft>
            </a:pPr>
            <a:endParaRPr lang="es-ES" sz="2000" dirty="0">
              <a:solidFill>
                <a:srgbClr val="008000"/>
              </a:solidFill>
              <a:effectLst/>
              <a:latin typeface="Calibri" panose="020F0502020204030204" pitchFamily="34" charset="0"/>
              <a:ea typeface="FreeSans"/>
              <a:cs typeface="FreeSans"/>
            </a:endParaRPr>
          </a:p>
        </p:txBody>
      </p:sp>
      <p:sp>
        <p:nvSpPr>
          <p:cNvPr id="2" name="Rectángulo 1"/>
          <p:cNvSpPr/>
          <p:nvPr/>
        </p:nvSpPr>
        <p:spPr>
          <a:xfrm>
            <a:off x="832988" y="2508068"/>
            <a:ext cx="10646228" cy="346165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5" name="Conector recto de flecha 4"/>
          <p:cNvCxnSpPr/>
          <p:nvPr/>
        </p:nvCxnSpPr>
        <p:spPr>
          <a:xfrm flipH="1">
            <a:off x="2952206" y="1097280"/>
            <a:ext cx="2834640" cy="1802674"/>
          </a:xfrm>
          <a:prstGeom prst="straightConnector1">
            <a:avLst/>
          </a:prstGeom>
          <a:ln>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7" name="Conector recto de flecha 6"/>
          <p:cNvCxnSpPr/>
          <p:nvPr/>
        </p:nvCxnSpPr>
        <p:spPr>
          <a:xfrm flipH="1">
            <a:off x="2913017" y="1476103"/>
            <a:ext cx="3069772" cy="2037806"/>
          </a:xfrm>
          <a:prstGeom prst="straightConnector1">
            <a:avLst/>
          </a:prstGeom>
          <a:ln>
            <a:solidFill>
              <a:srgbClr val="0000FF"/>
            </a:solidFill>
            <a:tailEnd type="triangle"/>
          </a:ln>
        </p:spPr>
        <p:style>
          <a:lnRef idx="1">
            <a:schemeClr val="accent1"/>
          </a:lnRef>
          <a:fillRef idx="0">
            <a:schemeClr val="accent1"/>
          </a:fillRef>
          <a:effectRef idx="0">
            <a:schemeClr val="accent1"/>
          </a:effectRef>
          <a:fontRef idx="minor">
            <a:schemeClr val="tx1"/>
          </a:fontRef>
        </p:style>
      </p:cxnSp>
      <p:cxnSp>
        <p:nvCxnSpPr>
          <p:cNvPr id="9" name="Conector recto de flecha 8"/>
          <p:cNvCxnSpPr/>
          <p:nvPr/>
        </p:nvCxnSpPr>
        <p:spPr>
          <a:xfrm flipH="1">
            <a:off x="2677886" y="2220686"/>
            <a:ext cx="3108960" cy="2272937"/>
          </a:xfrm>
          <a:prstGeom prst="straightConnector1">
            <a:avLst/>
          </a:prstGeom>
          <a:ln>
            <a:solidFill>
              <a:srgbClr val="CC33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23497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84856" y="566671"/>
            <a:ext cx="9942492" cy="5951695"/>
          </a:xfrm>
        </p:spPr>
        <p:txBody>
          <a:bodyPr>
            <a:normAutofit/>
          </a:bodyPr>
          <a:lstStyle/>
          <a:p>
            <a:pPr algn="just">
              <a:lnSpc>
                <a:spcPct val="100000"/>
              </a:lnSpc>
            </a:pPr>
            <a:r>
              <a:rPr lang="es-ES" sz="2000" b="1"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La ilusión teleológica se puede dar en tres sitios del esquema, cuando:</a:t>
            </a:r>
          </a:p>
          <a:p>
            <a:pPr algn="just">
              <a:lnSpc>
                <a:spcPct val="100000"/>
              </a:lnSpc>
            </a:pPr>
            <a:endParaRPr lang="es-ES" sz="2000" b="1"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pPr>
            <a:r>
              <a:rPr lang="es-ES" sz="2000" b="1"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1) </a:t>
            </a:r>
            <a:r>
              <a:rPr lang="es-ES" sz="20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La </a:t>
            </a:r>
            <a:r>
              <a:rPr lang="es-ES" sz="2000" dirty="0">
                <a:solidFill>
                  <a:srgbClr val="00B0F0"/>
                </a:solidFill>
                <a:latin typeface="Calibri" panose="020F0502020204030204" pitchFamily="34" charset="0"/>
                <a:ea typeface="Times New Roman" panose="02020603050405020304" pitchFamily="18" charset="0"/>
                <a:cs typeface="Times New Roman" panose="02020603050405020304" pitchFamily="18" charset="0"/>
              </a:rPr>
              <a:t>acción intencional o conclusión </a:t>
            </a:r>
            <a:r>
              <a:rPr lang="es-ES" sz="20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no se ha llevado a cabo, tratándose en realidad de</a:t>
            </a:r>
            <a:r>
              <a:rPr lang="es-ES" sz="2000" dirty="0" smtClean="0">
                <a:latin typeface="Calibri" panose="020F0502020204030204" pitchFamily="34" charset="0"/>
                <a:ea typeface="Calibri" panose="020F0502020204030204" pitchFamily="34" charset="0"/>
                <a:cs typeface="Times New Roman" panose="02020603050405020304" pitchFamily="18" charset="0"/>
              </a:rPr>
              <a:t>l pronunciamiento de un mero “deseo” o una “esperanza</a:t>
            </a:r>
            <a:r>
              <a:rPr lang="es-ES" sz="2000" dirty="0">
                <a:latin typeface="Calibri" panose="020F0502020204030204" pitchFamily="34" charset="0"/>
                <a:ea typeface="Calibri" panose="020F0502020204030204" pitchFamily="34" charset="0"/>
                <a:cs typeface="Times New Roman" panose="02020603050405020304" pitchFamily="18" charset="0"/>
              </a:rPr>
              <a:t>” de que algo suceda, pero sin hacer nada por </a:t>
            </a:r>
            <a:r>
              <a:rPr lang="es-ES" sz="2000" dirty="0" smtClean="0">
                <a:latin typeface="Calibri" panose="020F0502020204030204" pitchFamily="34" charset="0"/>
                <a:ea typeface="Calibri" panose="020F0502020204030204" pitchFamily="34" charset="0"/>
                <a:cs typeface="Times New Roman" panose="02020603050405020304" pitchFamily="18" charset="0"/>
              </a:rPr>
              <a:t>conseguirlo. </a:t>
            </a:r>
            <a:r>
              <a:rPr lang="es-ES" sz="20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No puede responderse a la pregunta </a:t>
            </a:r>
            <a:r>
              <a:rPr lang="es-ES" sz="2000" b="1" i="1" dirty="0" smtClean="0">
                <a:solidFill>
                  <a:srgbClr val="00B0F0"/>
                </a:solidFill>
                <a:latin typeface="Calibri" panose="020F0502020204030204" pitchFamily="34" charset="0"/>
                <a:ea typeface="Times New Roman" panose="02020603050405020304" pitchFamily="18" charset="0"/>
                <a:cs typeface="Times New Roman" panose="02020603050405020304" pitchFamily="18" charset="0"/>
              </a:rPr>
              <a:t>¿</a:t>
            </a:r>
            <a:r>
              <a:rPr lang="es-ES" sz="2000" b="1" i="1" dirty="0">
                <a:solidFill>
                  <a:srgbClr val="00B0F0"/>
                </a:solidFill>
                <a:latin typeface="Calibri" panose="020F0502020204030204" pitchFamily="34" charset="0"/>
                <a:ea typeface="Times New Roman" panose="02020603050405020304" pitchFamily="18" charset="0"/>
                <a:cs typeface="Times New Roman" panose="02020603050405020304" pitchFamily="18" charset="0"/>
              </a:rPr>
              <a:t>Qué estás haciendo</a:t>
            </a:r>
            <a:r>
              <a:rPr lang="es-ES" sz="2000" b="1" i="1" dirty="0" smtClean="0">
                <a:solidFill>
                  <a:srgbClr val="00B0F0"/>
                </a:solidFill>
                <a:latin typeface="Calibri" panose="020F0502020204030204" pitchFamily="34" charset="0"/>
                <a:ea typeface="Times New Roman" panose="02020603050405020304" pitchFamily="18" charset="0"/>
                <a:cs typeface="Times New Roman" panose="02020603050405020304" pitchFamily="18" charset="0"/>
              </a:rPr>
              <a:t>?</a:t>
            </a:r>
            <a:r>
              <a:rPr lang="es-ES" sz="2000" i="1" dirty="0" smtClean="0">
                <a:solidFill>
                  <a:srgbClr val="00B0F0"/>
                </a:solidFill>
                <a:latin typeface="Calibri" panose="020F0502020204030204" pitchFamily="34" charset="0"/>
                <a:ea typeface="Times New Roman" panose="02020603050405020304" pitchFamily="18" charset="0"/>
                <a:cs typeface="Times New Roman" panose="02020603050405020304" pitchFamily="18" charset="0"/>
              </a:rPr>
              <a:t> </a:t>
            </a:r>
            <a:endParaRPr lang="es-ES" sz="5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pPr>
            <a:endParaRPr lang="es-ES" sz="5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pPr>
            <a:r>
              <a:rPr lang="es-ES" sz="2000" b="1"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2) </a:t>
            </a:r>
            <a:r>
              <a:rPr lang="es-ES" sz="20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A pesar de haberse llevado a cabo la acción intencional, no </a:t>
            </a:r>
            <a:r>
              <a:rPr lang="es-ES"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puede obtenerse la </a:t>
            </a:r>
            <a:r>
              <a:rPr lang="es-ES" sz="2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premisa </a:t>
            </a:r>
            <a:r>
              <a:rPr lang="es-ES" sz="2000" dirty="0" smtClean="0">
                <a:solidFill>
                  <a:srgbClr val="0000FF"/>
                </a:solidFill>
                <a:latin typeface="Calibri" panose="020F0502020204030204" pitchFamily="34" charset="0"/>
                <a:ea typeface="Calibri" panose="020F0502020204030204" pitchFamily="34" charset="0"/>
                <a:cs typeface="Times New Roman" panose="02020603050405020304" pitchFamily="18" charset="0"/>
              </a:rPr>
              <a:t>mayor</a:t>
            </a:r>
            <a:r>
              <a:rPr lang="es-ES" sz="20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 al preguntar</a:t>
            </a:r>
            <a:r>
              <a:rPr lang="es-ES" sz="2000" i="1" dirty="0" smtClean="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a:t>
            </a:r>
            <a:r>
              <a:rPr lang="es-ES" sz="2000" b="1" i="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¿Para qué</a:t>
            </a:r>
            <a:r>
              <a:rPr lang="es-ES" sz="2000" b="1" i="1" dirty="0" smtClean="0">
                <a:solidFill>
                  <a:srgbClr val="0000FF"/>
                </a:solidFill>
                <a:latin typeface="Calibri" panose="020F0502020204030204" pitchFamily="34" charset="0"/>
                <a:ea typeface="Times New Roman" panose="02020603050405020304" pitchFamily="18" charset="0"/>
                <a:cs typeface="Times New Roman" panose="02020603050405020304" pitchFamily="18" charset="0"/>
              </a:rPr>
              <a:t>?</a:t>
            </a:r>
            <a:r>
              <a:rPr lang="es-ES" sz="20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 al descubrirse que no se logra </a:t>
            </a:r>
            <a:r>
              <a:rPr lang="es-ES"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expresar </a:t>
            </a:r>
            <a:r>
              <a:rPr lang="es-ES" sz="20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clara y consistentemente la Intención</a:t>
            </a:r>
            <a:r>
              <a:rPr lang="es-ES"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Telos, Fin, Propósito, Máxima, Norma de </a:t>
            </a:r>
            <a:r>
              <a:rPr lang="es-ES" sz="20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comportamiento. </a:t>
            </a:r>
          </a:p>
          <a:p>
            <a:pPr algn="just">
              <a:lnSpc>
                <a:spcPct val="100000"/>
              </a:lnSpc>
            </a:pPr>
            <a:r>
              <a:rPr lang="es-ES" sz="20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	En este caso, tampoco puede obtenerse la premisa menor, puesto que al no conocerse el telos no es posible deliberar sobre los medios para alcanzar el desconocido telos.</a:t>
            </a:r>
            <a:endParaRPr lang="es-ES" sz="5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pPr>
            <a:endParaRPr lang="es-ES" sz="5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pPr>
            <a:r>
              <a:rPr lang="es-ES" sz="2000" b="1"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3) </a:t>
            </a:r>
            <a:r>
              <a:rPr lang="es-ES" sz="20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A pesar de haberse llevado a cabo la acción intencional y expresar la premisa mayor, no </a:t>
            </a:r>
            <a:r>
              <a:rPr lang="es-ES"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puede obtenerse la </a:t>
            </a:r>
            <a:r>
              <a:rPr lang="es-ES" sz="2000" dirty="0">
                <a:solidFill>
                  <a:srgbClr val="CC3300"/>
                </a:solidFill>
                <a:latin typeface="Calibri" panose="020F0502020204030204" pitchFamily="34" charset="0"/>
                <a:ea typeface="Calibri" panose="020F0502020204030204" pitchFamily="34" charset="0"/>
                <a:cs typeface="Times New Roman" panose="02020603050405020304" pitchFamily="18" charset="0"/>
              </a:rPr>
              <a:t>premisa menor </a:t>
            </a:r>
            <a:r>
              <a:rPr lang="es-ES"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al preguntar </a:t>
            </a:r>
            <a:r>
              <a:rPr lang="es-ES" sz="2000" b="1" i="1" dirty="0" smtClean="0">
                <a:solidFill>
                  <a:srgbClr val="CC3300"/>
                </a:solidFill>
                <a:latin typeface="Calibri" panose="020F0502020204030204" pitchFamily="34" charset="0"/>
                <a:ea typeface="Calibri" panose="020F0502020204030204" pitchFamily="34" charset="0"/>
                <a:cs typeface="Times New Roman" panose="02020603050405020304" pitchFamily="18" charset="0"/>
              </a:rPr>
              <a:t>¿Por qué has elegido este medio?</a:t>
            </a:r>
            <a:r>
              <a:rPr lang="es-ES" sz="2000" dirty="0" smtClean="0">
                <a:latin typeface="Calibri" panose="020F0502020204030204" pitchFamily="34" charset="0"/>
                <a:ea typeface="Calibri" panose="020F0502020204030204" pitchFamily="34" charset="0"/>
                <a:cs typeface="Times New Roman" panose="02020603050405020304" pitchFamily="18" charset="0"/>
              </a:rPr>
              <a:t>, pues </a:t>
            </a:r>
            <a:r>
              <a:rPr lang="es-ES" sz="2000" dirty="0">
                <a:latin typeface="Calibri" panose="020F0502020204030204" pitchFamily="34" charset="0"/>
                <a:ea typeface="Calibri" panose="020F0502020204030204" pitchFamily="34" charset="0"/>
                <a:cs typeface="Times New Roman" panose="02020603050405020304" pitchFamily="18" charset="0"/>
              </a:rPr>
              <a:t>no ha habido una deliberación para elegir el mejor medio para alcanzar la premisa mayor o </a:t>
            </a:r>
            <a:r>
              <a:rPr lang="es-ES" sz="2000" dirty="0" smtClean="0">
                <a:latin typeface="Calibri" panose="020F0502020204030204" pitchFamily="34" charset="0"/>
                <a:ea typeface="Calibri" panose="020F0502020204030204" pitchFamily="34" charset="0"/>
                <a:cs typeface="Times New Roman" panose="02020603050405020304" pitchFamily="18" charset="0"/>
              </a:rPr>
              <a:t>telos.</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endParaRPr lang="es-ES" sz="2000" dirty="0">
              <a:solidFill>
                <a:srgbClr val="008000"/>
              </a:solidFill>
              <a:effectLst/>
              <a:latin typeface="Calibri" panose="020F0502020204030204" pitchFamily="34" charset="0"/>
              <a:ea typeface="FreeSans"/>
              <a:cs typeface="Times New Roman" panose="02020603050405020304" pitchFamily="18" charset="0"/>
            </a:endParaRPr>
          </a:p>
          <a:p>
            <a:pPr algn="just">
              <a:spcAft>
                <a:spcPts val="0"/>
              </a:spcAft>
            </a:pPr>
            <a:endParaRPr lang="es-ES" sz="2000" dirty="0">
              <a:solidFill>
                <a:srgbClr val="008000"/>
              </a:solidFill>
              <a:effectLst/>
              <a:latin typeface="Calibri" panose="020F0502020204030204" pitchFamily="34" charset="0"/>
              <a:ea typeface="FreeSans"/>
              <a:cs typeface="FreeSans"/>
            </a:endParaRPr>
          </a:p>
        </p:txBody>
      </p:sp>
    </p:spTree>
    <p:extLst>
      <p:ext uri="{BB962C8B-B14F-4D97-AF65-F5344CB8AC3E}">
        <p14:creationId xmlns:p14="http://schemas.microsoft.com/office/powerpoint/2010/main" val="34188566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84856" y="566671"/>
            <a:ext cx="9942492" cy="5951695"/>
          </a:xfrm>
        </p:spPr>
        <p:txBody>
          <a:bodyPr>
            <a:normAutofit/>
          </a:bodyPr>
          <a:lstStyle/>
          <a:p>
            <a:pPr lvl="0" algn="just">
              <a:lnSpc>
                <a:spcPct val="100000"/>
              </a:lnSpc>
            </a:pPr>
            <a:r>
              <a:rPr lang="es-ES" sz="20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Aparte de una acción de </a:t>
            </a:r>
            <a:r>
              <a:rPr lang="es-ES" sz="2000" b="1"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prescripción médica</a:t>
            </a:r>
            <a:r>
              <a:rPr lang="es-ES" sz="20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 también son ejemplos de razonamiento práctico, y por tanto susceptibles de ilusión teleológica, los siguientes ejemplos:</a:t>
            </a:r>
          </a:p>
          <a:p>
            <a:pPr lvl="0" algn="just">
              <a:lnSpc>
                <a:spcPct val="100000"/>
              </a:lnSpc>
            </a:pPr>
            <a:endParaRPr lang="es-ES" sz="20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algn="just">
              <a:lnSpc>
                <a:spcPct val="100000"/>
              </a:lnSpc>
            </a:pPr>
            <a:r>
              <a:rPr lang="es-ES" sz="20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Recomendaciones surgidas de Revisiones, </a:t>
            </a:r>
            <a:r>
              <a:rPr lang="es-ES" sz="2000" dirty="0">
                <a:solidFill>
                  <a:prstClr val="black"/>
                </a:solidFill>
                <a:latin typeface="Calibri" panose="020F0502020204030204" pitchFamily="34" charset="0"/>
                <a:ea typeface="Calibri" panose="020F0502020204030204" pitchFamily="34" charset="0"/>
                <a:cs typeface="Times New Roman" panose="02020603050405020304" pitchFamily="18" charset="0"/>
              </a:rPr>
              <a:t>Guías de </a:t>
            </a:r>
            <a:r>
              <a:rPr lang="es-ES" sz="20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Práctica Clínica</a:t>
            </a:r>
            <a:endParaRPr lang="es-ES" sz="20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algn="just">
              <a:lnSpc>
                <a:spcPct val="100000"/>
              </a:lnSpc>
            </a:pPr>
            <a:r>
              <a:rPr lang="es-ES" sz="20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Prescripciones, órdenes de dispensación, solicitudes de diagnóstico</a:t>
            </a:r>
            <a:endParaRPr lang="es-ES" sz="20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algn="just">
              <a:lnSpc>
                <a:spcPct val="100000"/>
              </a:lnSpc>
            </a:pPr>
            <a:r>
              <a:rPr lang="es-ES" sz="2000" dirty="0">
                <a:solidFill>
                  <a:prstClr val="black"/>
                </a:solidFill>
                <a:latin typeface="Calibri" panose="020F0502020204030204" pitchFamily="34" charset="0"/>
                <a:ea typeface="Calibri" panose="020F0502020204030204" pitchFamily="34" charset="0"/>
                <a:cs typeface="Times New Roman" panose="02020603050405020304" pitchFamily="18" charset="0"/>
              </a:rPr>
              <a:t>Órdenes de </a:t>
            </a:r>
            <a:r>
              <a:rPr lang="es-ES" sz="20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servicio</a:t>
            </a:r>
          </a:p>
          <a:p>
            <a:pPr lvl="0" algn="just">
              <a:lnSpc>
                <a:spcPct val="100000"/>
              </a:lnSpc>
            </a:pPr>
            <a:r>
              <a:rPr lang="es-ES" sz="20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Reglamentos, Legislaciones sanitarias</a:t>
            </a:r>
            <a:endParaRPr lang="es-ES" sz="20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algn="just">
              <a:lnSpc>
                <a:spcPct val="100000"/>
              </a:lnSpc>
            </a:pPr>
            <a:r>
              <a:rPr lang="es-ES" sz="2000" dirty="0">
                <a:solidFill>
                  <a:prstClr val="black"/>
                </a:solidFill>
                <a:latin typeface="Calibri" panose="020F0502020204030204" pitchFamily="34" charset="0"/>
                <a:ea typeface="Calibri" panose="020F0502020204030204" pitchFamily="34" charset="0"/>
                <a:cs typeface="Times New Roman" panose="02020603050405020304" pitchFamily="18" charset="0"/>
              </a:rPr>
              <a:t>Contratos de gestión</a:t>
            </a:r>
          </a:p>
          <a:p>
            <a:pPr lvl="0" algn="just">
              <a:lnSpc>
                <a:spcPct val="100000"/>
              </a:lnSpc>
            </a:pPr>
            <a:r>
              <a:rPr lang="es-ES" sz="2000" dirty="0">
                <a:solidFill>
                  <a:prstClr val="black"/>
                </a:solidFill>
                <a:latin typeface="Calibri" panose="020F0502020204030204" pitchFamily="34" charset="0"/>
                <a:ea typeface="Calibri" panose="020F0502020204030204" pitchFamily="34" charset="0"/>
                <a:cs typeface="Times New Roman" panose="02020603050405020304" pitchFamily="18" charset="0"/>
              </a:rPr>
              <a:t>Imposición de obligaciones </a:t>
            </a:r>
            <a:r>
              <a:rPr lang="es-ES" sz="20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implícitamente a sanitarios, </a:t>
            </a:r>
            <a:r>
              <a:rPr lang="es-ES" sz="2000" dirty="0">
                <a:solidFill>
                  <a:prstClr val="black"/>
                </a:solidFill>
                <a:latin typeface="Calibri" panose="020F0502020204030204" pitchFamily="34" charset="0"/>
                <a:ea typeface="Calibri" panose="020F0502020204030204" pitchFamily="34" charset="0"/>
                <a:cs typeface="Times New Roman" panose="02020603050405020304" pitchFamily="18" charset="0"/>
              </a:rPr>
              <a:t>en el momento </a:t>
            </a:r>
            <a:r>
              <a:rPr lang="es-ES" sz="20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que </a:t>
            </a:r>
            <a:r>
              <a:rPr lang="es-ES" sz="2000" dirty="0">
                <a:solidFill>
                  <a:prstClr val="black"/>
                </a:solidFill>
                <a:latin typeface="Calibri" panose="020F0502020204030204" pitchFamily="34" charset="0"/>
                <a:ea typeface="Calibri" panose="020F0502020204030204" pitchFamily="34" charset="0"/>
                <a:cs typeface="Times New Roman" panose="02020603050405020304" pitchFamily="18" charset="0"/>
              </a:rPr>
              <a:t>se otorgan derechos explícitamente a los </a:t>
            </a:r>
            <a:r>
              <a:rPr lang="es-ES" sz="20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usuarios, </a:t>
            </a:r>
            <a:r>
              <a:rPr lang="es-ES" sz="2000" dirty="0">
                <a:solidFill>
                  <a:prstClr val="black"/>
                </a:solidFill>
                <a:latin typeface="Calibri" panose="020F0502020204030204" pitchFamily="34" charset="0"/>
                <a:ea typeface="Calibri" panose="020F0502020204030204" pitchFamily="34" charset="0"/>
                <a:cs typeface="Times New Roman" panose="02020603050405020304" pitchFamily="18" charset="0"/>
              </a:rPr>
              <a:t>a los que </a:t>
            </a:r>
            <a:r>
              <a:rPr lang="es-ES" sz="20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aquéllos tienen </a:t>
            </a:r>
            <a:r>
              <a:rPr lang="es-ES" sz="2000" dirty="0">
                <a:solidFill>
                  <a:prstClr val="black"/>
                </a:solidFill>
                <a:latin typeface="Calibri" panose="020F0502020204030204" pitchFamily="34" charset="0"/>
                <a:ea typeface="Calibri" panose="020F0502020204030204" pitchFamily="34" charset="0"/>
                <a:cs typeface="Times New Roman" panose="02020603050405020304" pitchFamily="18" charset="0"/>
              </a:rPr>
              <a:t>que atender </a:t>
            </a:r>
            <a:endParaRPr lang="es-ES" sz="20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pPr>
            <a:r>
              <a:rPr lang="es-ES" sz="2000" dirty="0">
                <a:solidFill>
                  <a:prstClr val="black"/>
                </a:solidFill>
                <a:latin typeface="Calibri" panose="020F0502020204030204" pitchFamily="34" charset="0"/>
                <a:ea typeface="Calibri" panose="020F0502020204030204" pitchFamily="34" charset="0"/>
                <a:cs typeface="Times New Roman" panose="02020603050405020304" pitchFamily="18" charset="0"/>
              </a:rPr>
              <a:t>Toma de decisiones individuales o </a:t>
            </a:r>
            <a:r>
              <a:rPr lang="es-ES" sz="20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compartidas en una consulta</a:t>
            </a:r>
            <a:endParaRPr lang="es-ES" sz="20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algn="just">
              <a:lnSpc>
                <a:spcPct val="100000"/>
              </a:lnSpc>
            </a:pPr>
            <a:r>
              <a:rPr lang="es-ES" sz="20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Cualquier otra acción intencional, como algunos de los ejemplos que mostramos seguidamente…</a:t>
            </a:r>
            <a:endParaRPr lang="es-ES" sz="20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endParaRPr lang="es-ES" sz="2000" dirty="0">
              <a:solidFill>
                <a:srgbClr val="008000"/>
              </a:solidFill>
              <a:effectLst/>
              <a:latin typeface="Calibri" panose="020F0502020204030204" pitchFamily="34" charset="0"/>
              <a:ea typeface="FreeSans"/>
              <a:cs typeface="Times New Roman" panose="02020603050405020304" pitchFamily="18" charset="0"/>
            </a:endParaRPr>
          </a:p>
          <a:p>
            <a:pPr algn="just">
              <a:spcAft>
                <a:spcPts val="0"/>
              </a:spcAft>
            </a:pPr>
            <a:endParaRPr lang="es-ES" sz="2000" dirty="0">
              <a:solidFill>
                <a:srgbClr val="008000"/>
              </a:solidFill>
              <a:effectLst/>
              <a:latin typeface="Calibri" panose="020F0502020204030204" pitchFamily="34" charset="0"/>
              <a:ea typeface="FreeSans"/>
              <a:cs typeface="FreeSans"/>
            </a:endParaRPr>
          </a:p>
        </p:txBody>
      </p:sp>
    </p:spTree>
    <p:extLst>
      <p:ext uri="{BB962C8B-B14F-4D97-AF65-F5344CB8AC3E}">
        <p14:creationId xmlns:p14="http://schemas.microsoft.com/office/powerpoint/2010/main" val="37345854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635715" y="1869830"/>
            <a:ext cx="9324021" cy="4988170"/>
          </a:xfrm>
        </p:spPr>
        <p:txBody>
          <a:bodyPr>
            <a:normAutofit/>
          </a:bodyPr>
          <a:lstStyle/>
          <a:p>
            <a:pPr algn="l">
              <a:lnSpc>
                <a:spcPct val="100000"/>
              </a:lnSpc>
              <a:spcAft>
                <a:spcPts val="0"/>
              </a:spcAft>
            </a:pPr>
            <a:r>
              <a:rPr lang="es-ES" sz="2800" b="1" dirty="0" smtClean="0">
                <a:latin typeface="Calibri" panose="020F0502020204030204" pitchFamily="34" charset="0"/>
                <a:ea typeface="FreeSans"/>
                <a:cs typeface="Times New Roman" panose="02020603050405020304" pitchFamily="18" charset="0"/>
              </a:rPr>
              <a:t>Para no despistarnos, recordemos cuál es la Misión (Telos, Intención, Fin, Propósito…) de las intervenciones sanitarias </a:t>
            </a:r>
            <a:r>
              <a:rPr lang="es-ES" dirty="0" smtClean="0">
                <a:solidFill>
                  <a:srgbClr val="008080"/>
                </a:solidFill>
                <a:latin typeface="Calibri" panose="020F0502020204030204" pitchFamily="34" charset="0"/>
                <a:ea typeface="FreeSans"/>
                <a:cs typeface="Times New Roman" panose="02020603050405020304" pitchFamily="18" charset="0"/>
              </a:rPr>
              <a:t>[3]</a:t>
            </a:r>
            <a:endParaRPr lang="es-ES" sz="2000" baseline="30000" dirty="0" smtClean="0">
              <a:solidFill>
                <a:srgbClr val="008080"/>
              </a:solidFill>
              <a:latin typeface="Calibri" panose="020F0502020204030204" pitchFamily="34" charset="0"/>
              <a:ea typeface="FreeSans"/>
              <a:cs typeface="Times New Roman" panose="02020603050405020304" pitchFamily="18" charset="0"/>
            </a:endParaRPr>
          </a:p>
          <a:p>
            <a:pPr>
              <a:lnSpc>
                <a:spcPct val="100000"/>
              </a:lnSpc>
              <a:spcAft>
                <a:spcPts val="0"/>
              </a:spcAft>
            </a:pPr>
            <a:endParaRPr lang="es-ES" sz="2000" b="1" dirty="0" smtClean="0">
              <a:solidFill>
                <a:srgbClr val="008000"/>
              </a:solidFill>
              <a:effectLst/>
              <a:latin typeface="Calibri" panose="020F0502020204030204" pitchFamily="34" charset="0"/>
              <a:ea typeface="FreeSans"/>
              <a:cs typeface="FreeSans"/>
            </a:endParaRPr>
          </a:p>
          <a:p>
            <a:pPr>
              <a:lnSpc>
                <a:spcPct val="100000"/>
              </a:lnSpc>
              <a:spcAft>
                <a:spcPts val="0"/>
              </a:spcAft>
            </a:pPr>
            <a:endParaRPr lang="es-ES" sz="3600" b="1" dirty="0">
              <a:solidFill>
                <a:srgbClr val="008000"/>
              </a:solidFill>
              <a:latin typeface="Calibri" panose="020F0502020204030204" pitchFamily="34" charset="0"/>
              <a:ea typeface="FreeSans"/>
              <a:cs typeface="FreeSans"/>
            </a:endParaRPr>
          </a:p>
          <a:p>
            <a:pPr algn="just">
              <a:lnSpc>
                <a:spcPct val="100000"/>
              </a:lnSpc>
            </a:pPr>
            <a:r>
              <a:rPr lang="es-ES" sz="1600" b="1" dirty="0" smtClean="0">
                <a:solidFill>
                  <a:srgbClr val="008080"/>
                </a:solidFill>
                <a:latin typeface="Calibri" panose="020F0502020204030204" pitchFamily="34" charset="0"/>
                <a:ea typeface="Calibri" panose="020F0502020204030204" pitchFamily="34" charset="0"/>
                <a:cs typeface="Times New Roman" panose="02020603050405020304" pitchFamily="18" charset="0"/>
              </a:rPr>
              <a:t>[3]</a:t>
            </a:r>
            <a:r>
              <a:rPr lang="es-ES" sz="1600" dirty="0" smtClean="0">
                <a:solidFill>
                  <a:srgbClr val="0000FF"/>
                </a:solidFill>
                <a:latin typeface="Calibri" panose="020F0502020204030204" pitchFamily="34" charset="0"/>
                <a:ea typeface="Calibri" panose="020F0502020204030204" pitchFamily="34" charset="0"/>
                <a:cs typeface="Times New Roman" panose="02020603050405020304" pitchFamily="18" charset="0"/>
              </a:rPr>
              <a:t> </a:t>
            </a:r>
            <a:r>
              <a:rPr lang="es-ES" sz="1600" dirty="0">
                <a:latin typeface="Calibri" panose="020F0502020204030204" pitchFamily="34" charset="0"/>
                <a:ea typeface="Calibri" panose="020F0502020204030204" pitchFamily="34" charset="0"/>
                <a:cs typeface="Times New Roman" panose="02020603050405020304" pitchFamily="18" charset="0"/>
              </a:rPr>
              <a:t>Grupo evalmed-GRADE. Apuntes de ética para </a:t>
            </a:r>
            <a:r>
              <a:rPr lang="es-ES" sz="1600" dirty="0" smtClean="0">
                <a:latin typeface="Calibri" panose="020F0502020204030204" pitchFamily="34" charset="0"/>
                <a:ea typeface="Calibri" panose="020F0502020204030204" pitchFamily="34" charset="0"/>
                <a:cs typeface="Times New Roman" panose="02020603050405020304" pitchFamily="18" charset="0"/>
              </a:rPr>
              <a:t>navegantes sanitarios </a:t>
            </a:r>
            <a:r>
              <a:rPr lang="es-ES" sz="1600" dirty="0">
                <a:latin typeface="Calibri" panose="020F0502020204030204" pitchFamily="34" charset="0"/>
                <a:ea typeface="Calibri" panose="020F0502020204030204" pitchFamily="34" charset="0"/>
                <a:cs typeface="Times New Roman" panose="02020603050405020304" pitchFamily="18" charset="0"/>
              </a:rPr>
              <a:t>[versión reducida]. </a:t>
            </a:r>
            <a:r>
              <a:rPr lang="es-ES" sz="1600" dirty="0" smtClean="0">
                <a:latin typeface="Calibri" panose="020F0502020204030204" pitchFamily="34" charset="0"/>
                <a:ea typeface="Calibri" panose="020F0502020204030204" pitchFamily="34" charset="0"/>
                <a:cs typeface="Times New Roman" panose="02020603050405020304" pitchFamily="18" charset="0"/>
              </a:rPr>
              <a:t>Web </a:t>
            </a:r>
            <a:r>
              <a:rPr lang="es-ES" sz="1600" u="sng" dirty="0" smtClean="0">
                <a:solidFill>
                  <a:srgbClr val="0563C1"/>
                </a:solidFill>
                <a:latin typeface="Calibri" panose="020F0502020204030204" pitchFamily="34" charset="0"/>
                <a:ea typeface="Calibri" panose="020F0502020204030204" pitchFamily="34" charset="0"/>
                <a:cs typeface="Times New Roman" panose="02020603050405020304" pitchFamily="18" charset="0"/>
              </a:rPr>
              <a:t>evalmed.es</a:t>
            </a:r>
            <a:r>
              <a:rPr lang="es-ES" sz="1600" dirty="0" smtClean="0">
                <a:latin typeface="Calibri" panose="020F0502020204030204" pitchFamily="34" charset="0"/>
                <a:ea typeface="Calibri" panose="020F0502020204030204" pitchFamily="34" charset="0"/>
                <a:cs typeface="Times New Roman" panose="02020603050405020304" pitchFamily="18" charset="0"/>
              </a:rPr>
              <a:t>; 3-Nov-2014</a:t>
            </a:r>
            <a:r>
              <a:rPr lang="es-ES" sz="1600" dirty="0">
                <a:latin typeface="Calibri" panose="020F0502020204030204" pitchFamily="34" charset="0"/>
                <a:ea typeface="Calibri" panose="020F0502020204030204" pitchFamily="34" charset="0"/>
                <a:cs typeface="Times New Roman" panose="02020603050405020304" pitchFamily="18" charset="0"/>
              </a:rPr>
              <a:t>. Disponible en:  </a:t>
            </a:r>
            <a:r>
              <a:rPr lang="es-ES" sz="16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2"/>
              </a:rPr>
              <a:t>http://evalmedicamento.weebly.com/varios/apuntes-de-etica-para-navegantes-sanitarios-version-reducida</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0000"/>
              </a:lnSpc>
              <a:spcAft>
                <a:spcPts val="0"/>
              </a:spcAft>
            </a:pPr>
            <a:endParaRPr lang="es-ES" sz="3600" b="1" dirty="0">
              <a:solidFill>
                <a:srgbClr val="008000"/>
              </a:solidFill>
              <a:effectLst/>
              <a:latin typeface="Calibri" panose="020F0502020204030204" pitchFamily="34" charset="0"/>
              <a:ea typeface="FreeSans"/>
              <a:cs typeface="FreeSans"/>
            </a:endParaRPr>
          </a:p>
        </p:txBody>
      </p:sp>
    </p:spTree>
    <p:extLst>
      <p:ext uri="{BB962C8B-B14F-4D97-AF65-F5344CB8AC3E}">
        <p14:creationId xmlns:p14="http://schemas.microsoft.com/office/powerpoint/2010/main" val="284524783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3140</TotalTime>
  <Words>1357</Words>
  <Application>Microsoft Office PowerPoint</Application>
  <PresentationFormat>Panorámica</PresentationFormat>
  <Paragraphs>153</Paragraphs>
  <Slides>41</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41</vt:i4>
      </vt:variant>
    </vt:vector>
  </HeadingPairs>
  <TitlesOfParts>
    <vt:vector size="48" baseType="lpstr">
      <vt:lpstr>Arial</vt:lpstr>
      <vt:lpstr>Calibri</vt:lpstr>
      <vt:lpstr>Calibri Light</vt:lpstr>
      <vt:lpstr>FreeSans</vt:lpstr>
      <vt:lpstr>Helvetica</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Galo</dc:creator>
  <cp:lastModifiedBy>Galo</cp:lastModifiedBy>
  <cp:revision>196</cp:revision>
  <dcterms:created xsi:type="dcterms:W3CDTF">2016-03-03T06:14:56Z</dcterms:created>
  <dcterms:modified xsi:type="dcterms:W3CDTF">2019-09-10T18:14:02Z</dcterms:modified>
</cp:coreProperties>
</file>