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2" r:id="rId10"/>
    <p:sldId id="275" r:id="rId11"/>
    <p:sldId id="273" r:id="rId12"/>
    <p:sldId id="276" r:id="rId13"/>
    <p:sldId id="274" r:id="rId14"/>
    <p:sldId id="282" r:id="rId15"/>
    <p:sldId id="264" r:id="rId16"/>
    <p:sldId id="283" r:id="rId17"/>
    <p:sldId id="265" r:id="rId18"/>
    <p:sldId id="284" r:id="rId19"/>
    <p:sldId id="266" r:id="rId20"/>
    <p:sldId id="285" r:id="rId21"/>
    <p:sldId id="267" r:id="rId22"/>
    <p:sldId id="286" r:id="rId23"/>
    <p:sldId id="268" r:id="rId24"/>
    <p:sldId id="269" r:id="rId25"/>
    <p:sldId id="288" r:id="rId26"/>
    <p:sldId id="289" r:id="rId27"/>
    <p:sldId id="287" r:id="rId28"/>
    <p:sldId id="270" r:id="rId29"/>
    <p:sldId id="271" r:id="rId30"/>
    <p:sldId id="277" r:id="rId31"/>
    <p:sldId id="278" r:id="rId32"/>
    <p:sldId id="279" r:id="rId33"/>
    <p:sldId id="280" r:id="rId34"/>
    <p:sldId id="281" r:id="rId3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8000"/>
    <a:srgbClr val="333300"/>
    <a:srgbClr val="FF66CC"/>
    <a:srgbClr val="CC00CC"/>
    <a:srgbClr val="CC00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FC7CC-CC41-467F-B24A-CF438E1A82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77F9490-2131-4EA0-B222-EEF9D8808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E024A9EE-2EB0-4A68-AFC4-3F5128A03E10}"/>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5" name="Marcador de pie de página 4">
            <a:extLst>
              <a:ext uri="{FF2B5EF4-FFF2-40B4-BE49-F238E27FC236}">
                <a16:creationId xmlns:a16="http://schemas.microsoft.com/office/drawing/2014/main" id="{1D565003-AFF3-4DD2-A46A-33EDEE2DB64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D0226B8-6C52-4CF0-93E8-4C7F5F134811}"/>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117318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D0353-4D42-439A-9964-B84E3F94878B}"/>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4608A73-B010-4566-8CD2-B57B58D15F8D}"/>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9691C7A-ADA4-4ED0-87D0-F8A11510AC7C}"/>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5" name="Marcador de pie de página 4">
            <a:extLst>
              <a:ext uri="{FF2B5EF4-FFF2-40B4-BE49-F238E27FC236}">
                <a16:creationId xmlns:a16="http://schemas.microsoft.com/office/drawing/2014/main" id="{BD113C4E-36B2-466D-8BEC-6FE823E87B5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A2DD81D-6814-446D-8D58-2F148FC6E400}"/>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1097746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BEB0CEF-05AC-44EA-9F88-A47B5B6C874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9035B1E-FEE0-4792-AE89-248390C2D12A}"/>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B399874-D000-4D45-A55C-BE05651CAB19}"/>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5" name="Marcador de pie de página 4">
            <a:extLst>
              <a:ext uri="{FF2B5EF4-FFF2-40B4-BE49-F238E27FC236}">
                <a16:creationId xmlns:a16="http://schemas.microsoft.com/office/drawing/2014/main" id="{AD1DE1F7-BFAC-4378-B467-E58FE9253D7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C0DEB59-7858-4D15-BC55-3D28175B87CD}"/>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120013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53F9C-AE38-4C6F-807A-FDBB59FC602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89A18F1-B2E6-4A7C-82B8-587CAE4428E1}"/>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2766BB7-2257-4946-A960-CCE72BFFD801}"/>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5" name="Marcador de pie de página 4">
            <a:extLst>
              <a:ext uri="{FF2B5EF4-FFF2-40B4-BE49-F238E27FC236}">
                <a16:creationId xmlns:a16="http://schemas.microsoft.com/office/drawing/2014/main" id="{51EEC490-05C9-49E3-B8B3-843F22D93E9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939012B-0E1E-42CF-9BC2-B2334A27E190}"/>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116552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251ED3-4DC4-4231-8B87-33C24F8D052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4AE9F2F-48B5-4886-AEFE-32BDF8B8B8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13F34BD-EC31-4D9F-A78B-5FE6860E759F}"/>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5" name="Marcador de pie de página 4">
            <a:extLst>
              <a:ext uri="{FF2B5EF4-FFF2-40B4-BE49-F238E27FC236}">
                <a16:creationId xmlns:a16="http://schemas.microsoft.com/office/drawing/2014/main" id="{BA302E3A-3F4E-4B73-B532-310C88457C9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26A1473-1190-4339-B3FE-B9073DD87D9E}"/>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273899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8F0FEC-76A4-4759-87B2-705993E4CD9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4FBE196-CBB6-41D7-B9BA-3BA4E4B2B9C7}"/>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2BE9B7F9-BAF5-410B-85F7-4F73414792FA}"/>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7313935-95EA-4A5D-B7CA-3D777849EB1B}"/>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6" name="Marcador de pie de página 5">
            <a:extLst>
              <a:ext uri="{FF2B5EF4-FFF2-40B4-BE49-F238E27FC236}">
                <a16:creationId xmlns:a16="http://schemas.microsoft.com/office/drawing/2014/main" id="{53F67027-EED2-475D-A3DA-2F73E85B375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46F34CA-95D0-4977-8CC9-A256A38D220A}"/>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422012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04DB69-F26C-4763-9C19-EE24EA8E474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D2E7D84-86AD-4338-B976-175DC98495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A455524-5049-4307-BEB2-BE97F714CCE2}"/>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FE477B5A-4366-4373-8744-293B882DA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25F01F21-B7FC-4716-9A70-4C7BA1064A49}"/>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CD20391-FAD1-4685-9080-FEA13FF09F9E}"/>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8" name="Marcador de pie de página 7">
            <a:extLst>
              <a:ext uri="{FF2B5EF4-FFF2-40B4-BE49-F238E27FC236}">
                <a16:creationId xmlns:a16="http://schemas.microsoft.com/office/drawing/2014/main" id="{8EA3D603-2BC6-4C8C-9659-1A5CA4BC257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27F9E91-7B5D-483E-B85B-8A70DC5759E6}"/>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384265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118C52-E24B-4A10-BC19-A77442047C40}"/>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31BDE71-7A16-4ABC-A39A-55AD9606372A}"/>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4" name="Marcador de pie de página 3">
            <a:extLst>
              <a:ext uri="{FF2B5EF4-FFF2-40B4-BE49-F238E27FC236}">
                <a16:creationId xmlns:a16="http://schemas.microsoft.com/office/drawing/2014/main" id="{E395D530-FAB4-4BE3-AF8E-7DDA0F4E689F}"/>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B562492E-4D28-45E4-8B04-DB7313EDF99E}"/>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43108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79393FC-AFA9-4E4E-ACB7-7CA3AEEC1903}"/>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3" name="Marcador de pie de página 2">
            <a:extLst>
              <a:ext uri="{FF2B5EF4-FFF2-40B4-BE49-F238E27FC236}">
                <a16:creationId xmlns:a16="http://schemas.microsoft.com/office/drawing/2014/main" id="{054CB50D-2E0E-483B-BE8B-3B1643D5D52B}"/>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85D4243-88A0-4422-A6E4-D6C8F1E2C88B}"/>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266672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AFBD09-A31D-443C-BB70-74022CF8AEC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7B8D677-C69A-437F-9D4A-84AFF7B52C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91B2F20-AD5B-466B-8E0E-750A75CEE4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9692CFD2-2B6E-466E-9DA2-58DF509D9CF4}"/>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6" name="Marcador de pie de página 5">
            <a:extLst>
              <a:ext uri="{FF2B5EF4-FFF2-40B4-BE49-F238E27FC236}">
                <a16:creationId xmlns:a16="http://schemas.microsoft.com/office/drawing/2014/main" id="{48CE6AF9-6253-40BB-90E8-2A9566EBCF1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090AD81-516B-438D-9F56-E8F1AA14D7AE}"/>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2294041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4635F6-891A-40C9-BCDE-3D0832F4651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AE6D045D-29FB-4FA3-A59B-45E3AF1D0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9715514-8603-4213-B167-99BCB9F2B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30CAD0B-0251-4806-8685-E3CEFF9E0E49}"/>
              </a:ext>
            </a:extLst>
          </p:cNvPr>
          <p:cNvSpPr>
            <a:spLocks noGrp="1"/>
          </p:cNvSpPr>
          <p:nvPr>
            <p:ph type="dt" sz="half" idx="10"/>
          </p:nvPr>
        </p:nvSpPr>
        <p:spPr/>
        <p:txBody>
          <a:bodyPr/>
          <a:lstStyle/>
          <a:p>
            <a:fld id="{C3112D4B-B70C-4F03-9598-D53F5259804F}" type="datetimeFigureOut">
              <a:rPr lang="es-ES" smtClean="0"/>
              <a:t>10/03/2018</a:t>
            </a:fld>
            <a:endParaRPr lang="es-ES"/>
          </a:p>
        </p:txBody>
      </p:sp>
      <p:sp>
        <p:nvSpPr>
          <p:cNvPr id="6" name="Marcador de pie de página 5">
            <a:extLst>
              <a:ext uri="{FF2B5EF4-FFF2-40B4-BE49-F238E27FC236}">
                <a16:creationId xmlns:a16="http://schemas.microsoft.com/office/drawing/2014/main" id="{585E083C-92D0-442A-885D-C2B72FBC7AB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D47B7E9-88D6-4D9A-B733-2D3BB76B2E1B}"/>
              </a:ext>
            </a:extLst>
          </p:cNvPr>
          <p:cNvSpPr>
            <a:spLocks noGrp="1"/>
          </p:cNvSpPr>
          <p:nvPr>
            <p:ph type="sldNum" sz="quarter" idx="12"/>
          </p:nvPr>
        </p:nvSpPr>
        <p:spPr/>
        <p:txBody>
          <a:bodyPr/>
          <a:lstStyle/>
          <a:p>
            <a:fld id="{55BB984A-815A-4A35-814A-3A7EB931C0F6}" type="slidenum">
              <a:rPr lang="es-ES" smtClean="0"/>
              <a:t>‹Nº›</a:t>
            </a:fld>
            <a:endParaRPr lang="es-ES"/>
          </a:p>
        </p:txBody>
      </p:sp>
    </p:spTree>
    <p:extLst>
      <p:ext uri="{BB962C8B-B14F-4D97-AF65-F5344CB8AC3E}">
        <p14:creationId xmlns:p14="http://schemas.microsoft.com/office/powerpoint/2010/main" val="299411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6D88FDB-7EEC-46F5-B63B-6686E17BC1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9F5398B-BAC9-4243-8439-93851D4ED6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073C899-C969-4808-B05D-C00259869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12D4B-B70C-4F03-9598-D53F5259804F}" type="datetimeFigureOut">
              <a:rPr lang="es-ES" smtClean="0"/>
              <a:t>10/03/2018</a:t>
            </a:fld>
            <a:endParaRPr lang="es-ES"/>
          </a:p>
        </p:txBody>
      </p:sp>
      <p:sp>
        <p:nvSpPr>
          <p:cNvPr id="5" name="Marcador de pie de página 4">
            <a:extLst>
              <a:ext uri="{FF2B5EF4-FFF2-40B4-BE49-F238E27FC236}">
                <a16:creationId xmlns:a16="http://schemas.microsoft.com/office/drawing/2014/main" id="{EA794E47-359E-4F69-A763-B37D131D7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3DC37DB-3D5B-4C2C-BC01-316A82B0E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B984A-815A-4A35-814A-3A7EB931C0F6}" type="slidenum">
              <a:rPr lang="es-ES" smtClean="0"/>
              <a:t>‹Nº›</a:t>
            </a:fld>
            <a:endParaRPr lang="es-ES"/>
          </a:p>
        </p:txBody>
      </p:sp>
    </p:spTree>
    <p:extLst>
      <p:ext uri="{BB962C8B-B14F-4D97-AF65-F5344CB8AC3E}">
        <p14:creationId xmlns:p14="http://schemas.microsoft.com/office/powerpoint/2010/main" val="3994737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7D0CC1D-9724-43D8-8F47-9D2E6B2CBE57}"/>
              </a:ext>
            </a:extLst>
          </p:cNvPr>
          <p:cNvSpPr>
            <a:spLocks noGrp="1"/>
          </p:cNvSpPr>
          <p:nvPr>
            <p:ph type="subTitle" idx="1"/>
          </p:nvPr>
        </p:nvSpPr>
        <p:spPr>
          <a:xfrm>
            <a:off x="1232452" y="1229898"/>
            <a:ext cx="9462052" cy="4707075"/>
          </a:xfrm>
        </p:spPr>
        <p:txBody>
          <a:bodyPr>
            <a:normAutofit fontScale="92500" lnSpcReduction="20000"/>
          </a:bodyPr>
          <a:lstStyle/>
          <a:p>
            <a:pPr algn="just">
              <a:lnSpc>
                <a:spcPct val="120000"/>
              </a:lnSpc>
            </a:pPr>
            <a:r>
              <a:rPr lang="es-ES" sz="2800" b="1" dirty="0">
                <a:solidFill>
                  <a:srgbClr val="CC00CC"/>
                </a:solidFill>
              </a:rPr>
              <a:t>Revisión GRADE (beneficios, riesgos, inconvenientes y costes) de estatinas frente a placebo en personas sin enfermedad CV establecida.</a:t>
            </a:r>
          </a:p>
          <a:p>
            <a:pPr algn="l"/>
            <a:endParaRPr lang="es-ES" sz="800" dirty="0"/>
          </a:p>
          <a:p>
            <a:pPr algn="l"/>
            <a:r>
              <a:rPr lang="es-ES" sz="2000" dirty="0">
                <a:solidFill>
                  <a:srgbClr val="CC00CC"/>
                </a:solidFill>
              </a:rPr>
              <a:t>Actualizada a 24-ene-2018</a:t>
            </a:r>
          </a:p>
          <a:p>
            <a:pPr algn="l"/>
            <a:endParaRPr lang="es-ES" sz="2000" dirty="0">
              <a:solidFill>
                <a:srgbClr val="CC00CC"/>
              </a:solidFill>
            </a:endParaRPr>
          </a:p>
          <a:p>
            <a:pPr algn="l"/>
            <a:endParaRPr lang="es-ES" sz="2000" dirty="0">
              <a:solidFill>
                <a:srgbClr val="CC00CC"/>
              </a:solidFill>
            </a:endParaRPr>
          </a:p>
          <a:p>
            <a:pPr algn="l"/>
            <a:endParaRPr lang="es-ES" sz="2000" dirty="0">
              <a:solidFill>
                <a:srgbClr val="CC00CC"/>
              </a:solidFill>
            </a:endParaRPr>
          </a:p>
          <a:p>
            <a:pPr algn="l">
              <a:lnSpc>
                <a:spcPct val="110000"/>
              </a:lnSpc>
            </a:pPr>
            <a:r>
              <a:rPr lang="es-ES" sz="1600" b="1" dirty="0"/>
              <a:t>Autores: </a:t>
            </a:r>
            <a:r>
              <a:rPr lang="es-ES" sz="1600" dirty="0"/>
              <a:t>Galo Sánchez, Alejandro Pérez, Luis Bravo, Antonio Montaño, Gonzalo Ezquerra, Miguel Martín y Grupo </a:t>
            </a:r>
            <a:r>
              <a:rPr lang="es-ES" sz="1600" dirty="0" err="1"/>
              <a:t>evalmed</a:t>
            </a:r>
            <a:endParaRPr lang="es-ES" sz="1600" dirty="0"/>
          </a:p>
          <a:p>
            <a:pPr algn="l">
              <a:lnSpc>
                <a:spcPct val="110000"/>
              </a:lnSpc>
            </a:pPr>
            <a:r>
              <a:rPr lang="es-ES" sz="1600" b="1" dirty="0"/>
              <a:t>Publicación: </a:t>
            </a:r>
            <a:r>
              <a:rPr lang="es-ES" sz="1600" dirty="0"/>
              <a:t>http://evalmedicamento.weebly.com/evaluaciones/revision-grade-de-estatinas-en-prevencion-primaria-cardiovascular-seccion-1-diseno-material-y-metodos-actualizado-a-24-ene-2018-y-seccion-2-variables-de-beneficio-cardiovascular-asociadas-a-estatinasactualizado-a-24-ene-2018-oficina</a:t>
            </a:r>
          </a:p>
          <a:p>
            <a:pPr algn="l">
              <a:lnSpc>
                <a:spcPct val="110000"/>
              </a:lnSpc>
            </a:pPr>
            <a:r>
              <a:rPr lang="es-ES" sz="1600" b="1" dirty="0"/>
              <a:t>Coordinación y edición: </a:t>
            </a:r>
            <a:r>
              <a:rPr lang="es-ES" sz="1600" dirty="0"/>
              <a:t>Oficina de Evaluación de Medicamentos del SES</a:t>
            </a:r>
          </a:p>
          <a:p>
            <a:pPr algn="l">
              <a:lnSpc>
                <a:spcPct val="110000"/>
              </a:lnSpc>
            </a:pPr>
            <a:endParaRPr lang="es-ES" sz="1600" dirty="0"/>
          </a:p>
          <a:p>
            <a:pPr algn="l">
              <a:lnSpc>
                <a:spcPct val="110000"/>
              </a:lnSpc>
            </a:pPr>
            <a:endParaRPr lang="es-ES" sz="1600" dirty="0"/>
          </a:p>
          <a:p>
            <a:pPr algn="l">
              <a:lnSpc>
                <a:spcPct val="110000"/>
              </a:lnSpc>
            </a:pPr>
            <a:endParaRPr lang="es-ES" sz="1600" dirty="0"/>
          </a:p>
          <a:p>
            <a:pPr algn="l"/>
            <a:endParaRPr lang="es-ES" dirty="0"/>
          </a:p>
          <a:p>
            <a:pPr algn="l"/>
            <a:endParaRPr lang="es-ES" dirty="0"/>
          </a:p>
          <a:p>
            <a:pPr algn="l"/>
            <a:endParaRPr lang="es-ES" dirty="0"/>
          </a:p>
          <a:p>
            <a:pPr algn="l"/>
            <a:endParaRPr lang="es-ES" dirty="0"/>
          </a:p>
        </p:txBody>
      </p:sp>
    </p:spTree>
    <p:extLst>
      <p:ext uri="{BB962C8B-B14F-4D97-AF65-F5344CB8AC3E}">
        <p14:creationId xmlns:p14="http://schemas.microsoft.com/office/powerpoint/2010/main" val="384034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6B7D3242-17CA-4B3B-B97B-B38ED4CC4967}"/>
              </a:ext>
            </a:extLst>
          </p:cNvPr>
          <p:cNvPicPr>
            <a:picLocks noGrp="1" noChangeAspect="1"/>
          </p:cNvPicPr>
          <p:nvPr>
            <p:ph idx="1"/>
          </p:nvPr>
        </p:nvPicPr>
        <p:blipFill>
          <a:blip r:embed="rId2"/>
          <a:stretch>
            <a:fillRect/>
          </a:stretch>
        </p:blipFill>
        <p:spPr>
          <a:xfrm>
            <a:off x="580409" y="131526"/>
            <a:ext cx="9769539" cy="6594948"/>
          </a:xfrm>
          <a:prstGeom prst="rect">
            <a:avLst/>
          </a:prstGeom>
        </p:spPr>
      </p:pic>
    </p:spTree>
    <p:extLst>
      <p:ext uri="{BB962C8B-B14F-4D97-AF65-F5344CB8AC3E}">
        <p14:creationId xmlns:p14="http://schemas.microsoft.com/office/powerpoint/2010/main" val="1329500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780D8887-0F32-4952-99F9-F5ED27787CDE}"/>
              </a:ext>
            </a:extLst>
          </p:cNvPr>
          <p:cNvPicPr>
            <a:picLocks noGrp="1" noChangeAspect="1"/>
          </p:cNvPicPr>
          <p:nvPr>
            <p:ph idx="1"/>
          </p:nvPr>
        </p:nvPicPr>
        <p:blipFill>
          <a:blip r:embed="rId2"/>
          <a:stretch>
            <a:fillRect/>
          </a:stretch>
        </p:blipFill>
        <p:spPr>
          <a:xfrm>
            <a:off x="217165" y="332453"/>
            <a:ext cx="11707780" cy="5047930"/>
          </a:xfrm>
          <a:prstGeom prst="rect">
            <a:avLst/>
          </a:prstGeom>
        </p:spPr>
      </p:pic>
    </p:spTree>
    <p:extLst>
      <p:ext uri="{BB962C8B-B14F-4D97-AF65-F5344CB8AC3E}">
        <p14:creationId xmlns:p14="http://schemas.microsoft.com/office/powerpoint/2010/main" val="2573361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08280B7C-9DCB-4D24-9753-3707B43EC8EA}"/>
              </a:ext>
            </a:extLst>
          </p:cNvPr>
          <p:cNvPicPr>
            <a:picLocks noGrp="1" noChangeAspect="1"/>
          </p:cNvPicPr>
          <p:nvPr>
            <p:ph idx="1"/>
          </p:nvPr>
        </p:nvPicPr>
        <p:blipFill>
          <a:blip r:embed="rId2"/>
          <a:stretch>
            <a:fillRect/>
          </a:stretch>
        </p:blipFill>
        <p:spPr>
          <a:xfrm>
            <a:off x="635451" y="367885"/>
            <a:ext cx="8853106" cy="6373421"/>
          </a:xfrm>
          <a:prstGeom prst="rect">
            <a:avLst/>
          </a:prstGeom>
        </p:spPr>
      </p:pic>
    </p:spTree>
    <p:extLst>
      <p:ext uri="{BB962C8B-B14F-4D97-AF65-F5344CB8AC3E}">
        <p14:creationId xmlns:p14="http://schemas.microsoft.com/office/powerpoint/2010/main" val="3849853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AC393F66-B565-407E-8376-90A2669E608F}"/>
              </a:ext>
            </a:extLst>
          </p:cNvPr>
          <p:cNvPicPr>
            <a:picLocks noGrp="1" noChangeAspect="1"/>
          </p:cNvPicPr>
          <p:nvPr>
            <p:ph idx="1"/>
          </p:nvPr>
        </p:nvPicPr>
        <p:blipFill>
          <a:blip r:embed="rId2"/>
          <a:stretch>
            <a:fillRect/>
          </a:stretch>
        </p:blipFill>
        <p:spPr>
          <a:xfrm>
            <a:off x="220478" y="560307"/>
            <a:ext cx="11751043" cy="3998441"/>
          </a:xfrm>
          <a:prstGeom prst="rect">
            <a:avLst/>
          </a:prstGeom>
        </p:spPr>
      </p:pic>
    </p:spTree>
    <p:extLst>
      <p:ext uri="{BB962C8B-B14F-4D97-AF65-F5344CB8AC3E}">
        <p14:creationId xmlns:p14="http://schemas.microsoft.com/office/powerpoint/2010/main" val="182788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4"/>
            <a:ext cx="9952383" cy="5833512"/>
          </a:xfrm>
        </p:spPr>
        <p:txBody>
          <a:bodyPr>
            <a:normAutofit fontScale="85000" lnSpcReduction="20000"/>
          </a:bodyPr>
          <a:lstStyle/>
          <a:p>
            <a:pPr algn="just">
              <a:lnSpc>
                <a:spcPct val="110000"/>
              </a:lnSpc>
              <a:spcAft>
                <a:spcPts val="0"/>
              </a:spcAft>
            </a:pPr>
            <a:r>
              <a:rPr lang="es-ES" b="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RESULTADOS DE LAS VARIABLES DE BENEFICIO BUSCADAS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A) MORTALIDAD POR TODAS LAS CAUSAS </a:t>
            </a:r>
            <a:r>
              <a:rPr lang="es-ES"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5)</a:t>
            </a:r>
            <a:r>
              <a:rPr lang="es-ES"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1º Para la población de los 15 ECA del metaanálisis</a:t>
            </a:r>
            <a:r>
              <a:rPr lang="es-ES" dirty="0">
                <a:latin typeface="Calibri" panose="020F0502020204030204" pitchFamily="34" charset="0"/>
                <a:ea typeface="Calibri" panose="020F0502020204030204" pitchFamily="34" charset="0"/>
                <a:cs typeface="Times New Roman" panose="02020603050405020304" pitchFamily="18" charset="0"/>
              </a:rPr>
              <a:t>, con un índice </a:t>
            </a:r>
            <a:r>
              <a:rPr lang="es-ES" i="1" dirty="0">
                <a:latin typeface="Calibri" panose="020F0502020204030204" pitchFamily="34" charset="0"/>
                <a:ea typeface="Calibri" panose="020F0502020204030204" pitchFamily="34" charset="0"/>
                <a:cs typeface="Times New Roman" panose="02020603050405020304" pitchFamily="18" charset="0"/>
              </a:rPr>
              <a:t>I</a:t>
            </a:r>
            <a:r>
              <a:rPr lang="es-ES" i="1" baseline="30000" dirty="0">
                <a:latin typeface="Calibri" panose="020F0502020204030204" pitchFamily="34" charset="0"/>
                <a:ea typeface="Calibri" panose="020F0502020204030204" pitchFamily="34" charset="0"/>
                <a:cs typeface="Times New Roman" panose="02020603050405020304" pitchFamily="18" charset="0"/>
              </a:rPr>
              <a:t>2</a:t>
            </a:r>
            <a:r>
              <a:rPr lang="es-ES" dirty="0">
                <a:latin typeface="Calibri" panose="020F0502020204030204" pitchFamily="34" charset="0"/>
                <a:ea typeface="Calibri" panose="020F0502020204030204" pitchFamily="34" charset="0"/>
                <a:cs typeface="Times New Roman" panose="02020603050405020304" pitchFamily="18" charset="0"/>
              </a:rPr>
              <a:t> del 0% (heterogeneidad estadística baja), con una edad media de 61,8 años, hubo 0,75% muertes por año en el grupo de 31.101 personas con estatinas frente a 0,86% en el grupo de 30.356 personas con placebo; RR 0,87 (0,79-0,94); RAR 0,11% (0,05% a 0,18%);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895 (554 a 1938) por año</a:t>
            </a:r>
            <a:r>
              <a:rPr lang="es-ES" dirty="0">
                <a:latin typeface="Calibri" panose="020F0502020204030204" pitchFamily="34" charset="0"/>
                <a:ea typeface="Calibri" panose="020F0502020204030204" pitchFamily="34" charset="0"/>
                <a:cs typeface="Times New Roman" panose="02020603050405020304" pitchFamily="18" charset="0"/>
              </a:rPr>
              <a:t>, equivalente a un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226 (140 a 490) en 4 años</a:t>
            </a:r>
            <a:r>
              <a:rPr lang="es-ES"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1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La validez de la evidencia para el resultado combinado de esta variable, según el sistema GRADE, es Alta-Moderada. Y dado que el cálculo del Intervalo de Predicción nos arroja un RR 0,87 (0,78-0,95), estimamos que se mantiene la validez de la evidencia atribuible a los intervalos de confianza del efecto combinado.</a:t>
            </a:r>
          </a:p>
          <a:p>
            <a:pPr algn="just">
              <a:lnSpc>
                <a:spcPct val="110000"/>
              </a:lnSpc>
              <a:spcAft>
                <a:spcPts val="0"/>
              </a:spcAft>
            </a:pPr>
            <a:r>
              <a:rPr lang="es-ES" b="1"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2º Aplicando el RR obtenido en el metaanálisis a los riesgos basales de la población española en esta franja de edad: </a:t>
            </a:r>
            <a:r>
              <a:rPr lang="es-ES" dirty="0">
                <a:latin typeface="Calibri" panose="020F0502020204030204" pitchFamily="34" charset="0"/>
                <a:ea typeface="Calibri" panose="020F0502020204030204" pitchFamily="34" charset="0"/>
                <a:cs typeface="Times New Roman" panose="02020603050405020304" pitchFamily="18" charset="0"/>
              </a:rPr>
              <a:t>Aplicado al 0,77% de muertes totales por año estimado en personas de 60-64 años de edad, se obtendría un 0,67% de muertes por año en el grupo de estatinas frente a un 0,77% por año en el grupo de placebo; RR 0,87 (0,79-0,94); RAR 0,1% (0,05% a 0,16%);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997 (617 a 2159) por año</a:t>
            </a:r>
            <a:r>
              <a:rPr lang="es-ES" dirty="0">
                <a:latin typeface="Calibri" panose="020F0502020204030204" pitchFamily="34" charset="0"/>
                <a:ea typeface="Calibri" panose="020F0502020204030204" pitchFamily="34" charset="0"/>
                <a:cs typeface="Times New Roman" panose="02020603050405020304" pitchFamily="18" charset="0"/>
              </a:rPr>
              <a:t>, equivalentes a un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252 (156 a 545) en 4 años</a:t>
            </a:r>
            <a:r>
              <a:rPr lang="es-ES" dirty="0">
                <a:latin typeface="Calibri" panose="020F0502020204030204" pitchFamily="34" charset="0"/>
                <a:ea typeface="Calibri" panose="020F0502020204030204" pitchFamily="34" charset="0"/>
                <a:cs typeface="Times New Roman" panose="02020603050405020304" pitchFamily="18" charset="0"/>
              </a:rPr>
              <a:t>.</a:t>
            </a:r>
          </a:p>
          <a:p>
            <a:pPr algn="just"/>
            <a:endParaRPr lang="es-ES" dirty="0"/>
          </a:p>
        </p:txBody>
      </p:sp>
    </p:spTree>
    <p:extLst>
      <p:ext uri="{BB962C8B-B14F-4D97-AF65-F5344CB8AC3E}">
        <p14:creationId xmlns:p14="http://schemas.microsoft.com/office/powerpoint/2010/main" val="214582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DBD81502-2D53-42D9-BFDC-64A068DB5672}"/>
              </a:ext>
            </a:extLst>
          </p:cNvPr>
          <p:cNvPicPr>
            <a:picLocks noGrp="1" noChangeAspect="1"/>
          </p:cNvPicPr>
          <p:nvPr>
            <p:ph idx="1"/>
          </p:nvPr>
        </p:nvPicPr>
        <p:blipFill>
          <a:blip r:embed="rId2"/>
          <a:stretch>
            <a:fillRect/>
          </a:stretch>
        </p:blipFill>
        <p:spPr>
          <a:xfrm>
            <a:off x="858595" y="246354"/>
            <a:ext cx="9915422" cy="6611646"/>
          </a:xfrm>
          <a:prstGeom prst="rect">
            <a:avLst/>
          </a:prstGeom>
        </p:spPr>
      </p:pic>
    </p:spTree>
    <p:extLst>
      <p:ext uri="{BB962C8B-B14F-4D97-AF65-F5344CB8AC3E}">
        <p14:creationId xmlns:p14="http://schemas.microsoft.com/office/powerpoint/2010/main" val="3990095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3"/>
            <a:ext cx="9952383" cy="6127095"/>
          </a:xfrm>
        </p:spPr>
        <p:txBody>
          <a:bodyPr>
            <a:normAutofit fontScale="77500" lnSpcReduction="20000"/>
          </a:bodyPr>
          <a:lstStyle/>
          <a:p>
            <a:pPr algn="just">
              <a:lnSpc>
                <a:spcPct val="12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B) MORTALIDAD POR CAUSA CARDIOVASCULAR </a:t>
            </a:r>
            <a:r>
              <a:rPr lang="es-ES"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6)</a:t>
            </a:r>
            <a:r>
              <a:rPr lang="es-ES"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800" b="1" dirty="0">
                <a:effectLst/>
                <a:latin typeface="Calibri" panose="020F0502020204030204" pitchFamily="34" charset="0"/>
                <a:ea typeface="Calibri" panose="020F0502020204030204" pitchFamily="34" charset="0"/>
                <a:cs typeface="Times New Roman" panose="02020603050405020304" pitchFamily="18" charset="0"/>
              </a:rPr>
              <a:t> </a:t>
            </a:r>
            <a:r>
              <a:rPr lang="es-ES" b="1" dirty="0">
                <a:latin typeface="Calibri" panose="020F0502020204030204" pitchFamily="34" charset="0"/>
                <a:ea typeface="Calibri" panose="020F0502020204030204" pitchFamily="34" charset="0"/>
                <a:cs typeface="Times New Roman" panose="02020603050405020304" pitchFamily="18" charset="0"/>
              </a:rPr>
              <a:t>1º Para la población de los 11 ECA del metaanálisis</a:t>
            </a:r>
            <a:r>
              <a:rPr lang="es-ES" dirty="0">
                <a:latin typeface="Calibri" panose="020F0502020204030204" pitchFamily="34" charset="0"/>
                <a:ea typeface="Calibri" panose="020F0502020204030204" pitchFamily="34" charset="0"/>
                <a:cs typeface="Times New Roman" panose="02020603050405020304" pitchFamily="18" charset="0"/>
              </a:rPr>
              <a:t>, con un índice </a:t>
            </a:r>
            <a:r>
              <a:rPr lang="es-ES" i="1" dirty="0">
                <a:latin typeface="Calibri" panose="020F0502020204030204" pitchFamily="34" charset="0"/>
                <a:ea typeface="Calibri" panose="020F0502020204030204" pitchFamily="34" charset="0"/>
                <a:cs typeface="Times New Roman" panose="02020603050405020304" pitchFamily="18" charset="0"/>
              </a:rPr>
              <a:t>I</a:t>
            </a:r>
            <a:r>
              <a:rPr lang="es-ES" i="1" baseline="30000" dirty="0">
                <a:latin typeface="Calibri" panose="020F0502020204030204" pitchFamily="34" charset="0"/>
                <a:ea typeface="Calibri" panose="020F0502020204030204" pitchFamily="34" charset="0"/>
                <a:cs typeface="Times New Roman" panose="02020603050405020304" pitchFamily="18" charset="0"/>
              </a:rPr>
              <a:t>2</a:t>
            </a:r>
            <a:r>
              <a:rPr lang="es-ES" dirty="0">
                <a:latin typeface="Calibri" panose="020F0502020204030204" pitchFamily="34" charset="0"/>
                <a:ea typeface="Calibri" panose="020F0502020204030204" pitchFamily="34" charset="0"/>
                <a:cs typeface="Times New Roman" panose="02020603050405020304" pitchFamily="18" charset="0"/>
              </a:rPr>
              <a:t> del 0% (heterogeneidad estadística baja), con una edad media de 62 años, hubo 0,29% de muertes cardiovasculares por año en el grupo de 28.205 personas con estatinas frente a 0,34% en el grupo de 28.261 personas con placebo; RR 0,85 (0,75-0,99); RAR 0,05% (0% a 0,08%);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1986 (1192 a 29793) por año</a:t>
            </a:r>
            <a:r>
              <a:rPr lang="es-ES" dirty="0">
                <a:latin typeface="Calibri" panose="020F0502020204030204" pitchFamily="34" charset="0"/>
                <a:ea typeface="Calibri" panose="020F0502020204030204" pitchFamily="34" charset="0"/>
                <a:cs typeface="Times New Roman" panose="02020603050405020304" pitchFamily="18" charset="0"/>
              </a:rPr>
              <a:t>, equivalentes a un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541 (325 a 8122) en 3,7 años</a:t>
            </a:r>
            <a:r>
              <a:rPr lang="es-ES"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2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La validez de la evidencia para el resultado combinado de esta variable, según el sistema GRADE, es Alta-Moderada. Sin embargo, como el cálculo del Intervalo de Predicción nos arroja un RR 0,85 (0,71-1,01), estimamos una rebaja de la validez de la evidencia a Moderada, porque en algunas situaciones el tratamiento puede ser ineficaz, dado que, en la distribución estadística de los efectos, puede haber más efectos que los capturados por los estudios seleccionados. </a:t>
            </a:r>
          </a:p>
          <a:p>
            <a:pPr algn="just">
              <a:lnSpc>
                <a:spcPct val="120000"/>
              </a:lnSpc>
              <a:spcAft>
                <a:spcPts val="0"/>
              </a:spcAft>
            </a:pPr>
            <a:r>
              <a:rPr lang="es-E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2º Aplicando el RR obtenido en el metaanálisis a los riesgos basales de la población española en esta franja de edad: </a:t>
            </a:r>
            <a:r>
              <a:rPr lang="es-ES" dirty="0">
                <a:latin typeface="Calibri" panose="020F0502020204030204" pitchFamily="34" charset="0"/>
                <a:ea typeface="Calibri" panose="020F0502020204030204" pitchFamily="34" charset="0"/>
                <a:cs typeface="Times New Roman" panose="02020603050405020304" pitchFamily="18" charset="0"/>
              </a:rPr>
              <a:t>Aplicado al 0,17% de muertes cardiovasculares por año estimado en personas de 60-64 años de edad, se obtendría un 0,14% de muertes cardiovasculares por año en el grupo de estatinas frente a un 0,17% por año en el grupo de placebo; RR 0,85 (0,75-0,99); RAR 0,03% (0% a 0,04%);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3924 (2355 a 58867) por año</a:t>
            </a:r>
            <a:r>
              <a:rPr lang="es-ES" dirty="0">
                <a:latin typeface="Calibri" panose="020F0502020204030204" pitchFamily="34" charset="0"/>
                <a:ea typeface="Calibri" panose="020F0502020204030204" pitchFamily="34" charset="0"/>
                <a:cs typeface="Times New Roman" panose="02020603050405020304" pitchFamily="18" charset="0"/>
              </a:rPr>
              <a:t>, equivalentes a un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1070 (642 a 16048) en 3,7 años</a:t>
            </a:r>
            <a:r>
              <a:rPr lang="es-ES" dirty="0">
                <a:latin typeface="Calibri" panose="020F0502020204030204" pitchFamily="34" charset="0"/>
                <a:ea typeface="Calibri" panose="020F0502020204030204" pitchFamily="34" charset="0"/>
                <a:cs typeface="Times New Roman" panose="02020603050405020304" pitchFamily="18" charset="0"/>
              </a:rPr>
              <a:t>.</a:t>
            </a:r>
          </a:p>
          <a:p>
            <a:pPr algn="just"/>
            <a:endParaRPr lang="es-ES" dirty="0"/>
          </a:p>
        </p:txBody>
      </p:sp>
    </p:spTree>
    <p:extLst>
      <p:ext uri="{BB962C8B-B14F-4D97-AF65-F5344CB8AC3E}">
        <p14:creationId xmlns:p14="http://schemas.microsoft.com/office/powerpoint/2010/main" val="1541669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CABD63B9-3D1A-4ABD-894F-67F0FD3B9006}"/>
              </a:ext>
            </a:extLst>
          </p:cNvPr>
          <p:cNvPicPr>
            <a:picLocks noGrp="1" noChangeAspect="1"/>
          </p:cNvPicPr>
          <p:nvPr>
            <p:ph idx="1"/>
          </p:nvPr>
        </p:nvPicPr>
        <p:blipFill>
          <a:blip r:embed="rId2"/>
          <a:stretch>
            <a:fillRect/>
          </a:stretch>
        </p:blipFill>
        <p:spPr>
          <a:xfrm>
            <a:off x="508930" y="377407"/>
            <a:ext cx="10914443" cy="6103185"/>
          </a:xfrm>
          <a:prstGeom prst="rect">
            <a:avLst/>
          </a:prstGeom>
        </p:spPr>
      </p:pic>
    </p:spTree>
    <p:extLst>
      <p:ext uri="{BB962C8B-B14F-4D97-AF65-F5344CB8AC3E}">
        <p14:creationId xmlns:p14="http://schemas.microsoft.com/office/powerpoint/2010/main" val="123081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947530" y="365452"/>
            <a:ext cx="9952383" cy="6127095"/>
          </a:xfrm>
        </p:spPr>
        <p:txBody>
          <a:bodyPr>
            <a:normAutofit fontScale="85000" lnSpcReduction="10000"/>
          </a:bodyPr>
          <a:lstStyle/>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C) ENFERMEDAD CORONARIA FATAL </a:t>
            </a:r>
            <a:r>
              <a:rPr lang="es-ES"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7)</a:t>
            </a:r>
            <a:r>
              <a:rPr lang="es-ES"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1º Para la población de los 10 ECA del metaanálisis</a:t>
            </a:r>
            <a:r>
              <a:rPr lang="es-ES" dirty="0">
                <a:latin typeface="Calibri" panose="020F0502020204030204" pitchFamily="34" charset="0"/>
                <a:ea typeface="Calibri" panose="020F0502020204030204" pitchFamily="34" charset="0"/>
                <a:cs typeface="Times New Roman" panose="02020603050405020304" pitchFamily="18" charset="0"/>
              </a:rPr>
              <a:t>, con un índice </a:t>
            </a:r>
            <a:r>
              <a:rPr lang="es-ES" i="1" dirty="0">
                <a:latin typeface="Calibri" panose="020F0502020204030204" pitchFamily="34" charset="0"/>
                <a:ea typeface="Calibri" panose="020F0502020204030204" pitchFamily="34" charset="0"/>
                <a:cs typeface="Times New Roman" panose="02020603050405020304" pitchFamily="18" charset="0"/>
              </a:rPr>
              <a:t>I</a:t>
            </a:r>
            <a:r>
              <a:rPr lang="es-ES" i="1" baseline="30000" dirty="0">
                <a:latin typeface="Calibri" panose="020F0502020204030204" pitchFamily="34" charset="0"/>
                <a:ea typeface="Calibri" panose="020F0502020204030204" pitchFamily="34" charset="0"/>
                <a:cs typeface="Times New Roman" panose="02020603050405020304" pitchFamily="18" charset="0"/>
              </a:rPr>
              <a:t>2</a:t>
            </a:r>
            <a:r>
              <a:rPr lang="es-ES" dirty="0">
                <a:latin typeface="Calibri" panose="020F0502020204030204" pitchFamily="34" charset="0"/>
                <a:ea typeface="Calibri" panose="020F0502020204030204" pitchFamily="34" charset="0"/>
                <a:cs typeface="Times New Roman" panose="02020603050405020304" pitchFamily="18" charset="0"/>
              </a:rPr>
              <a:t> del 31% (heterogeneidad estadística moderada), con una edad media de 61 años, hubo 0,15% muertes por enfermedad coronaria por año en el grupo de 22.829 personas con estatinas frente a 0,18% en el grupo de 23.075 personas con placebo. Entre ambos la diferencia no es estadísticamente significativa, RR 0,85 (0,61-1,19); RAR 0,03% (-0,03% a 0,07%); </a:t>
            </a:r>
            <a:r>
              <a:rPr lang="es-ES" dirty="0">
                <a:solidFill>
                  <a:srgbClr val="FFC000"/>
                </a:solidFill>
                <a:latin typeface="Calibri" panose="020F0502020204030204" pitchFamily="34" charset="0"/>
                <a:ea typeface="Calibri" panose="020F0502020204030204" pitchFamily="34" charset="0"/>
                <a:cs typeface="Times New Roman" panose="02020603050405020304" pitchFamily="18" charset="0"/>
              </a:rPr>
              <a:t>NNT 3673 (1413 a -2899) por año</a:t>
            </a:r>
            <a:r>
              <a:rPr lang="es-ES" dirty="0">
                <a:latin typeface="Calibri" panose="020F0502020204030204" pitchFamily="34" charset="0"/>
                <a:ea typeface="Calibri" panose="020F0502020204030204" pitchFamily="34" charset="0"/>
                <a:cs typeface="Times New Roman" panose="02020603050405020304" pitchFamily="18" charset="0"/>
              </a:rPr>
              <a:t>. El de seguimiento fue de 3,6 años. </a:t>
            </a:r>
          </a:p>
          <a:p>
            <a:pPr indent="449580" algn="just">
              <a:lnSpc>
                <a:spcPct val="11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La validez de la evidencia para el resultado combinado de esta variable, según el sistema GRADE, es Alta-Moderada. Y dado que el cálculo del Intervalo de Predicción nos arroja un RR 0,85 (0,48-1,49), estimamos que se mantiene la validez de la evidencia atribuible a los intervalos de confianza del efecto combinado.</a:t>
            </a:r>
          </a:p>
          <a:p>
            <a:pPr algn="just">
              <a:lnSpc>
                <a:spcPct val="110000"/>
              </a:lnSpc>
              <a:spcAft>
                <a:spcPts val="0"/>
              </a:spcAft>
            </a:pPr>
            <a:r>
              <a:rPr lang="es-E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2º Aplicando el RR obtenido en el metaanálisis a los riesgos basales de la población española en esta franja de edad: </a:t>
            </a:r>
            <a:r>
              <a:rPr lang="es-ES" dirty="0">
                <a:latin typeface="Calibri" panose="020F0502020204030204" pitchFamily="34" charset="0"/>
                <a:ea typeface="Calibri" panose="020F0502020204030204" pitchFamily="34" charset="0"/>
                <a:cs typeface="Times New Roman" panose="02020603050405020304" pitchFamily="18" charset="0"/>
              </a:rPr>
              <a:t>Aplicado al 0,05% de muertes por enfermedad coronaria por año estimado en personas de 60-64 años de edad, se obtendría un 0,04% de muertes cardiovasculares por año en el grupo de estatinas frente a un 0,05% por año en el grupo de placebo. Entre ambos la diferencia no es estadísticamente significativa, RR 0,85 (0,61-1,19); RAR 0,01% (-0,01% a 0,02%); </a:t>
            </a:r>
            <a:r>
              <a:rPr lang="es-ES" dirty="0">
                <a:solidFill>
                  <a:srgbClr val="FFC000"/>
                </a:solidFill>
                <a:latin typeface="Calibri" panose="020F0502020204030204" pitchFamily="34" charset="0"/>
                <a:ea typeface="Calibri" panose="020F0502020204030204" pitchFamily="34" charset="0"/>
                <a:cs typeface="Times New Roman" panose="02020603050405020304" pitchFamily="18" charset="0"/>
              </a:rPr>
              <a:t>NNT 12866 (4948 a -10157) por año</a:t>
            </a:r>
            <a:r>
              <a:rPr lang="es-ES" dirty="0">
                <a:latin typeface="Calibri" panose="020F0502020204030204" pitchFamily="34" charset="0"/>
                <a:ea typeface="Calibri" panose="020F0502020204030204" pitchFamily="34" charset="0"/>
                <a:cs typeface="Times New Roman" panose="02020603050405020304" pitchFamily="18" charset="0"/>
              </a:rPr>
              <a:t>.</a:t>
            </a:r>
          </a:p>
          <a:p>
            <a:pPr algn="just"/>
            <a:endParaRPr lang="es-ES" dirty="0"/>
          </a:p>
        </p:txBody>
      </p:sp>
    </p:spTree>
    <p:extLst>
      <p:ext uri="{BB962C8B-B14F-4D97-AF65-F5344CB8AC3E}">
        <p14:creationId xmlns:p14="http://schemas.microsoft.com/office/powerpoint/2010/main" val="1788119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32361BFA-3601-4657-BCEC-8A664634C731}"/>
              </a:ext>
            </a:extLst>
          </p:cNvPr>
          <p:cNvPicPr>
            <a:picLocks noGrp="1" noChangeAspect="1"/>
          </p:cNvPicPr>
          <p:nvPr>
            <p:ph idx="1"/>
          </p:nvPr>
        </p:nvPicPr>
        <p:blipFill>
          <a:blip r:embed="rId2"/>
          <a:stretch>
            <a:fillRect/>
          </a:stretch>
        </p:blipFill>
        <p:spPr>
          <a:xfrm>
            <a:off x="686686" y="478803"/>
            <a:ext cx="10818628" cy="5900393"/>
          </a:xfrm>
          <a:prstGeom prst="rect">
            <a:avLst/>
          </a:prstGeom>
        </p:spPr>
      </p:pic>
    </p:spTree>
    <p:extLst>
      <p:ext uri="{BB962C8B-B14F-4D97-AF65-F5344CB8AC3E}">
        <p14:creationId xmlns:p14="http://schemas.microsoft.com/office/powerpoint/2010/main" val="235405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lnSpcReduction="10000"/>
          </a:bodyPr>
          <a:lstStyle/>
          <a:p>
            <a:pPr algn="just">
              <a:lnSpc>
                <a:spcPct val="100000"/>
              </a:lnSpc>
              <a:spcAft>
                <a:spcPts val="0"/>
              </a:spcAft>
            </a:pPr>
            <a:r>
              <a:rPr lang="es-ES" sz="2000" b="1" dirty="0">
                <a:solidFill>
                  <a:srgbClr val="CC00CC"/>
                </a:solidFill>
              </a:rPr>
              <a:t>INTRODUCCIÓN</a:t>
            </a:r>
          </a:p>
          <a:p>
            <a:pPr algn="just">
              <a:lnSpc>
                <a:spcPct val="10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1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Las revisiones GRADE se plantean sobre los beneficios, riesgos, inconvenientes y costes de los resultados en salud que importan a las personas informadas a su nivel de comprensión. Hasta hoy ha habido pocas revisiones que incluyan ensayos clínicos aleatorizados y controlados sólo para personas sin enfermedad cardiovascular. Dado que después de la publicación del estudio HOPE3 no ha habido ninguna estrictamente para prevención primaria, nos proponemos llevar a cabo una revisión GRADE, actualizada a 24-ene-2018, para obtener los datos mejores posibles con lo que se informen médicos y usuarios. Pero para eso, el primer paso es conocer cuáles la calidad y cantidad de problema que nos causa aversión; es decir cuáles con los riesgos basales.</a:t>
            </a:r>
          </a:p>
          <a:p>
            <a:pPr algn="just">
              <a:lnSpc>
                <a:spcPct val="110000"/>
              </a:lnSpc>
              <a:spcAft>
                <a:spcPts val="0"/>
              </a:spcAft>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La múltiple utilidad del CMBD proporciona datos epidemiológicos de calidad de evidencia desde baja a alta. Y así, para el período 1999-2015, hemos extraído los casos de hospitalización y defunciones anuales por tramos de edad de toda la población española (en todo su espectro real de salud y enfermedad) de las variables de resultados en salud para las que se postulan las estatinas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4003183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947530" y="365452"/>
            <a:ext cx="9952383" cy="6127095"/>
          </a:xfrm>
        </p:spPr>
        <p:txBody>
          <a:bodyPr>
            <a:normAutofit fontScale="77500" lnSpcReduction="20000"/>
          </a:bodyPr>
          <a:lstStyle/>
          <a:p>
            <a:pPr algn="just">
              <a:lnSpc>
                <a:spcPct val="12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D) INFARTO DE MIOCARDIO </a:t>
            </a:r>
            <a:r>
              <a:rPr lang="es-ES"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8)</a:t>
            </a:r>
            <a:r>
              <a:rPr lang="es-ES"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1º Para la población de los 10 ECA del metaanálisis</a:t>
            </a:r>
            <a:r>
              <a:rPr lang="es-ES" dirty="0">
                <a:latin typeface="Calibri" panose="020F0502020204030204" pitchFamily="34" charset="0"/>
                <a:ea typeface="Calibri" panose="020F0502020204030204" pitchFamily="34" charset="0"/>
                <a:cs typeface="Times New Roman" panose="02020603050405020304" pitchFamily="18" charset="0"/>
              </a:rPr>
              <a:t>, con un índice </a:t>
            </a:r>
            <a:r>
              <a:rPr lang="es-ES" i="1" dirty="0">
                <a:latin typeface="Calibri" panose="020F0502020204030204" pitchFamily="34" charset="0"/>
                <a:ea typeface="Calibri" panose="020F0502020204030204" pitchFamily="34" charset="0"/>
                <a:cs typeface="Times New Roman" panose="02020603050405020304" pitchFamily="18" charset="0"/>
              </a:rPr>
              <a:t>I</a:t>
            </a:r>
            <a:r>
              <a:rPr lang="es-ES" i="1" baseline="30000" dirty="0">
                <a:latin typeface="Calibri" panose="020F0502020204030204" pitchFamily="34" charset="0"/>
                <a:ea typeface="Calibri" panose="020F0502020204030204" pitchFamily="34" charset="0"/>
                <a:cs typeface="Times New Roman" panose="02020603050405020304" pitchFamily="18" charset="0"/>
              </a:rPr>
              <a:t>2</a:t>
            </a:r>
            <a:r>
              <a:rPr lang="es-ES" dirty="0">
                <a:latin typeface="Calibri" panose="020F0502020204030204" pitchFamily="34" charset="0"/>
                <a:ea typeface="Calibri" panose="020F0502020204030204" pitchFamily="34" charset="0"/>
                <a:cs typeface="Times New Roman" panose="02020603050405020304" pitchFamily="18" charset="0"/>
              </a:rPr>
              <a:t> del 0% (heterogeneidad estadística baja), con una edad media de 62,1 años, hubo 0,27% infartos de miocardio por año en el grupo de 25.636 personas con estatinas frente a 0,43% en el grupo de 28.261 personas con placebo; RR 0,63 (0,54-0,73), RAR 0,16% (0,12% a 0,2%);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633 (509 a 868) por año</a:t>
            </a:r>
            <a:r>
              <a:rPr lang="es-ES" dirty="0">
                <a:latin typeface="Calibri" panose="020F0502020204030204" pitchFamily="34" charset="0"/>
                <a:ea typeface="Calibri" panose="020F0502020204030204" pitchFamily="34" charset="0"/>
                <a:cs typeface="Times New Roman" panose="02020603050405020304" pitchFamily="18" charset="0"/>
              </a:rPr>
              <a:t>, equivalentes a un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163 (131 a 223) en 3,9 años</a:t>
            </a:r>
            <a:r>
              <a:rPr lang="es-ES"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2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La validez de la evidencia para el resultado combinado de esta variable, según el sistema GRADE, es Alta-Moderada. Sin embargo, como el cálculo del Intervalo de Predicción nos arroja un RR 0,63 (0,23-1,41), estimamos una rebaja de la validez de la evidencia a Moderada, porque en algunas situaciones el tratamiento puede ser ineficaz, dado que en la distribución estadística de los efectos puede haber más efectos que los capturados por los estudios seleccionados.</a:t>
            </a:r>
          </a:p>
          <a:p>
            <a:pPr algn="just">
              <a:lnSpc>
                <a:spcPct val="120000"/>
              </a:lnSpc>
              <a:spcAft>
                <a:spcPts val="0"/>
              </a:spcAft>
            </a:pPr>
            <a:r>
              <a:rPr lang="es-E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2º Aplicando el RR obtenido en el metaanálisis a los riesgos basales de la población española en esta franja de edad: </a:t>
            </a:r>
            <a:r>
              <a:rPr lang="es-ES" dirty="0">
                <a:latin typeface="Calibri" panose="020F0502020204030204" pitchFamily="34" charset="0"/>
                <a:ea typeface="Calibri" panose="020F0502020204030204" pitchFamily="34" charset="0"/>
                <a:cs typeface="Times New Roman" panose="02020603050405020304" pitchFamily="18" charset="0"/>
              </a:rPr>
              <a:t>Aplicado al 0,23% de hospitalizaciones por infarto de miocardio por año estimado en personas de 60-64 años de edad, se obtendría un 0,14% de hospitalizaciones por infarto de miocardio por año en el grupo de estatinas frente a un 0,23% por año en el grupo de placebo; RR 0,63 (0,54-0,73); RAR 0,08% (0,06% a 0,11%);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1179 (949 a 1616) por año</a:t>
            </a:r>
            <a:r>
              <a:rPr lang="es-ES" dirty="0">
                <a:latin typeface="Calibri" panose="020F0502020204030204" pitchFamily="34" charset="0"/>
                <a:ea typeface="Calibri" panose="020F0502020204030204" pitchFamily="34" charset="0"/>
                <a:cs typeface="Times New Roman" panose="02020603050405020304" pitchFamily="18" charset="0"/>
              </a:rPr>
              <a:t>, equivalentes a un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303 (244 a 415) en 3,9 años</a:t>
            </a:r>
            <a:r>
              <a:rPr lang="es-ES" dirty="0">
                <a:latin typeface="Calibri" panose="020F0502020204030204" pitchFamily="34" charset="0"/>
                <a:ea typeface="Calibri" panose="020F0502020204030204" pitchFamily="34" charset="0"/>
                <a:cs typeface="Times New Roman" panose="02020603050405020304" pitchFamily="18" charset="0"/>
              </a:rPr>
              <a:t>.</a:t>
            </a:r>
          </a:p>
          <a:p>
            <a:pPr algn="just"/>
            <a:endParaRPr lang="es-ES" dirty="0"/>
          </a:p>
        </p:txBody>
      </p:sp>
    </p:spTree>
    <p:extLst>
      <p:ext uri="{BB962C8B-B14F-4D97-AF65-F5344CB8AC3E}">
        <p14:creationId xmlns:p14="http://schemas.microsoft.com/office/powerpoint/2010/main" val="4275428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A9BAB7A9-0BB1-45CD-81F4-BDC0D45488B9}"/>
              </a:ext>
            </a:extLst>
          </p:cNvPr>
          <p:cNvPicPr>
            <a:picLocks noGrp="1" noChangeAspect="1"/>
          </p:cNvPicPr>
          <p:nvPr>
            <p:ph idx="1"/>
          </p:nvPr>
        </p:nvPicPr>
        <p:blipFill>
          <a:blip r:embed="rId2"/>
          <a:stretch>
            <a:fillRect/>
          </a:stretch>
        </p:blipFill>
        <p:spPr>
          <a:xfrm>
            <a:off x="459909" y="445673"/>
            <a:ext cx="11022779" cy="5966654"/>
          </a:xfrm>
          <a:prstGeom prst="rect">
            <a:avLst/>
          </a:prstGeom>
        </p:spPr>
      </p:pic>
    </p:spTree>
    <p:extLst>
      <p:ext uri="{BB962C8B-B14F-4D97-AF65-F5344CB8AC3E}">
        <p14:creationId xmlns:p14="http://schemas.microsoft.com/office/powerpoint/2010/main" val="352901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947530" y="365452"/>
            <a:ext cx="9952383" cy="6127095"/>
          </a:xfrm>
        </p:spPr>
        <p:txBody>
          <a:bodyPr>
            <a:normAutofit fontScale="85000" lnSpcReduction="20000"/>
          </a:bodyPr>
          <a:lstStyle/>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E) ACCIDENTE CEREBROVASCULAR </a:t>
            </a:r>
            <a:r>
              <a:rPr lang="es-ES"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9)</a:t>
            </a:r>
            <a:r>
              <a:rPr lang="es-ES" b="1" dirty="0">
                <a:latin typeface="Calibri" panose="020F050202020403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1º Para la población de los 11 ECA del metaanálisis</a:t>
            </a:r>
            <a:r>
              <a:rPr lang="es-ES" dirty="0">
                <a:latin typeface="Calibri" panose="020F0502020204030204" pitchFamily="34" charset="0"/>
                <a:ea typeface="Calibri" panose="020F0502020204030204" pitchFamily="34" charset="0"/>
                <a:cs typeface="Times New Roman" panose="02020603050405020304" pitchFamily="18" charset="0"/>
              </a:rPr>
              <a:t>, con un índice </a:t>
            </a:r>
            <a:r>
              <a:rPr lang="es-ES" i="1" dirty="0">
                <a:latin typeface="Calibri" panose="020F0502020204030204" pitchFamily="34" charset="0"/>
                <a:ea typeface="Calibri" panose="020F0502020204030204" pitchFamily="34" charset="0"/>
                <a:cs typeface="Times New Roman" panose="02020603050405020304" pitchFamily="18" charset="0"/>
              </a:rPr>
              <a:t>I</a:t>
            </a:r>
            <a:r>
              <a:rPr lang="es-ES" i="1" baseline="30000" dirty="0">
                <a:latin typeface="Calibri" panose="020F0502020204030204" pitchFamily="34" charset="0"/>
                <a:ea typeface="Calibri" panose="020F0502020204030204" pitchFamily="34" charset="0"/>
                <a:cs typeface="Times New Roman" panose="02020603050405020304" pitchFamily="18" charset="0"/>
              </a:rPr>
              <a:t>2</a:t>
            </a:r>
            <a:r>
              <a:rPr lang="es-ES" dirty="0">
                <a:latin typeface="Calibri" panose="020F0502020204030204" pitchFamily="34" charset="0"/>
                <a:ea typeface="Calibri" panose="020F0502020204030204" pitchFamily="34" charset="0"/>
                <a:cs typeface="Times New Roman" panose="02020603050405020304" pitchFamily="18" charset="0"/>
              </a:rPr>
              <a:t> del 11% (heterogeneidad estadística baja), con una edad media de 62,5 años, hubo 0,26% accidentes cerebrovasculares por año en el grupo de 26.664 personas con estatinas frente a 0,35% en el grupo de 26.337 personas con placebo; RR ,73 (0,61-0,87); RAR 0,09% (0,05% a 0,14%);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1057 (732 a 2195) por año</a:t>
            </a:r>
            <a:r>
              <a:rPr lang="es-ES" dirty="0">
                <a:latin typeface="Calibri" panose="020F0502020204030204" pitchFamily="34" charset="0"/>
                <a:ea typeface="Calibri" panose="020F0502020204030204" pitchFamily="34" charset="0"/>
                <a:cs typeface="Times New Roman" panose="02020603050405020304" pitchFamily="18" charset="0"/>
              </a:rPr>
              <a:t>, equivalentes a un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275 (190 a 571) en 3,8 años</a:t>
            </a:r>
            <a:r>
              <a:rPr lang="es-ES"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1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La validez de la evidencia para el resultado combinado de esta variable, según el sistema GRADE, es Alta-Moderada. Sin embargo, como el cálculo del Intervalo de Predicción nos arroja un RR  0,73 (0,50-1,08), estimamos una rebaja de la validez de la evidencia a Moderada, porque en algunas situaciones el tratamiento puede ser ineficaz, dado que en la distribución estadística de los efectos puede haber más efectos que los capturados por los estudios seleccionados.</a:t>
            </a:r>
          </a:p>
          <a:p>
            <a:pPr algn="just">
              <a:lnSpc>
                <a:spcPct val="110000"/>
              </a:lnSpc>
              <a:spcAft>
                <a:spcPts val="0"/>
              </a:spcAft>
            </a:pPr>
            <a:r>
              <a:rPr lang="es-ES" sz="8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2º Aplicando el RR obtenido en el metaanálisis a los riesgos basales de la población española en esta franja de edad: </a:t>
            </a:r>
            <a:r>
              <a:rPr lang="es-ES" dirty="0">
                <a:latin typeface="Calibri" panose="020F0502020204030204" pitchFamily="34" charset="0"/>
                <a:ea typeface="Calibri" panose="020F0502020204030204" pitchFamily="34" charset="0"/>
                <a:cs typeface="Times New Roman" panose="02020603050405020304" pitchFamily="18" charset="0"/>
              </a:rPr>
              <a:t>Aplicado al 0,29% de accidentes cerebrovasculares por año estimado en personas de 60-64 años de edad, se obtendría un 0,21% de accidentes cerebrovasculares por año en el grupo de estatinas frente a un 0,29% por año en el grupo de placebo; RR 0,73 (0,61-0,87); RAR 0,08% (0,04% a 0,11%);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1281 (887 a 2660) por año</a:t>
            </a:r>
            <a:r>
              <a:rPr lang="es-ES" dirty="0">
                <a:latin typeface="Calibri" panose="020F0502020204030204" pitchFamily="34" charset="0"/>
                <a:ea typeface="Calibri" panose="020F0502020204030204" pitchFamily="34" charset="0"/>
                <a:cs typeface="Times New Roman" panose="02020603050405020304" pitchFamily="18" charset="0"/>
              </a:rPr>
              <a:t>, equivalentes a un </a:t>
            </a:r>
            <a:r>
              <a:rPr lang="es-ES"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333 (231 a 692) en 3,8 años</a:t>
            </a:r>
            <a:r>
              <a:rPr lang="es-ES" dirty="0">
                <a:latin typeface="Calibri" panose="020F0502020204030204" pitchFamily="34" charset="0"/>
                <a:ea typeface="Calibri" panose="020F0502020204030204" pitchFamily="34" charset="0"/>
                <a:cs typeface="Times New Roman" panose="02020603050405020304" pitchFamily="18" charset="0"/>
              </a:rPr>
              <a:t>.</a:t>
            </a:r>
          </a:p>
          <a:p>
            <a:pPr algn="just"/>
            <a:endParaRPr lang="es-ES" dirty="0"/>
          </a:p>
        </p:txBody>
      </p:sp>
    </p:spTree>
    <p:extLst>
      <p:ext uri="{BB962C8B-B14F-4D97-AF65-F5344CB8AC3E}">
        <p14:creationId xmlns:p14="http://schemas.microsoft.com/office/powerpoint/2010/main" val="3307803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FE1A0B87-36BD-47A1-AD53-0C02B143CFA0}"/>
              </a:ext>
            </a:extLst>
          </p:cNvPr>
          <p:cNvPicPr>
            <a:picLocks noGrp="1" noChangeAspect="1"/>
          </p:cNvPicPr>
          <p:nvPr>
            <p:ph idx="1"/>
          </p:nvPr>
        </p:nvPicPr>
        <p:blipFill>
          <a:blip r:embed="rId2"/>
          <a:stretch>
            <a:fillRect/>
          </a:stretch>
        </p:blipFill>
        <p:spPr>
          <a:xfrm>
            <a:off x="577964" y="299899"/>
            <a:ext cx="11036072" cy="6258201"/>
          </a:xfrm>
          <a:prstGeom prst="rect">
            <a:avLst/>
          </a:prstGeom>
        </p:spPr>
      </p:pic>
    </p:spTree>
    <p:extLst>
      <p:ext uri="{BB962C8B-B14F-4D97-AF65-F5344CB8AC3E}">
        <p14:creationId xmlns:p14="http://schemas.microsoft.com/office/powerpoint/2010/main" val="230123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algn="just">
              <a:spcAft>
                <a:spcPts val="0"/>
              </a:spcAft>
            </a:pPr>
            <a:r>
              <a:rPr lang="es-ES" sz="2000" b="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EFECTOS ADVERSOS GRAVES Y MODERADOS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Los efectos adversos los estudiamos y tratamos en secciones aparte de ésta. Por el momento hemos publicado las dos secciones con efectos adversos asociados al uso de estatinas reconocidos con consistencia: a) diabetes mellitus; y b) mialgias y otras miopatías. Únicamente resumiremos a continuación estos dos, para situarlos en la Hoja de Información al Usuario (</a:t>
            </a:r>
            <a:r>
              <a:rPr lang="es-ES_tradnl" sz="2000" dirty="0" err="1">
                <a:latin typeface="Calibri" panose="020F0502020204030204" pitchFamily="34" charset="0"/>
                <a:ea typeface="Calibri" panose="020F0502020204030204" pitchFamily="34" charset="0"/>
                <a:cs typeface="Times New Roman" panose="02020603050405020304" pitchFamily="18" charset="0"/>
              </a:rPr>
              <a:t>Fact</a:t>
            </a:r>
            <a:r>
              <a:rPr lang="es-ES_tradnl" sz="2000" dirty="0">
                <a:latin typeface="Calibri" panose="020F0502020204030204" pitchFamily="34" charset="0"/>
                <a:ea typeface="Calibri" panose="020F0502020204030204" pitchFamily="34" charset="0"/>
                <a:cs typeface="Times New Roman" panose="02020603050405020304" pitchFamily="18" charset="0"/>
              </a:rPr>
              <a:t> Box) pues puede servir de ayuda a la toma de decisiones compartidas.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642915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fontScale="92500"/>
          </a:bodyPr>
          <a:lstStyle/>
          <a:p>
            <a:pPr algn="just">
              <a:lnSpc>
                <a:spcPct val="110000"/>
              </a:lnSpc>
              <a:spcAft>
                <a:spcPts val="0"/>
              </a:spcAft>
            </a:pPr>
            <a:r>
              <a:rPr lang="es-ES_tradnl" sz="2200" b="1" dirty="0">
                <a:latin typeface="Calibri" panose="020F0502020204030204" pitchFamily="34" charset="0"/>
                <a:ea typeface="Calibri" panose="020F0502020204030204" pitchFamily="34" charset="0"/>
                <a:cs typeface="Times New Roman" panose="02020603050405020304" pitchFamily="18" charset="0"/>
              </a:rPr>
              <a:t>1º Diabetes mellitus asociadas a estatinas.</a:t>
            </a:r>
            <a:r>
              <a:rPr lang="es-ES_tradnl"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a:latin typeface="Calibri" panose="020F0502020204030204" pitchFamily="34" charset="0"/>
                <a:ea typeface="Calibri" panose="020F0502020204030204" pitchFamily="34" charset="0"/>
                <a:cs typeface="Times New Roman" panose="02020603050405020304" pitchFamily="18" charset="0"/>
              </a:rPr>
              <a:t>Actualizado a 15-ago-2015, nuestro Grupo publicó la Sección 3 de esta revisión, concerniente a Diabetes asociadas a estatinas, entre cuyas conclusiones encontramos que en </a:t>
            </a:r>
            <a:r>
              <a:rPr lang="es-ES" sz="2200" dirty="0" err="1">
                <a:latin typeface="Calibri" panose="020F0502020204030204" pitchFamily="34" charset="0"/>
                <a:ea typeface="Calibri" panose="020F0502020204030204" pitchFamily="34" charset="0"/>
                <a:cs typeface="Times New Roman" panose="02020603050405020304" pitchFamily="18" charset="0"/>
              </a:rPr>
              <a:t>en</a:t>
            </a:r>
            <a:r>
              <a:rPr lang="es-ES" sz="2200" dirty="0">
                <a:latin typeface="Calibri" panose="020F0502020204030204" pitchFamily="34" charset="0"/>
                <a:ea typeface="Calibri" panose="020F0502020204030204" pitchFamily="34" charset="0"/>
                <a:cs typeface="Times New Roman" panose="02020603050405020304" pitchFamily="18" charset="0"/>
              </a:rPr>
              <a:t> población general, las estatinas aumentan la incidencia de nueva diabetes a menos en un 9-10% frente a placebo, según los datos obtenidos de metaanálisis de ensayos clínicos, que al aplicarlo sobre el riesgo basal de los mismos se traduce en un </a:t>
            </a:r>
            <a:r>
              <a:rPr lang="es-ES" sz="2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NNT -920 (-1022 a -511) por año</a:t>
            </a:r>
            <a:r>
              <a:rPr lang="es-ES" sz="2200" dirty="0">
                <a:latin typeface="Calibri" panose="020F0502020204030204" pitchFamily="34" charset="0"/>
                <a:ea typeface="Calibri" panose="020F0502020204030204" pitchFamily="34" charset="0"/>
                <a:cs typeface="Times New Roman" panose="02020603050405020304" pitchFamily="18" charset="0"/>
              </a:rPr>
              <a:t>, equivalente a un </a:t>
            </a:r>
            <a:r>
              <a:rPr lang="es-ES" sz="2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NNT -219 (-244 a -122) en 4,2 años</a:t>
            </a:r>
            <a:r>
              <a:rPr lang="es-ES" sz="2200" dirty="0">
                <a:latin typeface="Calibri" panose="020F0502020204030204" pitchFamily="34" charset="0"/>
                <a:ea typeface="Calibri" panose="020F0502020204030204" pitchFamily="34" charset="0"/>
                <a:cs typeface="Times New Roman" panose="02020603050405020304" pitchFamily="18" charset="0"/>
              </a:rPr>
              <a:t>, cuya calidad de evidencia es moderada. Los estudios observacionales retrospectivos corroboran al alza este aumento de la incidencia, con una calidad de evidencia baja-moderada </a:t>
            </a:r>
            <a:r>
              <a:rPr lang="es-ES"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a:t>
            </a:r>
            <a:r>
              <a:rPr lang="es-ES" sz="2200" dirty="0">
                <a:latin typeface="Calibri" panose="020F0502020204030204" pitchFamily="34" charset="0"/>
                <a:ea typeface="Calibri" panose="020F0502020204030204" pitchFamily="34" charset="0"/>
                <a:cs typeface="Times New Roman" panose="02020603050405020304" pitchFamily="18" charset="0"/>
              </a:rPr>
              <a:t>. La incidencia anual de diabetes en España aún es incierta por carecerse de estudios de amplia base poblacional. A pesar de la limitación para la generalización, Vázquez y col publicaron en 2000 un estudio prospectivo de 10 años de seguimiento, que arrojó una incidencia de 0,241% por año en población española </a:t>
            </a:r>
            <a:r>
              <a:rPr lang="es-ES" sz="2200" dirty="0">
                <a:latin typeface="Calibri" panose="020F0502020204030204" pitchFamily="34" charset="0"/>
                <a:ea typeface="Calibri" panose="020F0502020204030204" pitchFamily="34" charset="0"/>
                <a:cs typeface="Calibri" panose="020F0502020204030204" pitchFamily="34" charset="0"/>
              </a:rPr>
              <a:t>≥</a:t>
            </a:r>
            <a:r>
              <a:rPr lang="es-ES" sz="2200" dirty="0">
                <a:latin typeface="Calibri" panose="020F0502020204030204" pitchFamily="34" charset="0"/>
                <a:ea typeface="Calibri" panose="020F0502020204030204" pitchFamily="34" charset="0"/>
                <a:cs typeface="Times New Roman" panose="02020603050405020304" pitchFamily="18" charset="0"/>
              </a:rPr>
              <a:t> 60 años de edad </a:t>
            </a:r>
            <a:r>
              <a:rPr lang="es-ES"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(28)</a:t>
            </a:r>
            <a:r>
              <a:rPr lang="es-ES" sz="2200" dirty="0">
                <a:latin typeface="Calibri" panose="020F0502020204030204" pitchFamily="34" charset="0"/>
                <a:ea typeface="Calibri" panose="020F0502020204030204" pitchFamily="34" charset="0"/>
                <a:cs typeface="Times New Roman" panose="02020603050405020304" pitchFamily="18" charset="0"/>
              </a:rPr>
              <a:t>. Como nuestra Hoja de Información al Usuario (</a:t>
            </a:r>
            <a:r>
              <a:rPr lang="es-ES" sz="2200" dirty="0" err="1">
                <a:latin typeface="Calibri" panose="020F0502020204030204" pitchFamily="34" charset="0"/>
                <a:ea typeface="Calibri" panose="020F0502020204030204" pitchFamily="34" charset="0"/>
                <a:cs typeface="Times New Roman" panose="02020603050405020304" pitchFamily="18" charset="0"/>
              </a:rPr>
              <a:t>Fact</a:t>
            </a:r>
            <a:r>
              <a:rPr lang="es-ES" sz="2200" dirty="0">
                <a:latin typeface="Calibri" panose="020F0502020204030204" pitchFamily="34" charset="0"/>
                <a:ea typeface="Calibri" panose="020F0502020204030204" pitchFamily="34" charset="0"/>
                <a:cs typeface="Times New Roman" panose="02020603050405020304" pitchFamily="18" charset="0"/>
              </a:rPr>
              <a:t> Box) la hemos construido para 3,5 años de seguimiento, en este período la incidencia de 0,85% sin estatinas se aumenta a 0,93% con estatinas. Validez de evidencia es moderada.</a:t>
            </a:r>
          </a:p>
          <a:p>
            <a:pPr algn="just"/>
            <a:endParaRPr lang="es-ES" dirty="0"/>
          </a:p>
        </p:txBody>
      </p:sp>
    </p:spTree>
    <p:extLst>
      <p:ext uri="{BB962C8B-B14F-4D97-AF65-F5344CB8AC3E}">
        <p14:creationId xmlns:p14="http://schemas.microsoft.com/office/powerpoint/2010/main" val="209395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algn="just">
              <a:lnSpc>
                <a:spcPct val="100000"/>
              </a:lnSpc>
              <a:spcAft>
                <a:spcPts val="0"/>
              </a:spcAft>
            </a:pPr>
            <a:r>
              <a:rPr lang="es-ES_tradnl" sz="2000" b="1" dirty="0">
                <a:latin typeface="Calibri" panose="020F0502020204030204" pitchFamily="34" charset="0"/>
                <a:ea typeface="Calibri" panose="020F0502020204030204" pitchFamily="34" charset="0"/>
                <a:cs typeface="Times New Roman" panose="02020603050405020304" pitchFamily="18" charset="0"/>
              </a:rPr>
              <a:t>2º Mialgias asociadas a estatinas.</a:t>
            </a:r>
            <a:r>
              <a:rPr lang="es-ES_tradnl"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Actualizado a 15-ago-2015, nuestro Grupo publicó la Sección 3 de esta revisión, concerniente a Miopatías asociadas a estatinas, entre cuyas conclusiones encontramos que la mialgia la refiere alrededor de un 10% de los usuarios de estatinas (calidad de evidencia baja-moderada). Tras someter a éstos a un ensayo doble ciego con la estatina frente a placebo, la incidencia asociada con estatinas es de alrededor del 3,6-4,75%, y los síntomas aparecen antes con la estatina que con placebo. Calidad de evidencia alta-moderada </a:t>
            </a:r>
            <a:r>
              <a:rPr lang="es-E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(11)</a:t>
            </a:r>
            <a:r>
              <a:rPr lang="es-ES" sz="2000" dirty="0">
                <a:latin typeface="Calibri" panose="020F0502020204030204" pitchFamily="34" charset="0"/>
                <a:ea typeface="Calibri" panose="020F0502020204030204" pitchFamily="34" charset="0"/>
                <a:cs typeface="Times New Roman" panose="02020603050405020304" pitchFamily="18" charset="0"/>
              </a:rPr>
              <a:t>. Para nuestra Hoja de Información al Usuario (</a:t>
            </a:r>
            <a:r>
              <a:rPr lang="es-ES" sz="2000" dirty="0" err="1">
                <a:latin typeface="Calibri" panose="020F0502020204030204" pitchFamily="34" charset="0"/>
                <a:ea typeface="Calibri" panose="020F0502020204030204" pitchFamily="34" charset="0"/>
                <a:cs typeface="Times New Roman" panose="02020603050405020304" pitchFamily="18" charset="0"/>
              </a:rPr>
              <a:t>Fact</a:t>
            </a:r>
            <a:r>
              <a:rPr lang="es-ES" sz="2000" dirty="0">
                <a:latin typeface="Calibri" panose="020F0502020204030204" pitchFamily="34" charset="0"/>
                <a:ea typeface="Calibri" panose="020F0502020204030204" pitchFamily="34" charset="0"/>
                <a:cs typeface="Times New Roman" panose="02020603050405020304" pitchFamily="18" charset="0"/>
              </a:rPr>
              <a:t> Box), en 3,5 años de seguimiento, habría no menos del 10% con estatinas y 5,5% con placebo. Validez de la evidencia alta-moderada.</a:t>
            </a:r>
          </a:p>
          <a:p>
            <a:pPr algn="just">
              <a:lnSpc>
                <a:spcPct val="100000"/>
              </a:lnSpc>
              <a:spcAft>
                <a:spcPts val="0"/>
              </a:spcAft>
            </a:pPr>
            <a:r>
              <a:rPr lang="es-ES_tradnl"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_tradnl" sz="2000" b="1" dirty="0">
                <a:latin typeface="Calibri" panose="020F0502020204030204" pitchFamily="34" charset="0"/>
                <a:ea typeface="Calibri" panose="020F0502020204030204" pitchFamily="34" charset="0"/>
                <a:cs typeface="Times New Roman" panose="02020603050405020304" pitchFamily="18" charset="0"/>
              </a:rPr>
              <a:t>3º Demás efectos adversos asociados a estatinas.</a:t>
            </a:r>
            <a:r>
              <a:rPr lang="es-ES_tradnl" sz="2000" dirty="0">
                <a:latin typeface="Calibri" panose="020F0502020204030204" pitchFamily="34" charset="0"/>
                <a:ea typeface="Calibri" panose="020F0502020204030204" pitchFamily="34" charset="0"/>
                <a:cs typeface="Times New Roman" panose="02020603050405020304" pitchFamily="18" charset="0"/>
              </a:rPr>
              <a:t> Una vez que hagamos el tratamiento de los datos, los publicaremos para unir todas las partes en una completa.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endParaRPr lang="es-ES" dirty="0"/>
          </a:p>
        </p:txBody>
      </p:sp>
    </p:spTree>
    <p:extLst>
      <p:ext uri="{BB962C8B-B14F-4D97-AF65-F5344CB8AC3E}">
        <p14:creationId xmlns:p14="http://schemas.microsoft.com/office/powerpoint/2010/main" val="840824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algn="just">
              <a:lnSpc>
                <a:spcPct val="100000"/>
              </a:lnSpc>
              <a:spcAft>
                <a:spcPts val="0"/>
              </a:spcAft>
            </a:pPr>
            <a:r>
              <a:rPr lang="es-ES" sz="2000" b="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CONCLUSIONES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Para poblaciones de personas sin historia de enfermedad cardiovascular, cuyos promedios de características resumidamente son 60-64 años, 21% fumadores, </a:t>
            </a:r>
            <a:r>
              <a:rPr lang="es-ES" sz="2000" dirty="0" err="1">
                <a:latin typeface="Calibri" panose="020F0502020204030204" pitchFamily="34" charset="0"/>
                <a:ea typeface="Calibri" panose="020F0502020204030204" pitchFamily="34" charset="0"/>
                <a:cs typeface="Times New Roman" panose="02020603050405020304" pitchFamily="18" charset="0"/>
              </a:rPr>
              <a:t>preseión</a:t>
            </a:r>
            <a:r>
              <a:rPr lang="es-ES" sz="2000" dirty="0">
                <a:latin typeface="Calibri" panose="020F0502020204030204" pitchFamily="34" charset="0"/>
                <a:ea typeface="Calibri" panose="020F0502020204030204" pitchFamily="34" charset="0"/>
                <a:cs typeface="Times New Roman" panose="02020603050405020304" pitchFamily="18" charset="0"/>
              </a:rPr>
              <a:t> arterial 135/5 / 80,6 mm Hg, colesterol total 216 mg/dl y colesterol LDL 137 mg/dl, los resultados esperables al aplicar los riesgos basales de la población española, si toman estatinas frente a tomar un placebo, serían:</a:t>
            </a:r>
            <a:r>
              <a:rPr lang="es-E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1º </a:t>
            </a:r>
            <a:r>
              <a:rPr lang="es-ES" sz="2000" b="1" u="sng" dirty="0">
                <a:latin typeface="Calibri" panose="020F0502020204030204" pitchFamily="34" charset="0"/>
                <a:ea typeface="Calibri" panose="020F0502020204030204" pitchFamily="34" charset="0"/>
                <a:cs typeface="Times New Roman" panose="02020603050405020304" pitchFamily="18" charset="0"/>
              </a:rPr>
              <a:t>Beneficios (disminución de los riesgos basales)</a:t>
            </a:r>
            <a:r>
              <a:rPr lang="es-ES" sz="2000" b="1" dirty="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Muertes por todas las causas:</a:t>
            </a:r>
            <a:r>
              <a:rPr lang="es-ES" sz="2000" dirty="0">
                <a:latin typeface="Calibri" panose="020F0502020204030204" pitchFamily="34" charset="0"/>
                <a:ea typeface="Calibri" panose="020F0502020204030204" pitchFamily="34" charset="0"/>
                <a:cs typeface="Times New Roman" panose="02020603050405020304" pitchFamily="18" charset="0"/>
              </a:rPr>
              <a:t> Un 0,67% de muertes por año en el grupo de estatinas frente a un 0,77% por año en el grupo de placebo; RR 0,87 (0,79-0,94); RAR 0,1% (0,05% a 0,16%);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997 (617 a 2159) por año</a:t>
            </a:r>
            <a:r>
              <a:rPr lang="es-ES" sz="2000" dirty="0">
                <a:latin typeface="Calibri" panose="020F0502020204030204" pitchFamily="34" charset="0"/>
                <a:ea typeface="Calibri" panose="020F0502020204030204" pitchFamily="34" charset="0"/>
                <a:cs typeface="Times New Roman" panose="02020603050405020304" pitchFamily="18" charset="0"/>
              </a:rPr>
              <a:t>, equivalentes a un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252 (156 a 545) en 4 años</a:t>
            </a:r>
            <a:r>
              <a:rPr lang="es-ES" sz="2000" dirty="0">
                <a:latin typeface="Calibri" panose="020F0502020204030204" pitchFamily="34" charset="0"/>
                <a:ea typeface="Calibri" panose="020F0502020204030204" pitchFamily="34" charset="0"/>
                <a:cs typeface="Times New Roman" panose="02020603050405020304" pitchFamily="18" charset="0"/>
              </a:rPr>
              <a:t>. Validez de evidencia alta-moderada.</a:t>
            </a:r>
          </a:p>
          <a:p>
            <a:pPr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          Muertes por causa cardiovascular:</a:t>
            </a:r>
            <a:r>
              <a:rPr lang="es-ES" sz="2000" dirty="0">
                <a:effectLst/>
                <a:latin typeface="Calibri" panose="020F0502020204030204" pitchFamily="34" charset="0"/>
                <a:ea typeface="Calibri" panose="020F0502020204030204" pitchFamily="34" charset="0"/>
                <a:cs typeface="Times New Roman" panose="02020603050405020304" pitchFamily="18" charset="0"/>
              </a:rPr>
              <a:t> Un 0,14% de muertes cardiovasculares por año en el grupo de estatinas frente a un 0,17% por año en el grupo de placebo; RR 0,85 (0,75-0,99); RAR 0,03% (0% a 0,04%);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NNT 3924 (2355 a 58867) por año</a:t>
            </a:r>
            <a:r>
              <a:rPr lang="es-ES" sz="2000" dirty="0">
                <a:effectLst/>
                <a:latin typeface="Calibri" panose="020F0502020204030204" pitchFamily="34" charset="0"/>
                <a:ea typeface="Calibri" panose="020F0502020204030204" pitchFamily="34" charset="0"/>
                <a:cs typeface="Times New Roman" panose="02020603050405020304" pitchFamily="18" charset="0"/>
              </a:rPr>
              <a:t>, equivalentes a un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NNT 1070 (642 a 16048) en 3,7 años</a:t>
            </a:r>
            <a:r>
              <a:rPr lang="es-ES" sz="2000" dirty="0">
                <a:effectLst/>
                <a:latin typeface="Calibri" panose="020F0502020204030204" pitchFamily="34" charset="0"/>
                <a:ea typeface="Calibri" panose="020F0502020204030204" pitchFamily="34" charset="0"/>
                <a:cs typeface="Times New Roman" panose="02020603050405020304" pitchFamily="18" charset="0"/>
              </a:rPr>
              <a:t>. Validez de evidencia moderada.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120603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Muerte por enfermedad coronaria: </a:t>
            </a:r>
            <a:r>
              <a:rPr lang="es-ES" sz="2000" dirty="0">
                <a:latin typeface="Calibri" panose="020F0502020204030204" pitchFamily="34" charset="0"/>
                <a:ea typeface="Calibri" panose="020F0502020204030204" pitchFamily="34" charset="0"/>
                <a:cs typeface="Times New Roman" panose="02020603050405020304" pitchFamily="18" charset="0"/>
              </a:rPr>
              <a:t>Sin diferencia estadísticamente significativa.</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Infarto de miocardio:</a:t>
            </a:r>
            <a:r>
              <a:rPr lang="es-ES" sz="2000" dirty="0">
                <a:latin typeface="Calibri" panose="020F0502020204030204" pitchFamily="34" charset="0"/>
                <a:ea typeface="Calibri" panose="020F0502020204030204" pitchFamily="34" charset="0"/>
                <a:cs typeface="Times New Roman" panose="02020603050405020304" pitchFamily="18" charset="0"/>
              </a:rPr>
              <a:t> Un 0,14% de hospitalizaciones por infarto de miocardio por año en el grupo de estatinas frente a un 0,23% por año en el grupo de placebo; RR 0,63 (0,54-0,73); RAR 0,08% (0,06% a 0,11%);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1179 (949 a 1616) por año</a:t>
            </a:r>
            <a:r>
              <a:rPr lang="es-ES" sz="2000" dirty="0">
                <a:latin typeface="Calibri" panose="020F0502020204030204" pitchFamily="34" charset="0"/>
                <a:ea typeface="Calibri" panose="020F0502020204030204" pitchFamily="34" charset="0"/>
                <a:cs typeface="Times New Roman" panose="02020603050405020304" pitchFamily="18" charset="0"/>
              </a:rPr>
              <a:t>, equivalentes a un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303 (244 a 415) en 3,9 años</a:t>
            </a:r>
            <a:r>
              <a:rPr lang="es-ES" sz="2000" dirty="0">
                <a:latin typeface="Calibri" panose="020F0502020204030204" pitchFamily="34" charset="0"/>
                <a:ea typeface="Calibri" panose="020F0502020204030204" pitchFamily="34" charset="0"/>
                <a:cs typeface="Times New Roman" panose="02020603050405020304" pitchFamily="18" charset="0"/>
              </a:rPr>
              <a:t>. Validez de evidencia moderada.</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Accidente </a:t>
            </a:r>
            <a:r>
              <a:rPr lang="es-ES" sz="2000" b="1" dirty="0" err="1">
                <a:latin typeface="Calibri" panose="020F0502020204030204" pitchFamily="34" charset="0"/>
                <a:ea typeface="Calibri" panose="020F0502020204030204" pitchFamily="34" charset="0"/>
                <a:cs typeface="Times New Roman" panose="02020603050405020304" pitchFamily="18" charset="0"/>
              </a:rPr>
              <a:t>crebrovascular</a:t>
            </a:r>
            <a:r>
              <a:rPr lang="es-ES" sz="2000" b="1" dirty="0">
                <a:latin typeface="Calibri" panose="020F0502020204030204" pitchFamily="34" charset="0"/>
                <a:ea typeface="Calibri" panose="020F0502020204030204" pitchFamily="34" charset="0"/>
                <a:cs typeface="Times New Roman" panose="02020603050405020304" pitchFamily="18"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Un 0,21% de accidentes cerebrovasculares por año en el grupo de estatinas frente a un 0,29% por año en el grupo de placebo; RR 0,73 (0,61-0,87); RAR 0,08% (0,04% a 0,11%);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1281 (887 a 2660) por año</a:t>
            </a:r>
            <a:r>
              <a:rPr lang="es-ES" sz="2000" dirty="0">
                <a:latin typeface="Calibri" panose="020F0502020204030204" pitchFamily="34" charset="0"/>
                <a:ea typeface="Calibri" panose="020F0502020204030204" pitchFamily="34" charset="0"/>
                <a:cs typeface="Times New Roman" panose="02020603050405020304" pitchFamily="18" charset="0"/>
              </a:rPr>
              <a:t>, equivalentes a un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NNT 333 (231 a 692) en 3,8 años</a:t>
            </a:r>
            <a:r>
              <a:rPr lang="es-ES" sz="2000" dirty="0">
                <a:latin typeface="Calibri" panose="020F0502020204030204" pitchFamily="34" charset="0"/>
                <a:ea typeface="Calibri" panose="020F0502020204030204" pitchFamily="34" charset="0"/>
                <a:cs typeface="Times New Roman" panose="02020603050405020304" pitchFamily="18" charset="0"/>
              </a:rPr>
              <a:t>. Validez de evidencia moderada.</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533068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2º </a:t>
            </a:r>
            <a:r>
              <a:rPr lang="es-ES" sz="2000" b="1" u="sng" dirty="0">
                <a:effectLst/>
                <a:latin typeface="Calibri" panose="020F0502020204030204" pitchFamily="34" charset="0"/>
                <a:ea typeface="Calibri" panose="020F0502020204030204" pitchFamily="34" charset="0"/>
                <a:cs typeface="Times New Roman" panose="02020603050405020304" pitchFamily="18" charset="0"/>
              </a:rPr>
              <a:t>Daños añadidos (aumento de los riesgos basales)</a:t>
            </a:r>
            <a:r>
              <a:rPr lang="es-ES" sz="2000" b="1" dirty="0">
                <a:effectLst/>
                <a:latin typeface="Calibri" panose="020F0502020204030204" pitchFamily="34" charset="0"/>
                <a:ea typeface="Calibri" panose="020F0502020204030204" pitchFamily="34" charset="0"/>
                <a:cs typeface="Times New Roman" panose="02020603050405020304" pitchFamily="18" charset="0"/>
              </a:rPr>
              <a:t>:</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Incidencia de diabetes mellitus: </a:t>
            </a:r>
            <a:r>
              <a:rPr lang="es-ES" sz="2000" dirty="0">
                <a:effectLst/>
                <a:latin typeface="Calibri" panose="020F0502020204030204" pitchFamily="34" charset="0"/>
                <a:ea typeface="Calibri" panose="020F0502020204030204" pitchFamily="34" charset="0"/>
                <a:cs typeface="Times New Roman" panose="02020603050405020304" pitchFamily="18" charset="0"/>
              </a:rPr>
              <a:t>En 3,5 años de seguimiento, en este período la incidencia de 0,85% sin estatinas se aumenta a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0,93% con estatinas</a:t>
            </a:r>
            <a:r>
              <a:rPr lang="es-ES" sz="2000" dirty="0">
                <a:effectLst/>
                <a:latin typeface="Calibri" panose="020F0502020204030204" pitchFamily="34" charset="0"/>
                <a:ea typeface="Calibri" panose="020F0502020204030204" pitchFamily="34" charset="0"/>
                <a:cs typeface="Times New Roman" panose="02020603050405020304" pitchFamily="18" charset="0"/>
              </a:rPr>
              <a:t>. Validez de evidencia moderada.</a:t>
            </a:r>
          </a:p>
          <a:p>
            <a:pPr indent="449580"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Mialgia: </a:t>
            </a:r>
            <a:r>
              <a:rPr lang="es-ES" sz="2000" dirty="0">
                <a:effectLst/>
                <a:latin typeface="Calibri" panose="020F0502020204030204" pitchFamily="34" charset="0"/>
                <a:ea typeface="Calibri" panose="020F0502020204030204" pitchFamily="34" charset="0"/>
                <a:cs typeface="Times New Roman" panose="02020603050405020304" pitchFamily="18" charset="0"/>
              </a:rPr>
              <a:t>En 3,5 años de seguimiento, habría no menos del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 con estatinas</a:t>
            </a:r>
            <a:r>
              <a:rPr lang="es-ES" sz="2000" dirty="0">
                <a:effectLst/>
                <a:latin typeface="Calibri" panose="020F0502020204030204" pitchFamily="34" charset="0"/>
                <a:ea typeface="Calibri" panose="020F0502020204030204" pitchFamily="34" charset="0"/>
                <a:cs typeface="Times New Roman" panose="02020603050405020304" pitchFamily="18" charset="0"/>
              </a:rPr>
              <a:t> y 5,5% con placebo. Validez de la evidencia alta-moderada.</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3º </a:t>
            </a:r>
            <a:r>
              <a:rPr lang="es-ES" sz="2000" b="1" u="sng" dirty="0">
                <a:effectLst/>
                <a:latin typeface="Calibri" panose="020F0502020204030204" pitchFamily="34" charset="0"/>
                <a:ea typeface="Calibri" panose="020F0502020204030204" pitchFamily="34" charset="0"/>
                <a:cs typeface="Times New Roman" panose="02020603050405020304" pitchFamily="18" charset="0"/>
              </a:rPr>
              <a:t>Inconvenientes</a:t>
            </a:r>
            <a:r>
              <a:rPr lang="es-ES" sz="2000" b="1"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Efectos psicológicos de no tener síntomas de enfermedad pero ser etiquetado y considerado como enfermo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dislipémico</a:t>
            </a:r>
            <a:r>
              <a:rPr lang="es-ES" sz="2000" dirty="0">
                <a:effectLst/>
                <a:latin typeface="Calibri" panose="020F0502020204030204" pitchFamily="34" charset="0"/>
                <a:ea typeface="Calibri" panose="020F0502020204030204" pitchFamily="34" charset="0"/>
                <a:cs typeface="Times New Roman" panose="02020603050405020304" pitchFamily="18" charset="0"/>
              </a:rPr>
              <a:t>, mantenerse dentro de las instituciones sanitarias, con visitas al médico para consultas y análisis clínicos, tener que acudir a la farmacia, tener que tomar pastillas todos los días.</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4º </a:t>
            </a:r>
            <a:r>
              <a:rPr lang="es-ES" sz="2000" b="1" u="sng" dirty="0">
                <a:effectLst/>
                <a:latin typeface="Calibri" panose="020F0502020204030204" pitchFamily="34" charset="0"/>
                <a:ea typeface="Calibri" panose="020F0502020204030204" pitchFamily="34" charset="0"/>
                <a:cs typeface="Times New Roman" panose="02020603050405020304" pitchFamily="18" charset="0"/>
              </a:rPr>
              <a:t>Costes</a:t>
            </a:r>
            <a:r>
              <a:rPr lang="es-ES" sz="2000" b="1" dirty="0">
                <a:effectLst/>
                <a:latin typeface="Calibri" panose="020F0502020204030204" pitchFamily="34" charset="0"/>
                <a:ea typeface="Calibri" panose="020F0502020204030204" pitchFamily="34" charset="0"/>
                <a:cs typeface="Times New Roman" panose="02020603050405020304" pitchFamily="18" charset="0"/>
              </a:rPr>
              <a:t>:</a:t>
            </a:r>
            <a:r>
              <a:rPr lang="es-ES" sz="2000" dirty="0">
                <a:effectLst/>
                <a:latin typeface="Calibri" panose="020F0502020204030204" pitchFamily="34" charset="0"/>
                <a:ea typeface="Calibri" panose="020F0502020204030204" pitchFamily="34" charset="0"/>
                <a:cs typeface="Times New Roman" panose="02020603050405020304" pitchFamily="18" charset="0"/>
              </a:rPr>
              <a:t> Excede de los medios y objetivos de esta revisión calcular los costes directos de los fármacos, de asistencia sanitaria y hospitalización estimados en participantes, así como de los costes indirectos de la campaña sanitaria del programa de atención a los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dislipémicos</a:t>
            </a:r>
            <a:r>
              <a:rPr lang="es-ES" sz="20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52213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1A407BC8-E49A-445A-9B75-4B798A72649E}"/>
              </a:ext>
            </a:extLst>
          </p:cNvPr>
          <p:cNvPicPr>
            <a:picLocks noGrp="1" noChangeAspect="1"/>
          </p:cNvPicPr>
          <p:nvPr>
            <p:ph idx="1"/>
          </p:nvPr>
        </p:nvPicPr>
        <p:blipFill>
          <a:blip r:embed="rId2"/>
          <a:stretch>
            <a:fillRect/>
          </a:stretch>
        </p:blipFill>
        <p:spPr>
          <a:xfrm>
            <a:off x="687322" y="569843"/>
            <a:ext cx="10544165" cy="5936973"/>
          </a:xfrm>
          <a:prstGeom prst="rect">
            <a:avLst/>
          </a:prstGeom>
        </p:spPr>
      </p:pic>
    </p:spTree>
    <p:extLst>
      <p:ext uri="{BB962C8B-B14F-4D97-AF65-F5344CB8AC3E}">
        <p14:creationId xmlns:p14="http://schemas.microsoft.com/office/powerpoint/2010/main" val="4260830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44B0D78D-D5A4-48DE-98D5-93C2AFF40E6F}"/>
              </a:ext>
            </a:extLst>
          </p:cNvPr>
          <p:cNvPicPr>
            <a:picLocks noGrp="1" noChangeAspect="1"/>
          </p:cNvPicPr>
          <p:nvPr>
            <p:ph idx="1"/>
          </p:nvPr>
        </p:nvPicPr>
        <p:blipFill>
          <a:blip r:embed="rId2"/>
          <a:stretch>
            <a:fillRect/>
          </a:stretch>
        </p:blipFill>
        <p:spPr>
          <a:xfrm>
            <a:off x="208035" y="566668"/>
            <a:ext cx="11775930" cy="5039002"/>
          </a:xfrm>
          <a:prstGeom prst="rect">
            <a:avLst/>
          </a:prstGeom>
        </p:spPr>
      </p:pic>
    </p:spTree>
    <p:extLst>
      <p:ext uri="{BB962C8B-B14F-4D97-AF65-F5344CB8AC3E}">
        <p14:creationId xmlns:p14="http://schemas.microsoft.com/office/powerpoint/2010/main" val="839238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9204EDE5-E071-418E-9F4E-5038E6CDBCE2}"/>
              </a:ext>
            </a:extLst>
          </p:cNvPr>
          <p:cNvPicPr>
            <a:picLocks noGrp="1" noChangeAspect="1"/>
          </p:cNvPicPr>
          <p:nvPr>
            <p:ph idx="1"/>
          </p:nvPr>
        </p:nvPicPr>
        <p:blipFill>
          <a:blip r:embed="rId2"/>
          <a:stretch>
            <a:fillRect/>
          </a:stretch>
        </p:blipFill>
        <p:spPr>
          <a:xfrm>
            <a:off x="377875" y="889621"/>
            <a:ext cx="11436250" cy="5078758"/>
          </a:xfrm>
          <a:prstGeom prst="rect">
            <a:avLst/>
          </a:prstGeom>
        </p:spPr>
      </p:pic>
    </p:spTree>
    <p:extLst>
      <p:ext uri="{BB962C8B-B14F-4D97-AF65-F5344CB8AC3E}">
        <p14:creationId xmlns:p14="http://schemas.microsoft.com/office/powerpoint/2010/main" val="1867444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F61A5B9B-F266-47B2-B691-D9FFAB4347EA}"/>
              </a:ext>
            </a:extLst>
          </p:cNvPr>
          <p:cNvPicPr>
            <a:picLocks noGrp="1" noChangeAspect="1"/>
          </p:cNvPicPr>
          <p:nvPr>
            <p:ph idx="1"/>
          </p:nvPr>
        </p:nvPicPr>
        <p:blipFill>
          <a:blip r:embed="rId2"/>
          <a:stretch>
            <a:fillRect/>
          </a:stretch>
        </p:blipFill>
        <p:spPr>
          <a:xfrm>
            <a:off x="356386" y="579920"/>
            <a:ext cx="11479227" cy="5237785"/>
          </a:xfrm>
          <a:prstGeom prst="rect">
            <a:avLst/>
          </a:prstGeom>
        </p:spPr>
      </p:pic>
    </p:spTree>
    <p:extLst>
      <p:ext uri="{BB962C8B-B14F-4D97-AF65-F5344CB8AC3E}">
        <p14:creationId xmlns:p14="http://schemas.microsoft.com/office/powerpoint/2010/main" val="1061205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4A3A1799-304C-4A9E-8279-87E37C473012}"/>
              </a:ext>
            </a:extLst>
          </p:cNvPr>
          <p:cNvPicPr>
            <a:picLocks noGrp="1" noChangeAspect="1"/>
          </p:cNvPicPr>
          <p:nvPr>
            <p:ph idx="1"/>
          </p:nvPr>
        </p:nvPicPr>
        <p:blipFill>
          <a:blip r:embed="rId2"/>
          <a:stretch>
            <a:fillRect/>
          </a:stretch>
        </p:blipFill>
        <p:spPr>
          <a:xfrm>
            <a:off x="859815" y="699190"/>
            <a:ext cx="5700011" cy="5082564"/>
          </a:xfrm>
          <a:prstGeom prst="rect">
            <a:avLst/>
          </a:prstGeom>
        </p:spPr>
      </p:pic>
    </p:spTree>
    <p:extLst>
      <p:ext uri="{BB962C8B-B14F-4D97-AF65-F5344CB8AC3E}">
        <p14:creationId xmlns:p14="http://schemas.microsoft.com/office/powerpoint/2010/main" val="3095704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B6F69D0F-1367-4B46-B14F-8DDB42BD9E01}"/>
              </a:ext>
            </a:extLst>
          </p:cNvPr>
          <p:cNvPicPr>
            <a:picLocks noGrp="1" noChangeAspect="1"/>
          </p:cNvPicPr>
          <p:nvPr>
            <p:ph idx="1"/>
          </p:nvPr>
        </p:nvPicPr>
        <p:blipFill>
          <a:blip r:embed="rId2"/>
          <a:stretch>
            <a:fillRect/>
          </a:stretch>
        </p:blipFill>
        <p:spPr>
          <a:xfrm>
            <a:off x="188715" y="407641"/>
            <a:ext cx="11529394" cy="5290793"/>
          </a:xfrm>
          <a:prstGeom prst="rect">
            <a:avLst/>
          </a:prstGeom>
        </p:spPr>
      </p:pic>
    </p:spTree>
    <p:extLst>
      <p:ext uri="{BB962C8B-B14F-4D97-AF65-F5344CB8AC3E}">
        <p14:creationId xmlns:p14="http://schemas.microsoft.com/office/powerpoint/2010/main" val="2866837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algn="just">
              <a:lnSpc>
                <a:spcPct val="110000"/>
              </a:lnSpc>
            </a:pPr>
            <a:r>
              <a:rPr lang="es-ES" sz="2000" b="1" dirty="0">
                <a:solidFill>
                  <a:srgbClr val="CC00CC"/>
                </a:solidFill>
              </a:rPr>
              <a:t>OBJETIVO</a:t>
            </a:r>
          </a:p>
          <a:p>
            <a:pPr algn="just">
              <a:spcAft>
                <a:spcPts val="0"/>
              </a:spcAft>
            </a:pPr>
            <a:r>
              <a:rPr lang="es-ES" sz="2000" b="1" i="1" dirty="0">
                <a:solidFill>
                  <a:srgbClr val="CC0099"/>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Estimar las magnitudes de los efectos de los resultados en salud que importan al usuario autónomo e informado, expresados en RR, RAR y NNT desde los ensayos clínicos que comparan estatinas frente a placebo en personas sin enfermedad cardiovascular, no sólo sobre la población de los estudios incluidos, sino también estimarlas mediante su extrapolación a los riesgos basales de los españoles en el mismo tramo de edad, y en el mismo período de tratamiento y seguimiento.</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000" b="1" dirty="0">
                <a:solidFill>
                  <a:srgbClr val="CC00CC"/>
                </a:solidFill>
              </a:rPr>
              <a:t>RESULTADOS EN SALUD QUE IMPORTAN AL USUARIO AUTÓNOMO E INFORMADO A SU NIVEL DE COMPRENSIÓN.</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Los resultados en salud que importan a los individuos que se tratan o que son susceptibles de tratarse con estatinas en prevención primaria cardiovascular, que son autónomos y están informados a su nivel de comprensión, son los que mostramos en la</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2</a:t>
            </a:r>
            <a:r>
              <a:rPr lang="es-ES" sz="2000" b="1" dirty="0">
                <a:latin typeface="Calibri" panose="020F0502020204030204" pitchFamily="34" charset="0"/>
                <a:ea typeface="Calibri" panose="020F0502020204030204" pitchFamily="34" charset="0"/>
                <a:cs typeface="Times New Roman" panose="02020603050405020304" pitchFamily="18"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El número ordinal de importancia que le otorgan los usuarios a cada resultado en salud es el grado de aversión al riesgo.</a:t>
            </a:r>
          </a:p>
          <a:p>
            <a:pPr algn="just"/>
            <a:endParaRPr lang="es-ES" dirty="0"/>
          </a:p>
        </p:txBody>
      </p:sp>
    </p:spTree>
    <p:extLst>
      <p:ext uri="{BB962C8B-B14F-4D97-AF65-F5344CB8AC3E}">
        <p14:creationId xmlns:p14="http://schemas.microsoft.com/office/powerpoint/2010/main" val="2720594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F84D4281-14A0-4E97-B867-D7CC8A9CE32E}"/>
              </a:ext>
            </a:extLst>
          </p:cNvPr>
          <p:cNvPicPr>
            <a:picLocks noGrp="1" noChangeAspect="1"/>
          </p:cNvPicPr>
          <p:nvPr>
            <p:ph idx="1"/>
          </p:nvPr>
        </p:nvPicPr>
        <p:blipFill>
          <a:blip r:embed="rId2"/>
          <a:stretch>
            <a:fillRect/>
          </a:stretch>
        </p:blipFill>
        <p:spPr>
          <a:xfrm>
            <a:off x="1326403" y="460650"/>
            <a:ext cx="9262084" cy="6133658"/>
          </a:xfrm>
          <a:prstGeom prst="rect">
            <a:avLst/>
          </a:prstGeom>
        </p:spPr>
      </p:pic>
    </p:spTree>
    <p:extLst>
      <p:ext uri="{BB962C8B-B14F-4D97-AF65-F5344CB8AC3E}">
        <p14:creationId xmlns:p14="http://schemas.microsoft.com/office/powerpoint/2010/main" val="402329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lnSpcReduction="10000"/>
          </a:bodyPr>
          <a:lstStyle/>
          <a:p>
            <a:pPr algn="just">
              <a:lnSpc>
                <a:spcPct val="110000"/>
              </a:lnSpc>
              <a:spcAft>
                <a:spcPts val="0"/>
              </a:spcAft>
            </a:pPr>
            <a:r>
              <a:rPr lang="es-ES" sz="2000" b="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MATERIAL Y MÉTODOS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Diseño: 1)</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Para las variables de beneficios posiblemente esperables: </a:t>
            </a:r>
            <a:r>
              <a:rPr lang="es-ES" sz="2000" dirty="0">
                <a:latin typeface="Calibri" panose="020F0502020204030204" pitchFamily="34" charset="0"/>
                <a:ea typeface="Calibri" panose="020F0502020204030204" pitchFamily="34" charset="0"/>
                <a:cs typeface="Times New Roman" panose="02020603050405020304" pitchFamily="18" charset="0"/>
              </a:rPr>
              <a:t>Revisión de revisiones sistemáticas (</a:t>
            </a:r>
            <a:r>
              <a:rPr lang="es-ES" sz="2000" dirty="0" err="1">
                <a:latin typeface="Calibri" panose="020F0502020204030204" pitchFamily="34" charset="0"/>
                <a:ea typeface="Calibri" panose="020F0502020204030204" pitchFamily="34" charset="0"/>
                <a:cs typeface="Times New Roman" panose="02020603050405020304" pitchFamily="18" charset="0"/>
              </a:rPr>
              <a:t>Umbrella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Review</a:t>
            </a:r>
            <a:r>
              <a:rPr lang="es-ES" sz="2000" dirty="0">
                <a:latin typeface="Calibri" panose="020F0502020204030204" pitchFamily="34" charset="0"/>
                <a:ea typeface="Calibri" panose="020F0502020204030204" pitchFamily="34" charset="0"/>
                <a:cs typeface="Times New Roman" panose="02020603050405020304" pitchFamily="18" charset="0"/>
              </a:rPr>
              <a:t>) de ensayos clínicos, para hacer posteriormente una síntesis </a:t>
            </a:r>
            <a:r>
              <a:rPr lang="es-ES" sz="2000" dirty="0" err="1">
                <a:latin typeface="Calibri" panose="020F0502020204030204" pitchFamily="34" charset="0"/>
                <a:ea typeface="Calibri" panose="020F0502020204030204" pitchFamily="34" charset="0"/>
                <a:cs typeface="Times New Roman" panose="02020603050405020304" pitchFamily="18" charset="0"/>
              </a:rPr>
              <a:t>metaanalítica</a:t>
            </a:r>
            <a:r>
              <a:rPr lang="es-ES" sz="2000" dirty="0">
                <a:latin typeface="Calibri" panose="020F0502020204030204" pitchFamily="34" charset="0"/>
                <a:ea typeface="Calibri" panose="020F0502020204030204" pitchFamily="34" charset="0"/>
                <a:cs typeface="Times New Roman" panose="02020603050405020304" pitchFamily="18" charset="0"/>
              </a:rPr>
              <a:t> de los resultados de cada variable. </a:t>
            </a:r>
            <a:r>
              <a:rPr lang="es-ES" sz="2000" b="1" dirty="0">
                <a:latin typeface="Calibri" panose="020F0502020204030204" pitchFamily="34" charset="0"/>
                <a:ea typeface="Calibri" panose="020F0502020204030204" pitchFamily="34" charset="0"/>
                <a:cs typeface="Times New Roman" panose="02020603050405020304" pitchFamily="18" charset="0"/>
              </a:rPr>
              <a:t>2)</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Para los daños añadidos posiblemente esperables: </a:t>
            </a:r>
            <a:r>
              <a:rPr lang="es-ES" sz="2000" dirty="0">
                <a:latin typeface="Calibri" panose="020F0502020204030204" pitchFamily="34" charset="0"/>
                <a:ea typeface="Calibri" panose="020F0502020204030204" pitchFamily="34" charset="0"/>
                <a:cs typeface="Times New Roman" panose="02020603050405020304" pitchFamily="18" charset="0"/>
              </a:rPr>
              <a:t>Revisión sistemática de ensayos clínicos, estudios observacionales y estudios de casos, para hacer posteriormente una síntesis narrativa de los resultados de cada variable.</a:t>
            </a:r>
          </a:p>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Criterios de inclusión de nuestra búsqueda: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  Para las variables de beneficio</a:t>
            </a:r>
            <a:r>
              <a:rPr lang="es-ES" sz="2000" dirty="0">
                <a:latin typeface="Calibri" panose="020F0502020204030204" pitchFamily="34" charset="0"/>
                <a:ea typeface="Calibri" panose="020F0502020204030204" pitchFamily="34" charset="0"/>
                <a:cs typeface="Times New Roman" panose="02020603050405020304" pitchFamily="18" charset="0"/>
              </a:rPr>
              <a:t> (reducción del riesgo basal) son: Ensayos clínicos aleatorizados con una estatina frente a placebo o cuidado estándar, sobre una población de participantes con no más del 10% de individuos con historia de enfermedad cardiovascular</a:t>
            </a:r>
            <a:r>
              <a:rPr lang="es-ES" sz="2000" dirty="0">
                <a:latin typeface="Calibri" panose="020F0502020204030204" pitchFamily="34" charset="0"/>
                <a:ea typeface="Calibri" panose="020F0502020204030204" pitchFamily="34" charset="0"/>
                <a:cs typeface="AGaramond-Regular"/>
              </a:rPr>
              <a:t> (infarto de miocardio, angina, accidente cerebrovascular y/o enfermedad arterial periférica)</a:t>
            </a:r>
            <a:r>
              <a:rPr lang="es-ES" sz="2000" dirty="0">
                <a:latin typeface="Calibri" panose="020F0502020204030204" pitchFamily="34" charset="0"/>
                <a:ea typeface="Calibri" panose="020F0502020204030204" pitchFamily="34" charset="0"/>
                <a:cs typeface="Times New Roman" panose="02020603050405020304" pitchFamily="18" charset="0"/>
              </a:rPr>
              <a:t>, que analice durante más de 1 año la incidencia de uno o más los resultados en salud siguientes: Mortalidad por cualquier causa, Mortalidad por causa cardiovascular, Infarto de miocardio, Accidente cerebrovascular, o Angina de pecho confirmada. </a:t>
            </a:r>
          </a:p>
          <a:p>
            <a:pPr algn="just"/>
            <a:endParaRPr lang="es-ES" dirty="0"/>
          </a:p>
        </p:txBody>
      </p:sp>
    </p:spTree>
    <p:extLst>
      <p:ext uri="{BB962C8B-B14F-4D97-AF65-F5344CB8AC3E}">
        <p14:creationId xmlns:p14="http://schemas.microsoft.com/office/powerpoint/2010/main" val="412395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Para localizar los ensayos clínicos mediante nuestra revisión de revisiones sistemáticas en Medline, a través de PUBMED, utilizamos la siguiente estrategia de búsqueda hasta la fecha 21-ene-2018:</a:t>
            </a:r>
          </a:p>
          <a:p>
            <a:pPr algn="just">
              <a:lnSpc>
                <a:spcPct val="100000"/>
              </a:lnSpc>
              <a:spcAft>
                <a:spcPts val="0"/>
              </a:spcAft>
            </a:pP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((review OR review literature as topic OR systematic review OR meta-analysis OR meta-analysis as topic OR meta-analysis) AND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hydroxymethylglutaryl-coa</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reductase inhibitors) OR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anticholesteremic</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agents OR statin OR lovastatin OR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fluvastatin</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OR simvastatin OR pravastatin OR atorvastatin OR cerivastatin OR rosuvastatin OR </a:t>
            </a:r>
            <a:r>
              <a:rPr lang="en-US" sz="1800" dirty="0" err="1">
                <a:solidFill>
                  <a:srgbClr val="808000"/>
                </a:solidFill>
                <a:latin typeface="Calibri" panose="020F0502020204030204" pitchFamily="34" charset="0"/>
                <a:ea typeface="Calibri" panose="020F0502020204030204" pitchFamily="34" charset="0"/>
                <a:cs typeface="Times New Roman" panose="02020603050405020304" pitchFamily="18" charset="0"/>
              </a:rPr>
              <a:t>pitavastatin</a:t>
            </a:r>
            <a:r>
              <a:rPr lang="en-US" sz="1800" dirty="0">
                <a:solidFill>
                  <a:srgbClr val="808000"/>
                </a:solidFill>
                <a:latin typeface="Calibri" panose="020F0502020204030204" pitchFamily="34" charset="0"/>
                <a:ea typeface="Calibri" panose="020F0502020204030204" pitchFamily="34" charset="0"/>
                <a:cs typeface="Times New Roman" panose="02020603050405020304" pitchFamily="18" charset="0"/>
              </a:rPr>
              <a:t>) AND (mortality OR causes of death OR cardiovascular mortality OR myocardial infarction OR cardiovascular disease OR coronary diseases OR myocardial ischemia OR acute coronary syndrome OR angina pectoris OR stroke OR cerebrovascular disorder OR arterial occlusive diseases OR arterial disease OR carotid stenosis OR peripheral OR arteriolosclerosis OR therapy OR primary prevention)))</a:t>
            </a:r>
            <a:endParaRPr lang="es-ES" sz="1800" dirty="0">
              <a:solidFill>
                <a:srgbClr val="808000"/>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Con los dos filtros siguientes: </a:t>
            </a:r>
            <a:r>
              <a:rPr lang="es-ES" sz="2000" dirty="0" err="1">
                <a:latin typeface="Calibri" panose="020F0502020204030204" pitchFamily="34" charset="0"/>
                <a:ea typeface="Calibri" panose="020F0502020204030204" pitchFamily="34" charset="0"/>
                <a:cs typeface="Times New Roman" panose="02020603050405020304" pitchFamily="18" charset="0"/>
              </a:rPr>
              <a:t>Systematic</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Reviews</a:t>
            </a:r>
            <a:r>
              <a:rPr lang="es-ES" sz="2000" dirty="0">
                <a:latin typeface="Calibri" panose="020F0502020204030204" pitchFamily="34" charset="0"/>
                <a:ea typeface="Calibri" panose="020F0502020204030204" pitchFamily="34" charset="0"/>
                <a:cs typeface="Times New Roman" panose="02020603050405020304" pitchFamily="18" charset="0"/>
              </a:rPr>
              <a:t> y Meta-</a:t>
            </a:r>
            <a:r>
              <a:rPr lang="es-ES" sz="2000" dirty="0" err="1">
                <a:latin typeface="Calibri" panose="020F0502020204030204" pitchFamily="34" charset="0"/>
                <a:ea typeface="Calibri" panose="020F0502020204030204" pitchFamily="34" charset="0"/>
                <a:cs typeface="Times New Roman" panose="02020603050405020304" pitchFamily="18" charset="0"/>
              </a:rPr>
              <a:t>Analysis</a:t>
            </a:r>
            <a:r>
              <a:rPr lang="es-ES" sz="2000" dirty="0">
                <a:latin typeface="Calibri" panose="020F0502020204030204" pitchFamily="34" charset="0"/>
                <a:ea typeface="Calibri" panose="020F0502020204030204" pitchFamily="34" charset="0"/>
                <a:cs typeface="Times New Roman" panose="02020603050405020304" pitchFamily="18" charset="0"/>
              </a:rPr>
              <a:t>: 2387 artículos </a:t>
            </a:r>
          </a:p>
          <a:p>
            <a:pPr algn="just"/>
            <a:endParaRPr lang="es-ES" dirty="0"/>
          </a:p>
        </p:txBody>
      </p:sp>
    </p:spTree>
    <p:extLst>
      <p:ext uri="{BB962C8B-B14F-4D97-AF65-F5344CB8AC3E}">
        <p14:creationId xmlns:p14="http://schemas.microsoft.com/office/powerpoint/2010/main" val="123764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01027"/>
            <a:ext cx="9952383" cy="5422693"/>
          </a:xfrm>
        </p:spPr>
        <p:txBody>
          <a:bodyPr>
            <a:normAutofit/>
          </a:bodyPr>
          <a:lstStyle/>
          <a:p>
            <a:pPr indent="449580"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 Para las variables de daños añadidos</a:t>
            </a:r>
            <a:r>
              <a:rPr lang="es-ES" sz="2000" dirty="0">
                <a:latin typeface="Calibri" panose="020F0502020204030204" pitchFamily="34" charset="0"/>
                <a:ea typeface="Calibri" panose="020F0502020204030204" pitchFamily="34" charset="0"/>
                <a:cs typeface="Times New Roman" panose="02020603050405020304" pitchFamily="18" charset="0"/>
              </a:rPr>
              <a:t>: Ensayos clínicos, estudios de cohortes prospectivos o retrospectivos, estudios de casos y controles, y estudios de casos, todos ellos en participantes con una estatina para prevención primaria o secundaria, que estudien síntomas y/o signos de: Hepatopatía, Enfermedad renal aguda, Miopatía, Diabetes mellitus y Cataratas. </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Para localizar los estudios en Medline, a través de PUBMED, utilizamos la siguiente estrategia de búsqueda hasta la fecha 24-ene-2018:</a:t>
            </a:r>
          </a:p>
          <a:p>
            <a:pPr algn="just">
              <a:lnSpc>
                <a:spcPct val="110000"/>
              </a:lnSpc>
              <a:spcAft>
                <a:spcPts val="0"/>
              </a:spcAft>
            </a:pPr>
            <a:r>
              <a:rPr lang="en-US" sz="1800" dirty="0">
                <a:solidFill>
                  <a:srgbClr val="FF66CC"/>
                </a:solidFill>
                <a:latin typeface="Calibri" panose="020F0502020204030204" pitchFamily="34" charset="0"/>
                <a:ea typeface="Calibri" panose="020F0502020204030204" pitchFamily="34" charset="0"/>
                <a:cs typeface="Times New Roman" panose="02020603050405020304" pitchFamily="18" charset="0"/>
              </a:rPr>
              <a:t>(</a:t>
            </a:r>
            <a:r>
              <a:rPr lang="en-US" sz="1800" dirty="0" err="1">
                <a:solidFill>
                  <a:srgbClr val="FF66CC"/>
                </a:solidFill>
                <a:latin typeface="Calibri" panose="020F0502020204030204" pitchFamily="34" charset="0"/>
                <a:ea typeface="Calibri" panose="020F0502020204030204" pitchFamily="34" charset="0"/>
                <a:cs typeface="Times New Roman" panose="02020603050405020304" pitchFamily="18" charset="0"/>
              </a:rPr>
              <a:t>hydroxymethylglutaryl-coa</a:t>
            </a:r>
            <a:r>
              <a:rPr lang="en-US" sz="1800" dirty="0">
                <a:solidFill>
                  <a:srgbClr val="FF66CC"/>
                </a:solidFill>
                <a:latin typeface="Calibri" panose="020F0502020204030204" pitchFamily="34" charset="0"/>
                <a:ea typeface="Calibri" panose="020F0502020204030204" pitchFamily="34" charset="0"/>
                <a:cs typeface="Times New Roman" panose="02020603050405020304" pitchFamily="18" charset="0"/>
              </a:rPr>
              <a:t> reductase inhibitors) OR </a:t>
            </a:r>
            <a:r>
              <a:rPr lang="en-US" sz="1800" dirty="0" err="1">
                <a:solidFill>
                  <a:srgbClr val="FF66CC"/>
                </a:solidFill>
                <a:latin typeface="Calibri" panose="020F0502020204030204" pitchFamily="34" charset="0"/>
                <a:ea typeface="Calibri" panose="020F0502020204030204" pitchFamily="34" charset="0"/>
                <a:cs typeface="Times New Roman" panose="02020603050405020304" pitchFamily="18" charset="0"/>
              </a:rPr>
              <a:t>anticholesteremic</a:t>
            </a:r>
            <a:r>
              <a:rPr lang="en-US" sz="1800" dirty="0">
                <a:solidFill>
                  <a:srgbClr val="FF66CC"/>
                </a:solidFill>
                <a:latin typeface="Calibri" panose="020F0502020204030204" pitchFamily="34" charset="0"/>
                <a:ea typeface="Calibri" panose="020F0502020204030204" pitchFamily="34" charset="0"/>
                <a:cs typeface="Times New Roman" panose="02020603050405020304" pitchFamily="18" charset="0"/>
              </a:rPr>
              <a:t> agents OR statin OR lovastatin OR </a:t>
            </a:r>
            <a:r>
              <a:rPr lang="en-US" sz="1800" dirty="0" err="1">
                <a:solidFill>
                  <a:srgbClr val="FF66CC"/>
                </a:solidFill>
                <a:latin typeface="Calibri" panose="020F0502020204030204" pitchFamily="34" charset="0"/>
                <a:ea typeface="Calibri" panose="020F0502020204030204" pitchFamily="34" charset="0"/>
                <a:cs typeface="Times New Roman" panose="02020603050405020304" pitchFamily="18" charset="0"/>
              </a:rPr>
              <a:t>fluvastatin</a:t>
            </a:r>
            <a:r>
              <a:rPr lang="en-US" sz="1800" dirty="0">
                <a:solidFill>
                  <a:srgbClr val="FF66CC"/>
                </a:solidFill>
                <a:latin typeface="Calibri" panose="020F0502020204030204" pitchFamily="34" charset="0"/>
                <a:ea typeface="Calibri" panose="020F0502020204030204" pitchFamily="34" charset="0"/>
                <a:cs typeface="Times New Roman" panose="02020603050405020304" pitchFamily="18" charset="0"/>
              </a:rPr>
              <a:t> OR simvastatin OR pravastatin OR atorvastatin OR cerivastatin OR rosuvastatin OR </a:t>
            </a:r>
            <a:r>
              <a:rPr lang="en-US" sz="1800" dirty="0" err="1">
                <a:solidFill>
                  <a:srgbClr val="FF66CC"/>
                </a:solidFill>
                <a:latin typeface="Calibri" panose="020F0502020204030204" pitchFamily="34" charset="0"/>
                <a:ea typeface="Calibri" panose="020F0502020204030204" pitchFamily="34" charset="0"/>
                <a:cs typeface="Times New Roman" panose="02020603050405020304" pitchFamily="18" charset="0"/>
              </a:rPr>
              <a:t>pitavastatin</a:t>
            </a:r>
            <a:r>
              <a:rPr lang="en-US" sz="1800" dirty="0">
                <a:solidFill>
                  <a:srgbClr val="FF66CC"/>
                </a:solidFill>
                <a:latin typeface="Calibri" panose="020F0502020204030204" pitchFamily="34" charset="0"/>
                <a:ea typeface="Calibri" panose="020F0502020204030204" pitchFamily="34" charset="0"/>
                <a:cs typeface="Times New Roman" panose="02020603050405020304" pitchFamily="18" charset="0"/>
              </a:rPr>
              <a:t>) AND (meta-analysis OR cohort study OR observational study OR retrospective study OR case-control study) AND (hepatic insufficiency OR liver failure OR hepatotoxicity OR </a:t>
            </a:r>
            <a:r>
              <a:rPr lang="en-US" sz="1800" dirty="0" err="1">
                <a:solidFill>
                  <a:srgbClr val="FF66CC"/>
                </a:solidFill>
                <a:latin typeface="Calibri" panose="020F0502020204030204" pitchFamily="34" charset="0"/>
                <a:ea typeface="Calibri" panose="020F0502020204030204" pitchFamily="34" charset="0"/>
                <a:cs typeface="Times New Roman" panose="02020603050405020304" pitchFamily="18" charset="0"/>
              </a:rPr>
              <a:t>hepato</a:t>
            </a:r>
            <a:r>
              <a:rPr lang="en-US" sz="1800" dirty="0">
                <a:solidFill>
                  <a:srgbClr val="FF66CC"/>
                </a:solidFill>
                <a:latin typeface="Calibri" panose="020F0502020204030204" pitchFamily="34" charset="0"/>
                <a:ea typeface="Calibri" panose="020F0502020204030204" pitchFamily="34" charset="0"/>
                <a:cs typeface="Times New Roman" panose="02020603050405020304" pitchFamily="18" charset="0"/>
              </a:rPr>
              <a:t>* OR toxicity OR liver injury OR cataract OR capsule opacification OR incident diabetes OR new-onset diabetes OR insulin resistance OR impaired insulin secretion OR acute kidney injury OR renal insufficiency OR glomerular filtration rate NOT contrast-induced acute kidney NOT chronic kidney disease OR rhabdomyolysis OR myositis OR myalgia OR muscle pain OR creatine kinase)</a:t>
            </a:r>
            <a:endParaRPr lang="es-ES" sz="1800" dirty="0">
              <a:solidFill>
                <a:srgbClr val="FF66CC"/>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Sin filtros: 1.268 artículos</a:t>
            </a:r>
          </a:p>
          <a:p>
            <a:pPr algn="just"/>
            <a:endParaRPr lang="es-ES" dirty="0"/>
          </a:p>
        </p:txBody>
      </p:sp>
    </p:spTree>
    <p:extLst>
      <p:ext uri="{BB962C8B-B14F-4D97-AF65-F5344CB8AC3E}">
        <p14:creationId xmlns:p14="http://schemas.microsoft.com/office/powerpoint/2010/main" val="3064341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C6DB8D-5182-46FD-B665-8BB3B9DE0978}"/>
              </a:ext>
            </a:extLst>
          </p:cNvPr>
          <p:cNvSpPr>
            <a:spLocks noGrp="1"/>
          </p:cNvSpPr>
          <p:nvPr>
            <p:ph type="subTitle" idx="1"/>
          </p:nvPr>
        </p:nvSpPr>
        <p:spPr>
          <a:xfrm>
            <a:off x="1119808" y="512244"/>
            <a:ext cx="9952383" cy="5833512"/>
          </a:xfrm>
        </p:spPr>
        <p:txBody>
          <a:bodyPr>
            <a:normAutofit fontScale="77500" lnSpcReduction="20000"/>
          </a:bodyPr>
          <a:lstStyle/>
          <a:p>
            <a:pPr algn="just">
              <a:lnSpc>
                <a:spcPct val="120000"/>
              </a:lnSpc>
              <a:spcAft>
                <a:spcPts val="0"/>
              </a:spcAft>
            </a:pPr>
            <a:r>
              <a:rPr lang="es-ES" sz="3200" b="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ESTUDIOS INCLUIDOS Y EXCLUIDOS PARA LAS VARIABLES DE BENEFICIOS.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1) Para las variables de beneficios.</a:t>
            </a:r>
            <a:r>
              <a:rPr lang="es-ES" dirty="0">
                <a:latin typeface="Calibri" panose="020F0502020204030204" pitchFamily="34" charset="0"/>
                <a:ea typeface="Calibri" panose="020F0502020204030204" pitchFamily="34" charset="0"/>
                <a:cs typeface="Times New Roman" panose="02020603050405020304" pitchFamily="18" charset="0"/>
              </a:rPr>
              <a:t> La extracción de los estudios fue realizada por un único revisor (GS) y confirmada por un segundo revisor (AP). Hasta el 24-ene-2018 obtuvimos 2387 artículos, de los que extrajimos </a:t>
            </a:r>
            <a:r>
              <a:rPr lang="es-ES" dirty="0">
                <a:solidFill>
                  <a:srgbClr val="0000FF"/>
                </a:solidFill>
                <a:latin typeface="Calibri" panose="020F0502020204030204" pitchFamily="34" charset="0"/>
                <a:ea typeface="Calibri" panose="020F0502020204030204" pitchFamily="34" charset="0"/>
                <a:cs typeface="Times New Roman" panose="02020603050405020304" pitchFamily="18" charset="0"/>
              </a:rPr>
              <a:t>54 revisiones sistemáticas </a:t>
            </a:r>
            <a:r>
              <a:rPr lang="es-ES" dirty="0">
                <a:solidFill>
                  <a:srgbClr val="00B0F0"/>
                </a:solidFill>
                <a:latin typeface="Calibri" panose="020F0502020204030204" pitchFamily="34" charset="0"/>
                <a:ea typeface="Calibri" panose="020F0502020204030204" pitchFamily="34" charset="0"/>
                <a:cs typeface="Times New Roman" panose="02020603050405020304" pitchFamily="18" charset="0"/>
              </a:rPr>
              <a:t>que contenían uno o más ensayos clínicos con no más del 10% de los participantes con historia de enfermedad cardiovascular</a:t>
            </a:r>
            <a:r>
              <a:rPr lang="es-ES" dirty="0">
                <a:latin typeface="Calibri" panose="020F0502020204030204" pitchFamily="34" charset="0"/>
                <a:ea typeface="Calibri" panose="020F0502020204030204" pitchFamily="34" charset="0"/>
                <a:cs typeface="Times New Roman" panose="02020603050405020304" pitchFamily="18" charset="0"/>
              </a:rPr>
              <a:t>. De estas 54 revisiones sistemáticas, una vez descartados los ensayos clínicos identificados directamente para prevención secundaria, </a:t>
            </a:r>
            <a:r>
              <a:rPr lang="es-ES"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obtuvimos 86 ensayos clínicos en los que hubimos de comprobar si eran para prevención primaria.</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a:solidFill>
                  <a:srgbClr val="FFC000"/>
                </a:solidFill>
                <a:latin typeface="Calibri" panose="020F0502020204030204" pitchFamily="34" charset="0"/>
                <a:ea typeface="Calibri" panose="020F0502020204030204" pitchFamily="34" charset="0"/>
                <a:cs typeface="Times New Roman" panose="02020603050405020304" pitchFamily="18" charset="0"/>
              </a:rPr>
              <a:t>Tras la supervisión uno a uno de éstos, descartamos 70 por no cumplir los criterios de inclusión</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a:solidFill>
                  <a:srgbClr val="00B050"/>
                </a:solidFill>
                <a:latin typeface="Calibri" panose="020F0502020204030204" pitchFamily="34" charset="0"/>
                <a:ea typeface="Calibri" panose="020F0502020204030204" pitchFamily="34" charset="0"/>
                <a:cs typeface="Times New Roman" panose="02020603050405020304" pitchFamily="18" charset="0"/>
              </a:rPr>
              <a:t>Como consecuencia, incluimos 16 ensayos clínicos con ≥ 90% de los participantes en prevención primaria cardiovascular</a:t>
            </a:r>
            <a:r>
              <a:rPr lang="es-ES" dirty="0">
                <a:latin typeface="Calibri" panose="020F0502020204030204" pitchFamily="34" charset="0"/>
                <a:ea typeface="Calibri" panose="020F0502020204030204" pitchFamily="34" charset="0"/>
                <a:cs typeface="Times New Roman" panose="02020603050405020304" pitchFamily="18" charset="0"/>
              </a:rPr>
              <a:t>, cuyas referencias insertamos en la bibliografía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(12-26)</a:t>
            </a:r>
            <a:r>
              <a:rPr lang="es-ES"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2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De todos los estudios finalmente incluidos, dos revisores (AP y GS) evaluamos los riesgos de sesgos y graduamos la validez de la evidencia con el sistema GRADE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(27)</a:t>
            </a:r>
            <a:r>
              <a:rPr lang="es-ES" dirty="0">
                <a:latin typeface="Calibri" panose="020F0502020204030204" pitchFamily="34" charset="0"/>
                <a:ea typeface="Calibri" panose="020F0502020204030204" pitchFamily="34" charset="0"/>
                <a:cs typeface="Times New Roman" panose="02020603050405020304" pitchFamily="18" charset="0"/>
              </a:rPr>
              <a:t>, cuyo resultado mostramos en la </a:t>
            </a:r>
            <a:r>
              <a:rPr lang="es-ES"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3</a:t>
            </a:r>
            <a:r>
              <a:rPr lang="es-ES" dirty="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2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Siguiendo el esquema PICO (</a:t>
            </a:r>
            <a:r>
              <a:rPr lang="es-ES" dirty="0" err="1">
                <a:latin typeface="Calibri" panose="020F0502020204030204" pitchFamily="34" charset="0"/>
                <a:ea typeface="Calibri" panose="020F0502020204030204" pitchFamily="34" charset="0"/>
                <a:cs typeface="Times New Roman" panose="02020603050405020304" pitchFamily="18" charset="0"/>
              </a:rPr>
              <a:t>population</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intervention</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comparation</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outcomes</a:t>
            </a:r>
            <a:r>
              <a:rPr lang="es-ES" dirty="0">
                <a:latin typeface="Calibri" panose="020F0502020204030204" pitchFamily="34" charset="0"/>
                <a:ea typeface="Calibri" panose="020F0502020204030204" pitchFamily="34" charset="0"/>
                <a:cs typeface="Times New Roman" panose="02020603050405020304" pitchFamily="18" charset="0"/>
              </a:rPr>
              <a:t>), de los incluidos resumimos en las columnas de la </a:t>
            </a:r>
            <a:r>
              <a:rPr lang="es-ES"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tabla 4 </a:t>
            </a:r>
            <a:r>
              <a:rPr lang="es-ES" dirty="0">
                <a:latin typeface="Calibri" panose="020F0502020204030204" pitchFamily="34" charset="0"/>
                <a:ea typeface="Calibri" panose="020F0502020204030204" pitchFamily="34" charset="0"/>
                <a:cs typeface="Times New Roman" panose="02020603050405020304" pitchFamily="18" charset="0"/>
              </a:rPr>
              <a:t>la denominación del ensayo clínico, la población de estudio, la intervención, la comparación y los resultados que importan a los usuarios.</a:t>
            </a:r>
          </a:p>
          <a:p>
            <a:pPr algn="just"/>
            <a:endParaRPr lang="es-ES" dirty="0"/>
          </a:p>
        </p:txBody>
      </p:sp>
    </p:spTree>
    <p:extLst>
      <p:ext uri="{BB962C8B-B14F-4D97-AF65-F5344CB8AC3E}">
        <p14:creationId xmlns:p14="http://schemas.microsoft.com/office/powerpoint/2010/main" val="7049627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1639</Words>
  <Application>Microsoft Office PowerPoint</Application>
  <PresentationFormat>Panorámica</PresentationFormat>
  <Paragraphs>92</Paragraphs>
  <Slides>34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AGaramond-Regular</vt: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22</cp:revision>
  <dcterms:created xsi:type="dcterms:W3CDTF">2018-03-10T11:06:46Z</dcterms:created>
  <dcterms:modified xsi:type="dcterms:W3CDTF">2018-03-10T17:33:39Z</dcterms:modified>
</cp:coreProperties>
</file>