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0" r:id="rId4"/>
    <p:sldId id="258" r:id="rId5"/>
    <p:sldId id="291" r:id="rId6"/>
    <p:sldId id="292" r:id="rId7"/>
    <p:sldId id="259" r:id="rId8"/>
    <p:sldId id="293" r:id="rId9"/>
    <p:sldId id="294" r:id="rId10"/>
    <p:sldId id="295" r:id="rId11"/>
    <p:sldId id="296" r:id="rId12"/>
    <p:sldId id="297" r:id="rId13"/>
    <p:sldId id="261" r:id="rId14"/>
    <p:sldId id="262" r:id="rId15"/>
    <p:sldId id="263" r:id="rId16"/>
    <p:sldId id="298" r:id="rId17"/>
    <p:sldId id="272" r:id="rId18"/>
    <p:sldId id="275" r:id="rId19"/>
    <p:sldId id="273" r:id="rId20"/>
    <p:sldId id="299" r:id="rId21"/>
    <p:sldId id="300" r:id="rId22"/>
    <p:sldId id="301" r:id="rId23"/>
    <p:sldId id="302" r:id="rId24"/>
    <p:sldId id="303" r:id="rId25"/>
    <p:sldId id="304" r:id="rId26"/>
    <p:sldId id="305" r:id="rId27"/>
    <p:sldId id="306" r:id="rId28"/>
    <p:sldId id="307" r:id="rId29"/>
    <p:sldId id="276" r:id="rId30"/>
    <p:sldId id="308" r:id="rId31"/>
    <p:sldId id="274" r:id="rId32"/>
    <p:sldId id="309" r:id="rId33"/>
    <p:sldId id="282" r:id="rId34"/>
    <p:sldId id="310" r:id="rId35"/>
    <p:sldId id="311" r:id="rId36"/>
    <p:sldId id="312" r:id="rId37"/>
    <p:sldId id="315" r:id="rId38"/>
    <p:sldId id="316" r:id="rId3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66CC"/>
    <a:srgbClr val="FFCC00"/>
    <a:srgbClr val="CC9900"/>
    <a:srgbClr val="008000"/>
    <a:srgbClr val="0000FF"/>
    <a:srgbClr val="008080"/>
    <a:srgbClr val="669900"/>
    <a:srgbClr val="FF66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5FC7CC-CC41-467F-B24A-CF438E1A82E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677F9490-2131-4EA0-B222-EEF9D88086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E024A9EE-2EB0-4A68-AFC4-3F5128A03E10}"/>
              </a:ext>
            </a:extLst>
          </p:cNvPr>
          <p:cNvSpPr>
            <a:spLocks noGrp="1"/>
          </p:cNvSpPr>
          <p:nvPr>
            <p:ph type="dt" sz="half" idx="10"/>
          </p:nvPr>
        </p:nvSpPr>
        <p:spPr/>
        <p:txBody>
          <a:bodyPr/>
          <a:lstStyle/>
          <a:p>
            <a:fld id="{C3112D4B-B70C-4F03-9598-D53F5259804F}" type="datetimeFigureOut">
              <a:rPr lang="es-ES" smtClean="0"/>
              <a:t>20/05/2019</a:t>
            </a:fld>
            <a:endParaRPr lang="es-ES"/>
          </a:p>
        </p:txBody>
      </p:sp>
      <p:sp>
        <p:nvSpPr>
          <p:cNvPr id="5" name="Marcador de pie de página 4">
            <a:extLst>
              <a:ext uri="{FF2B5EF4-FFF2-40B4-BE49-F238E27FC236}">
                <a16:creationId xmlns:a16="http://schemas.microsoft.com/office/drawing/2014/main" id="{1D565003-AFF3-4DD2-A46A-33EDEE2DB64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D0226B8-6C52-4CF0-93E8-4C7F5F134811}"/>
              </a:ext>
            </a:extLst>
          </p:cNvPr>
          <p:cNvSpPr>
            <a:spLocks noGrp="1"/>
          </p:cNvSpPr>
          <p:nvPr>
            <p:ph type="sldNum" sz="quarter" idx="12"/>
          </p:nvPr>
        </p:nvSpPr>
        <p:spPr/>
        <p:txBody>
          <a:bodyPr/>
          <a:lstStyle/>
          <a:p>
            <a:fld id="{55BB984A-815A-4A35-814A-3A7EB931C0F6}" type="slidenum">
              <a:rPr lang="es-ES" smtClean="0"/>
              <a:t>‹Nº›</a:t>
            </a:fld>
            <a:endParaRPr lang="es-ES"/>
          </a:p>
        </p:txBody>
      </p:sp>
    </p:spTree>
    <p:extLst>
      <p:ext uri="{BB962C8B-B14F-4D97-AF65-F5344CB8AC3E}">
        <p14:creationId xmlns:p14="http://schemas.microsoft.com/office/powerpoint/2010/main" val="1173189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5D0353-4D42-439A-9964-B84E3F94878B}"/>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4608A73-B010-4566-8CD2-B57B58D15F8D}"/>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9691C7A-ADA4-4ED0-87D0-F8A11510AC7C}"/>
              </a:ext>
            </a:extLst>
          </p:cNvPr>
          <p:cNvSpPr>
            <a:spLocks noGrp="1"/>
          </p:cNvSpPr>
          <p:nvPr>
            <p:ph type="dt" sz="half" idx="10"/>
          </p:nvPr>
        </p:nvSpPr>
        <p:spPr/>
        <p:txBody>
          <a:bodyPr/>
          <a:lstStyle/>
          <a:p>
            <a:fld id="{C3112D4B-B70C-4F03-9598-D53F5259804F}" type="datetimeFigureOut">
              <a:rPr lang="es-ES" smtClean="0"/>
              <a:t>20/05/2019</a:t>
            </a:fld>
            <a:endParaRPr lang="es-ES"/>
          </a:p>
        </p:txBody>
      </p:sp>
      <p:sp>
        <p:nvSpPr>
          <p:cNvPr id="5" name="Marcador de pie de página 4">
            <a:extLst>
              <a:ext uri="{FF2B5EF4-FFF2-40B4-BE49-F238E27FC236}">
                <a16:creationId xmlns:a16="http://schemas.microsoft.com/office/drawing/2014/main" id="{BD113C4E-36B2-466D-8BEC-6FE823E87B5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A2DD81D-6814-446D-8D58-2F148FC6E400}"/>
              </a:ext>
            </a:extLst>
          </p:cNvPr>
          <p:cNvSpPr>
            <a:spLocks noGrp="1"/>
          </p:cNvSpPr>
          <p:nvPr>
            <p:ph type="sldNum" sz="quarter" idx="12"/>
          </p:nvPr>
        </p:nvSpPr>
        <p:spPr/>
        <p:txBody>
          <a:bodyPr/>
          <a:lstStyle/>
          <a:p>
            <a:fld id="{55BB984A-815A-4A35-814A-3A7EB931C0F6}" type="slidenum">
              <a:rPr lang="es-ES" smtClean="0"/>
              <a:t>‹Nº›</a:t>
            </a:fld>
            <a:endParaRPr lang="es-ES"/>
          </a:p>
        </p:txBody>
      </p:sp>
    </p:spTree>
    <p:extLst>
      <p:ext uri="{BB962C8B-B14F-4D97-AF65-F5344CB8AC3E}">
        <p14:creationId xmlns:p14="http://schemas.microsoft.com/office/powerpoint/2010/main" val="1097746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BEB0CEF-05AC-44EA-9F88-A47B5B6C874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B9035B1E-FEE0-4792-AE89-248390C2D12A}"/>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9B399874-D000-4D45-A55C-BE05651CAB19}"/>
              </a:ext>
            </a:extLst>
          </p:cNvPr>
          <p:cNvSpPr>
            <a:spLocks noGrp="1"/>
          </p:cNvSpPr>
          <p:nvPr>
            <p:ph type="dt" sz="half" idx="10"/>
          </p:nvPr>
        </p:nvSpPr>
        <p:spPr/>
        <p:txBody>
          <a:bodyPr/>
          <a:lstStyle/>
          <a:p>
            <a:fld id="{C3112D4B-B70C-4F03-9598-D53F5259804F}" type="datetimeFigureOut">
              <a:rPr lang="es-ES" smtClean="0"/>
              <a:t>20/05/2019</a:t>
            </a:fld>
            <a:endParaRPr lang="es-ES"/>
          </a:p>
        </p:txBody>
      </p:sp>
      <p:sp>
        <p:nvSpPr>
          <p:cNvPr id="5" name="Marcador de pie de página 4">
            <a:extLst>
              <a:ext uri="{FF2B5EF4-FFF2-40B4-BE49-F238E27FC236}">
                <a16:creationId xmlns:a16="http://schemas.microsoft.com/office/drawing/2014/main" id="{AD1DE1F7-BFAC-4378-B467-E58FE9253D7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C0DEB59-7858-4D15-BC55-3D28175B87CD}"/>
              </a:ext>
            </a:extLst>
          </p:cNvPr>
          <p:cNvSpPr>
            <a:spLocks noGrp="1"/>
          </p:cNvSpPr>
          <p:nvPr>
            <p:ph type="sldNum" sz="quarter" idx="12"/>
          </p:nvPr>
        </p:nvSpPr>
        <p:spPr/>
        <p:txBody>
          <a:bodyPr/>
          <a:lstStyle/>
          <a:p>
            <a:fld id="{55BB984A-815A-4A35-814A-3A7EB931C0F6}" type="slidenum">
              <a:rPr lang="es-ES" smtClean="0"/>
              <a:t>‹Nº›</a:t>
            </a:fld>
            <a:endParaRPr lang="es-ES"/>
          </a:p>
        </p:txBody>
      </p:sp>
    </p:spTree>
    <p:extLst>
      <p:ext uri="{BB962C8B-B14F-4D97-AF65-F5344CB8AC3E}">
        <p14:creationId xmlns:p14="http://schemas.microsoft.com/office/powerpoint/2010/main" val="1200131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553F9C-AE38-4C6F-807A-FDBB59FC602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89A18F1-B2E6-4A7C-82B8-587CAE4428E1}"/>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2766BB7-2257-4946-A960-CCE72BFFD801}"/>
              </a:ext>
            </a:extLst>
          </p:cNvPr>
          <p:cNvSpPr>
            <a:spLocks noGrp="1"/>
          </p:cNvSpPr>
          <p:nvPr>
            <p:ph type="dt" sz="half" idx="10"/>
          </p:nvPr>
        </p:nvSpPr>
        <p:spPr/>
        <p:txBody>
          <a:bodyPr/>
          <a:lstStyle/>
          <a:p>
            <a:fld id="{C3112D4B-B70C-4F03-9598-D53F5259804F}" type="datetimeFigureOut">
              <a:rPr lang="es-ES" smtClean="0"/>
              <a:t>20/05/2019</a:t>
            </a:fld>
            <a:endParaRPr lang="es-ES"/>
          </a:p>
        </p:txBody>
      </p:sp>
      <p:sp>
        <p:nvSpPr>
          <p:cNvPr id="5" name="Marcador de pie de página 4">
            <a:extLst>
              <a:ext uri="{FF2B5EF4-FFF2-40B4-BE49-F238E27FC236}">
                <a16:creationId xmlns:a16="http://schemas.microsoft.com/office/drawing/2014/main" id="{51EEC490-05C9-49E3-B8B3-843F22D93E9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939012B-0E1E-42CF-9BC2-B2334A27E190}"/>
              </a:ext>
            </a:extLst>
          </p:cNvPr>
          <p:cNvSpPr>
            <a:spLocks noGrp="1"/>
          </p:cNvSpPr>
          <p:nvPr>
            <p:ph type="sldNum" sz="quarter" idx="12"/>
          </p:nvPr>
        </p:nvSpPr>
        <p:spPr/>
        <p:txBody>
          <a:bodyPr/>
          <a:lstStyle/>
          <a:p>
            <a:fld id="{55BB984A-815A-4A35-814A-3A7EB931C0F6}" type="slidenum">
              <a:rPr lang="es-ES" smtClean="0"/>
              <a:t>‹Nº›</a:t>
            </a:fld>
            <a:endParaRPr lang="es-ES"/>
          </a:p>
        </p:txBody>
      </p:sp>
    </p:spTree>
    <p:extLst>
      <p:ext uri="{BB962C8B-B14F-4D97-AF65-F5344CB8AC3E}">
        <p14:creationId xmlns:p14="http://schemas.microsoft.com/office/powerpoint/2010/main" val="1165524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251ED3-4DC4-4231-8B87-33C24F8D052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C4AE9F2F-48B5-4886-AEFE-32BDF8B8B8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713F34BD-EC31-4D9F-A78B-5FE6860E759F}"/>
              </a:ext>
            </a:extLst>
          </p:cNvPr>
          <p:cNvSpPr>
            <a:spLocks noGrp="1"/>
          </p:cNvSpPr>
          <p:nvPr>
            <p:ph type="dt" sz="half" idx="10"/>
          </p:nvPr>
        </p:nvSpPr>
        <p:spPr/>
        <p:txBody>
          <a:bodyPr/>
          <a:lstStyle/>
          <a:p>
            <a:fld id="{C3112D4B-B70C-4F03-9598-D53F5259804F}" type="datetimeFigureOut">
              <a:rPr lang="es-ES" smtClean="0"/>
              <a:t>20/05/2019</a:t>
            </a:fld>
            <a:endParaRPr lang="es-ES"/>
          </a:p>
        </p:txBody>
      </p:sp>
      <p:sp>
        <p:nvSpPr>
          <p:cNvPr id="5" name="Marcador de pie de página 4">
            <a:extLst>
              <a:ext uri="{FF2B5EF4-FFF2-40B4-BE49-F238E27FC236}">
                <a16:creationId xmlns:a16="http://schemas.microsoft.com/office/drawing/2014/main" id="{BA302E3A-3F4E-4B73-B532-310C88457C9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26A1473-1190-4339-B3FE-B9073DD87D9E}"/>
              </a:ext>
            </a:extLst>
          </p:cNvPr>
          <p:cNvSpPr>
            <a:spLocks noGrp="1"/>
          </p:cNvSpPr>
          <p:nvPr>
            <p:ph type="sldNum" sz="quarter" idx="12"/>
          </p:nvPr>
        </p:nvSpPr>
        <p:spPr/>
        <p:txBody>
          <a:bodyPr/>
          <a:lstStyle/>
          <a:p>
            <a:fld id="{55BB984A-815A-4A35-814A-3A7EB931C0F6}" type="slidenum">
              <a:rPr lang="es-ES" smtClean="0"/>
              <a:t>‹Nº›</a:t>
            </a:fld>
            <a:endParaRPr lang="es-ES"/>
          </a:p>
        </p:txBody>
      </p:sp>
    </p:spTree>
    <p:extLst>
      <p:ext uri="{BB962C8B-B14F-4D97-AF65-F5344CB8AC3E}">
        <p14:creationId xmlns:p14="http://schemas.microsoft.com/office/powerpoint/2010/main" val="2738996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8F0FEC-76A4-4759-87B2-705993E4CD96}"/>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4FBE196-CBB6-41D7-B9BA-3BA4E4B2B9C7}"/>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2BE9B7F9-BAF5-410B-85F7-4F73414792FA}"/>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17313935-95EA-4A5D-B7CA-3D777849EB1B}"/>
              </a:ext>
            </a:extLst>
          </p:cNvPr>
          <p:cNvSpPr>
            <a:spLocks noGrp="1"/>
          </p:cNvSpPr>
          <p:nvPr>
            <p:ph type="dt" sz="half" idx="10"/>
          </p:nvPr>
        </p:nvSpPr>
        <p:spPr/>
        <p:txBody>
          <a:bodyPr/>
          <a:lstStyle/>
          <a:p>
            <a:fld id="{C3112D4B-B70C-4F03-9598-D53F5259804F}" type="datetimeFigureOut">
              <a:rPr lang="es-ES" smtClean="0"/>
              <a:t>20/05/2019</a:t>
            </a:fld>
            <a:endParaRPr lang="es-ES"/>
          </a:p>
        </p:txBody>
      </p:sp>
      <p:sp>
        <p:nvSpPr>
          <p:cNvPr id="6" name="Marcador de pie de página 5">
            <a:extLst>
              <a:ext uri="{FF2B5EF4-FFF2-40B4-BE49-F238E27FC236}">
                <a16:creationId xmlns:a16="http://schemas.microsoft.com/office/drawing/2014/main" id="{53F67027-EED2-475D-A3DA-2F73E85B375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646F34CA-95D0-4977-8CC9-A256A38D220A}"/>
              </a:ext>
            </a:extLst>
          </p:cNvPr>
          <p:cNvSpPr>
            <a:spLocks noGrp="1"/>
          </p:cNvSpPr>
          <p:nvPr>
            <p:ph type="sldNum" sz="quarter" idx="12"/>
          </p:nvPr>
        </p:nvSpPr>
        <p:spPr/>
        <p:txBody>
          <a:bodyPr/>
          <a:lstStyle/>
          <a:p>
            <a:fld id="{55BB984A-815A-4A35-814A-3A7EB931C0F6}" type="slidenum">
              <a:rPr lang="es-ES" smtClean="0"/>
              <a:t>‹Nº›</a:t>
            </a:fld>
            <a:endParaRPr lang="es-ES"/>
          </a:p>
        </p:txBody>
      </p:sp>
    </p:spTree>
    <p:extLst>
      <p:ext uri="{BB962C8B-B14F-4D97-AF65-F5344CB8AC3E}">
        <p14:creationId xmlns:p14="http://schemas.microsoft.com/office/powerpoint/2010/main" val="4220129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04DB69-F26C-4763-9C19-EE24EA8E474C}"/>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BD2E7D84-86AD-4338-B976-175DC98495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5A455524-5049-4307-BEB2-BE97F714CCE2}"/>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FE477B5A-4366-4373-8744-293B882DA7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25F01F21-B7FC-4716-9A70-4C7BA1064A49}"/>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FCD20391-FAD1-4685-9080-FEA13FF09F9E}"/>
              </a:ext>
            </a:extLst>
          </p:cNvPr>
          <p:cNvSpPr>
            <a:spLocks noGrp="1"/>
          </p:cNvSpPr>
          <p:nvPr>
            <p:ph type="dt" sz="half" idx="10"/>
          </p:nvPr>
        </p:nvSpPr>
        <p:spPr/>
        <p:txBody>
          <a:bodyPr/>
          <a:lstStyle/>
          <a:p>
            <a:fld id="{C3112D4B-B70C-4F03-9598-D53F5259804F}" type="datetimeFigureOut">
              <a:rPr lang="es-ES" smtClean="0"/>
              <a:t>20/05/2019</a:t>
            </a:fld>
            <a:endParaRPr lang="es-ES"/>
          </a:p>
        </p:txBody>
      </p:sp>
      <p:sp>
        <p:nvSpPr>
          <p:cNvPr id="8" name="Marcador de pie de página 7">
            <a:extLst>
              <a:ext uri="{FF2B5EF4-FFF2-40B4-BE49-F238E27FC236}">
                <a16:creationId xmlns:a16="http://schemas.microsoft.com/office/drawing/2014/main" id="{8EA3D603-2BC6-4C8C-9659-1A5CA4BC2570}"/>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27F9E91-7B5D-483E-B85B-8A70DC5759E6}"/>
              </a:ext>
            </a:extLst>
          </p:cNvPr>
          <p:cNvSpPr>
            <a:spLocks noGrp="1"/>
          </p:cNvSpPr>
          <p:nvPr>
            <p:ph type="sldNum" sz="quarter" idx="12"/>
          </p:nvPr>
        </p:nvSpPr>
        <p:spPr/>
        <p:txBody>
          <a:bodyPr/>
          <a:lstStyle/>
          <a:p>
            <a:fld id="{55BB984A-815A-4A35-814A-3A7EB931C0F6}" type="slidenum">
              <a:rPr lang="es-ES" smtClean="0"/>
              <a:t>‹Nº›</a:t>
            </a:fld>
            <a:endParaRPr lang="es-ES"/>
          </a:p>
        </p:txBody>
      </p:sp>
    </p:spTree>
    <p:extLst>
      <p:ext uri="{BB962C8B-B14F-4D97-AF65-F5344CB8AC3E}">
        <p14:creationId xmlns:p14="http://schemas.microsoft.com/office/powerpoint/2010/main" val="3842651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118C52-E24B-4A10-BC19-A77442047C40}"/>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931BDE71-7A16-4ABC-A39A-55AD9606372A}"/>
              </a:ext>
            </a:extLst>
          </p:cNvPr>
          <p:cNvSpPr>
            <a:spLocks noGrp="1"/>
          </p:cNvSpPr>
          <p:nvPr>
            <p:ph type="dt" sz="half" idx="10"/>
          </p:nvPr>
        </p:nvSpPr>
        <p:spPr/>
        <p:txBody>
          <a:bodyPr/>
          <a:lstStyle/>
          <a:p>
            <a:fld id="{C3112D4B-B70C-4F03-9598-D53F5259804F}" type="datetimeFigureOut">
              <a:rPr lang="es-ES" smtClean="0"/>
              <a:t>20/05/2019</a:t>
            </a:fld>
            <a:endParaRPr lang="es-ES"/>
          </a:p>
        </p:txBody>
      </p:sp>
      <p:sp>
        <p:nvSpPr>
          <p:cNvPr id="4" name="Marcador de pie de página 3">
            <a:extLst>
              <a:ext uri="{FF2B5EF4-FFF2-40B4-BE49-F238E27FC236}">
                <a16:creationId xmlns:a16="http://schemas.microsoft.com/office/drawing/2014/main" id="{E395D530-FAB4-4BE3-AF8E-7DDA0F4E689F}"/>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B562492E-4D28-45E4-8B04-DB7313EDF99E}"/>
              </a:ext>
            </a:extLst>
          </p:cNvPr>
          <p:cNvSpPr>
            <a:spLocks noGrp="1"/>
          </p:cNvSpPr>
          <p:nvPr>
            <p:ph type="sldNum" sz="quarter" idx="12"/>
          </p:nvPr>
        </p:nvSpPr>
        <p:spPr/>
        <p:txBody>
          <a:bodyPr/>
          <a:lstStyle/>
          <a:p>
            <a:fld id="{55BB984A-815A-4A35-814A-3A7EB931C0F6}" type="slidenum">
              <a:rPr lang="es-ES" smtClean="0"/>
              <a:t>‹Nº›</a:t>
            </a:fld>
            <a:endParaRPr lang="es-ES"/>
          </a:p>
        </p:txBody>
      </p:sp>
    </p:spTree>
    <p:extLst>
      <p:ext uri="{BB962C8B-B14F-4D97-AF65-F5344CB8AC3E}">
        <p14:creationId xmlns:p14="http://schemas.microsoft.com/office/powerpoint/2010/main" val="431087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79393FC-AFA9-4E4E-ACB7-7CA3AEEC1903}"/>
              </a:ext>
            </a:extLst>
          </p:cNvPr>
          <p:cNvSpPr>
            <a:spLocks noGrp="1"/>
          </p:cNvSpPr>
          <p:nvPr>
            <p:ph type="dt" sz="half" idx="10"/>
          </p:nvPr>
        </p:nvSpPr>
        <p:spPr/>
        <p:txBody>
          <a:bodyPr/>
          <a:lstStyle/>
          <a:p>
            <a:fld id="{C3112D4B-B70C-4F03-9598-D53F5259804F}" type="datetimeFigureOut">
              <a:rPr lang="es-ES" smtClean="0"/>
              <a:t>20/05/2019</a:t>
            </a:fld>
            <a:endParaRPr lang="es-ES"/>
          </a:p>
        </p:txBody>
      </p:sp>
      <p:sp>
        <p:nvSpPr>
          <p:cNvPr id="3" name="Marcador de pie de página 2">
            <a:extLst>
              <a:ext uri="{FF2B5EF4-FFF2-40B4-BE49-F238E27FC236}">
                <a16:creationId xmlns:a16="http://schemas.microsoft.com/office/drawing/2014/main" id="{054CB50D-2E0E-483B-BE8B-3B1643D5D52B}"/>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685D4243-88A0-4422-A6E4-D6C8F1E2C88B}"/>
              </a:ext>
            </a:extLst>
          </p:cNvPr>
          <p:cNvSpPr>
            <a:spLocks noGrp="1"/>
          </p:cNvSpPr>
          <p:nvPr>
            <p:ph type="sldNum" sz="quarter" idx="12"/>
          </p:nvPr>
        </p:nvSpPr>
        <p:spPr/>
        <p:txBody>
          <a:bodyPr/>
          <a:lstStyle/>
          <a:p>
            <a:fld id="{55BB984A-815A-4A35-814A-3A7EB931C0F6}" type="slidenum">
              <a:rPr lang="es-ES" smtClean="0"/>
              <a:t>‹Nº›</a:t>
            </a:fld>
            <a:endParaRPr lang="es-ES"/>
          </a:p>
        </p:txBody>
      </p:sp>
    </p:spTree>
    <p:extLst>
      <p:ext uri="{BB962C8B-B14F-4D97-AF65-F5344CB8AC3E}">
        <p14:creationId xmlns:p14="http://schemas.microsoft.com/office/powerpoint/2010/main" val="2666722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AFBD09-A31D-443C-BB70-74022CF8AEC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7B8D677-C69A-437F-9D4A-84AFF7B52C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B91B2F20-AD5B-466B-8E0E-750A75CEE4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9692CFD2-2B6E-466E-9DA2-58DF509D9CF4}"/>
              </a:ext>
            </a:extLst>
          </p:cNvPr>
          <p:cNvSpPr>
            <a:spLocks noGrp="1"/>
          </p:cNvSpPr>
          <p:nvPr>
            <p:ph type="dt" sz="half" idx="10"/>
          </p:nvPr>
        </p:nvSpPr>
        <p:spPr/>
        <p:txBody>
          <a:bodyPr/>
          <a:lstStyle/>
          <a:p>
            <a:fld id="{C3112D4B-B70C-4F03-9598-D53F5259804F}" type="datetimeFigureOut">
              <a:rPr lang="es-ES" smtClean="0"/>
              <a:t>20/05/2019</a:t>
            </a:fld>
            <a:endParaRPr lang="es-ES"/>
          </a:p>
        </p:txBody>
      </p:sp>
      <p:sp>
        <p:nvSpPr>
          <p:cNvPr id="6" name="Marcador de pie de página 5">
            <a:extLst>
              <a:ext uri="{FF2B5EF4-FFF2-40B4-BE49-F238E27FC236}">
                <a16:creationId xmlns:a16="http://schemas.microsoft.com/office/drawing/2014/main" id="{48CE6AF9-6253-40BB-90E8-2A9566EBCF1C}"/>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B090AD81-516B-438D-9F56-E8F1AA14D7AE}"/>
              </a:ext>
            </a:extLst>
          </p:cNvPr>
          <p:cNvSpPr>
            <a:spLocks noGrp="1"/>
          </p:cNvSpPr>
          <p:nvPr>
            <p:ph type="sldNum" sz="quarter" idx="12"/>
          </p:nvPr>
        </p:nvSpPr>
        <p:spPr/>
        <p:txBody>
          <a:bodyPr/>
          <a:lstStyle/>
          <a:p>
            <a:fld id="{55BB984A-815A-4A35-814A-3A7EB931C0F6}" type="slidenum">
              <a:rPr lang="es-ES" smtClean="0"/>
              <a:t>‹Nº›</a:t>
            </a:fld>
            <a:endParaRPr lang="es-ES"/>
          </a:p>
        </p:txBody>
      </p:sp>
    </p:spTree>
    <p:extLst>
      <p:ext uri="{BB962C8B-B14F-4D97-AF65-F5344CB8AC3E}">
        <p14:creationId xmlns:p14="http://schemas.microsoft.com/office/powerpoint/2010/main" val="2294041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4635F6-891A-40C9-BCDE-3D0832F4651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AE6D045D-29FB-4FA3-A59B-45E3AF1D01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19715514-8603-4213-B167-99BCB9F2B5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030CAD0B-0251-4806-8685-E3CEFF9E0E49}"/>
              </a:ext>
            </a:extLst>
          </p:cNvPr>
          <p:cNvSpPr>
            <a:spLocks noGrp="1"/>
          </p:cNvSpPr>
          <p:nvPr>
            <p:ph type="dt" sz="half" idx="10"/>
          </p:nvPr>
        </p:nvSpPr>
        <p:spPr/>
        <p:txBody>
          <a:bodyPr/>
          <a:lstStyle/>
          <a:p>
            <a:fld id="{C3112D4B-B70C-4F03-9598-D53F5259804F}" type="datetimeFigureOut">
              <a:rPr lang="es-ES" smtClean="0"/>
              <a:t>20/05/2019</a:t>
            </a:fld>
            <a:endParaRPr lang="es-ES"/>
          </a:p>
        </p:txBody>
      </p:sp>
      <p:sp>
        <p:nvSpPr>
          <p:cNvPr id="6" name="Marcador de pie de página 5">
            <a:extLst>
              <a:ext uri="{FF2B5EF4-FFF2-40B4-BE49-F238E27FC236}">
                <a16:creationId xmlns:a16="http://schemas.microsoft.com/office/drawing/2014/main" id="{585E083C-92D0-442A-885D-C2B72FBC7AB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8D47B7E9-88D6-4D9A-B733-2D3BB76B2E1B}"/>
              </a:ext>
            </a:extLst>
          </p:cNvPr>
          <p:cNvSpPr>
            <a:spLocks noGrp="1"/>
          </p:cNvSpPr>
          <p:nvPr>
            <p:ph type="sldNum" sz="quarter" idx="12"/>
          </p:nvPr>
        </p:nvSpPr>
        <p:spPr/>
        <p:txBody>
          <a:bodyPr/>
          <a:lstStyle/>
          <a:p>
            <a:fld id="{55BB984A-815A-4A35-814A-3A7EB931C0F6}" type="slidenum">
              <a:rPr lang="es-ES" smtClean="0"/>
              <a:t>‹Nº›</a:t>
            </a:fld>
            <a:endParaRPr lang="es-ES"/>
          </a:p>
        </p:txBody>
      </p:sp>
    </p:spTree>
    <p:extLst>
      <p:ext uri="{BB962C8B-B14F-4D97-AF65-F5344CB8AC3E}">
        <p14:creationId xmlns:p14="http://schemas.microsoft.com/office/powerpoint/2010/main" val="299411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6D88FDB-7EEC-46F5-B63B-6686E17BC1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B9F5398B-BAC9-4243-8439-93851D4ED6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073C899-C969-4808-B05D-C002598691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12D4B-B70C-4F03-9598-D53F5259804F}" type="datetimeFigureOut">
              <a:rPr lang="es-ES" smtClean="0"/>
              <a:t>20/05/2019</a:t>
            </a:fld>
            <a:endParaRPr lang="es-ES"/>
          </a:p>
        </p:txBody>
      </p:sp>
      <p:sp>
        <p:nvSpPr>
          <p:cNvPr id="5" name="Marcador de pie de página 4">
            <a:extLst>
              <a:ext uri="{FF2B5EF4-FFF2-40B4-BE49-F238E27FC236}">
                <a16:creationId xmlns:a16="http://schemas.microsoft.com/office/drawing/2014/main" id="{EA794E47-359E-4F69-A763-B37D131D7F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E3DC37DB-3D5B-4C2C-BC01-316A82B0EF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B984A-815A-4A35-814A-3A7EB931C0F6}" type="slidenum">
              <a:rPr lang="es-ES" smtClean="0"/>
              <a:t>‹Nº›</a:t>
            </a:fld>
            <a:endParaRPr lang="es-ES"/>
          </a:p>
        </p:txBody>
      </p:sp>
    </p:spTree>
    <p:extLst>
      <p:ext uri="{BB962C8B-B14F-4D97-AF65-F5344CB8AC3E}">
        <p14:creationId xmlns:p14="http://schemas.microsoft.com/office/powerpoint/2010/main" val="3994737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evalmedicamento.weebly.com/uploads/1/0/8/6/10866180/20161203-tabla_pico___grad_evidencia_estret_parikh.xlsx" TargetMode="External"/><Relationship Id="rId2" Type="http://schemas.openxmlformats.org/officeDocument/2006/relationships/hyperlink" Target="http://evalmedicamento.weebly.com/uploads/1/0/8/6/10866180/20-tablas_de_evidencias_y_de_validez_grade_ecas_incluidos.xls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evalmedicamento.weebly.com/uploads/1/0/8/6/10866180/20-tablas_de_evidencias_y_de_validez_grade_ecas_incluidos.xls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evalmedicamento.weebly.com/uploads/1/0/8/6/10866180/20-tablas_de_evidencias_y_de_validez_grade_ecas_incluidos.xls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7D0CC1D-9724-43D8-8F47-9D2E6B2CBE57}"/>
              </a:ext>
            </a:extLst>
          </p:cNvPr>
          <p:cNvSpPr>
            <a:spLocks noGrp="1"/>
          </p:cNvSpPr>
          <p:nvPr>
            <p:ph type="subTitle" idx="1"/>
          </p:nvPr>
        </p:nvSpPr>
        <p:spPr>
          <a:xfrm>
            <a:off x="1175657" y="1229898"/>
            <a:ext cx="9679577" cy="4707075"/>
          </a:xfrm>
        </p:spPr>
        <p:txBody>
          <a:bodyPr>
            <a:normAutofit/>
          </a:bodyPr>
          <a:lstStyle/>
          <a:p>
            <a:pPr algn="just">
              <a:lnSpc>
                <a:spcPct val="120000"/>
              </a:lnSpc>
            </a:pPr>
            <a:r>
              <a:rPr lang="es-ES" sz="2800" b="1" smtClean="0">
                <a:solidFill>
                  <a:srgbClr val="CC00CC"/>
                </a:solidFill>
              </a:rPr>
              <a:t>Revisión </a:t>
            </a:r>
            <a:r>
              <a:rPr lang="es-ES" sz="2800" b="1" dirty="0" smtClean="0">
                <a:solidFill>
                  <a:srgbClr val="CC00CC"/>
                </a:solidFill>
              </a:rPr>
              <a:t>GRADE </a:t>
            </a:r>
            <a:r>
              <a:rPr lang="es-ES" sz="2800" b="1" dirty="0">
                <a:solidFill>
                  <a:srgbClr val="CC00CC"/>
                </a:solidFill>
              </a:rPr>
              <a:t>de Ensayos Clínicos y Estudios de Cohortes que contienen resultados en salud con vacunas contra meningococo B, administradas a niños de 0 a 12 meses de edad</a:t>
            </a:r>
            <a:r>
              <a:rPr lang="es-ES" sz="2800" b="1" dirty="0" smtClean="0">
                <a:solidFill>
                  <a:srgbClr val="CC00CC"/>
                </a:solidFill>
              </a:rPr>
              <a:t>.</a:t>
            </a:r>
            <a:endParaRPr lang="es-ES" sz="800" dirty="0" smtClean="0"/>
          </a:p>
          <a:p>
            <a:pPr algn="l"/>
            <a:r>
              <a:rPr lang="es-ES" sz="2000" dirty="0" smtClean="0">
                <a:solidFill>
                  <a:srgbClr val="CC00CC"/>
                </a:solidFill>
              </a:rPr>
              <a:t>Actualizada a 8-mar-2019</a:t>
            </a:r>
          </a:p>
          <a:p>
            <a:pPr algn="l"/>
            <a:endParaRPr lang="es-ES" sz="2000" dirty="0">
              <a:solidFill>
                <a:srgbClr val="CC00CC"/>
              </a:solidFill>
            </a:endParaRPr>
          </a:p>
          <a:p>
            <a:pPr algn="l">
              <a:lnSpc>
                <a:spcPct val="110000"/>
              </a:lnSpc>
            </a:pPr>
            <a:r>
              <a:rPr lang="es-ES" sz="1600" b="1" dirty="0" smtClean="0"/>
              <a:t>Autores</a:t>
            </a:r>
            <a:r>
              <a:rPr lang="es-ES" sz="1600" b="1" dirty="0"/>
              <a:t>: </a:t>
            </a:r>
            <a:r>
              <a:rPr lang="es-ES" sz="1600" dirty="0" smtClean="0"/>
              <a:t>Marta Cara Rodríguez, Galo A Sánchez Robles</a:t>
            </a:r>
            <a:endParaRPr lang="es-ES" sz="1600" dirty="0"/>
          </a:p>
          <a:p>
            <a:pPr algn="l">
              <a:lnSpc>
                <a:spcPct val="110000"/>
              </a:lnSpc>
            </a:pPr>
            <a:r>
              <a:rPr lang="es-ES" sz="1600" b="1" dirty="0" smtClean="0"/>
              <a:t>Publicación: </a:t>
            </a:r>
            <a:r>
              <a:rPr lang="es-ES" sz="1600" dirty="0" smtClean="0"/>
              <a:t>http</a:t>
            </a:r>
            <a:r>
              <a:rPr lang="es-ES" sz="1600" dirty="0"/>
              <a:t>://evalmedicamento.weebly.com/evaluaciones/revision-grade-de-ensayos-clinicos-y-est-de-cohortes-que-contienen-resultados-en-salud-con-vacunas-frente-a-meningococo-b-administradas-a-ninos-de-0-a-12-meses-de-edad-actualizada-a-8-marzo-2019-marta-cara-rodriguez-y-oficina-eval-mtos-del-ses</a:t>
            </a:r>
            <a:endParaRPr lang="es-ES" sz="1600" dirty="0" smtClean="0"/>
          </a:p>
          <a:p>
            <a:pPr algn="l">
              <a:lnSpc>
                <a:spcPct val="110000"/>
              </a:lnSpc>
            </a:pPr>
            <a:r>
              <a:rPr lang="es-ES" sz="1600" b="1" dirty="0" smtClean="0"/>
              <a:t>Coordinación y edición: </a:t>
            </a:r>
            <a:r>
              <a:rPr lang="es-ES" sz="1600" dirty="0" smtClean="0"/>
              <a:t>Oficina de Evaluación de Medicamentos del SES</a:t>
            </a:r>
          </a:p>
          <a:p>
            <a:pPr algn="l">
              <a:lnSpc>
                <a:spcPct val="110000"/>
              </a:lnSpc>
            </a:pPr>
            <a:endParaRPr lang="es-ES" sz="1600" dirty="0"/>
          </a:p>
          <a:p>
            <a:pPr algn="l">
              <a:lnSpc>
                <a:spcPct val="110000"/>
              </a:lnSpc>
            </a:pPr>
            <a:endParaRPr lang="es-ES" sz="1600" dirty="0"/>
          </a:p>
          <a:p>
            <a:pPr algn="l">
              <a:lnSpc>
                <a:spcPct val="110000"/>
              </a:lnSpc>
            </a:pPr>
            <a:endParaRPr lang="es-ES" sz="1600" dirty="0"/>
          </a:p>
          <a:p>
            <a:pPr algn="l"/>
            <a:endParaRPr lang="es-ES" dirty="0"/>
          </a:p>
          <a:p>
            <a:pPr algn="l"/>
            <a:endParaRPr lang="es-ES" dirty="0"/>
          </a:p>
          <a:p>
            <a:pPr algn="l"/>
            <a:endParaRPr lang="es-ES" dirty="0"/>
          </a:p>
          <a:p>
            <a:pPr algn="l"/>
            <a:endParaRPr lang="es-ES" dirty="0"/>
          </a:p>
        </p:txBody>
      </p:sp>
    </p:spTree>
    <p:extLst>
      <p:ext uri="{BB962C8B-B14F-4D97-AF65-F5344CB8AC3E}">
        <p14:creationId xmlns:p14="http://schemas.microsoft.com/office/powerpoint/2010/main" val="38403429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01027"/>
            <a:ext cx="9952383" cy="5422693"/>
          </a:xfrm>
        </p:spPr>
        <p:txBody>
          <a:bodyPr>
            <a:normAutofit/>
          </a:bodyPr>
          <a:lstStyle/>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Posteriormente la EMA también autorizó la comercialización de la vacuna bivalente </a:t>
            </a:r>
            <a:r>
              <a:rPr lang="es-ES" sz="2000" u="sng" dirty="0">
                <a:solidFill>
                  <a:srgbClr val="008080"/>
                </a:solidFill>
                <a:latin typeface="Calibri" panose="020F0502020204030204" pitchFamily="34" charset="0"/>
                <a:ea typeface="Calibri" panose="020F0502020204030204" pitchFamily="34" charset="0"/>
                <a:cs typeface="Times New Roman" panose="02020603050405020304" pitchFamily="18" charset="0"/>
              </a:rPr>
              <a:t>MenB-FHbp</a:t>
            </a:r>
            <a:r>
              <a:rPr lang="es-ES" sz="2000" dirty="0">
                <a:latin typeface="Calibri" panose="020F0502020204030204" pitchFamily="34" charset="0"/>
                <a:ea typeface="Calibri" panose="020F0502020204030204" pitchFamily="34" charset="0"/>
                <a:cs typeface="Times New Roman" panose="02020603050405020304" pitchFamily="18" charset="0"/>
              </a:rPr>
              <a:t> (Trumenba®) para administración en adolescentes, basándose igualmente en la inducción de anticuerpos bactericidas mediante hSBA.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Esta vacuna se compone de dos variantes peptídicas de la lipoproteína fHbp (rLP2086)</a:t>
            </a:r>
            <a:r>
              <a:rPr lang="es-ES" sz="2000" dirty="0">
                <a:latin typeface="Calibri" panose="020F0502020204030204" pitchFamily="34" charset="0"/>
                <a:ea typeface="Calibri" panose="020F0502020204030204" pitchFamily="34" charset="0"/>
                <a:cs typeface="Times New Roman" panose="02020603050405020304" pitchFamily="18" charset="0"/>
              </a:rPr>
              <a:t>, cada una de ellas perteneciente a una de las dos subfamilias genéticamente diferenciadas, A y B, que se expresa en la superficie bacteriana en al menos el 96% de los aislamientos europeos de </a:t>
            </a:r>
            <a:r>
              <a:rPr lang="es-ES" sz="2000" dirty="0" err="1">
                <a:latin typeface="Calibri" panose="020F0502020204030204" pitchFamily="34" charset="0"/>
                <a:ea typeface="Calibri" panose="020F0502020204030204" pitchFamily="34" charset="0"/>
                <a:cs typeface="Times New Roman" panose="02020603050405020304" pitchFamily="18" charset="0"/>
              </a:rPr>
              <a:t>MenB</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(3)</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indent="449580" algn="just">
              <a:lnSpc>
                <a:spcPct val="100000"/>
              </a:lnSpc>
              <a:spcAft>
                <a:spcPts val="0"/>
              </a:spcAft>
            </a:pPr>
            <a:r>
              <a:rPr lang="es-ES" sz="2000" dirty="0">
                <a:solidFill>
                  <a:srgbClr val="CC00CC"/>
                </a:solidFill>
                <a:latin typeface="Calibri" panose="020F0502020204030204" pitchFamily="34" charset="0"/>
                <a:ea typeface="Calibri" panose="020F0502020204030204" pitchFamily="34" charset="0"/>
                <a:cs typeface="Times New Roman" panose="02020603050405020304" pitchFamily="18" charset="0"/>
              </a:rPr>
              <a:t>En </a:t>
            </a:r>
            <a:r>
              <a:rPr lang="es-ES" sz="2000" b="1" dirty="0">
                <a:solidFill>
                  <a:srgbClr val="CC00CC"/>
                </a:solidFill>
                <a:latin typeface="Calibri" panose="020F0502020204030204" pitchFamily="34" charset="0"/>
                <a:ea typeface="Calibri" panose="020F0502020204030204" pitchFamily="34" charset="0"/>
                <a:cs typeface="Times New Roman" panose="02020603050405020304" pitchFamily="18" charset="0"/>
              </a:rPr>
              <a:t>España</a:t>
            </a:r>
            <a:r>
              <a:rPr lang="es-ES" sz="2000" dirty="0">
                <a:solidFill>
                  <a:srgbClr val="CC00CC"/>
                </a:solidFill>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la dispensación de la vacuna 4CmenB inicialmente se restringió al ámbito </a:t>
            </a:r>
            <a:r>
              <a:rPr lang="es-ES" sz="2000" dirty="0">
                <a:solidFill>
                  <a:srgbClr val="008000"/>
                </a:solidFill>
                <a:latin typeface="Calibri" panose="020F0502020204030204" pitchFamily="34" charset="0"/>
                <a:ea typeface="Calibri" panose="020F0502020204030204" pitchFamily="34" charset="0"/>
                <a:cs typeface="Times New Roman" panose="02020603050405020304" pitchFamily="18" charset="0"/>
              </a:rPr>
              <a:t>hospitalario</a:t>
            </a:r>
            <a:r>
              <a:rPr lang="es-ES" sz="2000" dirty="0">
                <a:latin typeface="Calibri" panose="020F0502020204030204" pitchFamily="34" charset="0"/>
                <a:ea typeface="Calibri" panose="020F0502020204030204" pitchFamily="34" charset="0"/>
                <a:cs typeface="Times New Roman" panose="02020603050405020304" pitchFamily="18" charset="0"/>
              </a:rPr>
              <a:t>, pero </a:t>
            </a:r>
            <a:r>
              <a:rPr lang="es-ES"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en octubre de 2015 pasó a dispensación con receta en oficina </a:t>
            </a:r>
            <a:r>
              <a:rPr lang="es-ES" sz="2000" dirty="0">
                <a:latin typeface="Calibri" panose="020F0502020204030204" pitchFamily="34" charset="0"/>
                <a:ea typeface="Calibri" panose="020F0502020204030204" pitchFamily="34" charset="0"/>
                <a:cs typeface="Times New Roman" panose="02020603050405020304" pitchFamily="18" charset="0"/>
              </a:rPr>
              <a:t>de farmacia</a:t>
            </a:r>
            <a:r>
              <a:rPr lang="es-ES" sz="2000" dirty="0" smtClean="0">
                <a:latin typeface="Calibri" panose="020F0502020204030204" pitchFamily="34" charset="0"/>
                <a:ea typeface="Calibri" panose="020F0502020204030204" pitchFamily="34" charset="0"/>
                <a:cs typeface="Times New Roman" panose="02020603050405020304" pitchFamily="18" charset="0"/>
              </a:rPr>
              <a:t>.</a:t>
            </a:r>
          </a:p>
          <a:p>
            <a:pPr indent="449580" algn="just">
              <a:lnSpc>
                <a:spcPct val="100000"/>
              </a:lnSpc>
              <a:spcAft>
                <a:spcPts val="0"/>
              </a:spcAft>
            </a:pP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smtClean="0">
                <a:solidFill>
                  <a:srgbClr val="008080"/>
                </a:solidFill>
                <a:latin typeface="Calibri" panose="020F0502020204030204" pitchFamily="34" charset="0"/>
                <a:ea typeface="Calibri" panose="020F0502020204030204" pitchFamily="34" charset="0"/>
                <a:cs typeface="Times New Roman" panose="02020603050405020304" pitchFamily="18" charset="0"/>
              </a:rPr>
              <a:t>En </a:t>
            </a:r>
            <a:r>
              <a:rPr lang="es-ES" sz="2000" dirty="0">
                <a:solidFill>
                  <a:srgbClr val="008080"/>
                </a:solidFill>
                <a:latin typeface="Calibri" panose="020F0502020204030204" pitchFamily="34" charset="0"/>
                <a:ea typeface="Calibri" panose="020F0502020204030204" pitchFamily="34" charset="0"/>
                <a:cs typeface="Times New Roman" panose="02020603050405020304" pitchFamily="18" charset="0"/>
              </a:rPr>
              <a:t>septiembre de 2015, el </a:t>
            </a:r>
            <a:r>
              <a:rPr lang="es-ES" sz="2000" b="1" dirty="0">
                <a:solidFill>
                  <a:srgbClr val="008080"/>
                </a:solidFill>
                <a:latin typeface="Calibri" panose="020F0502020204030204" pitchFamily="34" charset="0"/>
                <a:ea typeface="Calibri" panose="020F0502020204030204" pitchFamily="34" charset="0"/>
                <a:cs typeface="Times New Roman" panose="02020603050405020304" pitchFamily="18" charset="0"/>
              </a:rPr>
              <a:t>Reino Unido </a:t>
            </a:r>
            <a:r>
              <a:rPr lang="es-ES" sz="2000" dirty="0">
                <a:solidFill>
                  <a:srgbClr val="008080"/>
                </a:solidFill>
                <a:latin typeface="Calibri" panose="020F0502020204030204" pitchFamily="34" charset="0"/>
                <a:ea typeface="Calibri" panose="020F0502020204030204" pitchFamily="34" charset="0"/>
                <a:cs typeface="Times New Roman" panose="02020603050405020304" pitchFamily="18" charset="0"/>
              </a:rPr>
              <a:t>fue el primer país en introducir esta vacuna en un programa de inmunización infantil nacional</a:t>
            </a:r>
            <a:r>
              <a:rPr lang="es-ES" sz="2000" dirty="0">
                <a:latin typeface="Calibri" panose="020F0502020204030204" pitchFamily="34" charset="0"/>
                <a:ea typeface="Calibri" panose="020F0502020204030204" pitchFamily="34" charset="0"/>
                <a:cs typeface="Times New Roman" panose="02020603050405020304" pitchFamily="18" charset="0"/>
              </a:rPr>
              <a:t>, financiada con fondos públicos, lo cual supuso la primera oportunidad de diseñar e implementar un estudio observacional para estudiar los resultados en salud, concretamente la reducción de la incidencia de enfermedad meningocócica B, y quizás también de las muertes por esa causa. </a:t>
            </a:r>
          </a:p>
          <a:p>
            <a:pPr algn="just"/>
            <a:endParaRPr lang="es-ES" dirty="0"/>
          </a:p>
        </p:txBody>
      </p:sp>
    </p:spTree>
    <p:extLst>
      <p:ext uri="{BB962C8B-B14F-4D97-AF65-F5344CB8AC3E}">
        <p14:creationId xmlns:p14="http://schemas.microsoft.com/office/powerpoint/2010/main" val="403450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45933" y="827599"/>
            <a:ext cx="9952383" cy="5422693"/>
          </a:xfrm>
        </p:spPr>
        <p:txBody>
          <a:bodyPr>
            <a:normAutofit/>
          </a:bodyPr>
          <a:lstStyle/>
          <a:p>
            <a:pPr indent="449580" algn="just">
              <a:lnSpc>
                <a:spcPct val="100000"/>
              </a:lnSpc>
              <a:spcAft>
                <a:spcPts val="0"/>
              </a:spcAft>
            </a:pPr>
            <a:r>
              <a:rPr lang="es-ES"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Dada la necesidad de</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reunir los </a:t>
            </a:r>
            <a:r>
              <a:rPr lang="es-ES" sz="2000"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datos de resultados en salud hasta hoy</a:t>
            </a:r>
            <a:r>
              <a:rPr lang="es-ES" sz="2000" dirty="0" smtClean="0">
                <a:latin typeface="Calibri" panose="020F0502020204030204" pitchFamily="34" charset="0"/>
                <a:ea typeface="Calibri" panose="020F0502020204030204" pitchFamily="34" charset="0"/>
                <a:cs typeface="Times New Roman" panose="02020603050405020304" pitchFamily="18" charset="0"/>
              </a:rPr>
              <a:t>, y de </a:t>
            </a:r>
            <a:r>
              <a:rPr lang="es-ES" sz="2000" dirty="0" smtClean="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intentar conocer los valores predictivo positivo y negativo del título de anticuerpos </a:t>
            </a:r>
            <a:r>
              <a:rPr lang="es-ES" sz="2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(variable </a:t>
            </a:r>
            <a:r>
              <a:rPr lang="es-ES" sz="2000" dirty="0" smtClean="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intermedia) </a:t>
            </a:r>
            <a:r>
              <a:rPr lang="es-ES" sz="2000" dirty="0" smtClean="0">
                <a:solidFill>
                  <a:srgbClr val="669900"/>
                </a:solidFill>
                <a:latin typeface="Calibri" panose="020F0502020204030204" pitchFamily="34" charset="0"/>
                <a:ea typeface="Calibri" panose="020F0502020204030204" pitchFamily="34" charset="0"/>
                <a:cs typeface="Times New Roman" panose="02020603050405020304" pitchFamily="18" charset="0"/>
              </a:rPr>
              <a:t>frente al resultado fáctico de casos </a:t>
            </a:r>
            <a:r>
              <a:rPr lang="es-ES" sz="2000" dirty="0">
                <a:solidFill>
                  <a:srgbClr val="669900"/>
                </a:solidFill>
                <a:latin typeface="Calibri" panose="020F0502020204030204" pitchFamily="34" charset="0"/>
                <a:ea typeface="Calibri" panose="020F0502020204030204" pitchFamily="34" charset="0"/>
                <a:cs typeface="Times New Roman" panose="02020603050405020304" pitchFamily="18" charset="0"/>
              </a:rPr>
              <a:t>y mortalidad específica (variable de resultado final, gold estándar)</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660066"/>
                </a:solidFill>
                <a:latin typeface="Calibri" panose="020F0502020204030204" pitchFamily="34" charset="0"/>
                <a:ea typeface="Calibri" panose="020F0502020204030204" pitchFamily="34" charset="0"/>
                <a:cs typeface="Times New Roman" panose="02020603050405020304" pitchFamily="18" charset="0"/>
              </a:rPr>
              <a:t>llevamos a cabo la presente revisión </a:t>
            </a:r>
            <a:r>
              <a:rPr lang="es-ES" sz="2000" dirty="0">
                <a:solidFill>
                  <a:srgbClr val="92D050"/>
                </a:solidFill>
                <a:latin typeface="Calibri" panose="020F0502020204030204" pitchFamily="34" charset="0"/>
                <a:ea typeface="Calibri" panose="020F0502020204030204" pitchFamily="34" charset="0"/>
                <a:cs typeface="Times New Roman" panose="02020603050405020304" pitchFamily="18" charset="0"/>
              </a:rPr>
              <a:t>mediante la metodología GRADE</a:t>
            </a:r>
            <a:r>
              <a:rPr lang="es-ES" sz="2000" dirty="0">
                <a:latin typeface="Calibri" panose="020F0502020204030204" pitchFamily="34" charset="0"/>
                <a:ea typeface="Calibri" panose="020F0502020204030204" pitchFamily="34" charset="0"/>
                <a:cs typeface="Times New Roman" panose="02020603050405020304" pitchFamily="18" charset="0"/>
              </a:rPr>
              <a:t>, porque ésta es la mejor actualmente para la evaluación de las vacunas y otras intervenciones de salud pública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(4-6)</a:t>
            </a:r>
            <a:r>
              <a:rPr lang="es-ES" sz="2000" dirty="0">
                <a:latin typeface="Calibri" panose="020F0502020204030204" pitchFamily="34" charset="0"/>
                <a:ea typeface="Calibri" panose="020F0502020204030204" pitchFamily="34" charset="0"/>
                <a:cs typeface="Times New Roman" panose="02020603050405020304" pitchFamily="18" charset="0"/>
              </a:rPr>
              <a:t>, no sólo para estimar la validez de la evidencia, sino para combinar los resultados adecuadamente cuando no hay heterogeneidad clínica </a:t>
            </a:r>
            <a:r>
              <a:rPr lang="es-ES" sz="2000" dirty="0" smtClean="0">
                <a:latin typeface="Calibri" panose="020F0502020204030204" pitchFamily="34" charset="0"/>
                <a:ea typeface="Calibri" panose="020F0502020204030204" pitchFamily="34" charset="0"/>
                <a:cs typeface="Times New Roman" panose="02020603050405020304" pitchFamily="18" charset="0"/>
              </a:rPr>
              <a:t>y </a:t>
            </a:r>
            <a:r>
              <a:rPr lang="es-ES" sz="2000" dirty="0">
                <a:latin typeface="Calibri" panose="020F0502020204030204" pitchFamily="34" charset="0"/>
                <a:ea typeface="Calibri" panose="020F0502020204030204" pitchFamily="34" charset="0"/>
                <a:cs typeface="Times New Roman" panose="02020603050405020304" pitchFamily="18" charset="0"/>
              </a:rPr>
              <a:t>estadística. </a:t>
            </a:r>
          </a:p>
          <a:p>
            <a:pPr algn="just"/>
            <a:endParaRPr lang="es-ES" dirty="0"/>
          </a:p>
        </p:txBody>
      </p:sp>
    </p:spTree>
    <p:extLst>
      <p:ext uri="{BB962C8B-B14F-4D97-AF65-F5344CB8AC3E}">
        <p14:creationId xmlns:p14="http://schemas.microsoft.com/office/powerpoint/2010/main" val="10910472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252" y="274319"/>
            <a:ext cx="11325496" cy="1259614"/>
          </a:xfrm>
        </p:spPr>
        <p:txBody>
          <a:bodyPr>
            <a:normAutofit fontScale="90000"/>
          </a:bodyPr>
          <a:lstStyle/>
          <a:p>
            <a:pPr>
              <a:spcAft>
                <a:spcPts val="0"/>
              </a:spcAft>
            </a:pPr>
            <a:r>
              <a:rPr lang="es-ES" sz="2200" b="1" dirty="0">
                <a:solidFill>
                  <a:srgbClr val="CC0099"/>
                </a:solidFill>
                <a:latin typeface="Calibri" panose="020F0502020204030204" pitchFamily="34" charset="0"/>
                <a:ea typeface="Calibri" panose="020F0502020204030204" pitchFamily="34" charset="0"/>
                <a:cs typeface="Times New Roman" panose="02020603050405020304" pitchFamily="18" charset="0"/>
              </a:rPr>
              <a:t>RESULTADOS EN SALUD QUE IMPORTAN AL USUARIO INFORMADO Y AUTÓNOMO (O SU REPRESENTANTE</a:t>
            </a:r>
            <a:r>
              <a:rPr lang="es-ES" sz="2200" b="1" dirty="0" smtClean="0">
                <a:solidFill>
                  <a:srgbClr val="CC0099"/>
                </a:solidFill>
                <a:latin typeface="Calibri" panose="020F0502020204030204" pitchFamily="34" charset="0"/>
                <a:ea typeface="Calibri" panose="020F0502020204030204" pitchFamily="34" charset="0"/>
                <a:cs typeface="Times New Roman" panose="02020603050405020304" pitchFamily="18" charset="0"/>
              </a:rPr>
              <a:t>)</a:t>
            </a:r>
            <a:r>
              <a:rPr lang="es-ES" sz="600" dirty="0">
                <a:latin typeface="Calibri" panose="020F0502020204030204" pitchFamily="34" charset="0"/>
                <a:ea typeface="Calibri" panose="020F0502020204030204" pitchFamily="34" charset="0"/>
                <a:cs typeface="Times New Roman" panose="02020603050405020304" pitchFamily="18" charset="0"/>
              </a:rPr>
              <a:t/>
            </a:r>
            <a:br>
              <a:rPr lang="es-ES" sz="600" dirty="0">
                <a:latin typeface="Calibri" panose="020F0502020204030204" pitchFamily="34" charset="0"/>
                <a:ea typeface="Calibri" panose="020F0502020204030204" pitchFamily="34" charset="0"/>
                <a:cs typeface="Times New Roman" panose="02020603050405020304" pitchFamily="18" charset="0"/>
              </a:rPr>
            </a:br>
            <a:r>
              <a:rPr lang="es-ES" sz="600" dirty="0" smtClean="0">
                <a:latin typeface="Calibri" panose="020F0502020204030204" pitchFamily="34" charset="0"/>
                <a:ea typeface="Calibri" panose="020F0502020204030204" pitchFamily="34" charset="0"/>
                <a:cs typeface="Times New Roman" panose="02020603050405020304" pitchFamily="18" charset="0"/>
              </a:rPr>
              <a:t/>
            </a:r>
            <a:br>
              <a:rPr lang="es-ES" sz="600" dirty="0" smtClean="0">
                <a:latin typeface="Calibri" panose="020F0502020204030204" pitchFamily="34" charset="0"/>
                <a:ea typeface="Calibri" panose="020F0502020204030204" pitchFamily="34" charset="0"/>
                <a:cs typeface="Times New Roman" panose="02020603050405020304" pitchFamily="18" charset="0"/>
              </a:rPr>
            </a:br>
            <a:r>
              <a:rPr lang="es-ES" sz="2200" dirty="0" smtClean="0">
                <a:latin typeface="Calibri" panose="020F0502020204030204" pitchFamily="34" charset="0"/>
                <a:ea typeface="Calibri" panose="020F0502020204030204" pitchFamily="34" charset="0"/>
                <a:cs typeface="Times New Roman" panose="02020603050405020304" pitchFamily="18" charset="0"/>
              </a:rPr>
              <a:t>      Los </a:t>
            </a:r>
            <a:r>
              <a:rPr lang="es-ES" sz="2200" dirty="0">
                <a:latin typeface="Calibri" panose="020F0502020204030204" pitchFamily="34" charset="0"/>
                <a:ea typeface="Calibri" panose="020F0502020204030204" pitchFamily="34" charset="0"/>
                <a:cs typeface="Times New Roman" panose="02020603050405020304" pitchFamily="18" charset="0"/>
              </a:rPr>
              <a:t>resultados en salud que importan a los padres que hablan en nombre de los niños susceptibles de recibir la vacuna son los que mostramos en la </a:t>
            </a:r>
            <a:r>
              <a:rPr lang="es-ES" sz="22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4</a:t>
            </a:r>
            <a:r>
              <a:rPr lang="es-ES" sz="2200" dirty="0">
                <a:latin typeface="Calibri" panose="020F0502020204030204" pitchFamily="34" charset="0"/>
                <a:ea typeface="Calibri" panose="020F0502020204030204" pitchFamily="34" charset="0"/>
                <a:cs typeface="Times New Roman" panose="02020603050405020304" pitchFamily="18" charset="0"/>
              </a:rPr>
              <a:t>. El número ordinal de importancia que le otorgan los usuarios a cada resultado en salud es el grado de aversión al riesgo.</a:t>
            </a:r>
            <a:br>
              <a:rPr lang="es-ES" sz="2200" dirty="0">
                <a:latin typeface="Calibri" panose="020F0502020204030204" pitchFamily="34" charset="0"/>
                <a:ea typeface="Calibri" panose="020F0502020204030204" pitchFamily="34" charset="0"/>
                <a:cs typeface="Times New Roman" panose="02020603050405020304" pitchFamily="18" charset="0"/>
              </a:rPr>
            </a:br>
            <a:endParaRPr lang="es-ES" sz="2200" dirty="0"/>
          </a:p>
        </p:txBody>
      </p:sp>
      <p:pic>
        <p:nvPicPr>
          <p:cNvPr id="5" name="Marcador de contenido 4"/>
          <p:cNvPicPr>
            <a:picLocks noGrp="1" noChangeAspect="1"/>
          </p:cNvPicPr>
          <p:nvPr>
            <p:ph idx="1"/>
          </p:nvPr>
        </p:nvPicPr>
        <p:blipFill>
          <a:blip r:embed="rId2"/>
          <a:stretch>
            <a:fillRect/>
          </a:stretch>
        </p:blipFill>
        <p:spPr>
          <a:xfrm>
            <a:off x="1531619" y="1384663"/>
            <a:ext cx="9241739" cy="5342708"/>
          </a:xfrm>
          <a:prstGeom prst="rect">
            <a:avLst/>
          </a:prstGeom>
        </p:spPr>
      </p:pic>
    </p:spTree>
    <p:extLst>
      <p:ext uri="{BB962C8B-B14F-4D97-AF65-F5344CB8AC3E}">
        <p14:creationId xmlns:p14="http://schemas.microsoft.com/office/powerpoint/2010/main" val="424390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01027"/>
            <a:ext cx="9952383" cy="5422693"/>
          </a:xfrm>
        </p:spPr>
        <p:txBody>
          <a:bodyPr>
            <a:normAutofit/>
          </a:bodyPr>
          <a:lstStyle/>
          <a:p>
            <a:pPr algn="just">
              <a:lnSpc>
                <a:spcPct val="100000"/>
              </a:lnSpc>
              <a:spcAft>
                <a:spcPts val="0"/>
              </a:spcAft>
            </a:pPr>
            <a:r>
              <a:rPr lang="es-ES" sz="2000" b="1" dirty="0">
                <a:solidFill>
                  <a:srgbClr val="CC0099"/>
                </a:solidFill>
                <a:latin typeface="Calibri" panose="020F0502020204030204" pitchFamily="34" charset="0"/>
                <a:ea typeface="Calibri" panose="020F0502020204030204" pitchFamily="34" charset="0"/>
                <a:cs typeface="Times New Roman" panose="02020603050405020304" pitchFamily="18" charset="0"/>
              </a:rPr>
              <a:t>MATERIAL Y MÉTODOS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smtClean="0">
                <a:latin typeface="Calibri" panose="020F0502020204030204" pitchFamily="34" charset="0"/>
                <a:ea typeface="Calibri" panose="020F0502020204030204" pitchFamily="34" charset="0"/>
                <a:cs typeface="Times New Roman" panose="02020603050405020304" pitchFamily="18" charset="0"/>
              </a:rPr>
              <a:t>Diseño</a:t>
            </a:r>
            <a:r>
              <a:rPr lang="es-ES" sz="2000" b="1" dirty="0">
                <a:latin typeface="Calibri" panose="020F0502020204030204" pitchFamily="34" charset="0"/>
                <a:ea typeface="Calibri" panose="020F0502020204030204" pitchFamily="34" charset="0"/>
                <a:cs typeface="Times New Roman" panose="02020603050405020304" pitchFamily="18" charset="0"/>
              </a:rPr>
              <a:t>: </a:t>
            </a:r>
            <a:endParaRPr lang="es-ES" sz="2000" b="1"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smtClean="0">
                <a:latin typeface="Calibri" panose="020F0502020204030204" pitchFamily="34" charset="0"/>
                <a:ea typeface="Calibri" panose="020F0502020204030204" pitchFamily="34" charset="0"/>
                <a:cs typeface="Times New Roman" panose="02020603050405020304" pitchFamily="18" charset="0"/>
              </a:rPr>
              <a:t>1)</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r>
              <a:rPr lang="es-ES" sz="2000" b="1" dirty="0" smtClean="0">
                <a:latin typeface="Calibri" panose="020F0502020204030204" pitchFamily="34" charset="0"/>
                <a:ea typeface="Calibri" panose="020F0502020204030204" pitchFamily="34" charset="0"/>
                <a:cs typeface="Times New Roman" panose="02020603050405020304" pitchFamily="18" charset="0"/>
              </a:rPr>
              <a:t>Para </a:t>
            </a:r>
            <a:r>
              <a:rPr lang="es-ES" sz="2000" b="1" dirty="0">
                <a:latin typeface="Calibri" panose="020F0502020204030204" pitchFamily="34" charset="0"/>
                <a:ea typeface="Calibri" panose="020F0502020204030204" pitchFamily="34" charset="0"/>
                <a:cs typeface="Times New Roman" panose="02020603050405020304" pitchFamily="18" charset="0"/>
              </a:rPr>
              <a:t>las variables de beneficios esperables: </a:t>
            </a:r>
            <a:r>
              <a:rPr lang="es-ES" sz="2000" dirty="0">
                <a:latin typeface="Calibri" panose="020F0502020204030204" pitchFamily="34" charset="0"/>
                <a:ea typeface="Calibri" panose="020F0502020204030204" pitchFamily="34" charset="0"/>
                <a:cs typeface="Times New Roman" panose="02020603050405020304" pitchFamily="18" charset="0"/>
              </a:rPr>
              <a:t>revisión sistemática GRADE de ensayos clínicos y estudios de cohortes.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smtClean="0">
                <a:latin typeface="Calibri" panose="020F0502020204030204" pitchFamily="34" charset="0"/>
                <a:ea typeface="Calibri" panose="020F0502020204030204" pitchFamily="34" charset="0"/>
                <a:cs typeface="Times New Roman" panose="02020603050405020304" pitchFamily="18" charset="0"/>
              </a:rPr>
              <a:t>2</a:t>
            </a:r>
            <a:r>
              <a:rPr lang="es-ES" sz="2000" b="1" dirty="0">
                <a:latin typeface="Calibri" panose="020F0502020204030204" pitchFamily="34" charset="0"/>
                <a:ea typeface="Calibri" panose="020F0502020204030204" pitchFamily="34" charset="0"/>
                <a:cs typeface="Times New Roman" panose="02020603050405020304" pitchFamily="18" charset="0"/>
              </a:rPr>
              <a:t>)</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Para los </a:t>
            </a:r>
            <a:r>
              <a:rPr lang="es-ES" sz="2000" b="1" dirty="0" smtClean="0">
                <a:latin typeface="Calibri" panose="020F0502020204030204" pitchFamily="34" charset="0"/>
                <a:ea typeface="Calibri" panose="020F0502020204030204" pitchFamily="34" charset="0"/>
                <a:cs typeface="Times New Roman" panose="02020603050405020304" pitchFamily="18" charset="0"/>
              </a:rPr>
              <a:t>riesgos añadidos:</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a) síntesis narrativa de los resultados encontrados en los ensayos clínicos y estudios observacionales; y b) síntesis de las notificaciones de sospechas de efectos adversos graves desde informes de Farmacovigilancia. </a:t>
            </a:r>
          </a:p>
          <a:p>
            <a:pPr algn="just">
              <a:lnSpc>
                <a:spcPct val="100000"/>
              </a:lnSpc>
              <a:spcAft>
                <a:spcPts val="0"/>
              </a:spcAft>
            </a:pPr>
            <a:r>
              <a:rPr lang="es-ES" sz="2000" b="1" dirty="0" smtClean="0">
                <a:latin typeface="Calibri" panose="020F0502020204030204" pitchFamily="34" charset="0"/>
                <a:ea typeface="Calibri" panose="020F0502020204030204" pitchFamily="34" charset="0"/>
                <a:cs typeface="Times New Roman" panose="02020603050405020304" pitchFamily="18" charset="0"/>
              </a:rPr>
              <a:t>Criterios </a:t>
            </a:r>
            <a:r>
              <a:rPr lang="es-ES" sz="2000" b="1" dirty="0">
                <a:latin typeface="Calibri" panose="020F0502020204030204" pitchFamily="34" charset="0"/>
                <a:ea typeface="Calibri" panose="020F0502020204030204" pitchFamily="34" charset="0"/>
                <a:cs typeface="Times New Roman" panose="02020603050405020304" pitchFamily="18" charset="0"/>
              </a:rPr>
              <a:t>de inclusión de nuestra búsqueda para las variables de </a:t>
            </a:r>
            <a:r>
              <a:rPr lang="es-ES" sz="2000" b="1" dirty="0" smtClean="0">
                <a:latin typeface="Calibri" panose="020F0502020204030204" pitchFamily="34" charset="0"/>
                <a:ea typeface="Calibri" panose="020F0502020204030204" pitchFamily="34" charset="0"/>
                <a:cs typeface="Times New Roman" panose="02020603050405020304" pitchFamily="18" charset="0"/>
              </a:rPr>
              <a:t>beneficios y riesgos añadidos: </a:t>
            </a:r>
            <a:r>
              <a:rPr lang="es-ES" sz="2000" dirty="0">
                <a:latin typeface="Calibri" panose="020F0502020204030204" pitchFamily="34" charset="0"/>
                <a:ea typeface="Calibri" panose="020F0502020204030204" pitchFamily="34" charset="0"/>
                <a:cs typeface="Times New Roman" panose="02020603050405020304" pitchFamily="18" charset="0"/>
              </a:rPr>
              <a:t>Ensayos clínicos aleatorizados y estudios de cohortes, además de informes de farmacovigilancia activa, con una vacuna contra meningococo B, administrada a niños, que analicen o informen de uno o más de los resultados en salud de la </a:t>
            </a:r>
            <a:r>
              <a:rPr lang="es-ES"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4</a:t>
            </a:r>
            <a:r>
              <a:rPr lang="es-ES" sz="2000" dirty="0">
                <a:latin typeface="Calibri" panose="020F0502020204030204" pitchFamily="34" charset="0"/>
                <a:ea typeface="Calibri" panose="020F0502020204030204" pitchFamily="34" charset="0"/>
                <a:cs typeface="Times New Roman" panose="02020603050405020304" pitchFamily="18" charset="0"/>
              </a:rPr>
              <a:t>; a saber: a) Casos de enfermedad meningocócica y meningocócica B; b) Mortalidad por las mismas causas del apartado anterior; c) Mortalidad por cualquier causa; d) Secuelas por enfermedad meningocócica B; y e) Efectos adversos graves y moderados.</a:t>
            </a:r>
          </a:p>
          <a:p>
            <a:pPr algn="just"/>
            <a:endParaRPr lang="es-ES" dirty="0"/>
          </a:p>
        </p:txBody>
      </p:sp>
    </p:spTree>
    <p:extLst>
      <p:ext uri="{BB962C8B-B14F-4D97-AF65-F5344CB8AC3E}">
        <p14:creationId xmlns:p14="http://schemas.microsoft.com/office/powerpoint/2010/main" val="4123956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06745" y="514090"/>
            <a:ext cx="9952383" cy="6082653"/>
          </a:xfrm>
        </p:spPr>
        <p:txBody>
          <a:bodyPr>
            <a:normAutofit/>
          </a:bodyPr>
          <a:lstStyle/>
          <a:p>
            <a:pPr indent="449580" algn="just">
              <a:lnSpc>
                <a:spcPct val="100000"/>
              </a:lnSpc>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Para </a:t>
            </a:r>
            <a:r>
              <a:rPr lang="es-ES" sz="2000" dirty="0">
                <a:latin typeface="Calibri" panose="020F0502020204030204" pitchFamily="34" charset="0"/>
                <a:ea typeface="Calibri" panose="020F0502020204030204" pitchFamily="34" charset="0"/>
                <a:cs typeface="Times New Roman" panose="02020603050405020304" pitchFamily="18" charset="0"/>
              </a:rPr>
              <a:t>localizar los ensayos clínicos y estudios observacionales en Medline, a través de PUBMED, utilizamos un primer motor con la siguiente estrategia de búsqueda hasta el 8-mar-2019: </a:t>
            </a:r>
            <a:r>
              <a:rPr lang="en-US" sz="1800" dirty="0" smtClean="0">
                <a:solidFill>
                  <a:srgbClr val="808000"/>
                </a:solidFill>
                <a:latin typeface="Calibri" panose="020F0502020204030204" pitchFamily="34" charset="0"/>
                <a:ea typeface="Calibri" panose="020F0502020204030204" pitchFamily="34" charset="0"/>
                <a:cs typeface="Times New Roman" panose="02020603050405020304" pitchFamily="18" charset="0"/>
              </a:rPr>
              <a:t>((</a:t>
            </a:r>
            <a:r>
              <a:rPr lang="en-US" sz="1800" dirty="0">
                <a:solidFill>
                  <a:srgbClr val="808000"/>
                </a:solidFill>
                <a:latin typeface="Calibri" panose="020F0502020204030204" pitchFamily="34" charset="0"/>
                <a:ea typeface="Calibri" panose="020F0502020204030204" pitchFamily="34" charset="0"/>
                <a:cs typeface="Times New Roman" panose="02020603050405020304" pitchFamily="18" charset="0"/>
              </a:rPr>
              <a:t>child or infant) AND (meningococcal B </a:t>
            </a:r>
            <a:r>
              <a:rPr lang="en-US" sz="1800" dirty="0" err="1">
                <a:solidFill>
                  <a:srgbClr val="808000"/>
                </a:solidFill>
                <a:latin typeface="Calibri" panose="020F0502020204030204" pitchFamily="34" charset="0"/>
                <a:ea typeface="Calibri" panose="020F0502020204030204" pitchFamily="34" charset="0"/>
                <a:cs typeface="Times New Roman" panose="02020603050405020304" pitchFamily="18" charset="0"/>
              </a:rPr>
              <a:t>vaccin</a:t>
            </a:r>
            <a:r>
              <a:rPr lang="en-US" sz="1800" dirty="0">
                <a:solidFill>
                  <a:srgbClr val="808000"/>
                </a:solidFill>
                <a:latin typeface="Calibri" panose="020F0502020204030204" pitchFamily="34" charset="0"/>
                <a:ea typeface="Calibri" panose="020F0502020204030204" pitchFamily="34" charset="0"/>
                <a:cs typeface="Times New Roman" panose="02020603050405020304" pitchFamily="18" charset="0"/>
              </a:rPr>
              <a:t>* OR *</a:t>
            </a:r>
            <a:r>
              <a:rPr lang="en-US" sz="1800" dirty="0" err="1">
                <a:solidFill>
                  <a:srgbClr val="808000"/>
                </a:solidFill>
                <a:latin typeface="Calibri" panose="020F0502020204030204" pitchFamily="34" charset="0"/>
                <a:ea typeface="Calibri" panose="020F0502020204030204" pitchFamily="34" charset="0"/>
                <a:cs typeface="Times New Roman" panose="02020603050405020304" pitchFamily="18" charset="0"/>
              </a:rPr>
              <a:t>MenB</a:t>
            </a:r>
            <a:r>
              <a:rPr lang="en-US" sz="1800" dirty="0">
                <a:solidFill>
                  <a:srgbClr val="808000"/>
                </a:solidFill>
                <a:latin typeface="Calibri" panose="020F0502020204030204" pitchFamily="34" charset="0"/>
                <a:ea typeface="Calibri" panose="020F0502020204030204" pitchFamily="34" charset="0"/>
                <a:cs typeface="Times New Roman" panose="02020603050405020304" pitchFamily="18" charset="0"/>
              </a:rPr>
              <a:t>* OR B meningococcal disease) AND (invasive* meningococcal disease* OR </a:t>
            </a:r>
            <a:r>
              <a:rPr lang="en-US" sz="1800" dirty="0" err="1">
                <a:solidFill>
                  <a:srgbClr val="808000"/>
                </a:solidFill>
                <a:latin typeface="Calibri" panose="020F0502020204030204" pitchFamily="34" charset="0"/>
                <a:ea typeface="Calibri" panose="020F0502020204030204" pitchFamily="34" charset="0"/>
                <a:cs typeface="Times New Roman" panose="02020603050405020304" pitchFamily="18" charset="0"/>
              </a:rPr>
              <a:t>disabilit</a:t>
            </a:r>
            <a:r>
              <a:rPr lang="en-US" sz="1800" dirty="0">
                <a:solidFill>
                  <a:srgbClr val="808000"/>
                </a:solidFill>
                <a:latin typeface="Calibri" panose="020F0502020204030204" pitchFamily="34" charset="0"/>
                <a:ea typeface="Calibri" panose="020F0502020204030204" pitchFamily="34" charset="0"/>
                <a:cs typeface="Times New Roman" panose="02020603050405020304" pitchFamily="18" charset="0"/>
              </a:rPr>
              <a:t>* OR death* OR </a:t>
            </a:r>
            <a:r>
              <a:rPr lang="en-US" sz="1800" dirty="0" err="1">
                <a:solidFill>
                  <a:srgbClr val="808000"/>
                </a:solidFill>
                <a:latin typeface="Calibri" panose="020F0502020204030204" pitchFamily="34" charset="0"/>
                <a:ea typeface="Calibri" panose="020F0502020204030204" pitchFamily="34" charset="0"/>
                <a:cs typeface="Times New Roman" panose="02020603050405020304" pitchFamily="18" charset="0"/>
              </a:rPr>
              <a:t>mortalit</a:t>
            </a:r>
            <a:r>
              <a:rPr lang="en-US" sz="1800" dirty="0">
                <a:solidFill>
                  <a:srgbClr val="808000"/>
                </a:solidFill>
                <a:latin typeface="Calibri" panose="020F0502020204030204" pitchFamily="34" charset="0"/>
                <a:ea typeface="Calibri" panose="020F0502020204030204" pitchFamily="34" charset="0"/>
                <a:cs typeface="Times New Roman" panose="02020603050405020304" pitchFamily="18" charset="0"/>
              </a:rPr>
              <a:t>* OR complication* OR effectiveness OR Neisseria meningitidis </a:t>
            </a:r>
            <a:r>
              <a:rPr lang="en-US" sz="1800" dirty="0" err="1">
                <a:solidFill>
                  <a:srgbClr val="808000"/>
                </a:solidFill>
                <a:latin typeface="Calibri" panose="020F0502020204030204" pitchFamily="34" charset="0"/>
                <a:ea typeface="Calibri" panose="020F0502020204030204" pitchFamily="34" charset="0"/>
                <a:cs typeface="Times New Roman" panose="02020603050405020304" pitchFamily="18" charset="0"/>
              </a:rPr>
              <a:t>Serogroup</a:t>
            </a:r>
            <a:r>
              <a:rPr lang="en-US" sz="1800" dirty="0">
                <a:solidFill>
                  <a:srgbClr val="808000"/>
                </a:solidFill>
                <a:latin typeface="Calibri" panose="020F0502020204030204" pitchFamily="34" charset="0"/>
                <a:ea typeface="Calibri" panose="020F0502020204030204" pitchFamily="34" charset="0"/>
                <a:cs typeface="Times New Roman" panose="02020603050405020304" pitchFamily="18" charset="0"/>
              </a:rPr>
              <a:t> B) NOT (meningococcal C </a:t>
            </a:r>
            <a:r>
              <a:rPr lang="en-US" sz="1800" dirty="0" err="1">
                <a:solidFill>
                  <a:srgbClr val="808000"/>
                </a:solidFill>
                <a:latin typeface="Calibri" panose="020F0502020204030204" pitchFamily="34" charset="0"/>
                <a:ea typeface="Calibri" panose="020F0502020204030204" pitchFamily="34" charset="0"/>
                <a:cs typeface="Times New Roman" panose="02020603050405020304" pitchFamily="18" charset="0"/>
              </a:rPr>
              <a:t>vaccin</a:t>
            </a:r>
            <a:r>
              <a:rPr lang="en-US" sz="1800" dirty="0">
                <a:solidFill>
                  <a:srgbClr val="808000"/>
                </a:solidFill>
                <a:latin typeface="Calibri" panose="020F0502020204030204" pitchFamily="34" charset="0"/>
                <a:ea typeface="Calibri" panose="020F0502020204030204" pitchFamily="34" charset="0"/>
                <a:cs typeface="Times New Roman" panose="02020603050405020304" pitchFamily="18" charset="0"/>
              </a:rPr>
              <a:t>*)). </a:t>
            </a:r>
            <a:r>
              <a:rPr lang="en-US" sz="1800" dirty="0" smtClean="0">
                <a:solidFill>
                  <a:srgbClr val="8080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En </a:t>
            </a:r>
            <a:r>
              <a:rPr lang="es-ES" sz="2000" dirty="0">
                <a:latin typeface="Calibri" panose="020F0502020204030204" pitchFamily="34" charset="0"/>
                <a:ea typeface="Calibri" panose="020F0502020204030204" pitchFamily="34" charset="0"/>
                <a:cs typeface="Times New Roman" panose="02020603050405020304" pitchFamily="18" charset="0"/>
              </a:rPr>
              <a:t>la actualización a 8-mar-2019 se obtienen 809 artículos. Al añadir únicamente el filtro “</a:t>
            </a:r>
            <a:r>
              <a:rPr lang="es-ES" sz="2000" dirty="0" err="1">
                <a:latin typeface="Calibri" panose="020F0502020204030204" pitchFamily="34" charset="0"/>
                <a:ea typeface="Calibri" panose="020F0502020204030204" pitchFamily="34" charset="0"/>
                <a:cs typeface="Times New Roman" panose="02020603050405020304" pitchFamily="18" charset="0"/>
              </a:rPr>
              <a:t>Clinical</a:t>
            </a:r>
            <a:r>
              <a:rPr lang="es-ES" sz="2000" dirty="0">
                <a:latin typeface="Calibri" panose="020F0502020204030204" pitchFamily="34" charset="0"/>
                <a:ea typeface="Calibri" panose="020F0502020204030204" pitchFamily="34" charset="0"/>
                <a:cs typeface="Times New Roman" panose="02020603050405020304" pitchFamily="18" charset="0"/>
              </a:rPr>
              <a:t> trial”, 61 artículos. Al añadir únicamente el filtro “</a:t>
            </a:r>
            <a:r>
              <a:rPr lang="es-ES" sz="2000" dirty="0" err="1">
                <a:latin typeface="Calibri" panose="020F0502020204030204" pitchFamily="34" charset="0"/>
                <a:ea typeface="Calibri" panose="020F0502020204030204" pitchFamily="34" charset="0"/>
                <a:cs typeface="Times New Roman" panose="02020603050405020304" pitchFamily="18" charset="0"/>
              </a:rPr>
              <a:t>Observational</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err="1">
                <a:latin typeface="Calibri" panose="020F0502020204030204" pitchFamily="34" charset="0"/>
                <a:ea typeface="Calibri" panose="020F0502020204030204" pitchFamily="34" charset="0"/>
                <a:cs typeface="Times New Roman" panose="02020603050405020304" pitchFamily="18" charset="0"/>
              </a:rPr>
              <a:t>study</a:t>
            </a:r>
            <a:r>
              <a:rPr lang="es-ES" sz="2000" dirty="0">
                <a:latin typeface="Calibri" panose="020F0502020204030204" pitchFamily="34" charset="0"/>
                <a:ea typeface="Calibri" panose="020F0502020204030204" pitchFamily="34" charset="0"/>
                <a:cs typeface="Times New Roman" panose="02020603050405020304" pitchFamily="18" charset="0"/>
              </a:rPr>
              <a:t>”, 9 artículos</a:t>
            </a:r>
            <a:r>
              <a:rPr lang="es-ES" sz="2000" dirty="0" smtClean="0">
                <a:latin typeface="Calibri" panose="020F0502020204030204" pitchFamily="34" charset="0"/>
                <a:ea typeface="Calibri" panose="020F0502020204030204" pitchFamily="34" charset="0"/>
                <a:cs typeface="Times New Roman" panose="02020603050405020304" pitchFamily="18"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Para </a:t>
            </a:r>
            <a:r>
              <a:rPr lang="es-ES" sz="2000" dirty="0">
                <a:latin typeface="Calibri" panose="020F0502020204030204" pitchFamily="34" charset="0"/>
                <a:ea typeface="Calibri" panose="020F0502020204030204" pitchFamily="34" charset="0"/>
                <a:cs typeface="Times New Roman" panose="02020603050405020304" pitchFamily="18" charset="0"/>
              </a:rPr>
              <a:t>la posibilidad de ampliar la búsqueda a estudios de farmacovigilancia activa (para localizar efectos adversos en la vida real), practicamos un segundo motor con la siguiente estrategia de búsqueda hasta el 8-mar-2019: </a:t>
            </a:r>
            <a:r>
              <a:rPr lang="en-US" sz="1800" dirty="0" smtClean="0">
                <a:solidFill>
                  <a:srgbClr val="808000"/>
                </a:solidFill>
                <a:latin typeface="Calibri" panose="020F0502020204030204" pitchFamily="34" charset="0"/>
                <a:ea typeface="Calibri" panose="020F0502020204030204" pitchFamily="34" charset="0"/>
                <a:cs typeface="Times New Roman" panose="02020603050405020304" pitchFamily="18" charset="0"/>
              </a:rPr>
              <a:t>((</a:t>
            </a:r>
            <a:r>
              <a:rPr lang="en-US" sz="1800" dirty="0">
                <a:solidFill>
                  <a:srgbClr val="808000"/>
                </a:solidFill>
                <a:latin typeface="Calibri" panose="020F0502020204030204" pitchFamily="34" charset="0"/>
                <a:ea typeface="Calibri" panose="020F0502020204030204" pitchFamily="34" charset="0"/>
                <a:cs typeface="Times New Roman" panose="02020603050405020304" pitchFamily="18" charset="0"/>
              </a:rPr>
              <a:t>child or infant) AND (meningococcal B </a:t>
            </a:r>
            <a:r>
              <a:rPr lang="en-US" sz="1800" dirty="0" err="1">
                <a:solidFill>
                  <a:srgbClr val="808000"/>
                </a:solidFill>
                <a:latin typeface="Calibri" panose="020F0502020204030204" pitchFamily="34" charset="0"/>
                <a:ea typeface="Calibri" panose="020F0502020204030204" pitchFamily="34" charset="0"/>
                <a:cs typeface="Times New Roman" panose="02020603050405020304" pitchFamily="18" charset="0"/>
              </a:rPr>
              <a:t>vaccin</a:t>
            </a:r>
            <a:r>
              <a:rPr lang="en-US" sz="1800" dirty="0">
                <a:solidFill>
                  <a:srgbClr val="808000"/>
                </a:solidFill>
                <a:latin typeface="Calibri" panose="020F0502020204030204" pitchFamily="34" charset="0"/>
                <a:ea typeface="Calibri" panose="020F0502020204030204" pitchFamily="34" charset="0"/>
                <a:cs typeface="Times New Roman" panose="02020603050405020304" pitchFamily="18" charset="0"/>
              </a:rPr>
              <a:t>* OR *</a:t>
            </a:r>
            <a:r>
              <a:rPr lang="en-US" sz="1800" dirty="0" err="1">
                <a:solidFill>
                  <a:srgbClr val="808000"/>
                </a:solidFill>
                <a:latin typeface="Calibri" panose="020F0502020204030204" pitchFamily="34" charset="0"/>
                <a:ea typeface="Calibri" panose="020F0502020204030204" pitchFamily="34" charset="0"/>
                <a:cs typeface="Times New Roman" panose="02020603050405020304" pitchFamily="18" charset="0"/>
              </a:rPr>
              <a:t>MenB</a:t>
            </a:r>
            <a:r>
              <a:rPr lang="en-US" sz="1800" dirty="0">
                <a:solidFill>
                  <a:srgbClr val="808000"/>
                </a:solidFill>
                <a:latin typeface="Calibri" panose="020F0502020204030204" pitchFamily="34" charset="0"/>
                <a:ea typeface="Calibri" panose="020F0502020204030204" pitchFamily="34" charset="0"/>
                <a:cs typeface="Times New Roman" panose="02020603050405020304" pitchFamily="18" charset="0"/>
              </a:rPr>
              <a:t>* OR B meningococcal disease) AND (</a:t>
            </a:r>
            <a:r>
              <a:rPr lang="en-US" sz="1800" dirty="0" err="1">
                <a:solidFill>
                  <a:srgbClr val="808000"/>
                </a:solidFill>
                <a:latin typeface="Calibri" panose="020F0502020204030204" pitchFamily="34" charset="0"/>
                <a:ea typeface="Calibri" panose="020F0502020204030204" pitchFamily="34" charset="0"/>
                <a:cs typeface="Times New Roman" panose="02020603050405020304" pitchFamily="18" charset="0"/>
              </a:rPr>
              <a:t>surveillanc</a:t>
            </a:r>
            <a:r>
              <a:rPr lang="en-US" sz="1800" dirty="0">
                <a:solidFill>
                  <a:srgbClr val="808000"/>
                </a:solidFill>
                <a:latin typeface="Calibri" panose="020F0502020204030204" pitchFamily="34" charset="0"/>
                <a:ea typeface="Calibri" panose="020F0502020204030204" pitchFamily="34" charset="0"/>
                <a:cs typeface="Times New Roman" panose="02020603050405020304" pitchFamily="18" charset="0"/>
              </a:rPr>
              <a:t>*) NOT (meningococcal C</a:t>
            </a:r>
            <a:r>
              <a:rPr lang="en-US" sz="1800" dirty="0" smtClean="0">
                <a:solidFill>
                  <a:srgbClr val="808000"/>
                </a:solidFill>
                <a:latin typeface="Calibri" panose="020F0502020204030204" pitchFamily="34" charset="0"/>
                <a:ea typeface="Calibri" panose="020F0502020204030204" pitchFamily="34" charset="0"/>
                <a:cs typeface="Times New Roman" panose="02020603050405020304" pitchFamily="18" charset="0"/>
              </a:rPr>
              <a:t>*)).</a:t>
            </a:r>
            <a:r>
              <a:rPr lang="es-ES" sz="1800" dirty="0" smtClean="0">
                <a:solidFill>
                  <a:srgbClr val="8080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En </a:t>
            </a:r>
            <a:r>
              <a:rPr lang="es-ES" sz="2000" dirty="0">
                <a:latin typeface="Calibri" panose="020F0502020204030204" pitchFamily="34" charset="0"/>
                <a:ea typeface="Calibri" panose="020F0502020204030204" pitchFamily="34" charset="0"/>
                <a:cs typeface="Times New Roman" panose="02020603050405020304" pitchFamily="18" charset="0"/>
              </a:rPr>
              <a:t>la actualización a 8-mar-2019 se obtienen 234 artículos. Al añadir únicamente el filtro “</a:t>
            </a:r>
            <a:r>
              <a:rPr lang="es-ES" sz="2000" dirty="0" err="1">
                <a:latin typeface="Calibri" panose="020F0502020204030204" pitchFamily="34" charset="0"/>
                <a:ea typeface="Calibri" panose="020F0502020204030204" pitchFamily="34" charset="0"/>
                <a:cs typeface="Times New Roman" panose="02020603050405020304" pitchFamily="18" charset="0"/>
              </a:rPr>
              <a:t>Publication</a:t>
            </a:r>
            <a:r>
              <a:rPr lang="es-ES" sz="2000" dirty="0">
                <a:latin typeface="Calibri" panose="020F0502020204030204" pitchFamily="34" charset="0"/>
                <a:ea typeface="Calibri" panose="020F0502020204030204" pitchFamily="34" charset="0"/>
                <a:cs typeface="Times New Roman" panose="02020603050405020304" pitchFamily="18" charset="0"/>
              </a:rPr>
              <a:t> dates” de 1-jun-2016 a 8-mar-2019, 35 artículos. </a:t>
            </a:r>
          </a:p>
          <a:p>
            <a:pPr lvl="0" indent="449580" algn="just">
              <a:lnSpc>
                <a:spcPct val="100000"/>
              </a:lnSpc>
            </a:pPr>
            <a:r>
              <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Y </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para la posibilidad de ampliar la búsqueda del efecto real de la vacuna a estudios de coste-efectividad, practicamos un tercer motor con la siguiente estrategia de búsqueda hasta el 8-mar-2019</a:t>
            </a:r>
            <a:r>
              <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rgbClr val="808000"/>
                </a:solidFill>
                <a:latin typeface="Calibri" panose="020F0502020204030204" pitchFamily="34" charset="0"/>
                <a:ea typeface="Calibri" panose="020F0502020204030204" pitchFamily="34" charset="0"/>
                <a:cs typeface="Times New Roman" panose="02020603050405020304" pitchFamily="18" charset="0"/>
              </a:rPr>
              <a:t>((child or infant) AND (meningococcal B </a:t>
            </a:r>
            <a:r>
              <a:rPr lang="en-US" sz="1800" dirty="0" err="1">
                <a:solidFill>
                  <a:srgbClr val="808000"/>
                </a:solidFill>
                <a:latin typeface="Calibri" panose="020F0502020204030204" pitchFamily="34" charset="0"/>
                <a:ea typeface="Calibri" panose="020F0502020204030204" pitchFamily="34" charset="0"/>
                <a:cs typeface="Times New Roman" panose="02020603050405020304" pitchFamily="18" charset="0"/>
              </a:rPr>
              <a:t>vaccin</a:t>
            </a:r>
            <a:r>
              <a:rPr lang="en-US" sz="1800" dirty="0">
                <a:solidFill>
                  <a:srgbClr val="808000"/>
                </a:solidFill>
                <a:latin typeface="Calibri" panose="020F0502020204030204" pitchFamily="34" charset="0"/>
                <a:ea typeface="Calibri" panose="020F0502020204030204" pitchFamily="34" charset="0"/>
                <a:cs typeface="Times New Roman" panose="02020603050405020304" pitchFamily="18" charset="0"/>
              </a:rPr>
              <a:t>* OR *</a:t>
            </a:r>
            <a:r>
              <a:rPr lang="en-US" sz="1800" dirty="0" err="1">
                <a:solidFill>
                  <a:srgbClr val="808000"/>
                </a:solidFill>
                <a:latin typeface="Calibri" panose="020F0502020204030204" pitchFamily="34" charset="0"/>
                <a:ea typeface="Calibri" panose="020F0502020204030204" pitchFamily="34" charset="0"/>
                <a:cs typeface="Times New Roman" panose="02020603050405020304" pitchFamily="18" charset="0"/>
              </a:rPr>
              <a:t>MenB</a:t>
            </a:r>
            <a:r>
              <a:rPr lang="en-US" sz="1800" dirty="0">
                <a:solidFill>
                  <a:srgbClr val="808000"/>
                </a:solidFill>
                <a:latin typeface="Calibri" panose="020F0502020204030204" pitchFamily="34" charset="0"/>
                <a:ea typeface="Calibri" panose="020F0502020204030204" pitchFamily="34" charset="0"/>
                <a:cs typeface="Times New Roman" panose="02020603050405020304" pitchFamily="18" charset="0"/>
              </a:rPr>
              <a:t>* OR B meningococcal disease) AND </a:t>
            </a:r>
            <a:r>
              <a:rPr lang="en-US" sz="1800" dirty="0" smtClean="0">
                <a:solidFill>
                  <a:srgbClr val="808000"/>
                </a:solidFill>
                <a:latin typeface="Calibri" panose="020F0502020204030204" pitchFamily="34" charset="0"/>
                <a:ea typeface="Calibri" panose="020F0502020204030204" pitchFamily="34" charset="0"/>
                <a:cs typeface="Times New Roman" panose="02020603050405020304" pitchFamily="18" charset="0"/>
              </a:rPr>
              <a:t>(cost-</a:t>
            </a:r>
            <a:r>
              <a:rPr lang="en-US" sz="1800" dirty="0" err="1" smtClean="0">
                <a:solidFill>
                  <a:srgbClr val="808000"/>
                </a:solidFill>
                <a:latin typeface="Calibri" panose="020F0502020204030204" pitchFamily="34" charset="0"/>
                <a:ea typeface="Calibri" panose="020F0502020204030204" pitchFamily="34" charset="0"/>
                <a:cs typeface="Times New Roman" panose="02020603050405020304" pitchFamily="18" charset="0"/>
              </a:rPr>
              <a:t>effectivenesss</a:t>
            </a:r>
            <a:r>
              <a:rPr lang="en-US" sz="1800" dirty="0" smtClean="0">
                <a:solidFill>
                  <a:srgbClr val="808000"/>
                </a:solidFill>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rgbClr val="808000"/>
                </a:solidFill>
                <a:latin typeface="Calibri" panose="020F0502020204030204" pitchFamily="34" charset="0"/>
                <a:ea typeface="Calibri" panose="020F0502020204030204" pitchFamily="34" charset="0"/>
                <a:cs typeface="Times New Roman" panose="02020603050405020304" pitchFamily="18" charset="0"/>
              </a:rPr>
              <a:t>NOT (meningococcal C*)).</a:t>
            </a:r>
            <a:r>
              <a:rPr lang="es-ES" sz="1800" dirty="0">
                <a:solidFill>
                  <a:srgbClr val="8080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En </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la actualización a 8-mar-2019 se obtienen 37 artículos.</a:t>
            </a:r>
            <a:endParaRPr lang="es-ES" dirty="0"/>
          </a:p>
        </p:txBody>
      </p:sp>
    </p:spTree>
    <p:extLst>
      <p:ext uri="{BB962C8B-B14F-4D97-AF65-F5344CB8AC3E}">
        <p14:creationId xmlns:p14="http://schemas.microsoft.com/office/powerpoint/2010/main" val="12376441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01027"/>
            <a:ext cx="9952383" cy="5422693"/>
          </a:xfrm>
        </p:spPr>
        <p:txBody>
          <a:bodyPr>
            <a:normAutofit lnSpcReduction="10000"/>
          </a:bodyPr>
          <a:lstStyle/>
          <a:p>
            <a:pPr algn="just">
              <a:lnSpc>
                <a:spcPct val="100000"/>
              </a:lnSpc>
              <a:spcAft>
                <a:spcPts val="0"/>
              </a:spcAft>
            </a:pPr>
            <a:r>
              <a:rPr lang="es-ES" sz="2000" b="1" dirty="0">
                <a:solidFill>
                  <a:srgbClr val="CC0099"/>
                </a:solidFill>
                <a:latin typeface="Calibri" panose="020F0502020204030204" pitchFamily="34" charset="0"/>
                <a:ea typeface="Calibri" panose="020F0502020204030204" pitchFamily="34" charset="0"/>
                <a:cs typeface="Times New Roman" panose="02020603050405020304" pitchFamily="18" charset="0"/>
              </a:rPr>
              <a:t>ESTUDIOS INCLUIDOS Y EXCLUIDOS</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500" dirty="0">
                <a:latin typeface="Calibri" panose="020F0502020204030204" pitchFamily="34" charset="0"/>
                <a:ea typeface="Calibri" panose="020F0502020204030204" pitchFamily="34" charset="0"/>
                <a:cs typeface="Times New Roman" panose="02020603050405020304" pitchFamily="18" charset="0"/>
              </a:rPr>
              <a:t> </a:t>
            </a:r>
          </a:p>
          <a:p>
            <a:pPr indent="449580" algn="just">
              <a:lnSpc>
                <a:spcPct val="100000"/>
              </a:lnSpc>
              <a:spcAft>
                <a:spcPts val="0"/>
              </a:spcAft>
            </a:pPr>
            <a:r>
              <a:rPr lang="es-ES" sz="2000" u="sng" dirty="0">
                <a:latin typeface="Calibri" panose="020F0502020204030204" pitchFamily="34" charset="0"/>
                <a:ea typeface="Calibri" panose="020F0502020204030204" pitchFamily="34" charset="0"/>
                <a:cs typeface="Times New Roman" panose="02020603050405020304" pitchFamily="18" charset="0"/>
              </a:rPr>
              <a:t>De los 61 artículos obtenidos con el primer motor tras aplicar el filtro “</a:t>
            </a:r>
            <a:r>
              <a:rPr lang="es-ES" sz="2000" u="sng" dirty="0" err="1">
                <a:latin typeface="Calibri" panose="020F0502020204030204" pitchFamily="34" charset="0"/>
                <a:ea typeface="Calibri" panose="020F0502020204030204" pitchFamily="34" charset="0"/>
                <a:cs typeface="Times New Roman" panose="02020603050405020304" pitchFamily="18" charset="0"/>
              </a:rPr>
              <a:t>Clinical</a:t>
            </a:r>
            <a:r>
              <a:rPr lang="es-ES" sz="2000" u="sng" dirty="0">
                <a:latin typeface="Calibri" panose="020F0502020204030204" pitchFamily="34" charset="0"/>
                <a:ea typeface="Calibri" panose="020F0502020204030204" pitchFamily="34" charset="0"/>
                <a:cs typeface="Times New Roman" panose="02020603050405020304" pitchFamily="18" charset="0"/>
              </a:rPr>
              <a:t> trial”</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a) se excluyen 47</a:t>
            </a:r>
            <a:r>
              <a:rPr lang="es-ES" sz="2000" dirty="0">
                <a:latin typeface="Calibri" panose="020F0502020204030204" pitchFamily="34" charset="0"/>
                <a:ea typeface="Calibri" panose="020F0502020204030204" pitchFamily="34" charset="0"/>
                <a:cs typeface="Times New Roman" panose="02020603050405020304" pitchFamily="18" charset="0"/>
              </a:rPr>
              <a:t> por no ser ensayos clínicos, por no medir “efectividad inmunológica”, o no medir los resultados en salud de los criterios de inclusión;</a:t>
            </a:r>
            <a:r>
              <a:rPr lang="es-ES" sz="2000" b="1" dirty="0">
                <a:latin typeface="Calibri" panose="020F0502020204030204" pitchFamily="34" charset="0"/>
                <a:ea typeface="Calibri" panose="020F0502020204030204" pitchFamily="34" charset="0"/>
                <a:cs typeface="Times New Roman" panose="02020603050405020304" pitchFamily="18" charset="0"/>
              </a:rPr>
              <a:t> b)</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se incluyen 17 ensayos clínicos o estudios de extensión de ensayos clínicos</a:t>
            </a:r>
            <a:r>
              <a:rPr lang="es-ES" sz="2000" dirty="0">
                <a:latin typeface="Calibri" panose="020F0502020204030204" pitchFamily="34" charset="0"/>
                <a:ea typeface="Calibri" panose="020F0502020204030204" pitchFamily="34" charset="0"/>
                <a:cs typeface="Times New Roman" panose="02020603050405020304" pitchFamily="18" charset="0"/>
              </a:rPr>
              <a:t> porque cumplen con el criterio “efectividad inmunológica” con vacunas frente a meningococo B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(12-28)</a:t>
            </a:r>
            <a:r>
              <a:rPr lang="es-ES" sz="2000" dirty="0">
                <a:latin typeface="Calibri" panose="020F0502020204030204" pitchFamily="34" charset="0"/>
                <a:ea typeface="Calibri" panose="020F0502020204030204" pitchFamily="34" charset="0"/>
                <a:cs typeface="Times New Roman" panose="02020603050405020304" pitchFamily="18" charset="0"/>
              </a:rPr>
              <a:t>, y </a:t>
            </a:r>
            <a:r>
              <a:rPr lang="es-ES" sz="2000" b="1" dirty="0">
                <a:latin typeface="Calibri" panose="020F0502020204030204" pitchFamily="34" charset="0"/>
                <a:ea typeface="Calibri" panose="020F0502020204030204" pitchFamily="34" charset="0"/>
                <a:cs typeface="Times New Roman" panose="02020603050405020304" pitchFamily="18" charset="0"/>
              </a:rPr>
              <a:t>c)</a:t>
            </a:r>
            <a:r>
              <a:rPr lang="es-ES" sz="2000" dirty="0">
                <a:latin typeface="Calibri" panose="020F0502020204030204" pitchFamily="34" charset="0"/>
                <a:ea typeface="Calibri" panose="020F0502020204030204" pitchFamily="34" charset="0"/>
                <a:cs typeface="Times New Roman" panose="02020603050405020304" pitchFamily="18" charset="0"/>
              </a:rPr>
              <a:t> ningún ensayo clínico cumple con ninguno de los resultados en salud. </a:t>
            </a:r>
          </a:p>
          <a:p>
            <a:pPr indent="449580" algn="just">
              <a:lnSpc>
                <a:spcPct val="100000"/>
              </a:lnSpc>
              <a:spcAft>
                <a:spcPts val="0"/>
              </a:spcAft>
            </a:pPr>
            <a:r>
              <a:rPr lang="es-ES" sz="2000" u="sng" dirty="0">
                <a:latin typeface="Calibri" panose="020F0502020204030204" pitchFamily="34" charset="0"/>
                <a:ea typeface="Calibri" panose="020F0502020204030204" pitchFamily="34" charset="0"/>
                <a:cs typeface="Times New Roman" panose="02020603050405020304" pitchFamily="18" charset="0"/>
              </a:rPr>
              <a:t>De los 9 artículos obtenidos con el primer motor tras aplicar el filtro “</a:t>
            </a:r>
            <a:r>
              <a:rPr lang="es-ES" sz="2000" u="sng" dirty="0" err="1">
                <a:latin typeface="Calibri" panose="020F0502020204030204" pitchFamily="34" charset="0"/>
                <a:ea typeface="Calibri" panose="020F0502020204030204" pitchFamily="34" charset="0"/>
                <a:cs typeface="Times New Roman" panose="02020603050405020304" pitchFamily="18" charset="0"/>
              </a:rPr>
              <a:t>Observational</a:t>
            </a:r>
            <a:r>
              <a:rPr lang="es-ES" sz="2000" u="sng" dirty="0">
                <a:latin typeface="Calibri" panose="020F0502020204030204" pitchFamily="34" charset="0"/>
                <a:ea typeface="Calibri" panose="020F0502020204030204" pitchFamily="34" charset="0"/>
                <a:cs typeface="Times New Roman" panose="02020603050405020304" pitchFamily="18" charset="0"/>
              </a:rPr>
              <a:t> </a:t>
            </a:r>
            <a:r>
              <a:rPr lang="es-ES" sz="2000" u="sng" dirty="0" err="1">
                <a:latin typeface="Calibri" panose="020F0502020204030204" pitchFamily="34" charset="0"/>
                <a:ea typeface="Calibri" panose="020F0502020204030204" pitchFamily="34" charset="0"/>
                <a:cs typeface="Times New Roman" panose="02020603050405020304" pitchFamily="18" charset="0"/>
              </a:rPr>
              <a:t>study</a:t>
            </a:r>
            <a:r>
              <a:rPr lang="es-ES" sz="2000" u="sng" dirty="0">
                <a:latin typeface="Calibri" panose="020F0502020204030204" pitchFamily="34" charset="0"/>
                <a:ea typeface="Calibri" panose="020F0502020204030204" pitchFamily="34" charset="0"/>
                <a:cs typeface="Times New Roman" panose="02020603050405020304" pitchFamily="18" charset="0"/>
              </a:rPr>
              <a:t>”</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a) se excluyen 8</a:t>
            </a:r>
            <a:r>
              <a:rPr lang="es-ES" sz="2000" dirty="0">
                <a:latin typeface="Calibri" panose="020F0502020204030204" pitchFamily="34" charset="0"/>
                <a:ea typeface="Calibri" panose="020F0502020204030204" pitchFamily="34" charset="0"/>
                <a:cs typeface="Times New Roman" panose="02020603050405020304" pitchFamily="18" charset="0"/>
              </a:rPr>
              <a:t> por no ser estudios de cohortes, por no medir “efectividad inmunológica”, o no medir los resultados en salud de los criterios de inclusión; y</a:t>
            </a:r>
            <a:r>
              <a:rPr lang="es-ES" sz="2000" b="1" dirty="0">
                <a:latin typeface="Calibri" panose="020F0502020204030204" pitchFamily="34" charset="0"/>
                <a:ea typeface="Calibri" panose="020F0502020204030204" pitchFamily="34" charset="0"/>
                <a:cs typeface="Times New Roman" panose="02020603050405020304" pitchFamily="18" charset="0"/>
              </a:rPr>
              <a:t> b)</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se incluye 1 estudio de cohortes</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(29)</a:t>
            </a:r>
            <a:r>
              <a:rPr lang="es-ES" sz="2000" dirty="0">
                <a:latin typeface="Calibri" panose="020F0502020204030204" pitchFamily="34" charset="0"/>
                <a:ea typeface="Calibri" panose="020F0502020204030204" pitchFamily="34" charset="0"/>
                <a:cs typeface="Times New Roman" panose="02020603050405020304" pitchFamily="18" charset="0"/>
              </a:rPr>
              <a:t> porque mide casos de enfermedad meningocócica B.</a:t>
            </a:r>
          </a:p>
          <a:p>
            <a:pPr indent="449580" algn="just">
              <a:lnSpc>
                <a:spcPct val="100000"/>
              </a:lnSpc>
              <a:spcAft>
                <a:spcPts val="0"/>
              </a:spcAft>
            </a:pPr>
            <a:r>
              <a:rPr lang="es-ES" sz="2000" u="sng" dirty="0">
                <a:latin typeface="Calibri" panose="020F0502020204030204" pitchFamily="34" charset="0"/>
                <a:ea typeface="Calibri" panose="020F0502020204030204" pitchFamily="34" charset="0"/>
                <a:cs typeface="Times New Roman" panose="02020603050405020304" pitchFamily="18" charset="0"/>
              </a:rPr>
              <a:t>De los 35 artículos obtenidos con el segundo motor tras aplicar el filtro “</a:t>
            </a:r>
            <a:r>
              <a:rPr lang="es-ES" sz="2000" u="sng" dirty="0" err="1">
                <a:latin typeface="Calibri" panose="020F0502020204030204" pitchFamily="34" charset="0"/>
                <a:ea typeface="Calibri" panose="020F0502020204030204" pitchFamily="34" charset="0"/>
                <a:cs typeface="Times New Roman" panose="02020603050405020304" pitchFamily="18" charset="0"/>
              </a:rPr>
              <a:t>Publication</a:t>
            </a:r>
            <a:r>
              <a:rPr lang="es-ES" sz="2000" u="sng" dirty="0">
                <a:latin typeface="Calibri" panose="020F0502020204030204" pitchFamily="34" charset="0"/>
                <a:ea typeface="Calibri" panose="020F0502020204030204" pitchFamily="34" charset="0"/>
                <a:cs typeface="Times New Roman" panose="02020603050405020304" pitchFamily="18" charset="0"/>
              </a:rPr>
              <a:t> dates” de 1-jun-2016 a 8-mar-2019</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a) se incluyen 2</a:t>
            </a:r>
            <a:r>
              <a:rPr lang="es-ES" sz="2000" dirty="0">
                <a:latin typeface="Calibri" panose="020F0502020204030204" pitchFamily="34" charset="0"/>
                <a:ea typeface="Calibri" panose="020F0502020204030204" pitchFamily="34" charset="0"/>
                <a:cs typeface="Times New Roman" panose="02020603050405020304" pitchFamily="18" charset="0"/>
              </a:rPr>
              <a:t> por tratarse de informes de farmacovigilancia u otro sistema de registro de reacciones adversas por vacunas contra meningitis B en la práctica clínica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(30,31)</a:t>
            </a:r>
            <a:r>
              <a:rPr lang="es-ES" sz="2000" dirty="0">
                <a:latin typeface="Calibri" panose="020F0502020204030204" pitchFamily="34" charset="0"/>
                <a:ea typeface="Calibri" panose="020F0502020204030204" pitchFamily="34" charset="0"/>
                <a:cs typeface="Times New Roman" panose="02020603050405020304" pitchFamily="18" charset="0"/>
              </a:rPr>
              <a:t>; y b) </a:t>
            </a:r>
            <a:r>
              <a:rPr lang="es-ES" sz="2000" b="1" dirty="0">
                <a:latin typeface="Calibri" panose="020F0502020204030204" pitchFamily="34" charset="0"/>
                <a:ea typeface="Calibri" panose="020F0502020204030204" pitchFamily="34" charset="0"/>
                <a:cs typeface="Times New Roman" panose="02020603050405020304" pitchFamily="18" charset="0"/>
              </a:rPr>
              <a:t>se excluyen 33</a:t>
            </a:r>
            <a:r>
              <a:rPr lang="es-ES" sz="2000" dirty="0">
                <a:latin typeface="Calibri" panose="020F0502020204030204" pitchFamily="34" charset="0"/>
                <a:ea typeface="Calibri" panose="020F0502020204030204" pitchFamily="34" charset="0"/>
                <a:cs typeface="Times New Roman" panose="02020603050405020304" pitchFamily="18" charset="0"/>
              </a:rPr>
              <a:t> por no cumplir con los criterios del apartado incluidos.</a:t>
            </a:r>
          </a:p>
        </p:txBody>
      </p:sp>
    </p:spTree>
    <p:extLst>
      <p:ext uri="{BB962C8B-B14F-4D97-AF65-F5344CB8AC3E}">
        <p14:creationId xmlns:p14="http://schemas.microsoft.com/office/powerpoint/2010/main" val="30643413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01027"/>
            <a:ext cx="9952383" cy="5991213"/>
          </a:xfrm>
        </p:spPr>
        <p:txBody>
          <a:bodyPr>
            <a:normAutofit lnSpcReduction="10000"/>
          </a:bodyPr>
          <a:lstStyle/>
          <a:p>
            <a:pPr indent="449580" algn="just">
              <a:lnSpc>
                <a:spcPct val="110000"/>
              </a:lnSpc>
              <a:spcAft>
                <a:spcPts val="0"/>
              </a:spcAft>
            </a:pPr>
            <a:r>
              <a:rPr lang="es-ES" sz="2000" u="sng" dirty="0">
                <a:latin typeface="Calibri" panose="020F0502020204030204" pitchFamily="34" charset="0"/>
                <a:ea typeface="Calibri" panose="020F0502020204030204" pitchFamily="34" charset="0"/>
                <a:cs typeface="Times New Roman" panose="02020603050405020304" pitchFamily="18" charset="0"/>
              </a:rPr>
              <a:t>De los 37 artículos obtenidos con el tercer motor sin aplicar el filtro</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a) se excluyen directamente 26</a:t>
            </a:r>
            <a:r>
              <a:rPr lang="es-ES" sz="2000" dirty="0">
                <a:latin typeface="Calibri" panose="020F0502020204030204" pitchFamily="34" charset="0"/>
                <a:ea typeface="Calibri" panose="020F0502020204030204" pitchFamily="34" charset="0"/>
                <a:cs typeface="Times New Roman" panose="02020603050405020304" pitchFamily="18" charset="0"/>
              </a:rPr>
              <a:t> por no ser estudios de coste-efectividad; y b) </a:t>
            </a:r>
            <a:r>
              <a:rPr lang="es-ES" sz="2000" b="1" dirty="0">
                <a:latin typeface="Calibri" panose="020F0502020204030204" pitchFamily="34" charset="0"/>
                <a:ea typeface="Calibri" panose="020F0502020204030204" pitchFamily="34" charset="0"/>
                <a:cs typeface="Times New Roman" panose="02020603050405020304" pitchFamily="18" charset="0"/>
              </a:rPr>
              <a:t>se excluyen los 11</a:t>
            </a:r>
            <a:r>
              <a:rPr lang="es-ES" sz="2000" dirty="0">
                <a:latin typeface="Calibri" panose="020F0502020204030204" pitchFamily="34" charset="0"/>
                <a:ea typeface="Calibri" panose="020F0502020204030204" pitchFamily="34" charset="0"/>
                <a:cs typeface="Times New Roman" panose="02020603050405020304" pitchFamily="18" charset="0"/>
              </a:rPr>
              <a:t> restantes, pues aun siendo estudios de coste-efectividad, ninguno basa el efecto en la reducción real de casos de </a:t>
            </a:r>
            <a:r>
              <a:rPr lang="es-ES" sz="2000" dirty="0" err="1">
                <a:latin typeface="Calibri" panose="020F0502020204030204" pitchFamily="34" charset="0"/>
                <a:ea typeface="Calibri" panose="020F0502020204030204" pitchFamily="34" charset="0"/>
                <a:cs typeface="Times New Roman" panose="02020603050405020304" pitchFamily="18" charset="0"/>
              </a:rPr>
              <a:t>Enf</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err="1">
                <a:latin typeface="Calibri" panose="020F0502020204030204" pitchFamily="34" charset="0"/>
                <a:ea typeface="Calibri" panose="020F0502020204030204" pitchFamily="34" charset="0"/>
                <a:cs typeface="Times New Roman" panose="02020603050405020304" pitchFamily="18" charset="0"/>
              </a:rPr>
              <a:t>MenB</a:t>
            </a:r>
            <a:r>
              <a:rPr lang="es-ES" sz="2000" dirty="0">
                <a:latin typeface="Calibri" panose="020F0502020204030204" pitchFamily="34" charset="0"/>
                <a:ea typeface="Calibri" panose="020F0502020204030204" pitchFamily="34" charset="0"/>
                <a:cs typeface="Times New Roman" panose="02020603050405020304" pitchFamily="18" charset="0"/>
              </a:rPr>
              <a:t> con la vacuna, ya sea un “después frente a antes” o “frente a un control”, asumiendo en su lugar como efectividad el de la variable intermedia “% de vacunados con título &gt; 1:4 mediante hSBA”, o haciendo suposiciones de lo que podría ser, pero sin haberlo comprobado. </a:t>
            </a:r>
          </a:p>
          <a:p>
            <a:pPr indent="449580" algn="just">
              <a:lnSpc>
                <a:spcPct val="110000"/>
              </a:lnSpc>
            </a:pPr>
            <a:r>
              <a:rPr lang="es-ES" sz="2000" dirty="0" smtClean="0">
                <a:latin typeface="Calibri" panose="020F0502020204030204" pitchFamily="34" charset="0"/>
                <a:ea typeface="Calibri" panose="020F0502020204030204" pitchFamily="34" charset="0"/>
                <a:cs typeface="Times New Roman" panose="02020603050405020304" pitchFamily="18" charset="0"/>
              </a:rPr>
              <a:t>Posteriormente</a:t>
            </a:r>
            <a:r>
              <a:rPr lang="es-ES" sz="2000" dirty="0">
                <a:latin typeface="Calibri" panose="020F0502020204030204" pitchFamily="34" charset="0"/>
                <a:ea typeface="Calibri" panose="020F0502020204030204" pitchFamily="34" charset="0"/>
                <a:cs typeface="Times New Roman" panose="02020603050405020304" pitchFamily="18" charset="0"/>
              </a:rPr>
              <a:t>, siguiendo el esquema PICO (</a:t>
            </a:r>
            <a:r>
              <a:rPr lang="es-ES" sz="2000" dirty="0" err="1">
                <a:latin typeface="Calibri" panose="020F0502020204030204" pitchFamily="34" charset="0"/>
                <a:ea typeface="Calibri" panose="020F0502020204030204" pitchFamily="34" charset="0"/>
                <a:cs typeface="Times New Roman" panose="02020603050405020304" pitchFamily="18" charset="0"/>
              </a:rPr>
              <a:t>population</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err="1">
                <a:latin typeface="Calibri" panose="020F0502020204030204" pitchFamily="34" charset="0"/>
                <a:ea typeface="Calibri" panose="020F0502020204030204" pitchFamily="34" charset="0"/>
                <a:cs typeface="Times New Roman" panose="02020603050405020304" pitchFamily="18" charset="0"/>
              </a:rPr>
              <a:t>intervention</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err="1">
                <a:latin typeface="Calibri" panose="020F0502020204030204" pitchFamily="34" charset="0"/>
                <a:ea typeface="Calibri" panose="020F0502020204030204" pitchFamily="34" charset="0"/>
                <a:cs typeface="Times New Roman" panose="02020603050405020304" pitchFamily="18" charset="0"/>
              </a:rPr>
              <a:t>comparison</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err="1">
                <a:latin typeface="Calibri" panose="020F0502020204030204" pitchFamily="34" charset="0"/>
                <a:ea typeface="Calibri" panose="020F0502020204030204" pitchFamily="34" charset="0"/>
                <a:cs typeface="Times New Roman" panose="02020603050405020304" pitchFamily="18" charset="0"/>
              </a:rPr>
              <a:t>outcomes</a:t>
            </a:r>
            <a:r>
              <a:rPr lang="es-ES" sz="2000" dirty="0">
                <a:latin typeface="Calibri" panose="020F0502020204030204" pitchFamily="34" charset="0"/>
                <a:ea typeface="Calibri" panose="020F0502020204030204" pitchFamily="34" charset="0"/>
                <a:cs typeface="Times New Roman" panose="02020603050405020304" pitchFamily="18" charset="0"/>
              </a:rPr>
              <a:t>), de los estudios analíticos incluidos hemos resumido en las columnas de la </a:t>
            </a:r>
            <a:r>
              <a:rPr lang="es-ES"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5 </a:t>
            </a:r>
            <a:r>
              <a:rPr lang="es-ES" sz="2000" dirty="0">
                <a:latin typeface="Calibri" panose="020F0502020204030204" pitchFamily="34" charset="0"/>
                <a:ea typeface="Calibri" panose="020F0502020204030204" pitchFamily="34" charset="0"/>
                <a:cs typeface="Times New Roman" panose="02020603050405020304" pitchFamily="18" charset="0"/>
              </a:rPr>
              <a:t>la denominación del estudio clínico, la población de estudio, la intervención, la comparación y los resultados que importan a los usuarios, o los padres que les representan. Simultáneamente hemos graduado la validez de la evidencia con el sistema GRADE </a:t>
            </a:r>
            <a:r>
              <a:rPr lang="es-ES" sz="1600" dirty="0">
                <a:solidFill>
                  <a:srgbClr val="0070C0"/>
                </a:solidFill>
                <a:latin typeface="Calibri" panose="020F0502020204030204" pitchFamily="34" charset="0"/>
                <a:ea typeface="Calibri" panose="020F0502020204030204" pitchFamily="34" charset="0"/>
                <a:cs typeface="Times New Roman" panose="02020603050405020304" pitchFamily="18" charset="0"/>
              </a:rPr>
              <a:t>(32)</a:t>
            </a:r>
            <a:r>
              <a:rPr lang="es-ES" sz="2000" dirty="0">
                <a:latin typeface="Calibri" panose="020F0502020204030204" pitchFamily="34" charset="0"/>
                <a:ea typeface="Calibri" panose="020F0502020204030204" pitchFamily="34" charset="0"/>
                <a:cs typeface="Times New Roman" panose="02020603050405020304" pitchFamily="18" charset="0"/>
              </a:rPr>
              <a:t> de los ensayos clínicos en la </a:t>
            </a:r>
            <a:r>
              <a:rPr lang="es-ES"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a:t>
            </a:r>
            <a:r>
              <a:rPr lang="es-ES" sz="2000" b="1"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6 </a:t>
            </a:r>
            <a:r>
              <a:rPr lang="es-ES" sz="2000" dirty="0" smtClean="0">
                <a:latin typeface="Calibri" panose="020F0502020204030204" pitchFamily="34" charset="0"/>
                <a:ea typeface="Calibri" panose="020F0502020204030204" pitchFamily="34" charset="0"/>
                <a:cs typeface="Times New Roman" panose="02020603050405020304" pitchFamily="18" charset="0"/>
              </a:rPr>
              <a:t>(</a:t>
            </a:r>
            <a:r>
              <a:rPr lang="es-ES" sz="2000" dirty="0" smtClean="0">
                <a:latin typeface="Calibri" panose="020F0502020204030204" pitchFamily="34" charset="0"/>
                <a:ea typeface="Calibri" panose="020F0502020204030204" pitchFamily="34" charset="0"/>
                <a:cs typeface="Times New Roman" panose="02020603050405020304" pitchFamily="18" charset="0"/>
                <a:hlinkClick r:id="rId2"/>
              </a:rPr>
              <a:t>http</a:t>
            </a:r>
            <a:r>
              <a:rPr lang="es-ES" sz="2000" dirty="0">
                <a:latin typeface="Calibri" panose="020F0502020204030204" pitchFamily="34" charset="0"/>
                <a:ea typeface="Calibri" panose="020F0502020204030204" pitchFamily="34" charset="0"/>
                <a:cs typeface="Times New Roman" panose="02020603050405020304" pitchFamily="18" charset="0"/>
                <a:hlinkClick r:id="rId2"/>
              </a:rPr>
              <a:t>://</a:t>
            </a:r>
            <a:r>
              <a:rPr lang="es-ES" sz="2000" dirty="0" smtClean="0">
                <a:latin typeface="Calibri" panose="020F0502020204030204" pitchFamily="34" charset="0"/>
                <a:ea typeface="Calibri" panose="020F0502020204030204" pitchFamily="34" charset="0"/>
                <a:cs typeface="Times New Roman" panose="02020603050405020304" pitchFamily="18" charset="0"/>
                <a:hlinkClick r:id="rId2"/>
              </a:rPr>
              <a:t>evalmedicamento.weebly.com/uploads/1/0/8/6/10866180/20-tablas_de_evidencias_y_de_validez_grade_ecas_incluidos.xlsx</a:t>
            </a:r>
            <a:r>
              <a:rPr lang="es-ES" sz="2000" dirty="0" smtClean="0">
                <a:latin typeface="Calibri" panose="020F0502020204030204" pitchFamily="34" charset="0"/>
                <a:ea typeface="Calibri" panose="020F0502020204030204" pitchFamily="34" charset="0"/>
                <a:cs typeface="Times New Roman" panose="02020603050405020304" pitchFamily="18" charset="0"/>
              </a:rPr>
              <a:t>)</a:t>
            </a:r>
          </a:p>
          <a:p>
            <a:pPr indent="449580" algn="just">
              <a:lnSpc>
                <a:spcPct val="110000"/>
              </a:lnSpc>
            </a:pPr>
            <a:r>
              <a:rPr lang="es-ES" sz="2000" dirty="0" smtClean="0">
                <a:latin typeface="Calibri" panose="020F0502020204030204" pitchFamily="34" charset="0"/>
                <a:ea typeface="Calibri" panose="020F0502020204030204" pitchFamily="34" charset="0"/>
                <a:cs typeface="Times New Roman" panose="02020603050405020304" pitchFamily="18" charset="0"/>
              </a:rPr>
              <a:t>Y del </a:t>
            </a:r>
            <a:r>
              <a:rPr lang="es-ES" sz="2000" dirty="0">
                <a:latin typeface="Calibri" panose="020F0502020204030204" pitchFamily="34" charset="0"/>
                <a:ea typeface="Calibri" panose="020F0502020204030204" pitchFamily="34" charset="0"/>
                <a:cs typeface="Times New Roman" panose="02020603050405020304" pitchFamily="18" charset="0"/>
              </a:rPr>
              <a:t>estudio de cohortes en la </a:t>
            </a:r>
            <a:r>
              <a:rPr lang="es-ES"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a:t>
            </a:r>
            <a:r>
              <a:rPr lang="es-ES" sz="2000" b="1"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7  </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hlinkClick r:id="rId3"/>
              </a:rPr>
              <a:t>http</a:t>
            </a:r>
            <a:r>
              <a:rPr lang="es-ES" sz="2000" dirty="0">
                <a:latin typeface="Calibri" panose="020F0502020204030204" pitchFamily="34" charset="0"/>
                <a:ea typeface="Calibri" panose="020F0502020204030204" pitchFamily="34" charset="0"/>
                <a:cs typeface="Times New Roman" panose="02020603050405020304" pitchFamily="18" charset="0"/>
                <a:hlinkClick r:id="rId3"/>
              </a:rPr>
              <a:t>://evalmedicamento.weebly.com/uploads/1/0/8/6/10866180/20161203-tabla_pico___</a:t>
            </a:r>
            <a:r>
              <a:rPr lang="es-ES" sz="2000" dirty="0" smtClean="0">
                <a:latin typeface="Calibri" panose="020F0502020204030204" pitchFamily="34" charset="0"/>
                <a:ea typeface="Calibri" panose="020F0502020204030204" pitchFamily="34" charset="0"/>
                <a:cs typeface="Times New Roman" panose="02020603050405020304" pitchFamily="18" charset="0"/>
                <a:hlinkClick r:id="rId3"/>
              </a:rPr>
              <a:t>grad_evidencia_estret_parikh.xlsx</a:t>
            </a:r>
            <a:r>
              <a:rPr lang="es-ES" sz="2000" dirty="0" smtClean="0">
                <a:latin typeface="Calibri" panose="020F0502020204030204" pitchFamily="34" charset="0"/>
                <a:ea typeface="Calibri" panose="020F0502020204030204" pitchFamily="34" charset="0"/>
                <a:cs typeface="Times New Roman" panose="02020603050405020304" pitchFamily="18"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1493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12244"/>
            <a:ext cx="9952383" cy="5833512"/>
          </a:xfrm>
        </p:spPr>
        <p:txBody>
          <a:bodyPr>
            <a:noAutofit/>
          </a:bodyPr>
          <a:lstStyle/>
          <a:p>
            <a:pPr algn="just">
              <a:spcAft>
                <a:spcPts val="0"/>
              </a:spcAft>
            </a:pPr>
            <a:r>
              <a:rPr lang="es-ES" sz="2000" b="1" dirty="0">
                <a:solidFill>
                  <a:srgbClr val="CC0099"/>
                </a:solidFill>
                <a:latin typeface="Calibri" panose="020F0502020204030204" pitchFamily="34" charset="0"/>
                <a:ea typeface="Calibri" panose="020F0502020204030204" pitchFamily="34" charset="0"/>
                <a:cs typeface="Times New Roman" panose="02020603050405020304" pitchFamily="18" charset="0"/>
              </a:rPr>
              <a:t>RESULTADOS DE LAS VARIABLES DE BENEFICIO CON VACUNAS FRENTE AL MENINGOCOCO B</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5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A) ENFERMEDAD MENINGOCÓCICA B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smtClean="0">
                <a:latin typeface="Calibri" panose="020F0502020204030204" pitchFamily="34" charset="0"/>
                <a:ea typeface="Calibri" panose="020F0502020204030204" pitchFamily="34" charset="0"/>
                <a:cs typeface="Times New Roman" panose="02020603050405020304" pitchFamily="18" charset="0"/>
              </a:rPr>
              <a:t>1º Procedente de ensayos clínicos:</a:t>
            </a:r>
            <a:r>
              <a:rPr lang="es-ES" sz="2000" dirty="0" smtClean="0">
                <a:latin typeface="Calibri" panose="020F0502020204030204" pitchFamily="34" charset="0"/>
                <a:ea typeface="Calibri" panose="020F0502020204030204" pitchFamily="34" charset="0"/>
                <a:cs typeface="Times New Roman" panose="02020603050405020304" pitchFamily="18" charset="0"/>
              </a:rPr>
              <a:t> No hemos encontrado ningún dato en nuestra revisión.</a:t>
            </a:r>
          </a:p>
          <a:p>
            <a:pPr algn="just">
              <a:lnSpc>
                <a:spcPct val="100000"/>
              </a:lnSpc>
              <a:spcAft>
                <a:spcPts val="0"/>
              </a:spcAft>
            </a:pPr>
            <a:r>
              <a:rPr lang="es-ES" sz="2000" b="1" dirty="0" smtClean="0">
                <a:latin typeface="Calibri" panose="020F0502020204030204" pitchFamily="34" charset="0"/>
                <a:ea typeface="Calibri" panose="020F0502020204030204" pitchFamily="34" charset="0"/>
                <a:cs typeface="Times New Roman" panose="02020603050405020304" pitchFamily="18" charset="0"/>
              </a:rPr>
              <a:t>2º </a:t>
            </a:r>
            <a:r>
              <a:rPr lang="es-ES" sz="2000" b="1" dirty="0">
                <a:latin typeface="Calibri" panose="020F0502020204030204" pitchFamily="34" charset="0"/>
                <a:ea typeface="Calibri" panose="020F0502020204030204" pitchFamily="34" charset="0"/>
                <a:cs typeface="Times New Roman" panose="02020603050405020304" pitchFamily="18" charset="0"/>
              </a:rPr>
              <a:t>Procedente de estudios de cohortes:</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92D050"/>
                </a:solidFill>
                <a:latin typeface="Calibri" panose="020F0502020204030204" pitchFamily="34" charset="0"/>
                <a:ea typeface="Calibri" panose="020F0502020204030204" pitchFamily="34" charset="0"/>
                <a:cs typeface="Times New Roman" panose="02020603050405020304" pitchFamily="18" charset="0"/>
              </a:rPr>
              <a:t>Sólo hemos encontrado datos en un estudio retrospectivo de base nacional, de </a:t>
            </a:r>
            <a:r>
              <a:rPr lang="es-ES" sz="2000" dirty="0" err="1">
                <a:solidFill>
                  <a:srgbClr val="92D050"/>
                </a:solidFill>
                <a:latin typeface="Calibri" panose="020F0502020204030204" pitchFamily="34" charset="0"/>
                <a:ea typeface="Calibri" panose="020F0502020204030204" pitchFamily="34" charset="0"/>
                <a:cs typeface="Times New Roman" panose="02020603050405020304" pitchFamily="18" charset="0"/>
              </a:rPr>
              <a:t>Parikh</a:t>
            </a:r>
            <a:r>
              <a:rPr lang="es-ES" sz="2000" dirty="0">
                <a:solidFill>
                  <a:srgbClr val="92D050"/>
                </a:solidFill>
                <a:latin typeface="Calibri" panose="020F0502020204030204" pitchFamily="34" charset="0"/>
                <a:ea typeface="Calibri" panose="020F0502020204030204" pitchFamily="34" charset="0"/>
                <a:cs typeface="Times New Roman" panose="02020603050405020304" pitchFamily="18" charset="0"/>
              </a:rPr>
              <a:t> et al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(29)</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8080"/>
                </a:solidFill>
                <a:latin typeface="Calibri" panose="020F0502020204030204" pitchFamily="34" charset="0"/>
                <a:ea typeface="Calibri" panose="020F0502020204030204" pitchFamily="34" charset="0"/>
                <a:cs typeface="Times New Roman" panose="02020603050405020304" pitchFamily="18" charset="0"/>
              </a:rPr>
              <a:t>que midió el efecto de la vacuna de meningococo B tetravalente (4CMenB) en la población de 0 a 1 años de Inglaterra en 2015 tras el programa nacional de vacunación, frente a los riesgos basales de Inglaterra del período 2011-2014 sin vacuna.</a:t>
            </a:r>
          </a:p>
          <a:p>
            <a:pPr indent="449580"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Casos de Enfermedad meningocócica B: </a:t>
            </a:r>
            <a:r>
              <a:rPr lang="es-ES" sz="2000" dirty="0">
                <a:latin typeface="Calibri" panose="020F0502020204030204" pitchFamily="34" charset="0"/>
                <a:ea typeface="Calibri" panose="020F0502020204030204" pitchFamily="34" charset="0"/>
                <a:cs typeface="Times New Roman" panose="02020603050405020304" pitchFamily="18" charset="0"/>
              </a:rPr>
              <a:t>informaron 37/año (10+2 meses) en vacunados vs 63,42/año en no vacunados (que se obtiene de reducir en un -14% por la declinación entre la incidencia cruda observada en 2015-16 en niños de 1 a 5 años y la esperable matemáticamente en 2015-16 como función de tendencia de 2011 a 2014 en ese grupo etario); RR 0,58 (0,40-0,85); RAR 0,01% (0,01% a 0,002%); </a:t>
            </a:r>
            <a:r>
              <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13.834 (7.814 a 54.026) en un año</a:t>
            </a:r>
            <a:r>
              <a:rPr lang="es-ES" sz="2000" dirty="0">
                <a:latin typeface="Calibri" panose="020F0502020204030204" pitchFamily="34" charset="0"/>
                <a:ea typeface="Calibri" panose="020F0502020204030204" pitchFamily="34" charset="0"/>
                <a:cs typeface="Times New Roman" panose="02020603050405020304" pitchFamily="18" charset="0"/>
              </a:rPr>
              <a:t>, y potencia del 75%.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Mostramos </a:t>
            </a:r>
            <a:r>
              <a:rPr lang="es-ES" sz="2000" dirty="0">
                <a:latin typeface="Calibri" panose="020F0502020204030204" pitchFamily="34" charset="0"/>
                <a:ea typeface="Calibri" panose="020F0502020204030204" pitchFamily="34" charset="0"/>
                <a:cs typeface="Times New Roman" panose="02020603050405020304" pitchFamily="18" charset="0"/>
              </a:rPr>
              <a:t>exhaustivamente los cálculos en la </a:t>
            </a:r>
            <a:r>
              <a:rPr lang="es-ES"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8</a:t>
            </a:r>
            <a:r>
              <a:rPr lang="es-ES" sz="2000" dirty="0">
                <a:latin typeface="Calibri" panose="020F0502020204030204" pitchFamily="34" charset="0"/>
                <a:ea typeface="Calibri" panose="020F0502020204030204" pitchFamily="34" charset="0"/>
                <a:cs typeface="Times New Roman" panose="02020603050405020304" pitchFamily="18" charset="0"/>
              </a:rPr>
              <a:t>, con su correspondiente una hoja de información al usuario (o su representante) en las </a:t>
            </a:r>
            <a:r>
              <a:rPr lang="es-ES"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tablas 9.a</a:t>
            </a:r>
            <a:r>
              <a:rPr lang="es-ES" sz="2000" dirty="0">
                <a:latin typeface="Calibri" panose="020F0502020204030204" pitchFamily="34" charset="0"/>
                <a:ea typeface="Calibri" panose="020F0502020204030204" pitchFamily="34" charset="0"/>
                <a:cs typeface="Times New Roman" panose="02020603050405020304" pitchFamily="18" charset="0"/>
              </a:rPr>
              <a:t> y </a:t>
            </a:r>
            <a:r>
              <a:rPr lang="es-ES"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9.b</a:t>
            </a:r>
            <a:r>
              <a:rPr lang="es-ES" sz="2000"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7049627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arcador de contenido 2"/>
          <p:cNvPicPr>
            <a:picLocks noGrp="1" noChangeAspect="1"/>
          </p:cNvPicPr>
          <p:nvPr>
            <p:ph idx="1"/>
          </p:nvPr>
        </p:nvPicPr>
        <p:blipFill>
          <a:blip r:embed="rId2"/>
          <a:stretch>
            <a:fillRect/>
          </a:stretch>
        </p:blipFill>
        <p:spPr>
          <a:xfrm>
            <a:off x="181245" y="557031"/>
            <a:ext cx="11688355" cy="5046935"/>
          </a:xfrm>
          <a:prstGeom prst="rect">
            <a:avLst/>
          </a:prstGeom>
        </p:spPr>
      </p:pic>
    </p:spTree>
    <p:extLst>
      <p:ext uri="{BB962C8B-B14F-4D97-AF65-F5344CB8AC3E}">
        <p14:creationId xmlns:p14="http://schemas.microsoft.com/office/powerpoint/2010/main" val="13295000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arcador de contenido 2"/>
          <p:cNvPicPr>
            <a:picLocks noGrp="1" noChangeAspect="1"/>
          </p:cNvPicPr>
          <p:nvPr>
            <p:ph idx="1"/>
          </p:nvPr>
        </p:nvPicPr>
        <p:blipFill>
          <a:blip r:embed="rId2"/>
          <a:stretch>
            <a:fillRect/>
          </a:stretch>
        </p:blipFill>
        <p:spPr>
          <a:xfrm>
            <a:off x="239324" y="623841"/>
            <a:ext cx="11802090" cy="5724708"/>
          </a:xfrm>
          <a:prstGeom prst="rect">
            <a:avLst/>
          </a:prstGeom>
        </p:spPr>
      </p:pic>
    </p:spTree>
    <p:extLst>
      <p:ext uri="{BB962C8B-B14F-4D97-AF65-F5344CB8AC3E}">
        <p14:creationId xmlns:p14="http://schemas.microsoft.com/office/powerpoint/2010/main" val="2573361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01027"/>
            <a:ext cx="9952383" cy="5422693"/>
          </a:xfrm>
        </p:spPr>
        <p:txBody>
          <a:bodyPr>
            <a:normAutofit/>
          </a:bodyPr>
          <a:lstStyle/>
          <a:p>
            <a:pPr algn="just">
              <a:lnSpc>
                <a:spcPct val="100000"/>
              </a:lnSpc>
              <a:spcAft>
                <a:spcPts val="0"/>
              </a:spcAft>
            </a:pPr>
            <a:r>
              <a:rPr lang="es-ES" sz="2000" b="1" dirty="0">
                <a:solidFill>
                  <a:srgbClr val="CC0099"/>
                </a:solidFill>
                <a:latin typeface="Calibri" panose="020F0502020204030204" pitchFamily="34" charset="0"/>
                <a:ea typeface="Calibri" panose="020F0502020204030204" pitchFamily="34" charset="0"/>
                <a:cs typeface="Times New Roman" panose="02020603050405020304" pitchFamily="18" charset="0"/>
              </a:rPr>
              <a:t>INTRODUCCIÓN</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i="1" dirty="0">
                <a:latin typeface="Calibri" panose="020F0502020204030204" pitchFamily="34" charset="0"/>
                <a:ea typeface="Calibri" panose="020F0502020204030204" pitchFamily="34" charset="0"/>
                <a:cs typeface="Times New Roman" panose="02020603050405020304" pitchFamily="18" charset="0"/>
              </a:rPr>
              <a:t>Neisseria meningitidis</a:t>
            </a:r>
            <a:r>
              <a:rPr lang="es-ES" sz="2000" dirty="0">
                <a:latin typeface="Calibri" panose="020F0502020204030204" pitchFamily="34" charset="0"/>
                <a:ea typeface="Calibri" panose="020F0502020204030204" pitchFamily="34" charset="0"/>
                <a:cs typeface="Times New Roman" panose="02020603050405020304" pitchFamily="18" charset="0"/>
              </a:rPr>
              <a:t> es </a:t>
            </a:r>
            <a:r>
              <a:rPr lang="es-ES" sz="2000" dirty="0" smtClean="0">
                <a:latin typeface="Calibri" panose="020F0502020204030204" pitchFamily="34" charset="0"/>
                <a:ea typeface="Calibri" panose="020F0502020204030204" pitchFamily="34" charset="0"/>
                <a:cs typeface="Times New Roman" panose="02020603050405020304" pitchFamily="18" charset="0"/>
              </a:rPr>
              <a:t>la bacteria responsable </a:t>
            </a:r>
            <a:r>
              <a:rPr lang="es-ES" sz="2000" dirty="0">
                <a:latin typeface="Calibri" panose="020F0502020204030204" pitchFamily="34" charset="0"/>
                <a:ea typeface="Calibri" panose="020F0502020204030204" pitchFamily="34" charset="0"/>
                <a:cs typeface="Times New Roman" panose="02020603050405020304" pitchFamily="18" charset="0"/>
              </a:rPr>
              <a:t>de la enfermedad meningocócica invasiva (EMI), que afecta </a:t>
            </a:r>
            <a:r>
              <a:rPr lang="es-ES" sz="2000" dirty="0" smtClean="0">
                <a:latin typeface="Calibri" panose="020F0502020204030204" pitchFamily="34" charset="0"/>
                <a:ea typeface="Calibri" panose="020F0502020204030204" pitchFamily="34" charset="0"/>
                <a:cs typeface="Times New Roman" panose="02020603050405020304" pitchFamily="18" charset="0"/>
              </a:rPr>
              <a:t>mayoritariamente </a:t>
            </a:r>
            <a:r>
              <a:rPr lang="es-ES" sz="2000" dirty="0">
                <a:latin typeface="Calibri" panose="020F0502020204030204" pitchFamily="34" charset="0"/>
                <a:ea typeface="Calibri" panose="020F0502020204030204" pitchFamily="34" charset="0"/>
                <a:cs typeface="Times New Roman" panose="02020603050405020304" pitchFamily="18" charset="0"/>
              </a:rPr>
              <a:t>a niños entre los 3 y 12 meses de edad, seguidos por el grupo de adolescentes.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De </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los 13 serogrupos conocidos de </a:t>
            </a:r>
            <a:r>
              <a:rPr lang="es-ES" sz="2000" i="1" dirty="0">
                <a:solidFill>
                  <a:srgbClr val="00B0F0"/>
                </a:solidFill>
                <a:latin typeface="Calibri" panose="020F0502020204030204" pitchFamily="34" charset="0"/>
                <a:ea typeface="Calibri" panose="020F0502020204030204" pitchFamily="34" charset="0"/>
                <a:cs typeface="Times New Roman" panose="02020603050405020304" pitchFamily="18" charset="0"/>
              </a:rPr>
              <a:t>N. meningitidis</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C00000"/>
                </a:solidFill>
                <a:latin typeface="Calibri" panose="020F0502020204030204" pitchFamily="34" charset="0"/>
                <a:ea typeface="Calibri" panose="020F0502020204030204" pitchFamily="34" charset="0"/>
                <a:cs typeface="Times New Roman" panose="02020603050405020304" pitchFamily="18" charset="0"/>
              </a:rPr>
              <a:t>sólo seis </a:t>
            </a:r>
            <a:r>
              <a:rPr lang="es-ES" sz="2000" dirty="0">
                <a:solidFill>
                  <a:srgbClr val="CC0000"/>
                </a:solidFill>
                <a:latin typeface="Calibri" panose="020F0502020204030204" pitchFamily="34" charset="0"/>
                <a:ea typeface="Calibri" panose="020F0502020204030204" pitchFamily="34" charset="0"/>
                <a:cs typeface="Times New Roman" panose="02020603050405020304" pitchFamily="18" charset="0"/>
              </a:rPr>
              <a:t>(A, B, C, W-135, X e Y) se han identificado como responsables de EMI</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la cual es </a:t>
            </a:r>
            <a:r>
              <a:rPr lang="es-ES" sz="2000" dirty="0">
                <a:latin typeface="Calibri" panose="020F0502020204030204" pitchFamily="34" charset="0"/>
                <a:ea typeface="Calibri" panose="020F0502020204030204" pitchFamily="34" charset="0"/>
                <a:cs typeface="Times New Roman" panose="02020603050405020304" pitchFamily="18" charset="0"/>
              </a:rPr>
              <a:t>de alta gravedad, mortalidad y con posibilidad de dejar secuelas, cuya causa principal actualmente es el serogrupo B en la franja etaria de 0 a 4 años.</a:t>
            </a:r>
          </a:p>
          <a:p>
            <a:pPr algn="just"/>
            <a:endParaRPr lang="es-ES" dirty="0"/>
          </a:p>
        </p:txBody>
      </p:sp>
    </p:spTree>
    <p:extLst>
      <p:ext uri="{BB962C8B-B14F-4D97-AF65-F5344CB8AC3E}">
        <p14:creationId xmlns:p14="http://schemas.microsoft.com/office/powerpoint/2010/main" val="40031833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12244"/>
            <a:ext cx="9952383" cy="5833512"/>
          </a:xfrm>
        </p:spPr>
        <p:txBody>
          <a:bodyPr>
            <a:noAutofit/>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B) MORTALIDAD POR ENFERMEDAD MENINGOCÓCICA INVASIVA, </a:t>
            </a:r>
            <a:r>
              <a:rPr lang="es-ES" sz="2000" b="1" dirty="0" smtClean="0">
                <a:latin typeface="Calibri" panose="020F0502020204030204" pitchFamily="34" charset="0"/>
                <a:ea typeface="Calibri" panose="020F0502020204030204" pitchFamily="34" charset="0"/>
                <a:cs typeface="Times New Roman" panose="02020603050405020304" pitchFamily="18" charset="0"/>
              </a:rPr>
              <a:t>MORTALIDAD </a:t>
            </a:r>
            <a:r>
              <a:rPr lang="es-ES" sz="2000" b="1" dirty="0">
                <a:latin typeface="Calibri" panose="020F0502020204030204" pitchFamily="34" charset="0"/>
                <a:ea typeface="Calibri" panose="020F0502020204030204" pitchFamily="34" charset="0"/>
                <a:cs typeface="Times New Roman" panose="02020603050405020304" pitchFamily="18" charset="0"/>
              </a:rPr>
              <a:t>POR ENFERMEDAD MENINGÓCICA B, MORTALIDAD POR CUALQUIER CAUSA.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No hemos encontrado ningún ensayo clínico ni estudio de cohortes que informe de la asociación entre la vacuna y ningún tipo de mortalidad.</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C) SECUELAS EN LOS SUPERVIVIENTES DE ENFERMEDAD MENINGÓCICA B.</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No hemos encontrado ningún ensayo clínico ni estudio de cohortes que informe de la reducción de secuelas en los supervivientes de enfermedad meningocócica B.</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9656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067557" y="499180"/>
            <a:ext cx="9952383" cy="6058373"/>
          </a:xfrm>
        </p:spPr>
        <p:txBody>
          <a:bodyPr>
            <a:noAutofit/>
          </a:bodyPr>
          <a:lstStyle/>
          <a:p>
            <a:pPr algn="just">
              <a:lnSpc>
                <a:spcPct val="100000"/>
              </a:lnSpc>
              <a:spcAft>
                <a:spcPts val="0"/>
              </a:spcAft>
            </a:pPr>
            <a:r>
              <a:rPr lang="es-ES" sz="2000" b="1" dirty="0">
                <a:solidFill>
                  <a:srgbClr val="CC0099"/>
                </a:solidFill>
                <a:latin typeface="Calibri" panose="020F0502020204030204" pitchFamily="34" charset="0"/>
                <a:ea typeface="Calibri" panose="020F0502020204030204" pitchFamily="34" charset="0"/>
                <a:cs typeface="Times New Roman" panose="02020603050405020304" pitchFamily="18" charset="0"/>
              </a:rPr>
              <a:t>EFECTOS ADVERSOS GRAVES</a:t>
            </a:r>
            <a:r>
              <a:rPr lang="es-ES" sz="20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es-ES" sz="2000" b="1" dirty="0">
                <a:solidFill>
                  <a:srgbClr val="CC0099"/>
                </a:solidFill>
                <a:latin typeface="Calibri" panose="020F0502020204030204" pitchFamily="34" charset="0"/>
                <a:ea typeface="Calibri" panose="020F0502020204030204" pitchFamily="34" charset="0"/>
                <a:cs typeface="Times New Roman" panose="02020603050405020304" pitchFamily="18" charset="0"/>
              </a:rPr>
              <a:t>Y MODERADOS</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1º Procedentes de los estudios de cohortes:</a:t>
            </a:r>
            <a:r>
              <a:rPr lang="es-ES" sz="2000" dirty="0">
                <a:latin typeface="Calibri" panose="020F0502020204030204" pitchFamily="34" charset="0"/>
                <a:ea typeface="Calibri" panose="020F0502020204030204" pitchFamily="34" charset="0"/>
                <a:cs typeface="Times New Roman" panose="02020603050405020304" pitchFamily="18" charset="0"/>
              </a:rPr>
              <a:t> No hemos encontrado ningún dato en nuestra revisión.</a:t>
            </a:r>
          </a:p>
          <a:p>
            <a:pPr algn="just">
              <a:lnSpc>
                <a:spcPct val="100000"/>
              </a:lnSpc>
              <a:spcAft>
                <a:spcPts val="0"/>
              </a:spcAft>
            </a:pPr>
            <a:r>
              <a:rPr lang="es-ES" sz="2000" b="1" dirty="0" smtClean="0">
                <a:latin typeface="Calibri" panose="020F0502020204030204" pitchFamily="34" charset="0"/>
                <a:ea typeface="Calibri" panose="020F0502020204030204" pitchFamily="34" charset="0"/>
                <a:cs typeface="Times New Roman" panose="02020603050405020304" pitchFamily="18" charset="0"/>
              </a:rPr>
              <a:t>2º </a:t>
            </a:r>
            <a:r>
              <a:rPr lang="es-ES" sz="2000" b="1" dirty="0">
                <a:latin typeface="Calibri" panose="020F0502020204030204" pitchFamily="34" charset="0"/>
                <a:ea typeface="Calibri" panose="020F0502020204030204" pitchFamily="34" charset="0"/>
                <a:cs typeface="Times New Roman" panose="02020603050405020304" pitchFamily="18" charset="0"/>
              </a:rPr>
              <a:t>Procedentes de los ensayos clínicos:</a:t>
            </a:r>
            <a:r>
              <a:rPr lang="es-ES" sz="2000" dirty="0">
                <a:latin typeface="Calibri" panose="020F0502020204030204" pitchFamily="34" charset="0"/>
                <a:ea typeface="Calibri" panose="020F0502020204030204" pitchFamily="34" charset="0"/>
                <a:cs typeface="Times New Roman" panose="02020603050405020304" pitchFamily="18" charset="0"/>
              </a:rPr>
              <a:t> Por la conveniencia de complementarlos con el apartado siguiente, se comentan conjuntamente en la discusión.</a:t>
            </a:r>
          </a:p>
          <a:p>
            <a:pPr algn="just">
              <a:lnSpc>
                <a:spcPct val="100000"/>
              </a:lnSpc>
              <a:spcAft>
                <a:spcPts val="0"/>
              </a:spcAft>
            </a:pPr>
            <a:r>
              <a:rPr lang="es-ES" sz="2000" b="1" dirty="0" smtClean="0">
                <a:latin typeface="Calibri" panose="020F0502020204030204" pitchFamily="34" charset="0"/>
                <a:ea typeface="Calibri" panose="020F0502020204030204" pitchFamily="34" charset="0"/>
                <a:cs typeface="Times New Roman" panose="02020603050405020304" pitchFamily="18" charset="0"/>
              </a:rPr>
              <a:t>3º </a:t>
            </a:r>
            <a:r>
              <a:rPr lang="es-ES" sz="2000" b="1" dirty="0">
                <a:latin typeface="Calibri" panose="020F0502020204030204" pitchFamily="34" charset="0"/>
                <a:ea typeface="Calibri" panose="020F0502020204030204" pitchFamily="34" charset="0"/>
                <a:cs typeface="Times New Roman" panose="02020603050405020304" pitchFamily="18" charset="0"/>
              </a:rPr>
              <a:t>Procedentes de los estudios de farmacovigilancia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1) Bryan 2018:</a:t>
            </a:r>
            <a:r>
              <a:rPr lang="es-ES" sz="2000" dirty="0">
                <a:latin typeface="Calibri" panose="020F0502020204030204" pitchFamily="34" charset="0"/>
                <a:ea typeface="Calibri" panose="020F0502020204030204" pitchFamily="34" charset="0"/>
                <a:cs typeface="Times New Roman" panose="02020603050405020304" pitchFamily="18" charset="0"/>
              </a:rPr>
              <a:t> En el Reino Unido, desde el 1 de septiembre de 2015 hasta el 31 de mayo de 2017, aproximadamente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1,2 millones de niños </a:t>
            </a:r>
            <a:r>
              <a:rPr lang="es-ES" sz="2000" dirty="0">
                <a:latin typeface="Calibri" panose="020F0502020204030204" pitchFamily="34" charset="0"/>
                <a:ea typeface="Calibri" panose="020F0502020204030204" pitchFamily="34" charset="0"/>
                <a:cs typeface="Times New Roman" panose="02020603050405020304" pitchFamily="18" charset="0"/>
              </a:rPr>
              <a:t>de 2 a 18 meses recibieron aproximadamente 3 millones de dosis de </a:t>
            </a:r>
            <a:r>
              <a:rPr lang="es-ES" sz="2000" u="sng" dirty="0">
                <a:solidFill>
                  <a:srgbClr val="008080"/>
                </a:solidFill>
                <a:latin typeface="Calibri" panose="020F0502020204030204" pitchFamily="34" charset="0"/>
                <a:ea typeface="Calibri" panose="020F0502020204030204" pitchFamily="34" charset="0"/>
                <a:cs typeface="Times New Roman" panose="02020603050405020304" pitchFamily="18" charset="0"/>
              </a:rPr>
              <a:t>4CMenB</a:t>
            </a:r>
            <a:r>
              <a:rPr lang="es-ES" sz="2000" dirty="0">
                <a:latin typeface="Calibri" panose="020F0502020204030204" pitchFamily="34" charset="0"/>
                <a:ea typeface="Calibri" panose="020F0502020204030204" pitchFamily="34" charset="0"/>
                <a:cs typeface="Times New Roman" panose="02020603050405020304" pitchFamily="18" charset="0"/>
              </a:rPr>
              <a:t>. Se recibieron </a:t>
            </a:r>
            <a:r>
              <a:rPr lang="es-ES"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902 informes de sospechas </a:t>
            </a:r>
            <a:r>
              <a:rPr lang="es-ES" sz="2000" dirty="0">
                <a:latin typeface="Calibri" panose="020F0502020204030204" pitchFamily="34" charset="0"/>
                <a:ea typeface="Calibri" panose="020F0502020204030204" pitchFamily="34" charset="0"/>
                <a:cs typeface="Times New Roman" panose="02020603050405020304" pitchFamily="18" charset="0"/>
              </a:rPr>
              <a:t>de reacciones adversas a través del plan de tarjeta amarilla del Reino Unido, de los cuales </a:t>
            </a:r>
            <a:r>
              <a:rPr lang="es-ES" sz="2000" dirty="0">
                <a:solidFill>
                  <a:srgbClr val="FF66CC"/>
                </a:solidFill>
                <a:latin typeface="Calibri" panose="020F0502020204030204" pitchFamily="34" charset="0"/>
                <a:ea typeface="Calibri" panose="020F0502020204030204" pitchFamily="34" charset="0"/>
                <a:cs typeface="Times New Roman" panose="02020603050405020304" pitchFamily="18" charset="0"/>
              </a:rPr>
              <a:t>366 (41%) estaban relacionados con reacciones locales</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C00000"/>
                </a:solidFill>
                <a:latin typeface="Calibri" panose="020F0502020204030204" pitchFamily="34" charset="0"/>
                <a:ea typeface="Calibri" panose="020F0502020204030204" pitchFamily="34" charset="0"/>
                <a:cs typeface="Times New Roman" panose="02020603050405020304" pitchFamily="18" charset="0"/>
              </a:rPr>
              <a:t>y </a:t>
            </a:r>
            <a:r>
              <a:rPr lang="es-ES" sz="2000" dirty="0">
                <a:solidFill>
                  <a:schemeClr val="accent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364 (40%) relacionados con </a:t>
            </a:r>
            <a:r>
              <a:rPr lang="es-ES" sz="2000" dirty="0" smtClean="0">
                <a:solidFill>
                  <a:schemeClr val="accent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fiebre</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El único hallazgo inesperado fue que </a:t>
            </a:r>
            <a:r>
              <a:rPr lang="es-ES" sz="2000" dirty="0">
                <a:solidFill>
                  <a:srgbClr val="FF66CC"/>
                </a:solidFill>
                <a:latin typeface="Calibri" panose="020F0502020204030204" pitchFamily="34" charset="0"/>
                <a:ea typeface="Calibri" panose="020F0502020204030204" pitchFamily="34" charset="0"/>
                <a:cs typeface="Times New Roman" panose="02020603050405020304" pitchFamily="18" charset="0"/>
              </a:rPr>
              <a:t>160 informes de reacciones locales describieron un nódulo persistente en el lugar de la inyección</a:t>
            </a:r>
            <a:r>
              <a:rPr lang="es-ES" sz="2000" dirty="0">
                <a:latin typeface="Calibri" panose="020F0502020204030204" pitchFamily="34" charset="0"/>
                <a:ea typeface="Calibri" panose="020F0502020204030204" pitchFamily="34" charset="0"/>
                <a:cs typeface="Times New Roman" panose="02020603050405020304" pitchFamily="18" charset="0"/>
              </a:rPr>
              <a:t>, generalmente sin otros síntomas locales. </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Hubo 55 (6%) informes de convulsiones, con una proporción </a:t>
            </a:r>
            <a:r>
              <a:rPr lang="es-ES" sz="2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observada/esperada </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ajustada por edad de 0,13 </a:t>
            </a:r>
            <a:r>
              <a:rPr lang="es-ES" sz="2000" dirty="0">
                <a:latin typeface="Calibri" panose="020F0502020204030204" pitchFamily="34" charset="0"/>
                <a:ea typeface="Calibri" panose="020F0502020204030204" pitchFamily="34" charset="0"/>
                <a:cs typeface="Times New Roman" panose="02020603050405020304" pitchFamily="18" charset="0"/>
              </a:rPr>
              <a:t>(IC 95%: 0,10-0,17</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r>
              <a:rPr lang="es-ES" sz="2000" dirty="0" smtClean="0">
                <a:solidFill>
                  <a:srgbClr val="CC00FF"/>
                </a:solidFill>
                <a:latin typeface="Calibri" panose="020F0502020204030204" pitchFamily="34" charset="0"/>
                <a:ea typeface="Calibri" panose="020F0502020204030204" pitchFamily="34" charset="0"/>
                <a:cs typeface="Times New Roman" panose="02020603050405020304" pitchFamily="18" charset="0"/>
              </a:rPr>
              <a:t>(../..)</a:t>
            </a:r>
            <a:endParaRPr lang="es-ES" sz="2000" dirty="0">
              <a:solidFill>
                <a:srgbClr val="CC00FF"/>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82644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067557" y="499180"/>
            <a:ext cx="9952383" cy="6058373"/>
          </a:xfrm>
        </p:spPr>
        <p:txBody>
          <a:bodyPr>
            <a:noAutofit/>
          </a:bodyPr>
          <a:lstStyle/>
          <a:p>
            <a:pPr algn="just">
              <a:lnSpc>
                <a:spcPct val="100000"/>
              </a:lnSpc>
              <a:spcAft>
                <a:spcPts val="0"/>
              </a:spcAft>
            </a:pPr>
            <a:r>
              <a:rPr lang="es-ES" sz="2000" dirty="0" smtClean="0">
                <a:solidFill>
                  <a:srgbClr val="CC00FF"/>
                </a:solidFill>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Los </a:t>
            </a:r>
            <a:r>
              <a:rPr lang="es-ES" sz="2000" dirty="0">
                <a:latin typeface="Calibri" panose="020F0502020204030204" pitchFamily="34" charset="0"/>
                <a:ea typeface="Calibri" panose="020F0502020204030204" pitchFamily="34" charset="0"/>
                <a:cs typeface="Times New Roman" panose="02020603050405020304" pitchFamily="18" charset="0"/>
              </a:rPr>
              <a:t>análisis ecológicos encontraron tasas similares de convulsiones dentro de los 7 días de la inmunización de rutina en los períodos anteriores y posteriores a la introducción de 4CMenB, </a:t>
            </a:r>
            <a:r>
              <a:rPr lang="es-ES" sz="2000" dirty="0" smtClean="0">
                <a:latin typeface="Calibri" panose="020F0502020204030204" pitchFamily="34" charset="0"/>
                <a:ea typeface="Calibri" panose="020F0502020204030204" pitchFamily="34" charset="0"/>
                <a:cs typeface="Times New Roman" panose="02020603050405020304" pitchFamily="18" charset="0"/>
              </a:rPr>
              <a:t>con una proporción observada/esperada de </a:t>
            </a:r>
            <a:r>
              <a:rPr lang="es-ES" sz="2000" dirty="0">
                <a:latin typeface="Calibri" panose="020F0502020204030204" pitchFamily="34" charset="0"/>
                <a:ea typeface="Calibri" panose="020F0502020204030204" pitchFamily="34" charset="0"/>
                <a:cs typeface="Times New Roman" panose="02020603050405020304" pitchFamily="18" charset="0"/>
              </a:rPr>
              <a:t>1,30 (IC 95% 0,56-3,00) a la edad de 2 meses, 1,53 (0,49-4,74) a la edad de 4 meses y 1,26 (0,69-2,32) a la edad de 12 meses. </a:t>
            </a:r>
            <a:r>
              <a:rPr lang="es-ES"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De los 902 informes</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tres (&lt;1%) fueron de la enfermedad de Kawasaki (proporción </a:t>
            </a:r>
            <a:r>
              <a:rPr lang="es-ES" sz="2000" dirty="0" smtClean="0">
                <a:solidFill>
                  <a:srgbClr val="FF0066"/>
                </a:solidFill>
                <a:latin typeface="Calibri" panose="020F0502020204030204" pitchFamily="34" charset="0"/>
                <a:ea typeface="Calibri" panose="020F0502020204030204" pitchFamily="34" charset="0"/>
                <a:cs typeface="Times New Roman" panose="02020603050405020304" pitchFamily="18" charset="0"/>
              </a:rPr>
              <a:t>observada/esperada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de 1,40, IC 95% 0,29-4,08) </a:t>
            </a:r>
            <a:r>
              <a:rPr lang="es-ES" sz="2000" dirty="0">
                <a:solidFill>
                  <a:srgbClr val="C00000"/>
                </a:solidFill>
                <a:latin typeface="Calibri" panose="020F0502020204030204" pitchFamily="34" charset="0"/>
                <a:ea typeface="Calibri" panose="020F0502020204030204" pitchFamily="34" charset="0"/>
                <a:cs typeface="Times New Roman" panose="02020603050405020304" pitchFamily="18" charset="0"/>
              </a:rPr>
              <a:t>y tres (&lt;1%) de síndrome de muerte súbita del lactante dentro de 3 días de vacunación en niños de 2 a 4 </a:t>
            </a:r>
            <a:r>
              <a:rPr lang="es-ES" sz="2000"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meses</a:t>
            </a:r>
            <a:r>
              <a:rPr lang="es-ES" sz="2000" dirty="0" smtClean="0">
                <a:solidFill>
                  <a:srgbClr val="FF0066"/>
                </a:solidFill>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0,44 (0,12-1,14</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(30)</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2) </a:t>
            </a:r>
            <a:r>
              <a:rPr lang="es-ES" sz="2000" b="1" dirty="0" err="1">
                <a:latin typeface="Calibri" panose="020F0502020204030204" pitchFamily="34" charset="0"/>
                <a:ea typeface="Calibri" panose="020F0502020204030204" pitchFamily="34" charset="0"/>
                <a:cs typeface="Times New Roman" panose="02020603050405020304" pitchFamily="18" charset="0"/>
              </a:rPr>
              <a:t>Harcourt</a:t>
            </a:r>
            <a:r>
              <a:rPr lang="es-ES" sz="2000" b="1" dirty="0">
                <a:latin typeface="Calibri" panose="020F0502020204030204" pitchFamily="34" charset="0"/>
                <a:ea typeface="Calibri" panose="020F0502020204030204" pitchFamily="34" charset="0"/>
                <a:cs typeface="Times New Roman" panose="02020603050405020304" pitchFamily="18" charset="0"/>
              </a:rPr>
              <a:t> 2018:</a:t>
            </a:r>
            <a:r>
              <a:rPr lang="es-ES" sz="2000" dirty="0">
                <a:latin typeface="Calibri" panose="020F0502020204030204" pitchFamily="34" charset="0"/>
                <a:ea typeface="Calibri" panose="020F0502020204030204" pitchFamily="34" charset="0"/>
                <a:cs typeface="Times New Roman" panose="02020603050405020304" pitchFamily="18" charset="0"/>
              </a:rPr>
              <a:t> Tras el comienzo del programa de vacunación infantil con 4CMenB en el Reino Unido las </a:t>
            </a:r>
            <a:r>
              <a:rPr lang="es-ES" sz="2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consultas por fiebre </a:t>
            </a:r>
            <a:r>
              <a:rPr lang="es-ES" sz="2000" dirty="0">
                <a:latin typeface="Calibri" panose="020F0502020204030204" pitchFamily="34" charset="0"/>
                <a:ea typeface="Calibri" panose="020F0502020204030204" pitchFamily="34" charset="0"/>
                <a:cs typeface="Times New Roman" panose="02020603050405020304" pitchFamily="18" charset="0"/>
              </a:rPr>
              <a:t>en </a:t>
            </a:r>
            <a:r>
              <a:rPr lang="es-ES" sz="2000" dirty="0">
                <a:solidFill>
                  <a:srgbClr val="66FF33"/>
                </a:solidFill>
                <a:latin typeface="Calibri" panose="020F0502020204030204" pitchFamily="34" charset="0"/>
                <a:ea typeface="Calibri" panose="020F0502020204030204" pitchFamily="34" charset="0"/>
                <a:cs typeface="Times New Roman" panose="02020603050405020304" pitchFamily="18" charset="0"/>
              </a:rPr>
              <a:t>Atención Primaria </a:t>
            </a:r>
            <a:r>
              <a:rPr lang="es-ES" sz="2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relacionadas con todas las vacunas administradas entre 7 y 10 semanas de edad</a:t>
            </a:r>
            <a:r>
              <a:rPr lang="es-ES" sz="2000" dirty="0">
                <a:latin typeface="Calibri" panose="020F0502020204030204" pitchFamily="34" charset="0"/>
                <a:ea typeface="Calibri" panose="020F0502020204030204" pitchFamily="34" charset="0"/>
                <a:cs typeface="Times New Roman" panose="02020603050405020304" pitchFamily="18" charset="0"/>
              </a:rPr>
              <a:t>, fueron </a:t>
            </a:r>
            <a:r>
              <a:rPr lang="es-ES" sz="2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1,58 veces más que en los dos años anteriores</a:t>
            </a:r>
            <a:r>
              <a:rPr lang="es-ES" sz="2000" dirty="0">
                <a:latin typeface="Calibri" panose="020F0502020204030204" pitchFamily="34" charset="0"/>
                <a:ea typeface="Calibri" panose="020F0502020204030204" pitchFamily="34" charset="0"/>
                <a:cs typeface="Times New Roman" panose="02020603050405020304" pitchFamily="18" charset="0"/>
              </a:rPr>
              <a:t>, RR 1,58 (1,22-2,05). Y en el tramo de </a:t>
            </a:r>
            <a:r>
              <a:rPr lang="es-ES" sz="2000" dirty="0">
                <a:solidFill>
                  <a:srgbClr val="FF9966"/>
                </a:solidFill>
                <a:latin typeface="Calibri" panose="020F0502020204030204" pitchFamily="34" charset="0"/>
                <a:ea typeface="Calibri" panose="020F0502020204030204" pitchFamily="34" charset="0"/>
                <a:cs typeface="Times New Roman" panose="02020603050405020304" pitchFamily="18" charset="0"/>
              </a:rPr>
              <a:t>15-18 semanas de edad, 1,47 </a:t>
            </a:r>
            <a:r>
              <a:rPr lang="es-ES" sz="2000" dirty="0">
                <a:latin typeface="Calibri" panose="020F0502020204030204" pitchFamily="34" charset="0"/>
                <a:ea typeface="Calibri" panose="020F0502020204030204" pitchFamily="34" charset="0"/>
                <a:cs typeface="Times New Roman" panose="02020603050405020304" pitchFamily="18" charset="0"/>
              </a:rPr>
              <a:t>veces más, RR 1,47 (1,17-1,86). </a:t>
            </a:r>
            <a:r>
              <a:rPr lang="es-ES" sz="2000" dirty="0">
                <a:solidFill>
                  <a:srgbClr val="FFCC00"/>
                </a:solidFill>
                <a:latin typeface="Calibri" panose="020F0502020204030204" pitchFamily="34" charset="0"/>
                <a:ea typeface="Calibri" panose="020F0502020204030204" pitchFamily="34" charset="0"/>
                <a:cs typeface="Times New Roman" panose="02020603050405020304" pitchFamily="18" charset="0"/>
              </a:rPr>
              <a:t>No hubo diferencias significativas en los niños de 0 a 6 ó de 11 a 14 semanas.</a:t>
            </a:r>
            <a:r>
              <a:rPr lang="es-ES" sz="2000" dirty="0">
                <a:latin typeface="Calibri" panose="020F0502020204030204" pitchFamily="34" charset="0"/>
                <a:ea typeface="Calibri" panose="020F0502020204030204" pitchFamily="34" charset="0"/>
                <a:cs typeface="Times New Roman" panose="02020603050405020304" pitchFamily="18" charset="0"/>
              </a:rPr>
              <a:t> La diferencia entre después y antes de la introducción de la vacuna 4CMenB en el Reino Unido se estimó en </a:t>
            </a:r>
            <a:r>
              <a:rPr lang="es-ES" sz="2000" dirty="0">
                <a:solidFill>
                  <a:srgbClr val="C00000"/>
                </a:solidFill>
                <a:latin typeface="Calibri" panose="020F0502020204030204" pitchFamily="34" charset="0"/>
                <a:ea typeface="Calibri" panose="020F0502020204030204" pitchFamily="34" charset="0"/>
                <a:cs typeface="Times New Roman" panose="02020603050405020304" pitchFamily="18" charset="0"/>
              </a:rPr>
              <a:t>1825 consultas más al año por fiebre</a:t>
            </a:r>
            <a:r>
              <a:rPr lang="es-ES" sz="2000" dirty="0">
                <a:latin typeface="Calibri" panose="020F0502020204030204" pitchFamily="34" charset="0"/>
                <a:ea typeface="Calibri" panose="020F0502020204030204" pitchFamily="34" charset="0"/>
                <a:cs typeface="Times New Roman" panose="02020603050405020304" pitchFamily="18" charset="0"/>
              </a:rPr>
              <a:t> relacionada con todas las vacunas administradas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(31)</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endParaRPr lang="es-ES" sz="2000" dirty="0">
              <a:solidFill>
                <a:srgbClr val="CC00FF"/>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757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32871" y="577557"/>
            <a:ext cx="9952383" cy="6058373"/>
          </a:xfrm>
        </p:spPr>
        <p:txBody>
          <a:bodyPr>
            <a:noAutofit/>
          </a:bodyPr>
          <a:lstStyle/>
          <a:p>
            <a:pPr algn="just">
              <a:lnSpc>
                <a:spcPct val="100000"/>
              </a:lnSpc>
              <a:spcAft>
                <a:spcPts val="0"/>
              </a:spcAft>
            </a:pPr>
            <a:r>
              <a:rPr lang="es-ES" sz="2000" b="1" dirty="0">
                <a:solidFill>
                  <a:srgbClr val="CC0099"/>
                </a:solidFill>
                <a:latin typeface="Calibri" panose="020F0502020204030204" pitchFamily="34" charset="0"/>
                <a:ea typeface="Calibri" panose="020F0502020204030204" pitchFamily="34" charset="0"/>
                <a:cs typeface="Times New Roman" panose="02020603050405020304" pitchFamily="18" charset="0"/>
              </a:rPr>
              <a:t>RESULTADOS DE LAS VARIABLES INTERMEDIAS CON VACUNAS FRENTE AL MENINGOCOCO B</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500" b="1" dirty="0">
                <a:latin typeface="Calibri" panose="020F0502020204030204" pitchFamily="34" charset="0"/>
                <a:ea typeface="Calibri" panose="020F0502020204030204" pitchFamily="34" charset="0"/>
                <a:cs typeface="Times New Roman" panose="02020603050405020304" pitchFamily="18" charset="0"/>
              </a:rPr>
              <a:t> </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TÍTULOS DE ANTICUERPOS FUNCIONALES TRAS ADMINISTRACIÓN DE 4CMenB Y SU DURACIÓN EN EL TIEMPO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Seis ensayos clínicos de nuestra revisión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(20-25)</a:t>
            </a:r>
            <a:r>
              <a:rPr lang="es-ES" sz="2000" dirty="0">
                <a:latin typeface="Calibri" panose="020F0502020204030204" pitchFamily="34" charset="0"/>
                <a:ea typeface="Calibri" panose="020F0502020204030204" pitchFamily="34" charset="0"/>
                <a:cs typeface="Times New Roman" panose="02020603050405020304" pitchFamily="18" charset="0"/>
              </a:rPr>
              <a:t> informan que tras 1 mes de la administración de la última dosis de vacuna 4CMenB se eleva el porcentaje individuos con títulos hSBA de anticuerpos protectores (como mínimo 1:4) frente a los 4 antígenos (fHbp, NadA, NHBA y PorA1.4): </a:t>
            </a:r>
            <a:r>
              <a:rPr lang="es-ES" sz="2000" b="1" dirty="0">
                <a:latin typeface="Calibri" panose="020F0502020204030204" pitchFamily="34" charset="0"/>
                <a:ea typeface="Calibri" panose="020F0502020204030204" pitchFamily="34" charset="0"/>
                <a:cs typeface="Times New Roman" panose="02020603050405020304" pitchFamily="18" charset="0"/>
              </a:rPr>
              <a:t>a)</a:t>
            </a:r>
            <a:r>
              <a:rPr lang="es-ES" sz="2000" dirty="0">
                <a:latin typeface="Calibri" panose="020F0502020204030204" pitchFamily="34" charset="0"/>
                <a:ea typeface="Calibri" panose="020F0502020204030204" pitchFamily="34" charset="0"/>
                <a:cs typeface="Times New Roman" panose="02020603050405020304" pitchFamily="18" charset="0"/>
              </a:rPr>
              <a:t> 3 dosis de 4CMenB a bebés, frente a la vacunación rutinaria, </a:t>
            </a:r>
            <a:r>
              <a:rPr lang="es-ES" sz="2000" dirty="0" err="1">
                <a:latin typeface="Calibri" panose="020F0502020204030204" pitchFamily="34" charset="0"/>
                <a:ea typeface="Calibri" panose="020F0502020204030204" pitchFamily="34" charset="0"/>
                <a:cs typeface="Times New Roman" panose="02020603050405020304" pitchFamily="18" charset="0"/>
              </a:rPr>
              <a:t>Gossger</a:t>
            </a:r>
            <a:r>
              <a:rPr lang="es-ES" sz="2000" dirty="0">
                <a:latin typeface="Calibri" panose="020F0502020204030204" pitchFamily="34" charset="0"/>
                <a:ea typeface="Calibri" panose="020F0502020204030204" pitchFamily="34" charset="0"/>
                <a:cs typeface="Times New Roman" panose="02020603050405020304" pitchFamily="18" charset="0"/>
              </a:rPr>
              <a:t> 2012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(20)</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b)</a:t>
            </a:r>
            <a:r>
              <a:rPr lang="es-ES" sz="2000" dirty="0">
                <a:latin typeface="Calibri" panose="020F0502020204030204" pitchFamily="34" charset="0"/>
                <a:ea typeface="Calibri" panose="020F0502020204030204" pitchFamily="34" charset="0"/>
                <a:cs typeface="Times New Roman" panose="02020603050405020304" pitchFamily="18" charset="0"/>
              </a:rPr>
              <a:t> 3+1 dosis de 4CMenB a bebés, con y sin paracetamol, frente a vacuna </a:t>
            </a:r>
            <a:r>
              <a:rPr lang="es-ES" sz="2000" dirty="0" err="1">
                <a:latin typeface="Calibri" panose="020F0502020204030204" pitchFamily="34" charset="0"/>
                <a:ea typeface="Calibri" panose="020F0502020204030204" pitchFamily="34" charset="0"/>
                <a:cs typeface="Times New Roman" panose="02020603050405020304" pitchFamily="18" charset="0"/>
              </a:rPr>
              <a:t>MenC</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err="1">
                <a:latin typeface="Calibri" panose="020F0502020204030204" pitchFamily="34" charset="0"/>
                <a:ea typeface="Calibri" panose="020F0502020204030204" pitchFamily="34" charset="0"/>
                <a:cs typeface="Times New Roman" panose="02020603050405020304" pitchFamily="18" charset="0"/>
              </a:rPr>
              <a:t>Prymula</a:t>
            </a:r>
            <a:r>
              <a:rPr lang="es-ES" sz="2000" dirty="0">
                <a:latin typeface="Calibri" panose="020F0502020204030204" pitchFamily="34" charset="0"/>
                <a:ea typeface="Calibri" panose="020F0502020204030204" pitchFamily="34" charset="0"/>
                <a:cs typeface="Times New Roman" panose="02020603050405020304" pitchFamily="18" charset="0"/>
              </a:rPr>
              <a:t> 2014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(21)</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c)</a:t>
            </a:r>
            <a:r>
              <a:rPr lang="es-ES" sz="2000" dirty="0">
                <a:latin typeface="Calibri" panose="020F0502020204030204" pitchFamily="34" charset="0"/>
                <a:ea typeface="Calibri" panose="020F0502020204030204" pitchFamily="34" charset="0"/>
                <a:cs typeface="Times New Roman" panose="02020603050405020304" pitchFamily="18" charset="0"/>
              </a:rPr>
              <a:t> 2 dosis de 4CMenB a adolescentes, después frente a antes de la administración, </a:t>
            </a:r>
            <a:r>
              <a:rPr lang="es-ES" sz="2000" dirty="0" err="1">
                <a:latin typeface="Calibri" panose="020F0502020204030204" pitchFamily="34" charset="0"/>
                <a:ea typeface="Calibri" panose="020F0502020204030204" pitchFamily="34" charset="0"/>
                <a:cs typeface="Times New Roman" panose="02020603050405020304" pitchFamily="18" charset="0"/>
              </a:rPr>
              <a:t>Perrett</a:t>
            </a:r>
            <a:r>
              <a:rPr lang="es-ES" sz="2000" dirty="0">
                <a:latin typeface="Calibri" panose="020F0502020204030204" pitchFamily="34" charset="0"/>
                <a:ea typeface="Calibri" panose="020F0502020204030204" pitchFamily="34" charset="0"/>
                <a:cs typeface="Times New Roman" panose="02020603050405020304" pitchFamily="18" charset="0"/>
              </a:rPr>
              <a:t> 2015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(22)</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d)</a:t>
            </a:r>
            <a:r>
              <a:rPr lang="es-ES" sz="2000" dirty="0">
                <a:latin typeface="Calibri" panose="020F0502020204030204" pitchFamily="34" charset="0"/>
                <a:ea typeface="Calibri" panose="020F0502020204030204" pitchFamily="34" charset="0"/>
                <a:cs typeface="Times New Roman" panose="02020603050405020304" pitchFamily="18" charset="0"/>
              </a:rPr>
              <a:t> 2 dosis de 4CMenB a adolescentes, frente a la vacuna cuadrivalente </a:t>
            </a:r>
            <a:r>
              <a:rPr lang="es-ES" sz="2000" dirty="0" err="1">
                <a:latin typeface="Calibri" panose="020F0502020204030204" pitchFamily="34" charset="0"/>
                <a:ea typeface="Calibri" panose="020F0502020204030204" pitchFamily="34" charset="0"/>
                <a:cs typeface="Times New Roman" panose="02020603050405020304" pitchFamily="18" charset="0"/>
              </a:rPr>
              <a:t>MenACWY</a:t>
            </a:r>
            <a:r>
              <a:rPr lang="es-ES" sz="2000" dirty="0">
                <a:latin typeface="Calibri" panose="020F0502020204030204" pitchFamily="34" charset="0"/>
                <a:ea typeface="Calibri" panose="020F0502020204030204" pitchFamily="34" charset="0"/>
                <a:cs typeface="Times New Roman" panose="02020603050405020304" pitchFamily="18" charset="0"/>
              </a:rPr>
              <a:t>, Lee 2016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(23)</a:t>
            </a:r>
            <a:r>
              <a:rPr lang="es-ES" sz="2000" dirty="0">
                <a:latin typeface="Calibri" panose="020F0502020204030204" pitchFamily="34" charset="0"/>
                <a:ea typeface="Calibri" panose="020F0502020204030204" pitchFamily="34" charset="0"/>
                <a:cs typeface="Times New Roman" panose="02020603050405020304" pitchFamily="18" charset="0"/>
              </a:rPr>
              <a:t>;</a:t>
            </a:r>
            <a:r>
              <a:rPr lang="es-ES" sz="2000" b="1" dirty="0">
                <a:latin typeface="Calibri" panose="020F0502020204030204" pitchFamily="34" charset="0"/>
                <a:ea typeface="Calibri" panose="020F0502020204030204" pitchFamily="34" charset="0"/>
                <a:cs typeface="Times New Roman" panose="02020603050405020304" pitchFamily="18" charset="0"/>
              </a:rPr>
              <a:t> e)</a:t>
            </a:r>
            <a:r>
              <a:rPr lang="es-ES" sz="2000" dirty="0">
                <a:latin typeface="Calibri" panose="020F0502020204030204" pitchFamily="34" charset="0"/>
                <a:ea typeface="Calibri" panose="020F0502020204030204" pitchFamily="34" charset="0"/>
                <a:cs typeface="Times New Roman" panose="02020603050405020304" pitchFamily="18" charset="0"/>
              </a:rPr>
              <a:t> 2+1 ó 3+1 dosis de 4CMenB a bebés, después frente a antes de la administración, </a:t>
            </a:r>
            <a:r>
              <a:rPr lang="es-ES" sz="2000" dirty="0" err="1">
                <a:latin typeface="Calibri" panose="020F0502020204030204" pitchFamily="34" charset="0"/>
                <a:ea typeface="Calibri" panose="020F0502020204030204" pitchFamily="34" charset="0"/>
                <a:cs typeface="Times New Roman" panose="02020603050405020304" pitchFamily="18" charset="0"/>
              </a:rPr>
              <a:t>Matinón</a:t>
            </a:r>
            <a:r>
              <a:rPr lang="es-ES" sz="2000" dirty="0">
                <a:latin typeface="Calibri" panose="020F0502020204030204" pitchFamily="34" charset="0"/>
                <a:ea typeface="Calibri" panose="020F0502020204030204" pitchFamily="34" charset="0"/>
                <a:cs typeface="Times New Roman" panose="02020603050405020304" pitchFamily="18" charset="0"/>
              </a:rPr>
              <a:t> 2017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(24)</a:t>
            </a:r>
            <a:r>
              <a:rPr lang="es-ES" sz="2000" dirty="0">
                <a:latin typeface="Calibri" panose="020F0502020204030204" pitchFamily="34" charset="0"/>
                <a:ea typeface="Calibri" panose="020F0502020204030204" pitchFamily="34" charset="0"/>
                <a:cs typeface="Times New Roman" panose="02020603050405020304" pitchFamily="18" charset="0"/>
              </a:rPr>
              <a:t>; y</a:t>
            </a:r>
            <a:r>
              <a:rPr lang="es-ES" sz="2000" b="1" dirty="0">
                <a:latin typeface="Calibri" panose="020F0502020204030204" pitchFamily="34" charset="0"/>
                <a:ea typeface="Calibri" panose="020F0502020204030204" pitchFamily="34" charset="0"/>
                <a:cs typeface="Times New Roman" panose="02020603050405020304" pitchFamily="18" charset="0"/>
              </a:rPr>
              <a:t> f)</a:t>
            </a:r>
            <a:r>
              <a:rPr lang="es-ES" sz="2000" dirty="0">
                <a:latin typeface="Calibri" panose="020F0502020204030204" pitchFamily="34" charset="0"/>
                <a:ea typeface="Calibri" panose="020F0502020204030204" pitchFamily="34" charset="0"/>
                <a:cs typeface="Times New Roman" panose="02020603050405020304" pitchFamily="18" charset="0"/>
              </a:rPr>
              <a:t> 3+1 dosis de 4CMenB a bebés, frente a la vacunación rutinaria, </a:t>
            </a:r>
            <a:r>
              <a:rPr lang="es-ES" sz="2000" dirty="0" err="1">
                <a:latin typeface="Calibri" panose="020F0502020204030204" pitchFamily="34" charset="0"/>
                <a:ea typeface="Calibri" panose="020F0502020204030204" pitchFamily="34" charset="0"/>
                <a:cs typeface="Times New Roman" panose="02020603050405020304" pitchFamily="18" charset="0"/>
              </a:rPr>
              <a:t>Chui</a:t>
            </a:r>
            <a:r>
              <a:rPr lang="es-ES" sz="2000" dirty="0">
                <a:latin typeface="Calibri" panose="020F0502020204030204" pitchFamily="34" charset="0"/>
                <a:ea typeface="Calibri" panose="020F0502020204030204" pitchFamily="34" charset="0"/>
                <a:cs typeface="Times New Roman" panose="02020603050405020304" pitchFamily="18" charset="0"/>
              </a:rPr>
              <a:t> 2018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(25)</a:t>
            </a:r>
            <a:r>
              <a:rPr lang="es-ES" sz="2000" dirty="0">
                <a:latin typeface="Calibri" panose="020F0502020204030204" pitchFamily="34" charset="0"/>
                <a:ea typeface="Calibri" panose="020F0502020204030204" pitchFamily="34" charset="0"/>
                <a:cs typeface="Times New Roman" panose="02020603050405020304" pitchFamily="18" charset="0"/>
              </a:rPr>
              <a:t>.</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77973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32871" y="577557"/>
            <a:ext cx="9952383" cy="6058373"/>
          </a:xfrm>
        </p:spPr>
        <p:txBody>
          <a:bodyPr>
            <a:noAutofit/>
          </a:bodyPr>
          <a:lstStyle/>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Tres estudios de extensión de ensayos clínicos de nuestra revisión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(26-28)</a:t>
            </a:r>
            <a:r>
              <a:rPr lang="es-ES" sz="2000" dirty="0">
                <a:latin typeface="Calibri" panose="020F0502020204030204" pitchFamily="34" charset="0"/>
                <a:ea typeface="Calibri" panose="020F0502020204030204" pitchFamily="34" charset="0"/>
                <a:cs typeface="Times New Roman" panose="02020603050405020304" pitchFamily="18" charset="0"/>
              </a:rPr>
              <a:t> informan que los anticuerpos postvacunales son, en general, de corta duración, y que para elevar el porcentaje de individuos con títulos protectores hace falta una nueva dosis de recuerdo (booster):</a:t>
            </a:r>
            <a:r>
              <a:rPr lang="es-ES" sz="2000" b="1" dirty="0">
                <a:latin typeface="Calibri" panose="020F0502020204030204" pitchFamily="34" charset="0"/>
                <a:ea typeface="Calibri" panose="020F0502020204030204" pitchFamily="34" charset="0"/>
                <a:cs typeface="Times New Roman" panose="02020603050405020304" pitchFamily="18" charset="0"/>
              </a:rPr>
              <a:t> a) </a:t>
            </a:r>
            <a:r>
              <a:rPr lang="es-ES" sz="2000" dirty="0">
                <a:latin typeface="Calibri" panose="020F0502020204030204" pitchFamily="34" charset="0"/>
                <a:ea typeface="Calibri" panose="020F0502020204030204" pitchFamily="34" charset="0"/>
                <a:cs typeface="Times New Roman" panose="02020603050405020304" pitchFamily="18" charset="0"/>
              </a:rPr>
              <a:t>4 dosis de 4CMenB a bebés (2, 4, 6 y 12 meses), antes frente a después de una 5º dosis (a sus 40-44 meses), </a:t>
            </a:r>
            <a:r>
              <a:rPr lang="es-ES" sz="2000" dirty="0" err="1">
                <a:latin typeface="Calibri" panose="020F0502020204030204" pitchFamily="34" charset="0"/>
                <a:ea typeface="Calibri" panose="020F0502020204030204" pitchFamily="34" charset="0"/>
                <a:cs typeface="Times New Roman" panose="02020603050405020304" pitchFamily="18" charset="0"/>
              </a:rPr>
              <a:t>Snape</a:t>
            </a:r>
            <a:r>
              <a:rPr lang="es-ES" sz="2000" dirty="0">
                <a:latin typeface="Calibri" panose="020F0502020204030204" pitchFamily="34" charset="0"/>
                <a:ea typeface="Calibri" panose="020F0502020204030204" pitchFamily="34" charset="0"/>
                <a:cs typeface="Times New Roman" panose="02020603050405020304" pitchFamily="18" charset="0"/>
              </a:rPr>
              <a:t> 2013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(26)</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b) </a:t>
            </a:r>
            <a:r>
              <a:rPr lang="es-ES" sz="2000" dirty="0">
                <a:latin typeface="Calibri" panose="020F0502020204030204" pitchFamily="34" charset="0"/>
                <a:ea typeface="Calibri" panose="020F0502020204030204" pitchFamily="34" charset="0"/>
                <a:cs typeface="Times New Roman" panose="02020603050405020304" pitchFamily="18" charset="0"/>
              </a:rPr>
              <a:t>3 dosis de 4CMenB a bebés (2, 4 y 6 meses ó 2, 3 y 4 meses), antes frente a después de una 4ª dosis (a sus 12, o 24 o 36 meses), </a:t>
            </a:r>
            <a:r>
              <a:rPr lang="es-ES" sz="2000" dirty="0" err="1">
                <a:latin typeface="Calibri" panose="020F0502020204030204" pitchFamily="34" charset="0"/>
                <a:ea typeface="Calibri" panose="020F0502020204030204" pitchFamily="34" charset="0"/>
                <a:cs typeface="Times New Roman" panose="02020603050405020304" pitchFamily="18" charset="0"/>
              </a:rPr>
              <a:t>Snape</a:t>
            </a:r>
            <a:r>
              <a:rPr lang="es-ES" sz="2000" dirty="0">
                <a:latin typeface="Calibri" panose="020F0502020204030204" pitchFamily="34" charset="0"/>
                <a:ea typeface="Calibri" panose="020F0502020204030204" pitchFamily="34" charset="0"/>
                <a:cs typeface="Times New Roman" panose="02020603050405020304" pitchFamily="18" charset="0"/>
              </a:rPr>
              <a:t> 2016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(27)</a:t>
            </a:r>
            <a:r>
              <a:rPr lang="es-ES" sz="2000" dirty="0">
                <a:latin typeface="Calibri" panose="020F0502020204030204" pitchFamily="34" charset="0"/>
                <a:ea typeface="Calibri" panose="020F0502020204030204" pitchFamily="34" charset="0"/>
                <a:cs typeface="Times New Roman" panose="02020603050405020304" pitchFamily="18" charset="0"/>
              </a:rPr>
              <a:t>; y</a:t>
            </a:r>
            <a:r>
              <a:rPr lang="es-ES" sz="2000" b="1" dirty="0">
                <a:latin typeface="Calibri" panose="020F0502020204030204" pitchFamily="34" charset="0"/>
                <a:ea typeface="Calibri" panose="020F0502020204030204" pitchFamily="34" charset="0"/>
                <a:cs typeface="Times New Roman" panose="02020603050405020304" pitchFamily="18" charset="0"/>
              </a:rPr>
              <a:t> c) </a:t>
            </a:r>
            <a:r>
              <a:rPr lang="es-ES" sz="2000" dirty="0">
                <a:latin typeface="Calibri" panose="020F0502020204030204" pitchFamily="34" charset="0"/>
                <a:ea typeface="Calibri" panose="020F0502020204030204" pitchFamily="34" charset="0"/>
                <a:cs typeface="Times New Roman" panose="02020603050405020304" pitchFamily="18" charset="0"/>
              </a:rPr>
              <a:t>2 dosis de 4CMenB a niños (12 meses), antes frente a después de una 3º dosis (a sus 48 meses), </a:t>
            </a:r>
            <a:r>
              <a:rPr lang="es-ES" sz="2000" dirty="0" err="1">
                <a:latin typeface="Calibri" panose="020F0502020204030204" pitchFamily="34" charset="0"/>
                <a:ea typeface="Calibri" panose="020F0502020204030204" pitchFamily="34" charset="0"/>
                <a:cs typeface="Times New Roman" panose="02020603050405020304" pitchFamily="18" charset="0"/>
              </a:rPr>
              <a:t>Sadarangani</a:t>
            </a:r>
            <a:r>
              <a:rPr lang="es-ES" sz="2000" dirty="0">
                <a:latin typeface="Calibri" panose="020F0502020204030204" pitchFamily="34" charset="0"/>
                <a:ea typeface="Calibri" panose="020F0502020204030204" pitchFamily="34" charset="0"/>
                <a:cs typeface="Times New Roman" panose="02020603050405020304" pitchFamily="18" charset="0"/>
              </a:rPr>
              <a:t> 2017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(28)</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Esto significa que, debido a la corta vida media de alguno de los anticuerpos postvacunales, se desconoce la duración de la protección y, por tanto, la necesidad de administrar periódicamente dosis de recuerdo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(6)</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La validez de la evidencia de este estos ensayos clínicos para esta variable intermedia es BAJA o BAJA-MODERADA, como mostramos en la </a:t>
            </a:r>
            <a:r>
              <a:rPr lang="es-ES"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a:t>
            </a:r>
            <a:r>
              <a:rPr lang="es-ES" sz="2000" b="1"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6 </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hlinkClick r:id="rId2"/>
              </a:rPr>
              <a:t>http</a:t>
            </a:r>
            <a:r>
              <a:rPr lang="es-ES" sz="2000" dirty="0">
                <a:latin typeface="Calibri" panose="020F0502020204030204" pitchFamily="34" charset="0"/>
                <a:ea typeface="Calibri" panose="020F0502020204030204" pitchFamily="34" charset="0"/>
                <a:cs typeface="Times New Roman" panose="02020603050405020304" pitchFamily="18" charset="0"/>
                <a:hlinkClick r:id="rId2"/>
              </a:rPr>
              <a:t>://</a:t>
            </a:r>
            <a:r>
              <a:rPr lang="es-ES" sz="2000" dirty="0" smtClean="0">
                <a:latin typeface="Calibri" panose="020F0502020204030204" pitchFamily="34" charset="0"/>
                <a:ea typeface="Calibri" panose="020F0502020204030204" pitchFamily="34" charset="0"/>
                <a:cs typeface="Times New Roman" panose="02020603050405020304" pitchFamily="18" charset="0"/>
                <a:hlinkClick r:id="rId2"/>
              </a:rPr>
              <a:t>evalmedicamento.weebly.com/uploads/1/0/8/6/10866180/20-tablas_de_evidencias_y_de_validez_grade_ecas_incluidos.xlsx</a:t>
            </a:r>
            <a:r>
              <a:rPr lang="es-ES" sz="2000" dirty="0" smtClean="0">
                <a:latin typeface="Calibri" panose="020F0502020204030204" pitchFamily="34" charset="0"/>
                <a:ea typeface="Calibri" panose="020F0502020204030204" pitchFamily="34" charset="0"/>
                <a:cs typeface="Times New Roman" panose="02020603050405020304" pitchFamily="18" charset="0"/>
              </a:rPr>
              <a:t>)</a:t>
            </a:r>
          </a:p>
          <a:p>
            <a:pPr indent="449580" algn="just">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16799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822961" y="577557"/>
            <a:ext cx="10262294" cy="6058373"/>
          </a:xfrm>
        </p:spPr>
        <p:txBody>
          <a:bodyPr>
            <a:noAutofit/>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TÍTULOS DE ANTICUERPOS FUNCIONALES TRAS ADMINISTRACIÓN DE MenB-FHbp Y SU DURACIÓN EN EL TIEMPO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Cinco ensayos clínicos de nuestra revisión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(29-33)</a:t>
            </a:r>
            <a:r>
              <a:rPr lang="es-ES" sz="2000" dirty="0">
                <a:latin typeface="Calibri" panose="020F0502020204030204" pitchFamily="34" charset="0"/>
                <a:ea typeface="Calibri" panose="020F0502020204030204" pitchFamily="34" charset="0"/>
                <a:cs typeface="Times New Roman" panose="02020603050405020304" pitchFamily="18" charset="0"/>
              </a:rPr>
              <a:t> informan que tras 1 mes de la administración de la última dosis de vacuna MenB-FHbp se eleva el porcentaje individuos con títulos hSBA de anticuerpos protectores: </a:t>
            </a:r>
            <a:r>
              <a:rPr lang="es-ES" sz="2000" b="1" dirty="0">
                <a:latin typeface="Calibri" panose="020F0502020204030204" pitchFamily="34" charset="0"/>
                <a:ea typeface="Calibri" panose="020F0502020204030204" pitchFamily="34" charset="0"/>
                <a:cs typeface="Times New Roman" panose="02020603050405020304" pitchFamily="18" charset="0"/>
              </a:rPr>
              <a:t>a)</a:t>
            </a:r>
            <a:r>
              <a:rPr lang="es-ES" sz="2000" dirty="0">
                <a:latin typeface="Calibri" panose="020F0502020204030204" pitchFamily="34" charset="0"/>
                <a:ea typeface="Calibri" panose="020F0502020204030204" pitchFamily="34" charset="0"/>
                <a:cs typeface="Times New Roman" panose="02020603050405020304" pitchFamily="18" charset="0"/>
              </a:rPr>
              <a:t> 3 dosis de MenB-FHbp a adolescentes, después de la 3ª dosis frente a 3ª dosis de Suero salino, utilizando 8 cepas de </a:t>
            </a:r>
            <a:r>
              <a:rPr lang="es-ES" sz="2000" dirty="0" err="1">
                <a:latin typeface="Calibri" panose="020F0502020204030204" pitchFamily="34" charset="0"/>
                <a:ea typeface="Calibri" panose="020F0502020204030204" pitchFamily="34" charset="0"/>
                <a:cs typeface="Times New Roman" panose="02020603050405020304" pitchFamily="18" charset="0"/>
              </a:rPr>
              <a:t>MenB</a:t>
            </a:r>
            <a:r>
              <a:rPr lang="es-ES" sz="2000" dirty="0">
                <a:latin typeface="Calibri" panose="020F0502020204030204" pitchFamily="34" charset="0"/>
                <a:ea typeface="Calibri" panose="020F0502020204030204" pitchFamily="34" charset="0"/>
                <a:cs typeface="Times New Roman" panose="02020603050405020304" pitchFamily="18" charset="0"/>
              </a:rPr>
              <a:t>, que expresan variantes peptídicas de la lipoproteína fHbp (rLP2086), Richmond 2012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(29)</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b)</a:t>
            </a:r>
            <a:r>
              <a:rPr lang="es-ES" sz="2000" dirty="0">
                <a:latin typeface="Calibri" panose="020F0502020204030204" pitchFamily="34" charset="0"/>
                <a:ea typeface="Calibri" panose="020F0502020204030204" pitchFamily="34" charset="0"/>
                <a:cs typeface="Times New Roman" panose="02020603050405020304" pitchFamily="18" charset="0"/>
              </a:rPr>
              <a:t> 3 dosis de MenB-FHbp a </a:t>
            </a:r>
            <a:r>
              <a:rPr lang="es-ES" sz="2000" dirty="0" err="1">
                <a:latin typeface="Calibri" panose="020F0502020204030204" pitchFamily="34" charset="0"/>
                <a:ea typeface="Calibri" panose="020F0502020204030204" pitchFamily="34" charset="0"/>
                <a:cs typeface="Times New Roman" panose="02020603050405020304" pitchFamily="18" charset="0"/>
              </a:rPr>
              <a:t>toodlers</a:t>
            </a:r>
            <a:r>
              <a:rPr lang="es-ES" sz="2000" dirty="0">
                <a:latin typeface="Calibri" panose="020F0502020204030204" pitchFamily="34" charset="0"/>
                <a:ea typeface="Calibri" panose="020F0502020204030204" pitchFamily="34" charset="0"/>
                <a:cs typeface="Times New Roman" panose="02020603050405020304" pitchFamily="18" charset="0"/>
              </a:rPr>
              <a:t> de 18 meses, después de la 3ª dosis frente a 3ª dosis de VHA, utilizando cepas A05 y B02 de </a:t>
            </a:r>
            <a:r>
              <a:rPr lang="es-ES" sz="2000" dirty="0" err="1">
                <a:latin typeface="Calibri" panose="020F0502020204030204" pitchFamily="34" charset="0"/>
                <a:ea typeface="Calibri" panose="020F0502020204030204" pitchFamily="34" charset="0"/>
                <a:cs typeface="Times New Roman" panose="02020603050405020304" pitchFamily="18" charset="0"/>
              </a:rPr>
              <a:t>MenB</a:t>
            </a:r>
            <a:r>
              <a:rPr lang="es-ES" sz="2000" dirty="0">
                <a:latin typeface="Calibri" panose="020F0502020204030204" pitchFamily="34" charset="0"/>
                <a:ea typeface="Calibri" panose="020F0502020204030204" pitchFamily="34" charset="0"/>
                <a:cs typeface="Times New Roman" panose="02020603050405020304" pitchFamily="18" charset="0"/>
              </a:rPr>
              <a:t>, que expresan variantes peptídicas de la lipoproteína fHbp (rLP2086), Marshall 2012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(30)</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c</a:t>
            </a:r>
            <a:r>
              <a:rPr lang="es-ES" sz="2000" b="1" dirty="0" smtClean="0">
                <a:latin typeface="Calibri" panose="020F0502020204030204" pitchFamily="34" charset="0"/>
                <a:ea typeface="Calibri" panose="020F0502020204030204" pitchFamily="34" charset="0"/>
                <a:cs typeface="Times New Roman" panose="02020603050405020304" pitchFamily="18" charset="0"/>
              </a:rPr>
              <a:t>)</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3 dosis de MenB-FHbp a adolescentes, después de la 3ª dosis frente a 3ª dosis de </a:t>
            </a:r>
            <a:r>
              <a:rPr lang="es-ES" sz="2000" dirty="0" err="1">
                <a:latin typeface="Calibri" panose="020F0502020204030204" pitchFamily="34" charset="0"/>
                <a:ea typeface="Calibri" panose="020F0502020204030204" pitchFamily="34" charset="0"/>
                <a:cs typeface="Times New Roman" panose="02020603050405020304" pitchFamily="18" charset="0"/>
              </a:rPr>
              <a:t>Twinrix</a:t>
            </a:r>
            <a:r>
              <a:rPr lang="es-ES" sz="2000" dirty="0">
                <a:latin typeface="Calibri" panose="020F0502020204030204" pitchFamily="34" charset="0"/>
                <a:ea typeface="Calibri" panose="020F0502020204030204" pitchFamily="34" charset="0"/>
                <a:cs typeface="Times New Roman" panose="02020603050405020304" pitchFamily="18" charset="0"/>
              </a:rPr>
              <a:t>, utilizando cepas A05 y B02 de </a:t>
            </a:r>
            <a:r>
              <a:rPr lang="es-ES" sz="2000" dirty="0" err="1">
                <a:latin typeface="Calibri" panose="020F0502020204030204" pitchFamily="34" charset="0"/>
                <a:ea typeface="Calibri" panose="020F0502020204030204" pitchFamily="34" charset="0"/>
                <a:cs typeface="Times New Roman" panose="02020603050405020304" pitchFamily="18" charset="0"/>
              </a:rPr>
              <a:t>MenB</a:t>
            </a:r>
            <a:r>
              <a:rPr lang="es-ES" sz="2000" dirty="0">
                <a:latin typeface="Calibri" panose="020F0502020204030204" pitchFamily="34" charset="0"/>
                <a:ea typeface="Calibri" panose="020F0502020204030204" pitchFamily="34" charset="0"/>
                <a:cs typeface="Times New Roman" panose="02020603050405020304" pitchFamily="18" charset="0"/>
              </a:rPr>
              <a:t>, que expresan variantes peptídicas de la lipoproteína fHbp (rLP2086), </a:t>
            </a:r>
            <a:r>
              <a:rPr lang="es-ES" sz="2000" dirty="0" err="1">
                <a:latin typeface="Calibri" panose="020F0502020204030204" pitchFamily="34" charset="0"/>
                <a:ea typeface="Calibri" panose="020F0502020204030204" pitchFamily="34" charset="0"/>
                <a:cs typeface="Times New Roman" panose="02020603050405020304" pitchFamily="18" charset="0"/>
              </a:rPr>
              <a:t>Nissen</a:t>
            </a:r>
            <a:r>
              <a:rPr lang="es-ES" sz="2000" dirty="0">
                <a:latin typeface="Calibri" panose="020F0502020204030204" pitchFamily="34" charset="0"/>
                <a:ea typeface="Calibri" panose="020F0502020204030204" pitchFamily="34" charset="0"/>
                <a:cs typeface="Times New Roman" panose="02020603050405020304" pitchFamily="18" charset="0"/>
              </a:rPr>
              <a:t> 2013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(31)</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smtClean="0">
                <a:latin typeface="Calibri" panose="020F0502020204030204" pitchFamily="34" charset="0"/>
                <a:ea typeface="Calibri" panose="020F0502020204030204" pitchFamily="34" charset="0"/>
                <a:cs typeface="Times New Roman" panose="02020603050405020304" pitchFamily="18" charset="0"/>
              </a:rPr>
              <a:t>d)</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3 dosis de MenB-FHbp + Suero salino a adolescentes, después de la 3ª dosis frente a 3ª dosis de vacuna VPH + Suero salino, utilizando 4 cepas de </a:t>
            </a:r>
            <a:r>
              <a:rPr lang="es-ES" sz="2000" dirty="0" err="1">
                <a:latin typeface="Calibri" panose="020F0502020204030204" pitchFamily="34" charset="0"/>
                <a:ea typeface="Calibri" panose="020F0502020204030204" pitchFamily="34" charset="0"/>
                <a:cs typeface="Times New Roman" panose="02020603050405020304" pitchFamily="18" charset="0"/>
              </a:rPr>
              <a:t>MenB</a:t>
            </a:r>
            <a:r>
              <a:rPr lang="es-ES" sz="2000" dirty="0">
                <a:latin typeface="Calibri" panose="020F0502020204030204" pitchFamily="34" charset="0"/>
                <a:ea typeface="Calibri" panose="020F0502020204030204" pitchFamily="34" charset="0"/>
                <a:cs typeface="Times New Roman" panose="02020603050405020304" pitchFamily="18" charset="0"/>
              </a:rPr>
              <a:t> que expresan variantes peptídicas de la lipoproteína fHbp (rLP2086), </a:t>
            </a:r>
            <a:r>
              <a:rPr lang="es-ES" sz="2000" dirty="0" err="1">
                <a:latin typeface="Calibri" panose="020F0502020204030204" pitchFamily="34" charset="0"/>
                <a:ea typeface="Calibri" panose="020F0502020204030204" pitchFamily="34" charset="0"/>
                <a:cs typeface="Times New Roman" panose="02020603050405020304" pitchFamily="18" charset="0"/>
              </a:rPr>
              <a:t>Senders</a:t>
            </a:r>
            <a:r>
              <a:rPr lang="es-ES" sz="2000" dirty="0">
                <a:latin typeface="Calibri" panose="020F0502020204030204" pitchFamily="34" charset="0"/>
                <a:ea typeface="Calibri" panose="020F0502020204030204" pitchFamily="34" charset="0"/>
                <a:cs typeface="Times New Roman" panose="02020603050405020304" pitchFamily="18" charset="0"/>
              </a:rPr>
              <a:t> 2016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(32)</a:t>
            </a:r>
            <a:r>
              <a:rPr lang="es-ES" sz="2000" dirty="0">
                <a:latin typeface="Calibri" panose="020F0502020204030204" pitchFamily="34" charset="0"/>
                <a:ea typeface="Calibri" panose="020F0502020204030204" pitchFamily="34" charset="0"/>
                <a:cs typeface="Times New Roman" panose="02020603050405020304" pitchFamily="18" charset="0"/>
              </a:rPr>
              <a:t>; y </a:t>
            </a:r>
            <a:r>
              <a:rPr lang="es-ES" sz="2000" b="1" dirty="0">
                <a:latin typeface="Calibri" panose="020F0502020204030204" pitchFamily="34" charset="0"/>
                <a:ea typeface="Calibri" panose="020F0502020204030204" pitchFamily="34" charset="0"/>
                <a:cs typeface="Times New Roman" panose="02020603050405020304" pitchFamily="18" charset="0"/>
              </a:rPr>
              <a:t>e</a:t>
            </a:r>
            <a:r>
              <a:rPr lang="es-ES" sz="2000" b="1" dirty="0" smtClean="0">
                <a:latin typeface="Calibri" panose="020F0502020204030204" pitchFamily="34" charset="0"/>
                <a:ea typeface="Calibri" panose="020F0502020204030204" pitchFamily="34" charset="0"/>
                <a:cs typeface="Times New Roman" panose="02020603050405020304" pitchFamily="18" charset="0"/>
              </a:rPr>
              <a:t>)</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3 dosis de MenB-FHbp a adolescentes, después de la 3ª dosis frente a 3ª dosis de vacuna VPH o de Suero salino, utilizando 14 cepas de </a:t>
            </a:r>
            <a:r>
              <a:rPr lang="es-ES" sz="2000" dirty="0" err="1">
                <a:latin typeface="Calibri" panose="020F0502020204030204" pitchFamily="34" charset="0"/>
                <a:ea typeface="Calibri" panose="020F0502020204030204" pitchFamily="34" charset="0"/>
                <a:cs typeface="Times New Roman" panose="02020603050405020304" pitchFamily="18" charset="0"/>
              </a:rPr>
              <a:t>MenB</a:t>
            </a:r>
            <a:r>
              <a:rPr lang="es-ES" sz="2000" dirty="0">
                <a:latin typeface="Calibri" panose="020F0502020204030204" pitchFamily="34" charset="0"/>
                <a:ea typeface="Calibri" panose="020F0502020204030204" pitchFamily="34" charset="0"/>
                <a:cs typeface="Times New Roman" panose="02020603050405020304" pitchFamily="18" charset="0"/>
              </a:rPr>
              <a:t> que expresan variantes peptídicas de la lipoproteína fHbp (rLP2086), </a:t>
            </a:r>
            <a:r>
              <a:rPr lang="es-ES" sz="2000" dirty="0" err="1">
                <a:latin typeface="Calibri" panose="020F0502020204030204" pitchFamily="34" charset="0"/>
                <a:ea typeface="Calibri" panose="020F0502020204030204" pitchFamily="34" charset="0"/>
                <a:cs typeface="Times New Roman" panose="02020603050405020304" pitchFamily="18" charset="0"/>
              </a:rPr>
              <a:t>Ostergaard</a:t>
            </a:r>
            <a:r>
              <a:rPr lang="es-ES" sz="2000" dirty="0">
                <a:latin typeface="Calibri" panose="020F0502020204030204" pitchFamily="34" charset="0"/>
                <a:ea typeface="Calibri" panose="020F0502020204030204" pitchFamily="34" charset="0"/>
                <a:cs typeface="Times New Roman" panose="02020603050405020304" pitchFamily="18" charset="0"/>
              </a:rPr>
              <a:t> 2017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(33)</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05982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32871" y="577557"/>
            <a:ext cx="9952383" cy="6058373"/>
          </a:xfrm>
        </p:spPr>
        <p:txBody>
          <a:bodyPr>
            <a:noAutofit/>
          </a:bodyPr>
          <a:lstStyle/>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En cuanto a duración de la respuesta de los anticuerpos postvacunales, un ensayo clínico de nuestra revisión informa lo siguiente: 3 dosis de MenB-FHbp a adolescentes, tras 6, 12, 24 y 48 meses después de la 3ª dosis </a:t>
            </a:r>
            <a:r>
              <a:rPr lang="es-ES" sz="2000" dirty="0" smtClean="0">
                <a:latin typeface="Calibri" panose="020F0502020204030204" pitchFamily="34" charset="0"/>
                <a:ea typeface="Calibri" panose="020F0502020204030204" pitchFamily="34" charset="0"/>
                <a:cs typeface="Times New Roman" panose="02020603050405020304" pitchFamily="18" charset="0"/>
              </a:rPr>
              <a:t>y de la 3ª </a:t>
            </a:r>
            <a:r>
              <a:rPr lang="es-ES" sz="2000" dirty="0">
                <a:latin typeface="Calibri" panose="020F0502020204030204" pitchFamily="34" charset="0"/>
                <a:ea typeface="Calibri" panose="020F0502020204030204" pitchFamily="34" charset="0"/>
                <a:cs typeface="Times New Roman" panose="02020603050405020304" pitchFamily="18" charset="0"/>
              </a:rPr>
              <a:t>dosis de Suero Salino, utilizando 4 cepas (A22, A56, B24 y B44) de </a:t>
            </a:r>
            <a:r>
              <a:rPr lang="es-ES" sz="2000" dirty="0" err="1">
                <a:latin typeface="Calibri" panose="020F0502020204030204" pitchFamily="34" charset="0"/>
                <a:ea typeface="Calibri" panose="020F0502020204030204" pitchFamily="34" charset="0"/>
                <a:cs typeface="Times New Roman" panose="02020603050405020304" pitchFamily="18" charset="0"/>
              </a:rPr>
              <a:t>MenB</a:t>
            </a:r>
            <a:r>
              <a:rPr lang="es-ES" sz="2000" dirty="0">
                <a:latin typeface="Calibri" panose="020F0502020204030204" pitchFamily="34" charset="0"/>
                <a:ea typeface="Calibri" panose="020F0502020204030204" pitchFamily="34" charset="0"/>
                <a:cs typeface="Times New Roman" panose="02020603050405020304" pitchFamily="18" charset="0"/>
              </a:rPr>
              <a:t> que expresan variantes peptídicas de la lipoproteína fHbp (rLP2086), Marshall 2017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(34)</a:t>
            </a:r>
            <a:r>
              <a:rPr lang="es-ES" sz="2000" dirty="0">
                <a:latin typeface="Calibri" panose="020F0502020204030204" pitchFamily="34" charset="0"/>
                <a:ea typeface="Calibri" panose="020F0502020204030204" pitchFamily="34" charset="0"/>
                <a:cs typeface="Times New Roman" panose="02020603050405020304" pitchFamily="18" charset="0"/>
              </a:rPr>
              <a:t>. En las tres primeras cepas el porcentaje de individuos que mantiene el título de anticuerpos protectores tras 48 meses es del 55% con la vacuna frente al 30% con Suero salino, y en la cuarta cepa 30% frente a 12%. Al igual que con la vacuna 4CMenB, la vida media de los anticuerpos postvacunales es corta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(6)</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      La </a:t>
            </a:r>
            <a:r>
              <a:rPr lang="es-ES" sz="2000" dirty="0">
                <a:latin typeface="Calibri" panose="020F0502020204030204" pitchFamily="34" charset="0"/>
                <a:ea typeface="Calibri" panose="020F0502020204030204" pitchFamily="34" charset="0"/>
                <a:cs typeface="Times New Roman" panose="02020603050405020304" pitchFamily="18" charset="0"/>
              </a:rPr>
              <a:t>validez de la evidencia de este estos ensayos clínicos para esta variable intermedia es BAJA o BAJA-MODERADA, como mostramos en la </a:t>
            </a:r>
            <a:r>
              <a:rPr lang="es-ES" sz="2000" b="1"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tabla 6 </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hlinkClick r:id="rId2"/>
              </a:rPr>
              <a:t>http</a:t>
            </a:r>
            <a:r>
              <a:rPr lang="es-ES" sz="2000" dirty="0">
                <a:latin typeface="Calibri" panose="020F0502020204030204" pitchFamily="34" charset="0"/>
                <a:ea typeface="Calibri" panose="020F0502020204030204" pitchFamily="34" charset="0"/>
                <a:cs typeface="Times New Roman" panose="02020603050405020304" pitchFamily="18" charset="0"/>
                <a:hlinkClick r:id="rId2"/>
              </a:rPr>
              <a:t>://</a:t>
            </a:r>
            <a:r>
              <a:rPr lang="es-ES" sz="2000" dirty="0" smtClean="0">
                <a:latin typeface="Calibri" panose="020F0502020204030204" pitchFamily="34" charset="0"/>
                <a:ea typeface="Calibri" panose="020F0502020204030204" pitchFamily="34" charset="0"/>
                <a:cs typeface="Times New Roman" panose="02020603050405020304" pitchFamily="18" charset="0"/>
                <a:hlinkClick r:id="rId2"/>
              </a:rPr>
              <a:t>evalmedicamento.weebly.com/uploads/1/0/8/6/10866180/20-tablas_de_evidencias_y_de_validez_grade_ecas_incluidos.xlsx</a:t>
            </a:r>
            <a:r>
              <a:rPr lang="es-ES" sz="2000" dirty="0" smtClean="0">
                <a:latin typeface="Calibri" panose="020F0502020204030204" pitchFamily="34" charset="0"/>
                <a:ea typeface="Calibri" panose="020F0502020204030204" pitchFamily="34" charset="0"/>
                <a:cs typeface="Times New Roman" panose="02020603050405020304" pitchFamily="18" charset="0"/>
              </a:rPr>
              <a:t>)</a:t>
            </a:r>
          </a:p>
          <a:p>
            <a:pPr indent="449580" algn="just">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96915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822961" y="577557"/>
            <a:ext cx="10262294" cy="6058373"/>
          </a:xfrm>
        </p:spPr>
        <p:txBody>
          <a:bodyPr>
            <a:noAutofit/>
          </a:bodyPr>
          <a:lstStyle/>
          <a:p>
            <a:pPr algn="just">
              <a:lnSpc>
                <a:spcPct val="100000"/>
              </a:lnSpc>
              <a:spcAft>
                <a:spcPts val="0"/>
              </a:spcAft>
            </a:pPr>
            <a:r>
              <a:rPr lang="es-ES" sz="2000" b="1" dirty="0">
                <a:solidFill>
                  <a:srgbClr val="CC0099"/>
                </a:solidFill>
                <a:latin typeface="Calibri" panose="020F0502020204030204" pitchFamily="34" charset="0"/>
                <a:ea typeface="Calibri" panose="020F0502020204030204" pitchFamily="34" charset="0"/>
                <a:cs typeface="Times New Roman" panose="02020603050405020304" pitchFamily="18" charset="0"/>
              </a:rPr>
              <a:t>DISCUSIÓN</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5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1º Beneficios (reducción de los riesgos basales)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Aunque varios países han introducido la 4CMenB para vacunación infantil con fondos </a:t>
            </a:r>
            <a:r>
              <a:rPr lang="es-ES" sz="2000" dirty="0" smtClean="0">
                <a:latin typeface="Calibri" panose="020F0502020204030204" pitchFamily="34" charset="0"/>
                <a:ea typeface="Calibri" panose="020F0502020204030204" pitchFamily="34" charset="0"/>
                <a:cs typeface="Times New Roman" panose="02020603050405020304" pitchFamily="18" charset="0"/>
              </a:rPr>
              <a:t>públicos (Irlanda, Italia, Lituania, Australia Meridional), </a:t>
            </a:r>
            <a:r>
              <a:rPr lang="es-ES" sz="2000" dirty="0">
                <a:latin typeface="Calibri" panose="020F0502020204030204" pitchFamily="34" charset="0"/>
                <a:ea typeface="Calibri" panose="020F0502020204030204" pitchFamily="34" charset="0"/>
                <a:cs typeface="Times New Roman" panose="02020603050405020304" pitchFamily="18" charset="0"/>
              </a:rPr>
              <a:t>solamente se han publicado las estimaciones del efecto de la vacuna del Reino Unido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(32)</a:t>
            </a:r>
            <a:r>
              <a:rPr lang="es-ES" sz="2000" dirty="0">
                <a:latin typeface="Calibri" panose="020F0502020204030204" pitchFamily="34" charset="0"/>
                <a:ea typeface="Calibri" panose="020F0502020204030204" pitchFamily="34" charset="0"/>
                <a:cs typeface="Times New Roman" panose="02020603050405020304" pitchFamily="18" charset="0"/>
              </a:rPr>
              <a:t>, cuya significación práctica más aproximada es de un </a:t>
            </a:r>
            <a:r>
              <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13.834 (7.814 a 54.026) en un año</a:t>
            </a:r>
            <a:r>
              <a:rPr lang="es-ES" sz="2000" dirty="0">
                <a:latin typeface="Calibri" panose="020F0502020204030204" pitchFamily="34" charset="0"/>
                <a:ea typeface="Calibri" panose="020F0502020204030204" pitchFamily="34" charset="0"/>
                <a:cs typeface="Times New Roman" panose="02020603050405020304" pitchFamily="18" charset="0"/>
              </a:rPr>
              <a:t>. Sin embargo, tres años después no se han publicado datos concluyentes del efecto que abarquen todo el periodo.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De la vacuna MenB-FHbp, la única experiencia postcomercialización en la vida real proviene de su uso con ocasión de brotes epidémicos en ambientes cerrados.</a:t>
            </a:r>
          </a:p>
          <a:p>
            <a:pPr indent="449580" algn="just">
              <a:lnSpc>
                <a:spcPct val="10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22712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888275" y="799627"/>
            <a:ext cx="10262294" cy="6058373"/>
          </a:xfrm>
        </p:spPr>
        <p:txBody>
          <a:bodyPr>
            <a:noAutofit/>
          </a:bodyPr>
          <a:lstStyle/>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Respecto a España, no disponemos de ningún dato sobre resultados en salud asociados con las vacunas. No obstante, practicando una extrapolación c</a:t>
            </a:r>
            <a:r>
              <a:rPr lang="es-ES" sz="2000" dirty="0">
                <a:latin typeface="Calibri" panose="020F0502020204030204" pitchFamily="34" charset="0"/>
                <a:ea typeface="Times New Roman" panose="02020603050405020304" pitchFamily="18" charset="0"/>
                <a:cs typeface="Times New Roman" panose="02020603050405020304" pitchFamily="18" charset="0"/>
              </a:rPr>
              <a:t>on los datos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Parikh</a:t>
            </a:r>
            <a:r>
              <a:rPr lang="es-ES" sz="2000" dirty="0">
                <a:latin typeface="Calibri" panose="020F0502020204030204" pitchFamily="34" charset="0"/>
                <a:ea typeface="Times New Roman" panose="02020603050405020304" pitchFamily="18" charset="0"/>
                <a:cs typeface="Times New Roman" panose="02020603050405020304" pitchFamily="18" charset="0"/>
              </a:rPr>
              <a:t> et al, hemos estimado los casos esperables en España en 2015 si se hubiera aplicado el mismo programa nacional de dos dosis de vacuna 4CMenB, tomando como riesgo basal en España la media del período 2011-14, según los datos proporcionados por </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la </a:t>
            </a:r>
            <a:r>
              <a:rPr lang="es-ES" sz="2000" dirty="0">
                <a:latin typeface="Calibri" panose="020F0502020204030204" pitchFamily="34" charset="0"/>
                <a:ea typeface="Times New Roman" panose="02020603050405020304" pitchFamily="18" charset="0"/>
                <a:cs typeface="Times New Roman" panose="02020603050405020304" pitchFamily="18" charset="0"/>
              </a:rPr>
              <a:t>Red Nacional de Vigilancia Epidemiológica, del Instituto de Salud Carlos III. La estimación teórica sería de una tasa teórica de </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7 </a:t>
            </a:r>
            <a:r>
              <a:rPr lang="es-ES" sz="2000" dirty="0">
                <a:latin typeface="Calibri" panose="020F0502020204030204" pitchFamily="34" charset="0"/>
                <a:ea typeface="Times New Roman" panose="02020603050405020304" pitchFamily="18" charset="0"/>
                <a:cs typeface="Times New Roman" panose="02020603050405020304" pitchFamily="18" charset="0"/>
              </a:rPr>
              <a:t>casos de enfermedad meningocócica B/ 100.000 esperables en </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2015, </a:t>
            </a:r>
            <a:r>
              <a:rPr lang="es-ES" sz="2000" dirty="0">
                <a:latin typeface="Calibri" panose="020F0502020204030204" pitchFamily="34" charset="0"/>
                <a:ea typeface="Times New Roman" panose="02020603050405020304" pitchFamily="18" charset="0"/>
                <a:cs typeface="Times New Roman" panose="02020603050405020304" pitchFamily="18" charset="0"/>
              </a:rPr>
              <a:t>si hubiera habido un programa de vacunación similar al de Inglaterra, frente la tasa real de 12,1 habida como promedio anual en el período prevacunal 2011-14, RR 0,58 (0,4-0,85); RAR 0,01% (0% a 0,01%); </a:t>
            </a:r>
            <a:r>
              <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19.729 (13.810 a 55.240) por año</a:t>
            </a:r>
            <a:r>
              <a:rPr lang="es-ES" sz="2000" dirty="0">
                <a:latin typeface="Calibri" panose="020F0502020204030204" pitchFamily="34" charset="0"/>
                <a:ea typeface="Times New Roman" panose="02020603050405020304" pitchFamily="18" charset="0"/>
                <a:cs typeface="Times New Roman" panose="02020603050405020304" pitchFamily="18" charset="0"/>
              </a:rPr>
              <a:t>, como puede verse en la </a:t>
            </a:r>
            <a:r>
              <a:rPr lang="es-ES" sz="2000" b="1"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tabla 9</a:t>
            </a:r>
            <a:r>
              <a:rPr lang="es-ES" sz="2000" dirty="0">
                <a:latin typeface="Calibri" panose="020F0502020204030204" pitchFamily="34" charset="0"/>
                <a:ea typeface="Times New Roman" panose="02020603050405020304" pitchFamily="18" charset="0"/>
                <a:cs typeface="Times New Roman" panose="02020603050405020304" pitchFamily="18" charset="0"/>
              </a:rPr>
              <a:t>. La validez del dato de esta extrapolación es BAJA, pues además de la limitación de tratarse de una comparación teórica, también la distribución de las cepas puede ser distinta entre España e Inglaterra en el mismo período. A pesar de ello, con una cobertura de vacunación aproximada del 12,8% de la población de edad 0 a 1 año en España </a:t>
            </a:r>
            <a:r>
              <a:rPr lang="es-ES" sz="2000"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(33)</a:t>
            </a:r>
            <a:r>
              <a:rPr lang="es-ES" sz="2000" dirty="0">
                <a:latin typeface="Calibri" panose="020F0502020204030204" pitchFamily="34" charset="0"/>
                <a:ea typeface="Times New Roman" panose="02020603050405020304" pitchFamily="18" charset="0"/>
                <a:cs typeface="Times New Roman" panose="02020603050405020304" pitchFamily="18" charset="0"/>
              </a:rPr>
              <a:t>, hubo realmente una tasa de 8,85 casos de enfermedad meningocócica </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B/ 100.000, </a:t>
            </a:r>
            <a:r>
              <a:rPr lang="es-ES" sz="2000" dirty="0">
                <a:latin typeface="Calibri" panose="020F0502020204030204" pitchFamily="34" charset="0"/>
                <a:ea typeface="Times New Roman" panose="02020603050405020304" pitchFamily="18" charset="0"/>
                <a:cs typeface="Times New Roman" panose="02020603050405020304" pitchFamily="18" charset="0"/>
              </a:rPr>
              <a:t>es decir una diferencia entre la tasa real y la teórica de 1,85.</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69720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arcador de contenido 2"/>
          <p:cNvPicPr>
            <a:picLocks noGrp="1" noChangeAspect="1"/>
          </p:cNvPicPr>
          <p:nvPr>
            <p:ph idx="1"/>
          </p:nvPr>
        </p:nvPicPr>
        <p:blipFill>
          <a:blip r:embed="rId2"/>
          <a:stretch>
            <a:fillRect/>
          </a:stretch>
        </p:blipFill>
        <p:spPr>
          <a:xfrm>
            <a:off x="264324" y="643485"/>
            <a:ext cx="11471737" cy="4973544"/>
          </a:xfrm>
          <a:prstGeom prst="rect">
            <a:avLst/>
          </a:prstGeom>
        </p:spPr>
      </p:pic>
    </p:spTree>
    <p:extLst>
      <p:ext uri="{BB962C8B-B14F-4D97-AF65-F5344CB8AC3E}">
        <p14:creationId xmlns:p14="http://schemas.microsoft.com/office/powerpoint/2010/main" val="3849853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06745" y="448775"/>
            <a:ext cx="9952383" cy="5422693"/>
          </a:xfrm>
        </p:spPr>
        <p:txBody>
          <a:bodyPr>
            <a:normAutofit/>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LOS DATOS EPIDEMIOLÓGICOS: GRADO DE AVERSIÓN O CALIDAD Y CANTIDAD DEL PROBLEMA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Según los datos que nos han sido proporcionados por la </a:t>
            </a:r>
            <a:r>
              <a:rPr lang="es-ES" sz="2000" dirty="0">
                <a:solidFill>
                  <a:srgbClr val="008080"/>
                </a:solidFill>
                <a:latin typeface="Calibri" panose="020F0502020204030204" pitchFamily="34" charset="0"/>
                <a:ea typeface="Calibri" panose="020F0502020204030204" pitchFamily="34" charset="0"/>
                <a:cs typeface="Times New Roman" panose="02020603050405020304" pitchFamily="18" charset="0"/>
              </a:rPr>
              <a:t>Red Nacional de Vigilancia Epidemiológica</a:t>
            </a:r>
            <a:r>
              <a:rPr lang="es-ES" sz="2000" dirty="0">
                <a:latin typeface="Calibri" panose="020F0502020204030204" pitchFamily="34" charset="0"/>
                <a:ea typeface="Calibri" panose="020F0502020204030204" pitchFamily="34" charset="0"/>
                <a:cs typeface="Times New Roman" panose="02020603050405020304" pitchFamily="18" charset="0"/>
              </a:rPr>
              <a:t>, del Instituto de Salud Carlos III en España, en el período de </a:t>
            </a:r>
            <a:r>
              <a:rPr lang="es-ES" sz="2000" dirty="0">
                <a:solidFill>
                  <a:srgbClr val="008080"/>
                </a:solidFill>
                <a:latin typeface="Calibri" panose="020F0502020204030204" pitchFamily="34" charset="0"/>
                <a:ea typeface="Calibri" panose="020F0502020204030204" pitchFamily="34" charset="0"/>
                <a:cs typeface="Times New Roman" panose="02020603050405020304" pitchFamily="18" charset="0"/>
              </a:rPr>
              <a:t>1999-2017</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6699"/>
                </a:solidFill>
                <a:latin typeface="Calibri" panose="020F0502020204030204" pitchFamily="34" charset="0"/>
                <a:ea typeface="Calibri" panose="020F0502020204030204" pitchFamily="34" charset="0"/>
                <a:cs typeface="Times New Roman" panose="02020603050405020304" pitchFamily="18" charset="0"/>
              </a:rPr>
              <a:t>la tasa/100.000 anual promedio de casos </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y mortalidad </a:t>
            </a:r>
            <a:r>
              <a:rPr lang="es-ES" sz="2000" b="1" dirty="0">
                <a:solidFill>
                  <a:srgbClr val="FF66CC"/>
                </a:solidFill>
                <a:latin typeface="Calibri" panose="020F0502020204030204" pitchFamily="34" charset="0"/>
                <a:ea typeface="Calibri" panose="020F0502020204030204" pitchFamily="34" charset="0"/>
                <a:cs typeface="Times New Roman" panose="02020603050405020304" pitchFamily="18" charset="0"/>
              </a:rPr>
              <a:t>por enfermedad meningocócica B </a:t>
            </a:r>
            <a:r>
              <a:rPr lang="es-ES" sz="2000" dirty="0">
                <a:solidFill>
                  <a:srgbClr val="FF66CC"/>
                </a:solidFill>
                <a:latin typeface="Calibri" panose="020F0502020204030204" pitchFamily="34" charset="0"/>
                <a:ea typeface="Calibri" panose="020F0502020204030204" pitchFamily="34" charset="0"/>
                <a:cs typeface="Times New Roman" panose="02020603050405020304" pitchFamily="18" charset="0"/>
              </a:rPr>
              <a:t>han sido respectivamente 0,84</a:t>
            </a:r>
            <a:r>
              <a:rPr lang="es-ES" sz="2000" dirty="0">
                <a:solidFill>
                  <a:srgbClr val="FF3399"/>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y 0,10</a:t>
            </a:r>
            <a:r>
              <a:rPr lang="es-ES" sz="2000" dirty="0">
                <a:latin typeface="Calibri" panose="020F0502020204030204" pitchFamily="34" charset="0"/>
                <a:ea typeface="Calibri" panose="020F0502020204030204" pitchFamily="34" charset="0"/>
                <a:cs typeface="Times New Roman" panose="02020603050405020304" pitchFamily="18" charset="0"/>
              </a:rPr>
              <a:t>. Por su parte, en el período 1999-2016, la tasa/100.000 anual promedio de </a:t>
            </a: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defunciones por todas las causas </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ha sido 866</a:t>
            </a:r>
            <a:r>
              <a:rPr lang="es-ES" sz="2000" dirty="0">
                <a:latin typeface="Calibri" panose="020F0502020204030204" pitchFamily="34" charset="0"/>
                <a:ea typeface="Calibri" panose="020F0502020204030204" pitchFamily="34" charset="0"/>
                <a:cs typeface="Times New Roman" panose="02020603050405020304" pitchFamily="18" charset="0"/>
              </a:rPr>
              <a:t>. Estos datos los mostramos en la </a:t>
            </a:r>
            <a:r>
              <a:rPr lang="es-ES"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1</a:t>
            </a:r>
            <a:r>
              <a:rPr lang="es-ES" sz="2000" dirty="0">
                <a:latin typeface="Calibri" panose="020F0502020204030204" pitchFamily="34" charset="0"/>
                <a:ea typeface="Calibri" panose="020F0502020204030204" pitchFamily="34" charset="0"/>
                <a:cs typeface="Times New Roman" panose="02020603050405020304" pitchFamily="18" charset="0"/>
              </a:rPr>
              <a:t>, distribuyéndolos en seis tramos de edad. Podemos observar también que ese período 1999-2017 </a:t>
            </a: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la letalidad promedio </a:t>
            </a:r>
            <a:r>
              <a:rPr lang="es-ES" sz="2000" dirty="0">
                <a:latin typeface="Calibri" panose="020F0502020204030204" pitchFamily="34" charset="0"/>
                <a:ea typeface="Calibri" panose="020F0502020204030204" pitchFamily="34" charset="0"/>
                <a:cs typeface="Times New Roman" panose="02020603050405020304" pitchFamily="18" charset="0"/>
              </a:rPr>
              <a:t>en España de enfermedad meningocócica B ha sido del </a:t>
            </a:r>
            <a:r>
              <a:rPr lang="es-ES" sz="2000" dirty="0">
                <a:solidFill>
                  <a:srgbClr val="FF3300"/>
                </a:solidFill>
                <a:latin typeface="Calibri" panose="020F0502020204030204" pitchFamily="34" charset="0"/>
                <a:ea typeface="Calibri" panose="020F0502020204030204" pitchFamily="34" charset="0"/>
                <a:cs typeface="Times New Roman" panose="02020603050405020304" pitchFamily="18" charset="0"/>
              </a:rPr>
              <a:t>12% para todas las edades</a:t>
            </a:r>
            <a:r>
              <a:rPr lang="es-ES" sz="2000" dirty="0">
                <a:latin typeface="Calibri" panose="020F0502020204030204" pitchFamily="34" charset="0"/>
                <a:ea typeface="Calibri" panose="020F0502020204030204" pitchFamily="34" charset="0"/>
                <a:cs typeface="Times New Roman" panose="02020603050405020304" pitchFamily="18" charset="0"/>
              </a:rPr>
              <a:t>, y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del 9% específicamente para la franja etaria de 0 a 1 años</a:t>
            </a:r>
            <a:r>
              <a:rPr lang="es-ES" sz="2000" dirty="0">
                <a:latin typeface="Calibri" panose="020F0502020204030204" pitchFamily="34" charset="0"/>
                <a:ea typeface="Calibri" panose="020F0502020204030204" pitchFamily="34" charset="0"/>
                <a:cs typeface="Times New Roman" panose="02020603050405020304" pitchFamily="18" charset="0"/>
              </a:rPr>
              <a:t>. Y, para contextualizar las muertes específicas frente a las totales, se ha producido 1 muerte por enfermedad meningocócica B de cada </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8.432</a:t>
            </a:r>
            <a:r>
              <a:rPr lang="es-ES" sz="2000" dirty="0">
                <a:latin typeface="Calibri" panose="020F0502020204030204" pitchFamily="34" charset="0"/>
                <a:ea typeface="Calibri" panose="020F0502020204030204" pitchFamily="34" charset="0"/>
                <a:cs typeface="Times New Roman" panose="02020603050405020304" pitchFamily="18" charset="0"/>
              </a:rPr>
              <a:t> muertes por todas las causas, y 1 de cada </a:t>
            </a:r>
            <a:r>
              <a:rPr lang="es-ES" sz="2000" dirty="0">
                <a:solidFill>
                  <a:srgbClr val="FF6699"/>
                </a:solidFill>
                <a:latin typeface="Calibri" panose="020F0502020204030204" pitchFamily="34" charset="0"/>
                <a:ea typeface="Calibri" panose="020F0502020204030204" pitchFamily="34" charset="0"/>
                <a:cs typeface="Times New Roman" panose="02020603050405020304" pitchFamily="18" charset="0"/>
              </a:rPr>
              <a:t>225</a:t>
            </a:r>
            <a:r>
              <a:rPr lang="es-ES" sz="2000" dirty="0">
                <a:latin typeface="Calibri" panose="020F0502020204030204" pitchFamily="34" charset="0"/>
                <a:ea typeface="Calibri" panose="020F0502020204030204" pitchFamily="34" charset="0"/>
                <a:cs typeface="Times New Roman" panose="02020603050405020304" pitchFamily="18" charset="0"/>
              </a:rPr>
              <a:t> en la franja de 0 a 1 años.</a:t>
            </a: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Al analizar año por año, en la </a:t>
            </a:r>
            <a:r>
              <a:rPr lang="es-ES"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2</a:t>
            </a:r>
            <a:r>
              <a:rPr lang="es-ES" sz="2000" dirty="0">
                <a:latin typeface="Calibri" panose="020F0502020204030204" pitchFamily="34" charset="0"/>
                <a:ea typeface="Calibri" panose="020F0502020204030204" pitchFamily="34" charset="0"/>
                <a:cs typeface="Times New Roman" panose="02020603050405020304" pitchFamily="18" charset="0"/>
              </a:rPr>
              <a:t> y en el </a:t>
            </a:r>
            <a:r>
              <a:rPr lang="es-ES"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gráfico 1</a:t>
            </a:r>
            <a:r>
              <a:rPr lang="es-ES" sz="2000" dirty="0">
                <a:latin typeface="Calibri" panose="020F0502020204030204" pitchFamily="34" charset="0"/>
                <a:ea typeface="Calibri" panose="020F0502020204030204" pitchFamily="34" charset="0"/>
                <a:cs typeface="Times New Roman" panose="02020603050405020304" pitchFamily="18" charset="0"/>
              </a:rPr>
              <a:t> observamos en este período 1999 a 2017 </a:t>
            </a:r>
            <a:r>
              <a:rPr lang="es-ES" sz="2000" dirty="0">
                <a:solidFill>
                  <a:srgbClr val="008000"/>
                </a:solidFill>
                <a:latin typeface="Calibri" panose="020F0502020204030204" pitchFamily="34" charset="0"/>
                <a:ea typeface="Calibri" panose="020F0502020204030204" pitchFamily="34" charset="0"/>
                <a:cs typeface="Times New Roman" panose="02020603050405020304" pitchFamily="18" charset="0"/>
              </a:rPr>
              <a:t>una tendencia descendente </a:t>
            </a:r>
            <a:r>
              <a:rPr lang="es-ES" sz="2000" dirty="0">
                <a:latin typeface="Calibri" panose="020F0502020204030204" pitchFamily="34" charset="0"/>
                <a:ea typeface="Calibri" panose="020F0502020204030204" pitchFamily="34" charset="0"/>
                <a:cs typeface="Times New Roman" panose="02020603050405020304" pitchFamily="18" charset="0"/>
              </a:rPr>
              <a:t>en el número de casos de enfermedad meningocócica B en todos los grupos etarios. </a:t>
            </a:r>
          </a:p>
        </p:txBody>
      </p:sp>
    </p:spTree>
    <p:extLst>
      <p:ext uri="{BB962C8B-B14F-4D97-AF65-F5344CB8AC3E}">
        <p14:creationId xmlns:p14="http://schemas.microsoft.com/office/powerpoint/2010/main" val="26936289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886461" y="799627"/>
            <a:ext cx="10262294" cy="6058373"/>
          </a:xfrm>
        </p:spPr>
        <p:txBody>
          <a:bodyPr>
            <a:noAutofit/>
          </a:bodyPr>
          <a:lstStyle/>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O</a:t>
            </a:r>
            <a:r>
              <a:rPr lang="es-ES" sz="2000" dirty="0" smtClean="0">
                <a:latin typeface="Calibri" panose="020F0502020204030204" pitchFamily="34" charset="0"/>
                <a:ea typeface="Calibri" panose="020F0502020204030204" pitchFamily="34" charset="0"/>
                <a:cs typeface="Times New Roman" panose="02020603050405020304" pitchFamily="18" charset="0"/>
              </a:rPr>
              <a:t>tra </a:t>
            </a:r>
            <a:r>
              <a:rPr lang="es-ES" sz="2000" dirty="0">
                <a:latin typeface="Calibri" panose="020F0502020204030204" pitchFamily="34" charset="0"/>
                <a:ea typeface="Calibri" panose="020F0502020204030204" pitchFamily="34" charset="0"/>
                <a:cs typeface="Times New Roman" panose="02020603050405020304" pitchFamily="18" charset="0"/>
              </a:rPr>
              <a:t>aproximación, en lugar de calcular el promedio anual, es estimar la esperanza matemática para 2015 según la tendencia de 2010 a 2014 de España. De esta manera, para la franja de 0 a 1 años, la esperanza matemática teórica para 2015 sería una tasa de 9,36, como mostramos en el </a:t>
            </a:r>
            <a:r>
              <a:rPr lang="es-ES"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gráfico 2</a:t>
            </a:r>
            <a:r>
              <a:rPr lang="es-ES" sz="2000" dirty="0">
                <a:latin typeface="Calibri" panose="020F0502020204030204" pitchFamily="34" charset="0"/>
                <a:ea typeface="Calibri" panose="020F0502020204030204" pitchFamily="34" charset="0"/>
                <a:cs typeface="Times New Roman" panose="02020603050405020304" pitchFamily="18" charset="0"/>
              </a:rPr>
              <a:t>, muy cercana a la tasa real de 8,85 con la mencionada cobertura de vacunación del 12,8%.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Y </a:t>
            </a:r>
            <a:r>
              <a:rPr lang="es-ES" sz="2000" dirty="0">
                <a:latin typeface="Calibri" panose="020F0502020204030204" pitchFamily="34" charset="0"/>
                <a:ea typeface="Calibri" panose="020F0502020204030204" pitchFamily="34" charset="0"/>
                <a:cs typeface="Times New Roman" panose="02020603050405020304" pitchFamily="18" charset="0"/>
              </a:rPr>
              <a:t>para la franja de 1 a 4 años, la esperanza matemática teórica para 2015 sería una tasa de 1,08, siendo la real de 2,38 (</a:t>
            </a:r>
            <a:r>
              <a:rPr lang="es-ES"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gráfico 3</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indent="449580" algn="just">
              <a:lnSpc>
                <a:spcPct val="100000"/>
              </a:lnSpc>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13628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arcador de contenido 2"/>
          <p:cNvPicPr>
            <a:picLocks noGrp="1" noChangeAspect="1"/>
          </p:cNvPicPr>
          <p:nvPr>
            <p:ph idx="1"/>
          </p:nvPr>
        </p:nvPicPr>
        <p:blipFill>
          <a:blip r:embed="rId2"/>
          <a:stretch>
            <a:fillRect/>
          </a:stretch>
        </p:blipFill>
        <p:spPr>
          <a:xfrm>
            <a:off x="1239380" y="427900"/>
            <a:ext cx="9421009" cy="5881460"/>
          </a:xfrm>
          <a:prstGeom prst="rect">
            <a:avLst/>
          </a:prstGeom>
        </p:spPr>
      </p:pic>
    </p:spTree>
    <p:extLst>
      <p:ext uri="{BB962C8B-B14F-4D97-AF65-F5344CB8AC3E}">
        <p14:creationId xmlns:p14="http://schemas.microsoft.com/office/powerpoint/2010/main" val="18278824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552912" y="260050"/>
            <a:ext cx="10613189" cy="6206063"/>
          </a:xfrm>
          <a:prstGeom prst="rect">
            <a:avLst/>
          </a:prstGeom>
        </p:spPr>
      </p:pic>
    </p:spTree>
    <p:extLst>
      <p:ext uri="{BB962C8B-B14F-4D97-AF65-F5344CB8AC3E}">
        <p14:creationId xmlns:p14="http://schemas.microsoft.com/office/powerpoint/2010/main" val="18147509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12244"/>
            <a:ext cx="9952383" cy="5833512"/>
          </a:xfrm>
        </p:spPr>
        <p:txBody>
          <a:bodyPr>
            <a:normAutofit/>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2º Riesgos añadidos (aumento de los riesgos basales)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66CC"/>
                </a:solidFill>
                <a:latin typeface="Calibri" panose="020F0502020204030204" pitchFamily="34" charset="0"/>
                <a:ea typeface="Calibri" panose="020F0502020204030204" pitchFamily="34" charset="0"/>
                <a:cs typeface="Times New Roman" panose="02020603050405020304" pitchFamily="18" charset="0"/>
              </a:rPr>
              <a:t>Las varias fuentes de heterogeneidad de los ensayos clínicos e informes de farmacovigilancia no permiten la combinación de los datos para practicar metaanálisis</a:t>
            </a:r>
            <a:r>
              <a:rPr lang="es-ES" sz="2000" dirty="0">
                <a:latin typeface="Calibri" panose="020F0502020204030204" pitchFamily="34" charset="0"/>
                <a:ea typeface="Calibri" panose="020F0502020204030204" pitchFamily="34" charset="0"/>
                <a:cs typeface="Times New Roman" panose="02020603050405020304" pitchFamily="18" charset="0"/>
              </a:rPr>
              <a:t>, de modo que los efectos adversos hasta hoy </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sólo se pueden describir narrativamente</a:t>
            </a:r>
            <a:r>
              <a:rPr lang="es-ES" sz="2000" dirty="0">
                <a:latin typeface="Calibri" panose="020F0502020204030204" pitchFamily="34" charset="0"/>
                <a:ea typeface="Calibri" panose="020F0502020204030204" pitchFamily="34" charset="0"/>
                <a:cs typeface="Times New Roman" panose="02020603050405020304" pitchFamily="18" charset="0"/>
              </a:rPr>
              <a:t>. Y de los datos descriptivos de nuestra revisión </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destacan como no descartables por las vacunas</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a)</a:t>
            </a:r>
            <a:r>
              <a:rPr lang="es-ES" sz="2000" dirty="0">
                <a:latin typeface="Calibri" panose="020F0502020204030204" pitchFamily="34" charset="0"/>
                <a:ea typeface="Calibri" panose="020F0502020204030204" pitchFamily="34" charset="0"/>
                <a:cs typeface="Times New Roman" panose="02020603050405020304" pitchFamily="18" charset="0"/>
              </a:rPr>
              <a:t> frecuencia alta de fiebre </a:t>
            </a:r>
            <a:r>
              <a:rPr lang="es-ES" sz="2000" dirty="0">
                <a:latin typeface="Calibri" panose="020F0502020204030204" pitchFamily="34" charset="0"/>
                <a:ea typeface="Calibri" panose="020F0502020204030204" pitchFamily="34" charset="0"/>
                <a:cs typeface="Calibri" panose="020F0502020204030204" pitchFamily="34" charset="0"/>
              </a:rPr>
              <a:t>≥</a:t>
            </a:r>
            <a:r>
              <a:rPr lang="es-ES" sz="2000" dirty="0">
                <a:latin typeface="Calibri" panose="020F0502020204030204" pitchFamily="34" charset="0"/>
                <a:ea typeface="Calibri" panose="020F0502020204030204" pitchFamily="34" charset="0"/>
                <a:cs typeface="Times New Roman" panose="02020603050405020304" pitchFamily="18" charset="0"/>
              </a:rPr>
              <a:t> 38º, aparte de las reacciones locales de dolor, induración, y eritema; </a:t>
            </a:r>
            <a:r>
              <a:rPr lang="es-ES" sz="2000" b="1" dirty="0">
                <a:latin typeface="Calibri" panose="020F0502020204030204" pitchFamily="34" charset="0"/>
                <a:ea typeface="Calibri" panose="020F0502020204030204" pitchFamily="34" charset="0"/>
                <a:cs typeface="Times New Roman" panose="02020603050405020304" pitchFamily="18" charset="0"/>
              </a:rPr>
              <a:t>b)</a:t>
            </a:r>
            <a:r>
              <a:rPr lang="es-ES" sz="2000" dirty="0">
                <a:latin typeface="Calibri" panose="020F0502020204030204" pitchFamily="34" charset="0"/>
                <a:ea typeface="Calibri" panose="020F0502020204030204" pitchFamily="34" charset="0"/>
                <a:cs typeface="Times New Roman" panose="02020603050405020304" pitchFamily="18" charset="0"/>
              </a:rPr>
              <a:t> frecuencia baja de insomnio, irritabilidad, cefalea, convulsiones, síntomas gastrointestinales; y </a:t>
            </a:r>
            <a:r>
              <a:rPr lang="es-ES" sz="2000" b="1" dirty="0">
                <a:latin typeface="Calibri" panose="020F0502020204030204" pitchFamily="34" charset="0"/>
                <a:ea typeface="Calibri" panose="020F0502020204030204" pitchFamily="34" charset="0"/>
                <a:cs typeface="Times New Roman" panose="02020603050405020304" pitchFamily="18" charset="0"/>
              </a:rPr>
              <a:t>c)</a:t>
            </a:r>
            <a:r>
              <a:rPr lang="es-ES" sz="2000" dirty="0">
                <a:latin typeface="Calibri" panose="020F0502020204030204" pitchFamily="34" charset="0"/>
                <a:ea typeface="Calibri" panose="020F0502020204030204" pitchFamily="34" charset="0"/>
                <a:cs typeface="Times New Roman" panose="02020603050405020304" pitchFamily="18" charset="0"/>
              </a:rPr>
              <a:t> muy baja frecuencia de enfermedad de Kawasaki (asociación, de la que no ha podido establecerse causalidad</a:t>
            </a:r>
            <a:r>
              <a:rPr lang="es-ES" sz="2000" dirty="0" smtClean="0">
                <a:latin typeface="Calibri" panose="020F0502020204030204" pitchFamily="34" charset="0"/>
                <a:ea typeface="Calibri" panose="020F0502020204030204" pitchFamily="34" charset="0"/>
                <a:cs typeface="Times New Roman" panose="02020603050405020304" pitchFamily="18" charset="0"/>
              </a:rPr>
              <a:t>).</a:t>
            </a:r>
            <a:endParaRPr lang="es-ES" dirty="0"/>
          </a:p>
        </p:txBody>
      </p:sp>
    </p:spTree>
    <p:extLst>
      <p:ext uri="{BB962C8B-B14F-4D97-AF65-F5344CB8AC3E}">
        <p14:creationId xmlns:p14="http://schemas.microsoft.com/office/powerpoint/2010/main" val="21458264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12244"/>
            <a:ext cx="9952383" cy="5833512"/>
          </a:xfrm>
        </p:spPr>
        <p:txBody>
          <a:bodyPr>
            <a:normAutofit/>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3º Tomar el título hSBA como variable subrogada de los resultados en salud de beneficios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r>
              <a:rPr lang="es-ES" sz="2000" dirty="0" smtClean="0">
                <a:latin typeface="Calibri" panose="020F0502020204030204" pitchFamily="34" charset="0"/>
                <a:ea typeface="Calibri" panose="020F0502020204030204" pitchFamily="34" charset="0"/>
                <a:cs typeface="Times New Roman" panose="02020603050405020304" pitchFamily="18" charset="0"/>
              </a:rPr>
              <a:t>	La </a:t>
            </a:r>
            <a:r>
              <a:rPr lang="es-ES" sz="2000" dirty="0">
                <a:latin typeface="Calibri" panose="020F0502020204030204" pitchFamily="34" charset="0"/>
                <a:ea typeface="Calibri" panose="020F0502020204030204" pitchFamily="34" charset="0"/>
                <a:cs typeface="Times New Roman" panose="02020603050405020304" pitchFamily="18" charset="0"/>
              </a:rPr>
              <a:t>autorización de comercialización de las dos vacunas frente a meningococo B actuales (la tetravalente 4CMenB, y la bivalente MenB-FHbp) se ha basado en la medición del título de anticuerpos séricos inducidos por las vacunas que es bactericida </a:t>
            </a:r>
            <a:r>
              <a:rPr lang="es-ES" sz="2000" i="1" dirty="0">
                <a:latin typeface="Calibri" panose="020F0502020204030204" pitchFamily="34" charset="0"/>
                <a:ea typeface="Calibri" panose="020F0502020204030204" pitchFamily="34" charset="0"/>
                <a:cs typeface="Times New Roman" panose="02020603050405020304" pitchFamily="18" charset="0"/>
              </a:rPr>
              <a:t>in vitro</a:t>
            </a:r>
            <a:r>
              <a:rPr lang="es-ES" sz="2000" dirty="0">
                <a:latin typeface="Calibri" panose="020F0502020204030204" pitchFamily="34" charset="0"/>
                <a:ea typeface="Calibri" panose="020F0502020204030204" pitchFamily="34" charset="0"/>
                <a:cs typeface="Times New Roman" panose="02020603050405020304" pitchFamily="18" charset="0"/>
              </a:rPr>
              <a:t>, mediante la hoy estandarizada prueba hSBA, considerando esta variable como subrogada. </a:t>
            </a:r>
            <a:r>
              <a:rPr lang="es-ES" sz="2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Pero el término “subrogado/a” debería ser aplicado después de la demostración de un alto valor predictivo positivo (y negativo) de la variable intermedia frente a la variable de resultado final (gold estándar), </a:t>
            </a:r>
            <a:r>
              <a:rPr lang="es-ES" sz="2000" dirty="0">
                <a:solidFill>
                  <a:srgbClr val="008000"/>
                </a:solidFill>
                <a:latin typeface="Calibri" panose="020F0502020204030204" pitchFamily="34" charset="0"/>
                <a:ea typeface="Calibri" panose="020F0502020204030204" pitchFamily="34" charset="0"/>
                <a:cs typeface="Times New Roman" panose="02020603050405020304" pitchFamily="18" charset="0"/>
              </a:rPr>
              <a:t>lo cual constituye la práctica del método inductivo </a:t>
            </a:r>
            <a:r>
              <a:rPr lang="es-ES" sz="2000"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rPr>
              <a:t>de la </a:t>
            </a:r>
            <a:r>
              <a:rPr lang="es-ES" sz="2000" dirty="0">
                <a:solidFill>
                  <a:srgbClr val="008000"/>
                </a:solidFill>
                <a:latin typeface="Calibri" panose="020F0502020204030204" pitchFamily="34" charset="0"/>
                <a:ea typeface="Calibri" panose="020F0502020204030204" pitchFamily="34" charset="0"/>
                <a:cs typeface="Times New Roman" panose="02020603050405020304" pitchFamily="18" charset="0"/>
              </a:rPr>
              <a:t>ciencia</a:t>
            </a:r>
            <a:r>
              <a:rPr lang="es-ES" sz="2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Hasta </a:t>
            </a:r>
            <a:r>
              <a:rPr lang="es-ES" sz="2000" dirty="0">
                <a:latin typeface="Calibri" panose="020F0502020204030204" pitchFamily="34" charset="0"/>
                <a:ea typeface="Calibri" panose="020F0502020204030204" pitchFamily="34" charset="0"/>
                <a:cs typeface="Times New Roman" panose="02020603050405020304" pitchFamily="18" charset="0"/>
              </a:rPr>
              <a:t>que no sea conocida esta demostración fáctica la variable </a:t>
            </a:r>
            <a:r>
              <a:rPr lang="es-ES" sz="2000" dirty="0">
                <a:solidFill>
                  <a:srgbClr val="FFCC00"/>
                </a:solidFill>
                <a:latin typeface="Calibri" panose="020F0502020204030204" pitchFamily="34" charset="0"/>
                <a:ea typeface="Calibri" panose="020F0502020204030204" pitchFamily="34" charset="0"/>
                <a:cs typeface="Times New Roman" panose="02020603050405020304" pitchFamily="18" charset="0"/>
              </a:rPr>
              <a:t>debe ser considerada intermedia, y sólo presuntamente subrogada</a:t>
            </a: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Hasta </a:t>
            </a:r>
            <a:r>
              <a:rPr lang="es-ES" sz="2000" dirty="0">
                <a:latin typeface="Calibri" panose="020F0502020204030204" pitchFamily="34" charset="0"/>
                <a:ea typeface="Calibri" panose="020F0502020204030204" pitchFamily="34" charset="0"/>
                <a:cs typeface="Times New Roman" panose="02020603050405020304" pitchFamily="18" charset="0"/>
              </a:rPr>
              <a:t>hoy, la primera y única oportunidad de la demostración ha sido el estudio retrospectivo de </a:t>
            </a:r>
            <a:r>
              <a:rPr lang="es-ES" sz="2000" dirty="0" err="1">
                <a:latin typeface="Calibri" panose="020F0502020204030204" pitchFamily="34" charset="0"/>
                <a:ea typeface="Calibri" panose="020F0502020204030204" pitchFamily="34" charset="0"/>
                <a:cs typeface="Times New Roman" panose="02020603050405020304" pitchFamily="18" charset="0"/>
              </a:rPr>
              <a:t>Parikh</a:t>
            </a:r>
            <a:r>
              <a:rPr lang="es-ES" sz="2000" dirty="0">
                <a:latin typeface="Calibri" panose="020F0502020204030204" pitchFamily="34" charset="0"/>
                <a:ea typeface="Calibri" panose="020F0502020204030204" pitchFamily="34" charset="0"/>
                <a:cs typeface="Times New Roman" panose="02020603050405020304" pitchFamily="18" charset="0"/>
              </a:rPr>
              <a:t> et al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(29)</a:t>
            </a:r>
            <a:r>
              <a:rPr lang="es-ES" sz="2000" dirty="0">
                <a:latin typeface="Calibri" panose="020F0502020204030204" pitchFamily="34" charset="0"/>
                <a:ea typeface="Calibri" panose="020F0502020204030204" pitchFamily="34" charset="0"/>
                <a:cs typeface="Times New Roman" panose="02020603050405020304" pitchFamily="18" charset="0"/>
              </a:rPr>
              <a:t>, pero los autores no proporcionan esos datos inmunológicos. </a:t>
            </a:r>
            <a:r>
              <a:rPr lang="es-ES" sz="2000" dirty="0">
                <a:solidFill>
                  <a:srgbClr val="008000"/>
                </a:solidFill>
                <a:latin typeface="Calibri" panose="020F0502020204030204" pitchFamily="34" charset="0"/>
                <a:ea typeface="Calibri" panose="020F0502020204030204" pitchFamily="34" charset="0"/>
                <a:cs typeface="Times New Roman" panose="02020603050405020304" pitchFamily="18" charset="0"/>
              </a:rPr>
              <a:t>Aunque la situación ideal hubiera sido disponer de los títulos de los casos y no casos en vacunados y no vacunados</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66FF33"/>
                </a:solidFill>
                <a:latin typeface="Calibri" panose="020F0502020204030204" pitchFamily="34" charset="0"/>
                <a:ea typeface="Calibri" panose="020F0502020204030204" pitchFamily="34" charset="0"/>
                <a:cs typeface="Times New Roman" panose="02020603050405020304" pitchFamily="18" charset="0"/>
              </a:rPr>
              <a:t>si hubiéramos contado al menos con los títulos de los casos de vacunados y no vacunados, habríamos podido estimar el valor predictivo positivo</a:t>
            </a:r>
            <a:r>
              <a:rPr lang="es-ES" sz="2000" dirty="0">
                <a:latin typeface="Calibri" panose="020F0502020204030204" pitchFamily="34" charset="0"/>
                <a:ea typeface="Calibri" panose="020F0502020204030204" pitchFamily="34" charset="0"/>
                <a:cs typeface="Times New Roman" panose="02020603050405020304" pitchFamily="18" charset="0"/>
              </a:rPr>
              <a:t>. La subrogación, por tanto, aún sigue sin estar probada, lo cual no permite que ésta sea la premisa mayor de un razonamiento científico, si pretendemos extraer como conclusión verdadera que el título hSBA es equivalente al resultado en salud. </a:t>
            </a:r>
            <a:endParaRPr lang="es-ES" sz="2000" dirty="0"/>
          </a:p>
        </p:txBody>
      </p:sp>
    </p:spTree>
    <p:extLst>
      <p:ext uri="{BB962C8B-B14F-4D97-AF65-F5344CB8AC3E}">
        <p14:creationId xmlns:p14="http://schemas.microsoft.com/office/powerpoint/2010/main" val="42882418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85122" y="564495"/>
            <a:ext cx="9952383" cy="5833512"/>
          </a:xfrm>
        </p:spPr>
        <p:txBody>
          <a:bodyPr>
            <a:normAutofit/>
          </a:bodyPr>
          <a:lstStyle/>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En efecto,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en los razonamientos hipotético deductivos utilizados en la verificación científica</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8080"/>
                </a:solidFill>
                <a:latin typeface="Calibri" panose="020F0502020204030204" pitchFamily="34" charset="0"/>
                <a:ea typeface="Calibri" panose="020F0502020204030204" pitchFamily="34" charset="0"/>
                <a:cs typeface="Times New Roman" panose="02020603050405020304" pitchFamily="18" charset="0"/>
              </a:rPr>
              <a:t>para que la conclusión sea válida y verdadera</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8000"/>
                </a:solidFill>
                <a:latin typeface="Calibri" panose="020F0502020204030204" pitchFamily="34" charset="0"/>
                <a:ea typeface="Calibri" panose="020F0502020204030204" pitchFamily="34" charset="0"/>
                <a:cs typeface="Times New Roman" panose="02020603050405020304" pitchFamily="18" charset="0"/>
              </a:rPr>
              <a:t>la premisa principal ha de ser verdadera, ya sea categórica o probabilísticamente.</a:t>
            </a:r>
            <a:r>
              <a:rPr lang="es-ES" sz="2000" dirty="0">
                <a:latin typeface="Calibri" panose="020F0502020204030204" pitchFamily="34" charset="0"/>
                <a:ea typeface="Calibri" panose="020F0502020204030204" pitchFamily="34" charset="0"/>
                <a:cs typeface="Times New Roman" panose="02020603050405020304" pitchFamily="18" charset="0"/>
              </a:rPr>
              <a:t> </a:t>
            </a: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Obsérvese, sin embargo, que las fichas técnicas de ambas vacunas incurren en una </a:t>
            </a:r>
            <a:r>
              <a:rPr lang="es-ES" sz="2000" dirty="0" smtClean="0">
                <a:latin typeface="Calibri" panose="020F0502020204030204" pitchFamily="34" charset="0"/>
                <a:ea typeface="Calibri" panose="020F0502020204030204" pitchFamily="34" charset="0"/>
                <a:cs typeface="Times New Roman" panose="02020603050405020304" pitchFamily="18" charset="0"/>
              </a:rPr>
              <a:t>falacia (en lógica formal) </a:t>
            </a:r>
            <a:r>
              <a:rPr lang="es-ES" sz="2000" dirty="0">
                <a:latin typeface="Calibri" panose="020F0502020204030204" pitchFamily="34" charset="0"/>
                <a:ea typeface="Calibri" panose="020F0502020204030204" pitchFamily="34" charset="0"/>
                <a:cs typeface="Times New Roman" panose="02020603050405020304" pitchFamily="18" charset="0"/>
              </a:rPr>
              <a:t>en una frase que constituye la razón fundamental de la eficacia clínica. La frase aludida dice</a:t>
            </a:r>
            <a:r>
              <a:rPr lang="es-ES" sz="2000" dirty="0" smtClean="0">
                <a:latin typeface="Calibri" panose="020F0502020204030204" pitchFamily="34" charset="0"/>
                <a:ea typeface="Calibri" panose="020F0502020204030204" pitchFamily="34" charset="0"/>
                <a:cs typeface="Times New Roman" panose="02020603050405020304" pitchFamily="18" charset="0"/>
              </a:rPr>
              <a:t>:</a:t>
            </a:r>
          </a:p>
          <a:p>
            <a:pPr indent="449580" algn="just">
              <a:lnSpc>
                <a:spcPct val="100000"/>
              </a:lnSpc>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 </a:t>
            </a:r>
            <a:r>
              <a:rPr lang="es-ES" sz="2000" i="1" dirty="0">
                <a:latin typeface="Calibri" panose="020F0502020204030204" pitchFamily="34" charset="0"/>
                <a:ea typeface="Calibri" panose="020F0502020204030204" pitchFamily="34" charset="0"/>
                <a:cs typeface="Times New Roman" panose="02020603050405020304" pitchFamily="18" charset="0"/>
              </a:rPr>
              <a:t>“La eficacia clínica de Bexsero no se ha evaluado mediante ensayos clínicos. </a:t>
            </a:r>
            <a:r>
              <a:rPr lang="es-ES" sz="2000" i="1" dirty="0">
                <a:solidFill>
                  <a:srgbClr val="FFCC00"/>
                </a:solidFill>
                <a:latin typeface="Calibri" panose="020F0502020204030204" pitchFamily="34" charset="0"/>
                <a:ea typeface="Calibri" panose="020F0502020204030204" pitchFamily="34" charset="0"/>
                <a:cs typeface="Times New Roman" panose="02020603050405020304" pitchFamily="18" charset="0"/>
              </a:rPr>
              <a:t>La eficacia de la vacuna se ha </a:t>
            </a:r>
            <a:r>
              <a:rPr lang="es-ES" sz="2000" b="1" i="1" u="sng" dirty="0">
                <a:solidFill>
                  <a:srgbClr val="FFCC00"/>
                </a:solidFill>
                <a:latin typeface="Calibri" panose="020F0502020204030204" pitchFamily="34" charset="0"/>
                <a:ea typeface="Calibri" panose="020F0502020204030204" pitchFamily="34" charset="0"/>
                <a:cs typeface="Times New Roman" panose="02020603050405020304" pitchFamily="18" charset="0"/>
              </a:rPr>
              <a:t>deducido</a:t>
            </a:r>
            <a:r>
              <a:rPr lang="es-ES" sz="2000" i="1" dirty="0">
                <a:solidFill>
                  <a:srgbClr val="FFCC00"/>
                </a:solidFill>
                <a:latin typeface="Calibri" panose="020F0502020204030204" pitchFamily="34" charset="0"/>
                <a:ea typeface="Calibri" panose="020F0502020204030204" pitchFamily="34" charset="0"/>
                <a:cs typeface="Times New Roman" panose="02020603050405020304" pitchFamily="18" charset="0"/>
              </a:rPr>
              <a:t> demostrando la inducción de respuestas de anticuerpos bactericidas en suero a cada uno de los antígenos de la vacuna </a:t>
            </a:r>
            <a:r>
              <a:rPr lang="es-ES" sz="2000" i="1" dirty="0">
                <a:latin typeface="Calibri" panose="020F0502020204030204" pitchFamily="34" charset="0"/>
                <a:ea typeface="Calibri" panose="020F0502020204030204" pitchFamily="34" charset="0"/>
                <a:cs typeface="Times New Roman" panose="02020603050405020304" pitchFamily="18" charset="0"/>
              </a:rPr>
              <a:t>(ver sección de Inmunogenicidad)”</a:t>
            </a: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r>
              <a:rPr lang="es-ES" sz="2000" dirty="0" smtClean="0">
                <a:solidFill>
                  <a:srgbClr val="FF0066"/>
                </a:solidFill>
                <a:latin typeface="Calibri" panose="020F0502020204030204" pitchFamily="34" charset="0"/>
                <a:ea typeface="Calibri" panose="020F0502020204030204" pitchFamily="34" charset="0"/>
                <a:cs typeface="Times New Roman" panose="02020603050405020304" pitchFamily="18" charset="0"/>
              </a:rPr>
              <a:t>No dispondremos de premisa mayor para una deducción </a:t>
            </a:r>
            <a:r>
              <a:rPr lang="es-ES" sz="2000" dirty="0" smtClean="0">
                <a:solidFill>
                  <a:srgbClr val="92D050"/>
                </a:solidFill>
                <a:latin typeface="Calibri" panose="020F0502020204030204" pitchFamily="34" charset="0"/>
                <a:ea typeface="Calibri" panose="020F0502020204030204" pitchFamily="34" charset="0"/>
                <a:cs typeface="Times New Roman" panose="02020603050405020304" pitchFamily="18" charset="0"/>
              </a:rPr>
              <a:t>mientras no se llegue antes inductivamente a una demostración probabilística como, por ejemplo</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r>
              <a:rPr lang="es-ES" sz="2000"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“Un 90% de 365.570 niños de 0 a 12 meses de edad con título sérico </a:t>
            </a:r>
            <a:r>
              <a:rPr lang="es-ES" sz="2000" dirty="0" smtClean="0">
                <a:solidFill>
                  <a:srgbClr val="0000FF"/>
                </a:solidFill>
                <a:latin typeface="Calibri" panose="020F0502020204030204" pitchFamily="34" charset="0"/>
                <a:ea typeface="Calibri" panose="020F0502020204030204" pitchFamily="34" charset="0"/>
              </a:rPr>
              <a:t>≥</a:t>
            </a:r>
            <a:r>
              <a:rPr lang="es-ES" sz="2000"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 1:4 ha demostrado experimentalmente reducir los casos en un 54% (IC 95%, 6% a 78%) durante 1 año”</a:t>
            </a:r>
            <a:r>
              <a:rPr lang="es-ES" sz="2000" dirty="0" smtClean="0">
                <a:latin typeface="Calibri" panose="020F0502020204030204" pitchFamily="34" charset="0"/>
                <a:ea typeface="Calibri" panose="020F0502020204030204" pitchFamily="34" charset="0"/>
                <a:cs typeface="Times New Roman" panose="02020603050405020304" pitchFamily="18" charset="0"/>
              </a:rPr>
              <a:t>.</a:t>
            </a:r>
            <a:endParaRPr lang="es-ES" sz="2000" dirty="0"/>
          </a:p>
        </p:txBody>
      </p:sp>
    </p:spTree>
    <p:extLst>
      <p:ext uri="{BB962C8B-B14F-4D97-AF65-F5344CB8AC3E}">
        <p14:creationId xmlns:p14="http://schemas.microsoft.com/office/powerpoint/2010/main" val="13678223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07108" y="715444"/>
            <a:ext cx="9952383" cy="5833512"/>
          </a:xfrm>
        </p:spPr>
        <p:txBody>
          <a:bodyPr>
            <a:normAutofit/>
          </a:bodyPr>
          <a:lstStyle/>
          <a:p>
            <a:pPr indent="449580" algn="just">
              <a:lnSpc>
                <a:spcPct val="100000"/>
              </a:lnSpc>
              <a:spcAft>
                <a:spcPts val="0"/>
              </a:spcAft>
            </a:pPr>
            <a:r>
              <a:rPr lang="es-ES"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Además de ello</a:t>
            </a:r>
            <a:r>
              <a:rPr lang="es-ES" sz="2000" dirty="0">
                <a:latin typeface="Calibri" panose="020F0502020204030204" pitchFamily="34" charset="0"/>
                <a:ea typeface="Calibri" panose="020F0502020204030204" pitchFamily="34" charset="0"/>
                <a:cs typeface="Times New Roman" panose="02020603050405020304" pitchFamily="18" charset="0"/>
              </a:rPr>
              <a:t>, las pruebas experimentales han mostrado </a:t>
            </a:r>
            <a:r>
              <a:rPr lang="es-ES" sz="2000" dirty="0" smtClean="0">
                <a:latin typeface="Calibri" panose="020F0502020204030204" pitchFamily="34" charset="0"/>
                <a:ea typeface="Calibri" panose="020F0502020204030204" pitchFamily="34" charset="0"/>
                <a:cs typeface="Times New Roman" panose="02020603050405020304" pitchFamily="18" charset="0"/>
              </a:rPr>
              <a:t>que, </a:t>
            </a:r>
            <a:r>
              <a:rPr lang="es-ES" sz="2000" dirty="0">
                <a:latin typeface="Calibri" panose="020F0502020204030204" pitchFamily="34" charset="0"/>
                <a:ea typeface="Calibri" panose="020F0502020204030204" pitchFamily="34" charset="0"/>
                <a:cs typeface="Times New Roman" panose="02020603050405020304" pitchFamily="18" charset="0"/>
              </a:rPr>
              <a:t>debido a la corta vida media de alguno de los anticuerpos </a:t>
            </a:r>
            <a:r>
              <a:rPr lang="es-ES" sz="2000" dirty="0" smtClean="0">
                <a:latin typeface="Calibri" panose="020F0502020204030204" pitchFamily="34" charset="0"/>
                <a:ea typeface="Calibri" panose="020F0502020204030204" pitchFamily="34" charset="0"/>
                <a:cs typeface="Times New Roman" panose="02020603050405020304" pitchFamily="18" charset="0"/>
              </a:rPr>
              <a:t>postvacunales, </a:t>
            </a:r>
            <a:r>
              <a:rPr lang="es-ES"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se desconoce la duración de la protección y, por tanto, la necesidad de administrar periódicamente dosis de recuerdo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(18-20,26)</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Y, </a:t>
            </a:r>
            <a:r>
              <a:rPr lang="es-ES" sz="2000" dirty="0">
                <a:solidFill>
                  <a:srgbClr val="FF66CC"/>
                </a:solidFill>
                <a:latin typeface="Calibri" panose="020F0502020204030204" pitchFamily="34" charset="0"/>
                <a:ea typeface="Calibri" panose="020F0502020204030204" pitchFamily="34" charset="0"/>
                <a:cs typeface="Times New Roman" panose="02020603050405020304" pitchFamily="18" charset="0"/>
              </a:rPr>
              <a:t>por otra parte, hay pruebas que apuntan a un efecto bajo de la vacuna sobre el transporte nasofaríngeo</a:t>
            </a:r>
            <a:r>
              <a:rPr lang="es-ES" sz="2000" dirty="0">
                <a:latin typeface="Calibri" panose="020F0502020204030204" pitchFamily="34" charset="0"/>
                <a:ea typeface="Calibri" panose="020F0502020204030204" pitchFamily="34" charset="0"/>
                <a:cs typeface="Times New Roman" panose="02020603050405020304" pitchFamily="18" charset="0"/>
              </a:rPr>
              <a:t> del meningococo B, lo cual reduce la confianza en la protección comunitaria de la 4CMenB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(34)</a:t>
            </a:r>
            <a:r>
              <a:rPr lang="es-ES" sz="2000" dirty="0">
                <a:latin typeface="Calibri" panose="020F0502020204030204" pitchFamily="34" charset="0"/>
                <a:ea typeface="Calibri" panose="020F0502020204030204" pitchFamily="34" charset="0"/>
                <a:cs typeface="Times New Roman" panose="02020603050405020304" pitchFamily="18" charset="0"/>
              </a:rPr>
              <a:t> y de la MenB-FHbp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(35)</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indent="449580" algn="just">
              <a:lnSpc>
                <a:spcPct val="100000"/>
              </a:lnSpc>
              <a:spcAft>
                <a:spcPts val="0"/>
              </a:spcAft>
            </a:pPr>
            <a:endParaRPr lang="es-ES" sz="2000" dirty="0"/>
          </a:p>
        </p:txBody>
      </p:sp>
    </p:spTree>
    <p:extLst>
      <p:ext uri="{BB962C8B-B14F-4D97-AF65-F5344CB8AC3E}">
        <p14:creationId xmlns:p14="http://schemas.microsoft.com/office/powerpoint/2010/main" val="3075833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12243"/>
            <a:ext cx="9952383" cy="6123687"/>
          </a:xfrm>
        </p:spPr>
        <p:txBody>
          <a:bodyPr>
            <a:normAutofit lnSpcReduction="10000"/>
          </a:bodyPr>
          <a:lstStyle/>
          <a:p>
            <a:pPr algn="just">
              <a:lnSpc>
                <a:spcPct val="110000"/>
              </a:lnSpc>
              <a:spcAft>
                <a:spcPts val="0"/>
              </a:spcAft>
            </a:pPr>
            <a:r>
              <a:rPr lang="es-ES" sz="2000" b="1" dirty="0">
                <a:solidFill>
                  <a:srgbClr val="CC0099"/>
                </a:solidFill>
                <a:latin typeface="Calibri" panose="020F0502020204030204" pitchFamily="34" charset="0"/>
                <a:ea typeface="Calibri" panose="020F0502020204030204" pitchFamily="34" charset="0"/>
                <a:cs typeface="Times New Roman" panose="02020603050405020304" pitchFamily="18" charset="0"/>
              </a:rPr>
              <a:t>CONCLUSIONES</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500" b="1" dirty="0">
                <a:latin typeface="Calibri" panose="020F0502020204030204" pitchFamily="34" charset="0"/>
                <a:ea typeface="Calibri" panose="020F0502020204030204" pitchFamily="34" charset="0"/>
                <a:cs typeface="Times New Roman" panose="02020603050405020304" pitchFamily="18" charset="0"/>
              </a:rPr>
              <a:t> </a:t>
            </a:r>
            <a:r>
              <a:rPr lang="es-ES" sz="2000" b="1"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A</a:t>
            </a:r>
            <a:r>
              <a:rPr lang="es-ES" sz="20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 BENEFICIOS (RIESGOS EVITADOS) Y RIESGOS AÑADIDOS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0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s-ES" sz="2000" b="1" dirty="0" smtClean="0">
                <a:latin typeface="Calibri" panose="020F0502020204030204" pitchFamily="34" charset="0"/>
                <a:ea typeface="Calibri" panose="020F0502020204030204" pitchFamily="34" charset="0"/>
                <a:cs typeface="Times New Roman" panose="02020603050405020304" pitchFamily="18" charset="0"/>
              </a:rPr>
              <a:t>1º </a:t>
            </a:r>
            <a:r>
              <a:rPr lang="es-ES" sz="2000" b="1" dirty="0">
                <a:latin typeface="Calibri" panose="020F0502020204030204" pitchFamily="34" charset="0"/>
                <a:ea typeface="Calibri" panose="020F0502020204030204" pitchFamily="34" charset="0"/>
                <a:cs typeface="Times New Roman" panose="02020603050405020304" pitchFamily="18" charset="0"/>
              </a:rPr>
              <a:t>Enfermedad meningocócica B</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0000"/>
              </a:lnSpc>
              <a:spcAft>
                <a:spcPts val="0"/>
              </a:spcAft>
            </a:pPr>
            <a:r>
              <a:rPr lang="es-ES" sz="2000" b="1" dirty="0" smtClean="0">
                <a:latin typeface="Calibri" panose="020F0502020204030204" pitchFamily="34" charset="0"/>
                <a:ea typeface="Calibri" panose="020F0502020204030204" pitchFamily="34" charset="0"/>
                <a:cs typeface="Times New Roman" panose="02020603050405020304" pitchFamily="18" charset="0"/>
              </a:rPr>
              <a:t>1.</a:t>
            </a:r>
            <a:r>
              <a:rPr lang="es-ES" sz="2000" dirty="0" smtClean="0">
                <a:latin typeface="Calibri" panose="020F0502020204030204" pitchFamily="34" charset="0"/>
                <a:ea typeface="Calibri" panose="020F0502020204030204" pitchFamily="34" charset="0"/>
                <a:cs typeface="Times New Roman" panose="02020603050405020304" pitchFamily="18" charset="0"/>
              </a:rPr>
              <a:t> La </a:t>
            </a:r>
            <a:r>
              <a:rPr lang="es-ES" sz="2000" u="sng" dirty="0">
                <a:solidFill>
                  <a:srgbClr val="008080"/>
                </a:solidFill>
                <a:latin typeface="Calibri" panose="020F0502020204030204" pitchFamily="34" charset="0"/>
                <a:ea typeface="Calibri" panose="020F0502020204030204" pitchFamily="34" charset="0"/>
                <a:cs typeface="Times New Roman" panose="02020603050405020304" pitchFamily="18" charset="0"/>
              </a:rPr>
              <a:t>vacuna 4CMenB</a:t>
            </a:r>
            <a:r>
              <a:rPr lang="es-ES" sz="2000" dirty="0">
                <a:latin typeface="Calibri" panose="020F0502020204030204" pitchFamily="34" charset="0"/>
                <a:ea typeface="Calibri" panose="020F0502020204030204" pitchFamily="34" charset="0"/>
                <a:cs typeface="Times New Roman" panose="02020603050405020304" pitchFamily="18" charset="0"/>
              </a:rPr>
              <a:t>, con una </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validez de evidencia moderada</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8000"/>
                </a:solidFill>
                <a:latin typeface="Calibri" panose="020F0502020204030204" pitchFamily="34" charset="0"/>
                <a:ea typeface="Calibri" panose="020F0502020204030204" pitchFamily="34" charset="0"/>
                <a:cs typeface="Times New Roman" panose="02020603050405020304" pitchFamily="18" charset="0"/>
              </a:rPr>
              <a:t>se ha asociado con una reducción relativa del riesgo del 42% de casos de enfermedad meningocócica B frente a la no vacunación en niños de 0 a 12 meses de edad del Reino </a:t>
            </a:r>
            <a:r>
              <a:rPr lang="es-ES" sz="2000"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rPr>
              <a:t>Unido</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Con el riesgo basal promedio del Reino Unido de los 4 años previos a la introducción de la vacuna, el número necesario a vacunar (NNV) para evitar un caso de enfermedad meningocócica B fue 13.834 (7.814 a 54.026) en un año.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0000"/>
              </a:lnSpc>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Con </a:t>
            </a:r>
            <a:r>
              <a:rPr lang="es-ES" sz="2000" dirty="0">
                <a:latin typeface="Calibri" panose="020F0502020204030204" pitchFamily="34" charset="0"/>
                <a:ea typeface="Calibri" panose="020F0502020204030204" pitchFamily="34" charset="0"/>
                <a:cs typeface="Times New Roman" panose="02020603050405020304" pitchFamily="18" charset="0"/>
              </a:rPr>
              <a:t>una </a:t>
            </a:r>
            <a:r>
              <a:rPr lang="es-ES" sz="2000" dirty="0">
                <a:solidFill>
                  <a:srgbClr val="FFCC00"/>
                </a:solidFill>
                <a:latin typeface="Calibri" panose="020F0502020204030204" pitchFamily="34" charset="0"/>
                <a:ea typeface="Calibri" panose="020F0502020204030204" pitchFamily="34" charset="0"/>
                <a:cs typeface="Times New Roman" panose="02020603050405020304" pitchFamily="18" charset="0"/>
              </a:rPr>
              <a:t>validez de evidencia baja</a:t>
            </a:r>
            <a:r>
              <a:rPr lang="es-ES" sz="2000" dirty="0">
                <a:latin typeface="Calibri" panose="020F0502020204030204" pitchFamily="34" charset="0"/>
                <a:ea typeface="Calibri" panose="020F0502020204030204" pitchFamily="34" charset="0"/>
                <a:cs typeface="Times New Roman" panose="02020603050405020304" pitchFamily="18" charset="0"/>
              </a:rPr>
              <a:t>, extrapolando esa reducción del riesgo relativo al riesgo basal de </a:t>
            </a:r>
            <a:r>
              <a:rPr lang="es-ES" sz="2000" dirty="0">
                <a:solidFill>
                  <a:srgbClr val="92D050"/>
                </a:solidFill>
                <a:latin typeface="Calibri" panose="020F0502020204030204" pitchFamily="34" charset="0"/>
                <a:ea typeface="Calibri" panose="020F0502020204030204" pitchFamily="34" charset="0"/>
                <a:cs typeface="Times New Roman" panose="02020603050405020304" pitchFamily="18" charset="0"/>
              </a:rPr>
              <a:t>España en los cinco años previos a la introducción de la vacuna en la edad 0 a 12 meses, se obtendría un NNV 19.729 (13.810 a 55.240) en un año</a:t>
            </a: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0000"/>
              </a:lnSpc>
              <a:spcAft>
                <a:spcPts val="0"/>
              </a:spcAft>
            </a:pPr>
            <a:r>
              <a:rPr lang="es-ES" sz="2000" dirty="0" smtClean="0">
                <a:solidFill>
                  <a:srgbClr val="CC9900"/>
                </a:solidFill>
                <a:latin typeface="Calibri" panose="020F0502020204030204" pitchFamily="34" charset="0"/>
                <a:ea typeface="Calibri" panose="020F0502020204030204" pitchFamily="34" charset="0"/>
                <a:cs typeface="Times New Roman" panose="02020603050405020304" pitchFamily="18" charset="0"/>
              </a:rPr>
              <a:t>A </a:t>
            </a:r>
            <a:r>
              <a:rPr lang="es-ES" sz="2000" dirty="0">
                <a:solidFill>
                  <a:srgbClr val="CC9900"/>
                </a:solidFill>
                <a:latin typeface="Calibri" panose="020F0502020204030204" pitchFamily="34" charset="0"/>
                <a:ea typeface="Calibri" panose="020F0502020204030204" pitchFamily="34" charset="0"/>
                <a:cs typeface="Times New Roman" panose="02020603050405020304" pitchFamily="18" charset="0"/>
              </a:rPr>
              <a:t>día de hoy no hay ningún dato experimental ni observacional de un período de observación mayor, ni de otro tramo de edad, sobre casos de enfermedad meningocócica B</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indent="449580" algn="just">
              <a:lnSpc>
                <a:spcPct val="11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2.</a:t>
            </a:r>
            <a:r>
              <a:rPr lang="es-ES" sz="2000" dirty="0">
                <a:latin typeface="Calibri" panose="020F0502020204030204" pitchFamily="34" charset="0"/>
                <a:ea typeface="Calibri" panose="020F0502020204030204" pitchFamily="34" charset="0"/>
                <a:cs typeface="Times New Roman" panose="02020603050405020304" pitchFamily="18" charset="0"/>
              </a:rPr>
              <a:t> Ninguna publicación científica hasta hoy ha ofrecido </a:t>
            </a:r>
            <a:r>
              <a:rPr lang="es-ES" sz="2000" dirty="0">
                <a:solidFill>
                  <a:srgbClr val="FFCC00"/>
                </a:solidFill>
                <a:latin typeface="Calibri" panose="020F0502020204030204" pitchFamily="34" charset="0"/>
                <a:ea typeface="Calibri" panose="020F0502020204030204" pitchFamily="34" charset="0"/>
                <a:cs typeface="Times New Roman" panose="02020603050405020304" pitchFamily="18" charset="0"/>
              </a:rPr>
              <a:t>ninguna prueba de la eficacia </a:t>
            </a:r>
            <a:r>
              <a:rPr lang="es-ES" sz="2000" dirty="0">
                <a:latin typeface="Calibri" panose="020F0502020204030204" pitchFamily="34" charset="0"/>
                <a:ea typeface="Calibri" panose="020F0502020204030204" pitchFamily="34" charset="0"/>
                <a:cs typeface="Times New Roman" panose="02020603050405020304" pitchFamily="18" charset="0"/>
              </a:rPr>
              <a:t>de la </a:t>
            </a:r>
            <a:r>
              <a:rPr lang="es-ES" sz="2000" u="sng" dirty="0">
                <a:solidFill>
                  <a:srgbClr val="008080"/>
                </a:solidFill>
                <a:latin typeface="Calibri" panose="020F0502020204030204" pitchFamily="34" charset="0"/>
                <a:ea typeface="Calibri" panose="020F0502020204030204" pitchFamily="34" charset="0"/>
                <a:cs typeface="Times New Roman" panose="02020603050405020304" pitchFamily="18" charset="0"/>
              </a:rPr>
              <a:t>vacuna MenB-FHbp </a:t>
            </a:r>
            <a:r>
              <a:rPr lang="es-ES" sz="2000" dirty="0">
                <a:latin typeface="Calibri" panose="020F0502020204030204" pitchFamily="34" charset="0"/>
                <a:ea typeface="Calibri" panose="020F0502020204030204" pitchFamily="34" charset="0"/>
                <a:cs typeface="Times New Roman" panose="02020603050405020304" pitchFamily="18" charset="0"/>
              </a:rPr>
              <a:t>sobre la reducción de casos de enfermedad meningocócica B.</a:t>
            </a:r>
          </a:p>
          <a:p>
            <a:pPr algn="just">
              <a:lnSpc>
                <a:spcPct val="100000"/>
              </a:lnSpc>
              <a:spcAft>
                <a:spcPts val="0"/>
              </a:spcAft>
            </a:pPr>
            <a:endParaRPr lang="es-ES" sz="2000" dirty="0"/>
          </a:p>
        </p:txBody>
      </p:sp>
    </p:spTree>
    <p:extLst>
      <p:ext uri="{BB962C8B-B14F-4D97-AF65-F5344CB8AC3E}">
        <p14:creationId xmlns:p14="http://schemas.microsoft.com/office/powerpoint/2010/main" val="20055532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12243"/>
            <a:ext cx="9952383" cy="6123687"/>
          </a:xfrm>
        </p:spPr>
        <p:txBody>
          <a:bodyPr>
            <a:normAutofit fontScale="92500" lnSpcReduction="20000"/>
          </a:bodyPr>
          <a:lstStyle/>
          <a:p>
            <a:pPr algn="just">
              <a:lnSpc>
                <a:spcPct val="110000"/>
              </a:lnSpc>
              <a:spcAft>
                <a:spcPts val="0"/>
              </a:spcAft>
            </a:pPr>
            <a:r>
              <a:rPr lang="es-ES" sz="2200" b="1" dirty="0">
                <a:latin typeface="Calibri" panose="020F0502020204030204" pitchFamily="34" charset="0"/>
                <a:ea typeface="Calibri" panose="020F0502020204030204" pitchFamily="34" charset="0"/>
                <a:cs typeface="Times New Roman" panose="02020603050405020304" pitchFamily="18" charset="0"/>
              </a:rPr>
              <a:t>2º Demás resultados en salud de beneficio:</a:t>
            </a:r>
            <a:r>
              <a:rPr lang="es-ES" sz="2200" dirty="0">
                <a:latin typeface="Calibri" panose="020F0502020204030204" pitchFamily="34" charset="0"/>
                <a:ea typeface="Calibri" panose="020F0502020204030204" pitchFamily="34" charset="0"/>
                <a:cs typeface="Times New Roman" panose="02020603050405020304" pitchFamily="18" charset="0"/>
              </a:rPr>
              <a:t> Respecto a los demás resultados en salud de beneficio buscados en nuestra revisión, </a:t>
            </a:r>
            <a:r>
              <a:rPr lang="es-ES" sz="2200" dirty="0">
                <a:solidFill>
                  <a:srgbClr val="FFC000"/>
                </a:solidFill>
                <a:latin typeface="Calibri" panose="020F0502020204030204" pitchFamily="34" charset="0"/>
                <a:ea typeface="Calibri" panose="020F0502020204030204" pitchFamily="34" charset="0"/>
                <a:cs typeface="Times New Roman" panose="02020603050405020304" pitchFamily="18" charset="0"/>
              </a:rPr>
              <a:t>no hay ningún dato experimental ni observaciona</a:t>
            </a:r>
            <a:r>
              <a:rPr lang="es-ES" sz="2200" dirty="0">
                <a:latin typeface="Calibri" panose="020F0502020204030204" pitchFamily="34" charset="0"/>
                <a:ea typeface="Calibri" panose="020F0502020204030204" pitchFamily="34" charset="0"/>
                <a:cs typeface="Times New Roman" panose="02020603050405020304" pitchFamily="18" charset="0"/>
              </a:rPr>
              <a:t>l con </a:t>
            </a:r>
            <a:r>
              <a:rPr lang="es-ES" sz="2200" dirty="0" smtClean="0">
                <a:latin typeface="Calibri" panose="020F0502020204030204" pitchFamily="34" charset="0"/>
                <a:ea typeface="Calibri" panose="020F0502020204030204" pitchFamily="34" charset="0"/>
                <a:cs typeface="Times New Roman" panose="02020603050405020304" pitchFamily="18" charset="0"/>
              </a:rPr>
              <a:t>4CMenB </a:t>
            </a:r>
            <a:r>
              <a:rPr lang="es-ES" sz="2200" dirty="0">
                <a:latin typeface="Calibri" panose="020F0502020204030204" pitchFamily="34" charset="0"/>
                <a:ea typeface="Calibri" panose="020F0502020204030204" pitchFamily="34" charset="0"/>
                <a:cs typeface="Times New Roman" panose="02020603050405020304" pitchFamily="18" charset="0"/>
              </a:rPr>
              <a:t>ni con MenB-FHbp, a saber: </a:t>
            </a:r>
            <a:r>
              <a:rPr lang="es-ES" sz="2200" dirty="0">
                <a:solidFill>
                  <a:srgbClr val="FFC000"/>
                </a:solidFill>
                <a:latin typeface="Calibri" panose="020F0502020204030204" pitchFamily="34" charset="0"/>
                <a:ea typeface="Calibri" panose="020F0502020204030204" pitchFamily="34" charset="0"/>
                <a:cs typeface="Times New Roman" panose="02020603050405020304" pitchFamily="18" charset="0"/>
              </a:rPr>
              <a:t>mortalidad por todas las causas, mortalidad por enfermedad meningocócica B, ni secuelas</a:t>
            </a:r>
            <a:r>
              <a:rPr lang="es-ES" sz="22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10000"/>
              </a:lnSpc>
              <a:spcAft>
                <a:spcPts val="0"/>
              </a:spcAft>
            </a:pPr>
            <a:r>
              <a:rPr lang="es-ES" sz="2200" b="1" dirty="0" smtClean="0">
                <a:latin typeface="Calibri" panose="020F0502020204030204" pitchFamily="34" charset="0"/>
                <a:ea typeface="Calibri" panose="020F0502020204030204" pitchFamily="34" charset="0"/>
                <a:cs typeface="Times New Roman" panose="02020603050405020304" pitchFamily="18" charset="0"/>
              </a:rPr>
              <a:t>2º </a:t>
            </a:r>
            <a:r>
              <a:rPr lang="es-ES" sz="2200" b="1" dirty="0">
                <a:latin typeface="Calibri" panose="020F0502020204030204" pitchFamily="34" charset="0"/>
                <a:ea typeface="Calibri" panose="020F0502020204030204" pitchFamily="34" charset="0"/>
                <a:cs typeface="Times New Roman" panose="02020603050405020304" pitchFamily="18" charset="0"/>
              </a:rPr>
              <a:t>Resultados en salud de daños añadidos y efectos adversos: </a:t>
            </a:r>
            <a:r>
              <a:rPr lang="es-ES" sz="2200" dirty="0">
                <a:latin typeface="Calibri" panose="020F0502020204030204" pitchFamily="34" charset="0"/>
                <a:ea typeface="Calibri" panose="020F0502020204030204" pitchFamily="34" charset="0"/>
                <a:cs typeface="Times New Roman" panose="02020603050405020304" pitchFamily="18" charset="0"/>
              </a:rPr>
              <a:t>De los datos descriptivos de nuestra revisión destacan como no descartables por las vacunas:</a:t>
            </a:r>
            <a:r>
              <a:rPr lang="es-ES" sz="2200" b="1" dirty="0">
                <a:latin typeface="Calibri" panose="020F0502020204030204" pitchFamily="34" charset="0"/>
                <a:ea typeface="Calibri" panose="020F0502020204030204" pitchFamily="34" charset="0"/>
                <a:cs typeface="Times New Roman" panose="02020603050405020304" pitchFamily="18" charset="0"/>
              </a:rPr>
              <a:t> a) </a:t>
            </a:r>
            <a:r>
              <a:rPr lang="es-ES" sz="2200" dirty="0">
                <a:latin typeface="Calibri" panose="020F0502020204030204" pitchFamily="34" charset="0"/>
                <a:ea typeface="Calibri" panose="020F0502020204030204" pitchFamily="34" charset="0"/>
                <a:cs typeface="Times New Roman" panose="02020603050405020304" pitchFamily="18" charset="0"/>
              </a:rPr>
              <a:t>frecuencia alta de fiebre </a:t>
            </a:r>
            <a:r>
              <a:rPr lang="es-ES" sz="2200" dirty="0">
                <a:latin typeface="Calibri" panose="020F0502020204030204" pitchFamily="34" charset="0"/>
                <a:ea typeface="Calibri" panose="020F0502020204030204" pitchFamily="34" charset="0"/>
                <a:cs typeface="Calibri" panose="020F0502020204030204" pitchFamily="34" charset="0"/>
              </a:rPr>
              <a:t>≥</a:t>
            </a:r>
            <a:r>
              <a:rPr lang="es-ES" sz="2200" dirty="0">
                <a:latin typeface="Calibri" panose="020F0502020204030204" pitchFamily="34" charset="0"/>
                <a:ea typeface="Calibri" panose="020F0502020204030204" pitchFamily="34" charset="0"/>
                <a:cs typeface="Times New Roman" panose="02020603050405020304" pitchFamily="18" charset="0"/>
              </a:rPr>
              <a:t> 38º, aparte de las reacciones locales de dolor, induración, y eritema; </a:t>
            </a:r>
            <a:r>
              <a:rPr lang="es-ES" sz="2200" b="1" dirty="0">
                <a:latin typeface="Calibri" panose="020F0502020204030204" pitchFamily="34" charset="0"/>
                <a:ea typeface="Calibri" panose="020F0502020204030204" pitchFamily="34" charset="0"/>
                <a:cs typeface="Times New Roman" panose="02020603050405020304" pitchFamily="18" charset="0"/>
              </a:rPr>
              <a:t>b) </a:t>
            </a:r>
            <a:r>
              <a:rPr lang="es-ES" sz="2200" dirty="0">
                <a:latin typeface="Calibri" panose="020F0502020204030204" pitchFamily="34" charset="0"/>
                <a:ea typeface="Calibri" panose="020F0502020204030204" pitchFamily="34" charset="0"/>
                <a:cs typeface="Times New Roman" panose="02020603050405020304" pitchFamily="18" charset="0"/>
              </a:rPr>
              <a:t>frecuencia baja de insomnio, irritabilidad, cefalea, convulsiones, síntomas gastrointestinales; y </a:t>
            </a:r>
            <a:r>
              <a:rPr lang="es-ES" sz="2200" b="1" dirty="0">
                <a:latin typeface="Calibri" panose="020F0502020204030204" pitchFamily="34" charset="0"/>
                <a:ea typeface="Calibri" panose="020F0502020204030204" pitchFamily="34" charset="0"/>
                <a:cs typeface="Times New Roman" panose="02020603050405020304" pitchFamily="18" charset="0"/>
              </a:rPr>
              <a:t>c) </a:t>
            </a:r>
            <a:r>
              <a:rPr lang="es-ES" sz="2200" dirty="0">
                <a:latin typeface="Calibri" panose="020F0502020204030204" pitchFamily="34" charset="0"/>
                <a:ea typeface="Calibri" panose="020F0502020204030204" pitchFamily="34" charset="0"/>
                <a:cs typeface="Times New Roman" panose="02020603050405020304" pitchFamily="18" charset="0"/>
              </a:rPr>
              <a:t>muy baja frecuencia de enfermedad de Kawasaki (asociación, de la que no ha podido establecerse causalidad).</a:t>
            </a:r>
          </a:p>
          <a:p>
            <a:pPr algn="just">
              <a:lnSpc>
                <a:spcPct val="110000"/>
              </a:lnSpc>
              <a:spcAft>
                <a:spcPts val="0"/>
              </a:spcAft>
            </a:pPr>
            <a:r>
              <a:rPr lang="es-ES" sz="2200" b="1"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B</a:t>
            </a:r>
            <a:r>
              <a:rPr lang="es-ES"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 INCONVENIENTES:</a:t>
            </a:r>
            <a:r>
              <a:rPr lang="es-ES" sz="2200" b="1" dirty="0">
                <a:latin typeface="Calibri" panose="020F0502020204030204" pitchFamily="34" charset="0"/>
                <a:ea typeface="Calibri" panose="020F0502020204030204" pitchFamily="34" charset="0"/>
                <a:cs typeface="Times New Roman" panose="02020603050405020304" pitchFamily="18" charset="0"/>
              </a:rPr>
              <a:t> </a:t>
            </a:r>
            <a:r>
              <a:rPr lang="es-ES" sz="2200" dirty="0">
                <a:solidFill>
                  <a:srgbClr val="FF66CC"/>
                </a:solidFill>
                <a:latin typeface="Calibri" panose="020F0502020204030204" pitchFamily="34" charset="0"/>
                <a:ea typeface="Calibri" panose="020F0502020204030204" pitchFamily="34" charset="0"/>
                <a:cs typeface="Times New Roman" panose="02020603050405020304" pitchFamily="18" charset="0"/>
              </a:rPr>
              <a:t>Tiempo y recursos de los padres </a:t>
            </a:r>
            <a:r>
              <a:rPr lang="es-ES" sz="2200" dirty="0">
                <a:latin typeface="Calibri" panose="020F0502020204030204" pitchFamily="34" charset="0"/>
                <a:ea typeface="Calibri" panose="020F0502020204030204" pitchFamily="34" charset="0"/>
                <a:cs typeface="Times New Roman" panose="02020603050405020304" pitchFamily="18" charset="0"/>
              </a:rPr>
              <a:t>para acudir a los centros de sanitarios para que se administren a sus hijos las dosis de vacunas. </a:t>
            </a:r>
            <a:r>
              <a:rPr lang="es-ES" sz="2200" dirty="0">
                <a:solidFill>
                  <a:srgbClr val="FF3300"/>
                </a:solidFill>
                <a:latin typeface="Calibri" panose="020F0502020204030204" pitchFamily="34" charset="0"/>
                <a:ea typeface="Calibri" panose="020F0502020204030204" pitchFamily="34" charset="0"/>
                <a:cs typeface="Times New Roman" panose="02020603050405020304" pitchFamily="18" charset="0"/>
              </a:rPr>
              <a:t>Desconocimiento del período de protección</a:t>
            </a:r>
            <a:r>
              <a:rPr lang="es-ES" sz="2200" dirty="0">
                <a:latin typeface="Calibri" panose="020F0502020204030204" pitchFamily="34" charset="0"/>
                <a:ea typeface="Calibri" panose="020F0502020204030204" pitchFamily="34" charset="0"/>
                <a:cs typeface="Times New Roman" panose="02020603050405020304" pitchFamily="18" charset="0"/>
              </a:rPr>
              <a:t> de sus hijos con las dosis y refuerzos administrados.</a:t>
            </a:r>
          </a:p>
          <a:p>
            <a:pPr algn="just">
              <a:lnSpc>
                <a:spcPct val="110000"/>
              </a:lnSpc>
              <a:spcAft>
                <a:spcPts val="0"/>
              </a:spcAft>
            </a:pPr>
            <a:r>
              <a:rPr lang="es-ES" sz="2200" dirty="0">
                <a:latin typeface="Calibri" panose="020F0502020204030204" pitchFamily="34" charset="0"/>
                <a:ea typeface="Calibri" panose="020F0502020204030204" pitchFamily="34" charset="0"/>
                <a:cs typeface="Times New Roman" panose="02020603050405020304" pitchFamily="18" charset="0"/>
              </a:rPr>
              <a:t> </a:t>
            </a:r>
            <a:r>
              <a:rPr lang="es-ES" sz="2200" b="1"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C</a:t>
            </a:r>
            <a:r>
              <a:rPr lang="es-ES"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 COSTES: </a:t>
            </a:r>
            <a:r>
              <a:rPr lang="es-ES" sz="2200" dirty="0">
                <a:latin typeface="Calibri" panose="020F0502020204030204" pitchFamily="34" charset="0"/>
                <a:ea typeface="Calibri" panose="020F0502020204030204" pitchFamily="34" charset="0"/>
                <a:cs typeface="Times New Roman" panose="02020603050405020304" pitchFamily="18" charset="0"/>
              </a:rPr>
              <a:t>Las tres dosis por niño al Precio de Venta al Público (PVP) suponen 415 euros para 4CMenB. Los Servicios de Salud, con o sin la intermediación del Ministerio de Sanidad, compran a Precio de Venta del Laboratorio (PVL) y además con rebajas de cuyos datos no disponemos. Excede de los medios y objetivos de esta revisión calcular los costes directos de asistencia sanitaria y hospitalización estimados en vacunados y no vacunados, así como de los costes indirectos de la campaña sanitaria de vacunación, de los que afectan a los padres, y de otros.</a:t>
            </a:r>
          </a:p>
          <a:p>
            <a:pPr algn="just">
              <a:lnSpc>
                <a:spcPct val="100000"/>
              </a:lnSpc>
              <a:spcAft>
                <a:spcPts val="0"/>
              </a:spcAft>
            </a:pPr>
            <a:endParaRPr lang="es-ES" sz="2000" dirty="0"/>
          </a:p>
        </p:txBody>
      </p:sp>
    </p:spTree>
    <p:extLst>
      <p:ext uri="{BB962C8B-B14F-4D97-AF65-F5344CB8AC3E}">
        <p14:creationId xmlns:p14="http://schemas.microsoft.com/office/powerpoint/2010/main" val="1785554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arcador de contenido 2"/>
          <p:cNvPicPr>
            <a:picLocks noGrp="1" noChangeAspect="1"/>
          </p:cNvPicPr>
          <p:nvPr>
            <p:ph idx="1"/>
          </p:nvPr>
        </p:nvPicPr>
        <p:blipFill>
          <a:blip r:embed="rId2"/>
          <a:stretch>
            <a:fillRect/>
          </a:stretch>
        </p:blipFill>
        <p:spPr>
          <a:xfrm>
            <a:off x="593753" y="461576"/>
            <a:ext cx="10522738" cy="6168016"/>
          </a:xfrm>
          <a:prstGeom prst="rect">
            <a:avLst/>
          </a:prstGeom>
        </p:spPr>
      </p:pic>
    </p:spTree>
    <p:extLst>
      <p:ext uri="{BB962C8B-B14F-4D97-AF65-F5344CB8AC3E}">
        <p14:creationId xmlns:p14="http://schemas.microsoft.com/office/powerpoint/2010/main" val="4260830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333278" y="299327"/>
            <a:ext cx="11588355" cy="6297416"/>
          </a:xfrm>
          <a:prstGeom prst="rect">
            <a:avLst/>
          </a:prstGeom>
        </p:spPr>
      </p:pic>
    </p:spTree>
    <p:extLst>
      <p:ext uri="{BB962C8B-B14F-4D97-AF65-F5344CB8AC3E}">
        <p14:creationId xmlns:p14="http://schemas.microsoft.com/office/powerpoint/2010/main" val="65017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arcador de contenido 2"/>
          <p:cNvPicPr>
            <a:picLocks noGrp="1" noChangeAspect="1"/>
          </p:cNvPicPr>
          <p:nvPr>
            <p:ph idx="1"/>
          </p:nvPr>
        </p:nvPicPr>
        <p:blipFill>
          <a:blip r:embed="rId2"/>
          <a:stretch>
            <a:fillRect/>
          </a:stretch>
        </p:blipFill>
        <p:spPr>
          <a:xfrm>
            <a:off x="905614" y="260059"/>
            <a:ext cx="10145567" cy="6428122"/>
          </a:xfrm>
          <a:prstGeom prst="rect">
            <a:avLst/>
          </a:prstGeom>
        </p:spPr>
      </p:pic>
    </p:spTree>
    <p:extLst>
      <p:ext uri="{BB962C8B-B14F-4D97-AF65-F5344CB8AC3E}">
        <p14:creationId xmlns:p14="http://schemas.microsoft.com/office/powerpoint/2010/main" val="2069483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01027"/>
            <a:ext cx="9952383" cy="5422693"/>
          </a:xfrm>
        </p:spPr>
        <p:txBody>
          <a:bodyPr>
            <a:normAutofit/>
          </a:bodyPr>
          <a:lstStyle/>
          <a:p>
            <a:pPr indent="449580" algn="just">
              <a:lnSpc>
                <a:spcPct val="100000"/>
              </a:lnSpc>
              <a:spcAft>
                <a:spcPts val="0"/>
              </a:spcAft>
            </a:pP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Las secuelas </a:t>
            </a:r>
            <a:r>
              <a:rPr lang="es-ES" sz="2000" dirty="0">
                <a:latin typeface="Calibri" panose="020F0502020204030204" pitchFamily="34" charset="0"/>
                <a:ea typeface="Calibri" panose="020F0502020204030204" pitchFamily="34" charset="0"/>
                <a:cs typeface="Times New Roman" panose="02020603050405020304" pitchFamily="18" charset="0"/>
              </a:rPr>
              <a:t>más frecuentemente descritas de EMI son déficits neurológico, auditivo, motor y visual; convulsiones, problemas del comportamiento, dolor crónico, cicatrices e incluso, amputación de extremidades.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De </a:t>
            </a:r>
            <a:r>
              <a:rPr lang="es-ES" sz="2000" dirty="0">
                <a:latin typeface="Calibri" panose="020F0502020204030204" pitchFamily="34" charset="0"/>
                <a:ea typeface="Calibri" panose="020F0502020204030204" pitchFamily="34" charset="0"/>
                <a:cs typeface="Times New Roman" panose="02020603050405020304" pitchFamily="18" charset="0"/>
              </a:rPr>
              <a:t>las secuelas por enfermedad meningocócica B, Goicoechea y col publicaron un estudio transversal en niños </a:t>
            </a:r>
            <a:r>
              <a:rPr lang="es-E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de 0 a 14 años de la Comunidad de Valencia, en el quinquenio 1996-2000</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De los 177 casos de </a:t>
            </a:r>
            <a:r>
              <a:rPr lang="es-ES" sz="20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enfermedad meningocócica B</a:t>
            </a:r>
            <a:r>
              <a:rPr lang="es-ES" sz="2000" dirty="0">
                <a:latin typeface="Calibri" panose="020F0502020204030204" pitchFamily="34" charset="0"/>
                <a:ea typeface="Calibri" panose="020F0502020204030204" pitchFamily="34" charset="0"/>
                <a:cs typeface="Times New Roman" panose="02020603050405020304" pitchFamily="18" charset="0"/>
              </a:rPr>
              <a:t>, hubo </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6 muertes (3,4%)</a:t>
            </a:r>
            <a:r>
              <a:rPr lang="es-ES" sz="2000" dirty="0">
                <a:latin typeface="Calibri" panose="020F0502020204030204" pitchFamily="34" charset="0"/>
                <a:ea typeface="Calibri" panose="020F0502020204030204" pitchFamily="34" charset="0"/>
                <a:cs typeface="Times New Roman" panose="02020603050405020304" pitchFamily="18" charset="0"/>
              </a:rPr>
              <a:t>, y se produjeron </a:t>
            </a:r>
            <a:r>
              <a:rPr lang="es-ES" sz="2000" dirty="0">
                <a:solidFill>
                  <a:srgbClr val="FF66CC"/>
                </a:solidFill>
                <a:latin typeface="Calibri" panose="020F0502020204030204" pitchFamily="34" charset="0"/>
                <a:ea typeface="Calibri" panose="020F0502020204030204" pitchFamily="34" charset="0"/>
                <a:cs typeface="Times New Roman" panose="02020603050405020304" pitchFamily="18" charset="0"/>
              </a:rPr>
              <a:t>secuelas físicas o neurológicas en 15 niños (8,5%)</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(1)</a:t>
            </a:r>
            <a:r>
              <a:rPr lang="es-ES" sz="2000" dirty="0">
                <a:latin typeface="Calibri" panose="020F0502020204030204" pitchFamily="34" charset="0"/>
                <a:ea typeface="Calibri" panose="020F0502020204030204" pitchFamily="34" charset="0"/>
                <a:cs typeface="Times New Roman" panose="02020603050405020304" pitchFamily="18" charset="0"/>
              </a:rPr>
              <a:t>, cuya distribución se muestra en la </a:t>
            </a:r>
            <a:r>
              <a:rPr lang="es-ES"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3</a:t>
            </a: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Otro </a:t>
            </a:r>
            <a:r>
              <a:rPr lang="es-ES" sz="2000" dirty="0">
                <a:latin typeface="Calibri" panose="020F0502020204030204" pitchFamily="34" charset="0"/>
                <a:ea typeface="Calibri" panose="020F0502020204030204" pitchFamily="34" charset="0"/>
                <a:cs typeface="Times New Roman" panose="02020603050405020304" pitchFamily="18" charset="0"/>
              </a:rPr>
              <a:t>estudio transversal del </a:t>
            </a:r>
            <a:r>
              <a:rPr lang="es-E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sexenio 2008-13 en la red MENDICOS, que reunía 36 hospitales españoles</a:t>
            </a:r>
            <a:r>
              <a:rPr lang="es-ES" sz="2000" dirty="0">
                <a:latin typeface="Calibri" panose="020F0502020204030204" pitchFamily="34" charset="0"/>
                <a:ea typeface="Calibri" panose="020F0502020204030204" pitchFamily="34" charset="0"/>
                <a:cs typeface="Times New Roman" panose="02020603050405020304" pitchFamily="18" charset="0"/>
              </a:rPr>
              <a:t>,</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registró 458 casos de </a:t>
            </a:r>
            <a:r>
              <a:rPr lang="es-ES" sz="20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enfermedad meningocócica invasiva</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en niños de 0 a 14 años</a:t>
            </a:r>
            <a:r>
              <a:rPr lang="es-ES" sz="2000" dirty="0">
                <a:latin typeface="Calibri" panose="020F0502020204030204" pitchFamily="34" charset="0"/>
                <a:ea typeface="Calibri" panose="020F0502020204030204" pitchFamily="34" charset="0"/>
                <a:cs typeface="Times New Roman" panose="02020603050405020304" pitchFamily="18" charset="0"/>
              </a:rPr>
              <a:t>, con </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16 muertes (3,5%)</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66CC"/>
                </a:solidFill>
                <a:latin typeface="Calibri" panose="020F0502020204030204" pitchFamily="34" charset="0"/>
                <a:ea typeface="Calibri" panose="020F0502020204030204" pitchFamily="34" charset="0"/>
                <a:cs typeface="Times New Roman" panose="02020603050405020304" pitchFamily="18" charset="0"/>
              </a:rPr>
              <a:t>23 con secuelas neurológicas (5%) y 39 con secuelas físicas (8%)</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(2)</a:t>
            </a:r>
            <a:r>
              <a:rPr lang="es-ES" sz="2000" dirty="0">
                <a:latin typeface="Calibri" panose="020F0502020204030204" pitchFamily="34" charset="0"/>
                <a:ea typeface="Calibri" panose="020F0502020204030204" pitchFamily="34" charset="0"/>
                <a:cs typeface="Times New Roman" panose="02020603050405020304" pitchFamily="18" charset="0"/>
              </a:rPr>
              <a:t>. Los autores no distribuyeron por serotipos.</a:t>
            </a:r>
          </a:p>
          <a:p>
            <a:pPr algn="just"/>
            <a:endParaRPr lang="es-ES" dirty="0"/>
          </a:p>
        </p:txBody>
      </p:sp>
    </p:spTree>
    <p:extLst>
      <p:ext uri="{BB962C8B-B14F-4D97-AF65-F5344CB8AC3E}">
        <p14:creationId xmlns:p14="http://schemas.microsoft.com/office/powerpoint/2010/main" val="2720594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546698" y="345576"/>
            <a:ext cx="9073404" cy="6394333"/>
          </a:xfrm>
          <a:prstGeom prst="rect">
            <a:avLst/>
          </a:prstGeom>
        </p:spPr>
      </p:pic>
    </p:spTree>
    <p:extLst>
      <p:ext uri="{BB962C8B-B14F-4D97-AF65-F5344CB8AC3E}">
        <p14:creationId xmlns:p14="http://schemas.microsoft.com/office/powerpoint/2010/main" val="2005694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01027"/>
            <a:ext cx="9952383" cy="5886710"/>
          </a:xfrm>
        </p:spPr>
        <p:txBody>
          <a:bodyPr>
            <a:normAutofit fontScale="92500" lnSpcReduction="20000"/>
          </a:bodyPr>
          <a:lstStyle/>
          <a:p>
            <a:pPr indent="449580" algn="just">
              <a:lnSpc>
                <a:spcPct val="120000"/>
              </a:lnSpc>
              <a:spcAft>
                <a:spcPts val="0"/>
              </a:spcAft>
            </a:pPr>
            <a:r>
              <a:rPr lang="es-ES" sz="2200" b="1" u="sng" dirty="0">
                <a:latin typeface="Calibri" panose="020F0502020204030204" pitchFamily="34" charset="0"/>
                <a:ea typeface="Calibri" panose="020F0502020204030204" pitchFamily="34" charset="0"/>
                <a:cs typeface="Times New Roman" panose="02020603050405020304" pitchFamily="18" charset="0"/>
              </a:rPr>
              <a:t>Para toda esta calidad y cantidad de problema</a:t>
            </a:r>
            <a:r>
              <a:rPr lang="es-ES" sz="2200" dirty="0">
                <a:latin typeface="Calibri" panose="020F0502020204030204" pitchFamily="34" charset="0"/>
                <a:ea typeface="Calibri" panose="020F0502020204030204" pitchFamily="34" charset="0"/>
                <a:cs typeface="Times New Roman" panose="02020603050405020304" pitchFamily="18" charset="0"/>
              </a:rPr>
              <a:t>, </a:t>
            </a:r>
            <a:r>
              <a:rPr lang="es-ES" sz="22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en agosto de 2014</a:t>
            </a:r>
            <a:r>
              <a:rPr lang="es-ES" sz="2200" dirty="0">
                <a:latin typeface="Calibri" panose="020F0502020204030204" pitchFamily="34" charset="0"/>
                <a:ea typeface="Calibri" panose="020F0502020204030204" pitchFamily="34" charset="0"/>
                <a:cs typeface="Times New Roman" panose="02020603050405020304" pitchFamily="18" charset="0"/>
              </a:rPr>
              <a:t> la Agencia Europea de Medicamentos (EMA) autorizó la comercialización de la vacuna </a:t>
            </a:r>
            <a:r>
              <a:rPr lang="es-ES" sz="2200" u="sng" dirty="0">
                <a:solidFill>
                  <a:srgbClr val="008080"/>
                </a:solidFill>
                <a:latin typeface="Calibri" panose="020F0502020204030204" pitchFamily="34" charset="0"/>
                <a:ea typeface="Calibri" panose="020F0502020204030204" pitchFamily="34" charset="0"/>
                <a:cs typeface="Times New Roman" panose="02020603050405020304" pitchFamily="18" charset="0"/>
              </a:rPr>
              <a:t>4CMenB</a:t>
            </a:r>
            <a:r>
              <a:rPr lang="es-ES" sz="2200" dirty="0">
                <a:latin typeface="Calibri" panose="020F0502020204030204" pitchFamily="34" charset="0"/>
                <a:ea typeface="Calibri" panose="020F0502020204030204" pitchFamily="34" charset="0"/>
                <a:cs typeface="Times New Roman" panose="02020603050405020304" pitchFamily="18" charset="0"/>
              </a:rPr>
              <a:t> (Bexsero®) frente a meningococo del serogrupo B, para administración en niños desde los 2 meses de edad, </a:t>
            </a:r>
            <a:r>
              <a:rPr lang="es-ES" sz="2200" dirty="0">
                <a:solidFill>
                  <a:srgbClr val="FFC000"/>
                </a:solidFill>
                <a:latin typeface="Calibri" panose="020F0502020204030204" pitchFamily="34" charset="0"/>
                <a:ea typeface="Calibri" panose="020F0502020204030204" pitchFamily="34" charset="0"/>
                <a:cs typeface="Times New Roman" panose="02020603050405020304" pitchFamily="18" charset="0"/>
              </a:rPr>
              <a:t>basándose en la inducción de anticuerpos funcionales bactericidas en suero frente a los 4 antígenos de la vacuna, medida </a:t>
            </a:r>
            <a:r>
              <a:rPr lang="es-ES" sz="2200" i="1" dirty="0">
                <a:solidFill>
                  <a:srgbClr val="FFC000"/>
                </a:solidFill>
                <a:latin typeface="Calibri" panose="020F0502020204030204" pitchFamily="34" charset="0"/>
                <a:ea typeface="Calibri" panose="020F0502020204030204" pitchFamily="34" charset="0"/>
                <a:cs typeface="Times New Roman" panose="02020603050405020304" pitchFamily="18" charset="0"/>
              </a:rPr>
              <a:t>in vitro</a:t>
            </a:r>
            <a:r>
              <a:rPr lang="es-ES" sz="2200" dirty="0">
                <a:solidFill>
                  <a:srgbClr val="FFC000"/>
                </a:solidFill>
                <a:latin typeface="Calibri" panose="020F0502020204030204" pitchFamily="34" charset="0"/>
                <a:ea typeface="Calibri" panose="020F0502020204030204" pitchFamily="34" charset="0"/>
                <a:cs typeface="Times New Roman" panose="02020603050405020304" pitchFamily="18" charset="0"/>
              </a:rPr>
              <a:t> mediante el hSBA </a:t>
            </a:r>
            <a:r>
              <a:rPr lang="es-ES" sz="2200" dirty="0">
                <a:latin typeface="Calibri" panose="020F0502020204030204" pitchFamily="34" charset="0"/>
                <a:ea typeface="Calibri" panose="020F0502020204030204" pitchFamily="34" charset="0"/>
                <a:cs typeface="Times New Roman" panose="02020603050405020304" pitchFamily="18" charset="0"/>
              </a:rPr>
              <a:t>(ensayo bactericida en </a:t>
            </a:r>
            <a:r>
              <a:rPr lang="es-ES" sz="2200" dirty="0">
                <a:latin typeface="Calibri" panose="020F0502020204030204" pitchFamily="34" charset="0"/>
                <a:ea typeface="Calibri" panose="020F0502020204030204" pitchFamily="34" charset="0"/>
                <a:cs typeface="Calibri" panose="020F0502020204030204" pitchFamily="34" charset="0"/>
              </a:rPr>
              <a:t>suero tras adición de complemento humano), </a:t>
            </a:r>
            <a:r>
              <a:rPr lang="es-ES" sz="2200" dirty="0">
                <a:solidFill>
                  <a:srgbClr val="00B050"/>
                </a:solidFill>
                <a:latin typeface="Calibri" panose="020F0502020204030204" pitchFamily="34" charset="0"/>
                <a:ea typeface="Calibri" panose="020F0502020204030204" pitchFamily="34" charset="0"/>
                <a:cs typeface="Calibri" panose="020F0502020204030204" pitchFamily="34" charset="0"/>
              </a:rPr>
              <a:t>pero no sobre la reducción en la incidencia de enfermedad </a:t>
            </a:r>
            <a:r>
              <a:rPr lang="es-ES" sz="2200" dirty="0">
                <a:latin typeface="Calibri" panose="020F0502020204030204" pitchFamily="34" charset="0"/>
                <a:ea typeface="Calibri" panose="020F0502020204030204" pitchFamily="34" charset="0"/>
                <a:cs typeface="Calibri" panose="020F0502020204030204" pitchFamily="34" charset="0"/>
              </a:rPr>
              <a:t>meningocócica B mediante ensayo clínico, </a:t>
            </a:r>
            <a:r>
              <a:rPr lang="es-ES" sz="2200" dirty="0">
                <a:solidFill>
                  <a:schemeClr val="tx2">
                    <a:lumMod val="40000"/>
                    <a:lumOff val="60000"/>
                  </a:schemeClr>
                </a:solidFill>
                <a:latin typeface="Calibri" panose="020F0502020204030204" pitchFamily="34" charset="0"/>
                <a:ea typeface="Calibri" panose="020F0502020204030204" pitchFamily="34" charset="0"/>
                <a:cs typeface="Calibri" panose="020F0502020204030204" pitchFamily="34" charset="0"/>
              </a:rPr>
              <a:t>justificándolo en que la baja incidencia basal exigiría una muestra enorme</a:t>
            </a:r>
            <a:r>
              <a:rPr lang="es-ES" sz="2200" dirty="0" smtClean="0">
                <a:latin typeface="Calibri" panose="020F0502020204030204" pitchFamily="34" charset="0"/>
                <a:ea typeface="Calibri" panose="020F0502020204030204" pitchFamily="34" charset="0"/>
                <a:cs typeface="Times New Roman" panose="02020603050405020304" pitchFamily="18" charset="0"/>
              </a:rPr>
              <a:t>.</a:t>
            </a:r>
          </a:p>
          <a:p>
            <a:pPr indent="449580" algn="just">
              <a:lnSpc>
                <a:spcPct val="120000"/>
              </a:lnSpc>
              <a:spcAft>
                <a:spcPts val="0"/>
              </a:spcAft>
            </a:pPr>
            <a:r>
              <a:rPr lang="es-ES" sz="2200" dirty="0" smtClean="0">
                <a:latin typeface="Calibri" panose="020F0502020204030204" pitchFamily="34" charset="0"/>
                <a:ea typeface="Calibri" panose="020F0502020204030204" pitchFamily="34" charset="0"/>
                <a:cs typeface="Times New Roman" panose="02020603050405020304" pitchFamily="18" charset="0"/>
              </a:rPr>
              <a:t>Esta </a:t>
            </a:r>
            <a:r>
              <a:rPr lang="es-ES" sz="2200" dirty="0">
                <a:latin typeface="Calibri" panose="020F0502020204030204" pitchFamily="34" charset="0"/>
                <a:ea typeface="Calibri" panose="020F0502020204030204" pitchFamily="34" charset="0"/>
                <a:cs typeface="Times New Roman" panose="02020603050405020304" pitchFamily="18" charset="0"/>
              </a:rPr>
              <a:t>vacuna contiene </a:t>
            </a:r>
            <a:r>
              <a:rPr lang="es-ES" sz="2200" dirty="0">
                <a:solidFill>
                  <a:srgbClr val="0000FF"/>
                </a:solidFill>
                <a:latin typeface="Calibri" panose="020F0502020204030204" pitchFamily="34" charset="0"/>
                <a:ea typeface="Calibri" panose="020F0502020204030204" pitchFamily="34" charset="0"/>
                <a:cs typeface="Times New Roman" panose="02020603050405020304" pitchFamily="18" charset="0"/>
              </a:rPr>
              <a:t>Vesículas de membrana externa (VME) de </a:t>
            </a:r>
            <a:r>
              <a:rPr lang="es-ES" sz="2200" i="1" dirty="0">
                <a:solidFill>
                  <a:srgbClr val="0000FF"/>
                </a:solidFill>
                <a:latin typeface="Calibri" panose="020F0502020204030204" pitchFamily="34" charset="0"/>
                <a:ea typeface="Calibri" panose="020F0502020204030204" pitchFamily="34" charset="0"/>
                <a:cs typeface="Times New Roman" panose="02020603050405020304" pitchFamily="18" charset="0"/>
              </a:rPr>
              <a:t>N. meningitidis</a:t>
            </a:r>
            <a:r>
              <a:rPr lang="es-ES" sz="22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serogrupo B, cepa NZ98/254</a:t>
            </a:r>
            <a:r>
              <a:rPr lang="es-ES" sz="2200" dirty="0">
                <a:latin typeface="Calibri" panose="020F0502020204030204" pitchFamily="34" charset="0"/>
                <a:ea typeface="Calibri" panose="020F0502020204030204" pitchFamily="34" charset="0"/>
                <a:cs typeface="Times New Roman" panose="02020603050405020304" pitchFamily="18" charset="0"/>
              </a:rPr>
              <a:t>, utilizada en el brote de enfermedad meningocócica en Nueva Zelanda de 1991 y en Normandía entre 2006 y 2009, </a:t>
            </a:r>
            <a:r>
              <a:rPr lang="es-ES" sz="2200" dirty="0">
                <a:solidFill>
                  <a:srgbClr val="0000FF"/>
                </a:solidFill>
                <a:latin typeface="Calibri" panose="020F0502020204030204" pitchFamily="34" charset="0"/>
                <a:ea typeface="Calibri" panose="020F0502020204030204" pitchFamily="34" charset="0"/>
                <a:cs typeface="Times New Roman" panose="02020603050405020304" pitchFamily="18" charset="0"/>
              </a:rPr>
              <a:t>que contiene la porina A (</a:t>
            </a:r>
            <a:r>
              <a:rPr lang="es-ES" sz="2200" dirty="0" err="1">
                <a:solidFill>
                  <a:srgbClr val="0000FF"/>
                </a:solidFill>
                <a:latin typeface="Calibri" panose="020F0502020204030204" pitchFamily="34" charset="0"/>
                <a:ea typeface="Calibri" panose="020F0502020204030204" pitchFamily="34" charset="0"/>
                <a:cs typeface="Times New Roman" panose="02020603050405020304" pitchFamily="18" charset="0"/>
              </a:rPr>
              <a:t>PorA</a:t>
            </a:r>
            <a:r>
              <a:rPr lang="es-ES" sz="22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1.4 como antígeno </a:t>
            </a:r>
            <a:r>
              <a:rPr lang="es-ES" sz="2200" dirty="0" err="1">
                <a:solidFill>
                  <a:srgbClr val="0000FF"/>
                </a:solidFill>
                <a:latin typeface="Calibri" panose="020F0502020204030204" pitchFamily="34" charset="0"/>
                <a:ea typeface="Calibri" panose="020F0502020204030204" pitchFamily="34" charset="0"/>
                <a:cs typeface="Times New Roman" panose="02020603050405020304" pitchFamily="18" charset="0"/>
              </a:rPr>
              <a:t>inmunodominante</a:t>
            </a:r>
            <a:r>
              <a:rPr lang="es-ES" sz="2200" dirty="0">
                <a:latin typeface="Calibri" panose="020F0502020204030204" pitchFamily="34" charset="0"/>
                <a:ea typeface="Calibri" panose="020F0502020204030204" pitchFamily="34" charset="0"/>
                <a:cs typeface="Times New Roman" panose="02020603050405020304" pitchFamily="18" charset="0"/>
              </a:rPr>
              <a:t>, más tres lipoproteínas que se expresan en la superficie bacteriana: a) </a:t>
            </a:r>
            <a:r>
              <a:rPr lang="es-ES" sz="2200" dirty="0">
                <a:solidFill>
                  <a:srgbClr val="00B0F0"/>
                </a:solidFill>
                <a:latin typeface="Calibri" panose="020F0502020204030204" pitchFamily="34" charset="0"/>
                <a:ea typeface="Calibri" panose="020F0502020204030204" pitchFamily="34" charset="0"/>
                <a:cs typeface="Times New Roman" panose="02020603050405020304" pitchFamily="18" charset="0"/>
              </a:rPr>
              <a:t>Proteína de unión al factor H del complemento humano (fHbp)</a:t>
            </a:r>
            <a:r>
              <a:rPr lang="es-ES" sz="2200" dirty="0">
                <a:latin typeface="Calibri" panose="020F0502020204030204" pitchFamily="34" charset="0"/>
                <a:ea typeface="Calibri" panose="020F0502020204030204" pitchFamily="34" charset="0"/>
                <a:cs typeface="Times New Roman" panose="02020603050405020304" pitchFamily="18" charset="0"/>
              </a:rPr>
              <a:t>, que expresan la mayoría de los aislamientos de meningococos en países occidentales; b) </a:t>
            </a:r>
            <a:r>
              <a:rPr lang="es-ES" sz="2200" dirty="0">
                <a:solidFill>
                  <a:srgbClr val="0000FF"/>
                </a:solidFill>
                <a:latin typeface="Calibri" panose="020F0502020204030204" pitchFamily="34" charset="0"/>
                <a:ea typeface="Calibri" panose="020F0502020204030204" pitchFamily="34" charset="0"/>
                <a:cs typeface="Times New Roman" panose="02020603050405020304" pitchFamily="18" charset="0"/>
              </a:rPr>
              <a:t>Proteína de adhesión A (NadA variante 3.1), </a:t>
            </a:r>
            <a:r>
              <a:rPr lang="es-ES" sz="2200" dirty="0">
                <a:latin typeface="Calibri" panose="020F0502020204030204" pitchFamily="34" charset="0"/>
                <a:ea typeface="Calibri" panose="020F0502020204030204" pitchFamily="34" charset="0"/>
                <a:cs typeface="Times New Roman" panose="02020603050405020304" pitchFamily="18" charset="0"/>
              </a:rPr>
              <a:t>porque el gen que codifica esta lipoproteína se encuentra entre un 5% y un 50% de las cepas invasoras de meningococo y tiene cinco variantes que a su vez engloban diferentes variantes peptídicas; y c) </a:t>
            </a:r>
            <a:r>
              <a:rPr lang="es-ES" sz="2200" dirty="0">
                <a:solidFill>
                  <a:srgbClr val="00B0F0"/>
                </a:solidFill>
                <a:latin typeface="Calibri" panose="020F0502020204030204" pitchFamily="34" charset="0"/>
                <a:ea typeface="Calibri" panose="020F0502020204030204" pitchFamily="34" charset="0"/>
                <a:cs typeface="Times New Roman" panose="02020603050405020304" pitchFamily="18" charset="0"/>
              </a:rPr>
              <a:t>Antígeno de unión a la heparina (NHBA variante 2</a:t>
            </a:r>
            <a:r>
              <a:rPr lang="es-ES" sz="2200" dirty="0">
                <a:latin typeface="Calibri" panose="020F0502020204030204" pitchFamily="34" charset="0"/>
                <a:ea typeface="Calibri" panose="020F0502020204030204" pitchFamily="34" charset="0"/>
                <a:cs typeface="Times New Roman" panose="02020603050405020304" pitchFamily="18" charset="0"/>
              </a:rPr>
              <a:t>), que expresan la mayoría de las cepas y dispone de 1.057 variantes peptídicas descritas </a:t>
            </a:r>
            <a:r>
              <a:rPr lang="es-ES" sz="2200" dirty="0">
                <a:solidFill>
                  <a:srgbClr val="0070C0"/>
                </a:solidFill>
                <a:latin typeface="Calibri" panose="020F0502020204030204" pitchFamily="34" charset="0"/>
                <a:ea typeface="Calibri" panose="020F0502020204030204" pitchFamily="34" charset="0"/>
                <a:cs typeface="Times New Roman" panose="02020603050405020304" pitchFamily="18" charset="0"/>
              </a:rPr>
              <a:t>(3)</a:t>
            </a:r>
            <a:r>
              <a:rPr lang="es-ES" sz="2200" dirty="0">
                <a:latin typeface="Calibri" panose="020F0502020204030204" pitchFamily="34" charset="0"/>
                <a:ea typeface="Calibri" panose="020F0502020204030204" pitchFamily="34" charset="0"/>
                <a:cs typeface="Times New Roman" panose="02020603050405020304" pitchFamily="18" charset="0"/>
              </a:rPr>
              <a:t>.</a:t>
            </a:r>
          </a:p>
          <a:p>
            <a:pPr algn="just"/>
            <a:endParaRPr lang="es-ES" dirty="0"/>
          </a:p>
        </p:txBody>
      </p:sp>
    </p:spTree>
    <p:extLst>
      <p:ext uri="{BB962C8B-B14F-4D97-AF65-F5344CB8AC3E}">
        <p14:creationId xmlns:p14="http://schemas.microsoft.com/office/powerpoint/2010/main" val="3226740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1084</TotalTime>
  <Words>3634</Words>
  <Application>Microsoft Office PowerPoint</Application>
  <PresentationFormat>Panorámica</PresentationFormat>
  <Paragraphs>105</Paragraphs>
  <Slides>38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38</vt:i4>
      </vt:variant>
    </vt:vector>
  </HeadingPairs>
  <TitlesOfParts>
    <vt:vector size="43" baseType="lpstr">
      <vt:lpstr>Arial</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RESULTADOS EN SALUD QUE IMPORTAN AL USUARIO INFORMADO Y AUTÓNOMO (O SU REPRESENTANTE)        Los resultados en salud que importan a los padres que hablan en nombre de los niños susceptibles de recibir la vacuna son los que mostramos en la tabla 4. El número ordinal de importancia que le otorgan los usuarios a cada resultado en salud es el grado de aversión al riesgo.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Galo</dc:creator>
  <cp:lastModifiedBy>Galo</cp:lastModifiedBy>
  <cp:revision>87</cp:revision>
  <dcterms:created xsi:type="dcterms:W3CDTF">2018-03-10T11:06:46Z</dcterms:created>
  <dcterms:modified xsi:type="dcterms:W3CDTF">2019-05-20T11:52:59Z</dcterms:modified>
</cp:coreProperties>
</file>