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59" r:id="rId6"/>
    <p:sldId id="266" r:id="rId7"/>
    <p:sldId id="260" r:id="rId8"/>
    <p:sldId id="261" r:id="rId9"/>
    <p:sldId id="272" r:id="rId10"/>
    <p:sldId id="262" r:id="rId11"/>
    <p:sldId id="273" r:id="rId12"/>
    <p:sldId id="264" r:id="rId13"/>
    <p:sldId id="269" r:id="rId14"/>
    <p:sldId id="268" r:id="rId15"/>
    <p:sldId id="275" r:id="rId16"/>
    <p:sldId id="289" r:id="rId17"/>
    <p:sldId id="291" r:id="rId18"/>
    <p:sldId id="274" r:id="rId19"/>
    <p:sldId id="288" r:id="rId20"/>
    <p:sldId id="292" r:id="rId21"/>
    <p:sldId id="293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08" r:id="rId33"/>
    <p:sldId id="294" r:id="rId34"/>
    <p:sldId id="287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C0C0C0"/>
    <a:srgbClr val="DDDDDD"/>
    <a:srgbClr val="0000FF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9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98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5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5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3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96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1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7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35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1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75B2-39D9-4CEE-9592-FCF692C88B57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A447-58EA-4FA6-BAD2-2D762A55FD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valmedicamento.weebly.com/calcular/3-la-regla-del-1-cuando-el-control-es-placebo-valido-tambien-para-evaluacion-de-vacuna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4663" y="1394415"/>
            <a:ext cx="9287691" cy="3896041"/>
          </a:xfrm>
        </p:spPr>
        <p:txBody>
          <a:bodyPr>
            <a:normAutofit/>
          </a:bodyPr>
          <a:lstStyle/>
          <a:p>
            <a:pPr algn="just"/>
            <a:r>
              <a:rPr lang="es-ES" altLang="es-ES" sz="3200" smtClean="0">
                <a:solidFill>
                  <a:srgbClr val="800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Utilidades </a:t>
            </a:r>
            <a:r>
              <a:rPr lang="es-ES" altLang="es-ES" sz="3200" dirty="0" smtClean="0">
                <a:solidFill>
                  <a:srgbClr val="800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la </a:t>
            </a:r>
            <a:r>
              <a:rPr lang="es-ES" altLang="es-ES" sz="3200" dirty="0" smtClean="0">
                <a:solidFill>
                  <a:srgbClr val="800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“Regla del 1” cuando el control es placebo</a:t>
            </a:r>
          </a:p>
          <a:p>
            <a:pPr algn="just">
              <a:lnSpc>
                <a:spcPct val="100000"/>
              </a:lnSpc>
            </a:pPr>
            <a:r>
              <a:rPr lang="es-ES" altLang="es-ES" sz="2000" dirty="0" smtClean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cada “1” paciente en el que el Medicamento es más efectivo que el Placebo, ¿en cuántos pacientes no es efectivo, y cómo se distribuyen en sus destinos?</a:t>
            </a:r>
          </a:p>
          <a:p>
            <a:pPr algn="just"/>
            <a:endParaRPr lang="es-ES" sz="2000" dirty="0">
              <a:solidFill>
                <a:srgbClr val="0000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es-ES" sz="2000" dirty="0" smtClean="0">
              <a:solidFill>
                <a:srgbClr val="0000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altLang="es-ES" sz="1800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Ayudas para la toma de decisiones del paciente </a:t>
            </a:r>
            <a:r>
              <a:rPr lang="es-ES" altLang="es-ES" sz="1800" dirty="0" smtClean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informado</a:t>
            </a: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altLang="es-ES" sz="1000" dirty="0">
              <a:solidFill>
                <a:srgbClr val="99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altLang="es-E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Grupo evalmed</a:t>
            </a:r>
            <a:endParaRPr lang="es-ES" dirty="0">
              <a:solidFill>
                <a:srgbClr val="0000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endParaRPr lang="es-ES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956603" y="289991"/>
            <a:ext cx="10255349" cy="744878"/>
          </a:xfrm>
        </p:spPr>
        <p:txBody>
          <a:bodyPr>
            <a:normAutofit/>
          </a:bodyPr>
          <a:lstStyle/>
          <a:p>
            <a:pPr algn="just" fontAlgn="base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Escribimos sobre el amarillo pálido el </a:t>
            </a:r>
            <a:r>
              <a:rPr lang="es-ES" sz="20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º de eventos en cada grupo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</a:t>
            </a:r>
            <a:r>
              <a:rPr lang="es-ES" sz="2000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nº </a:t>
            </a:r>
            <a:r>
              <a:rPr lang="es-ES" sz="2000" dirty="0" smtClean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pacientes de cada </a:t>
            </a:r>
            <a:r>
              <a:rPr lang="es-ES" sz="2000" dirty="0">
                <a:solidFill>
                  <a:srgbClr val="D600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los resultados salen automáticamente…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5077" y="1139484"/>
            <a:ext cx="8079692" cy="5615222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132243" y="1125415"/>
            <a:ext cx="1763713" cy="865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Aquí salen el RR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 RAR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1800" kern="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es-ES" alt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el NNT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383068" y="2753202"/>
            <a:ext cx="1512888" cy="114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Aquí sale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 Regla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 1 en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476282" y="5169170"/>
            <a:ext cx="1439863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Aquí sale la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Regla del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Gráfico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3165231" y="590843"/>
            <a:ext cx="1916220" cy="1169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4740812" y="590843"/>
            <a:ext cx="4011932" cy="1181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3" idx="1"/>
          </p:cNvCxnSpPr>
          <p:nvPr/>
        </p:nvCxnSpPr>
        <p:spPr>
          <a:xfrm flipH="1">
            <a:off x="7568419" y="1558009"/>
            <a:ext cx="2563824" cy="650619"/>
          </a:xfrm>
          <a:prstGeom prst="straightConnector1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5" idx="1"/>
          </p:cNvCxnSpPr>
          <p:nvPr/>
        </p:nvCxnSpPr>
        <p:spPr>
          <a:xfrm flipH="1">
            <a:off x="9223766" y="3326290"/>
            <a:ext cx="1159302" cy="19338"/>
          </a:xfrm>
          <a:prstGeom prst="straightConnector1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9395784" y="5708920"/>
            <a:ext cx="1101302" cy="0"/>
          </a:xfrm>
          <a:prstGeom prst="straightConnector1">
            <a:avLst/>
          </a:prstGeom>
          <a:ln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8117" y="2434419"/>
            <a:ext cx="7484012" cy="1655762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Veamos como segundo ejemplo el de la variable “Infarto de miocardio fatal y no fatal” del ensayo,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comparó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rosuvastatina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placebo, durante 1,9 años, en prevención primaria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CV.</a:t>
            </a:r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264898" y="1983545"/>
            <a:ext cx="8004517" cy="2461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3954" y="2687638"/>
            <a:ext cx="10553547" cy="3713162"/>
          </a:xfrm>
        </p:spPr>
        <p:txBody>
          <a:bodyPr>
            <a:normAutofit lnSpcReduction="10000"/>
          </a:bodyPr>
          <a:lstStyle/>
          <a:p>
            <a:pPr indent="449580"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Obsérvese que en el grupo que tomó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rosuvastatina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hubo un 0,3% con infarto en 1,9 años, lo que significa que </a:t>
            </a:r>
            <a:r>
              <a:rPr lang="es-ES" sz="20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0,3 pacientes de cada 100 en los que el fármaco no es efectivo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Obsérvese que en el grupo que tomó placebo hubo un 0,8% con infarto en 1,9 años, lo que significa que hay 100-0,8% =</a:t>
            </a:r>
            <a:r>
              <a:rPr lang="es-ES" sz="2000" dirty="0">
                <a:solidFill>
                  <a:srgbClr val="99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98,2% pacientes que permanecen sanos (entiéndase sin infarto)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La diferencia entre los infartos con placebo y con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rosuvastatina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0,8% - 0,3%= </a:t>
            </a: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0,42% =&gt; Éste es el beneficio asociado con </a:t>
            </a:r>
            <a:r>
              <a:rPr lang="es-ES" sz="20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rosuvastatina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Conclusión: </a:t>
            </a:r>
            <a:r>
              <a:rPr lang="es-ES" sz="20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mérito (el efecto) de </a:t>
            </a:r>
            <a:r>
              <a:rPr lang="es-ES" sz="2000" dirty="0" err="1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rosuvastatina</a:t>
            </a:r>
            <a:r>
              <a:rPr lang="es-ES" sz="20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 únicamente el 0,42%,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 no tiene ningún efecto sobre el 0,3% de personas que tienen el infarto incluso tomando el fármaco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 tampoco tiene ningún efecto sobre el 99,2% de los pacientes que permanecen sanos, pues ésos permanecen sanos (entiéndase sin infarto) tomando placebo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356936"/>
            <a:ext cx="10553547" cy="194212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310743" y="1995306"/>
            <a:ext cx="3605349" cy="69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655212" y="1995306"/>
            <a:ext cx="1758462" cy="143721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8102991" y="1995306"/>
            <a:ext cx="1772529" cy="209839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3030582" y="5420748"/>
            <a:ext cx="678933" cy="55366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7950925" y="4781006"/>
            <a:ext cx="722812" cy="63974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2220686" y="5068050"/>
            <a:ext cx="718122" cy="64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39" y="943772"/>
            <a:ext cx="5031567" cy="16736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168" y="678128"/>
            <a:ext cx="6071661" cy="5540518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V="1">
            <a:off x="4976949" y="1750423"/>
            <a:ext cx="1071154" cy="35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2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197429" y="715147"/>
            <a:ext cx="9144000" cy="1655762"/>
          </a:xfrm>
        </p:spPr>
        <p:txBody>
          <a:bodyPr>
            <a:normAutofit/>
          </a:bodyPr>
          <a:lstStyle/>
          <a:p>
            <a:pPr algn="just" fontAlgn="base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Para acercarnos más a la estimación estadística, hagamos lo mismo con los intervalos de confianza del NNT.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</a:rPr>
              <a:t>Por cada 1 paciente en el que el fármaco es efectivo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dirty="0">
                <a:solidFill>
                  <a:srgbClr val="FF9900"/>
                </a:solidFill>
                <a:latin typeface="Calibri" panose="020F0502020204030204" pitchFamily="34" charset="0"/>
              </a:rPr>
              <a:t>el promedio poblacional en el que no es efectivo está entre 158 - 1 = 157, y 532 – 1 = 531 pacientes.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97429" y="3137762"/>
            <a:ext cx="8925397" cy="2100444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4598126" y="1920240"/>
            <a:ext cx="3383280" cy="1959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6152606" y="1920240"/>
            <a:ext cx="2965268" cy="184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652" y="427900"/>
            <a:ext cx="8452193" cy="59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486" y="1737359"/>
            <a:ext cx="8451670" cy="354003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b="1" dirty="0" smtClean="0"/>
              <a:t>Llegados a este punto, podemos ver con claridad dos utilidades para la toma de decisiones compartidas: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algn="just">
              <a:lnSpc>
                <a:spcPct val="100000"/>
              </a:lnSpc>
            </a:pPr>
            <a:r>
              <a:rPr lang="es-ES" dirty="0" smtClean="0"/>
              <a:t>1) La probabilidad de los efectos adversos en el grupo de pacientes a los que no beneficia el fármaco.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algn="just">
              <a:lnSpc>
                <a:spcPct val="100000"/>
              </a:lnSpc>
            </a:pPr>
            <a:r>
              <a:rPr lang="es-ES" dirty="0" smtClean="0"/>
              <a:t>2) Cuándo la enfermedad no está dominada, a pesar de un buen NNT.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567543" y="1397726"/>
            <a:ext cx="8817428" cy="4101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2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486" y="1737359"/>
            <a:ext cx="8451670" cy="354003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 smtClean="0">
                <a:solidFill>
                  <a:srgbClr val="C0C0C0"/>
                </a:solidFill>
              </a:rPr>
              <a:t>Llegados a este punto, podemos ver con claridad dos utilidades para la toma de decisiones compartidas: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algn="just">
              <a:lnSpc>
                <a:spcPct val="100000"/>
              </a:lnSpc>
            </a:pPr>
            <a:r>
              <a:rPr lang="es-ES" b="1" dirty="0" smtClean="0"/>
              <a:t>1) La probabilidad de los efectos adversos en el grupo de pacientes a los que no beneficia el fármaco.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algn="just">
              <a:lnSpc>
                <a:spcPct val="100000"/>
              </a:lnSpc>
            </a:pPr>
            <a:r>
              <a:rPr lang="es-ES" dirty="0" smtClean="0">
                <a:solidFill>
                  <a:srgbClr val="C0C0C0"/>
                </a:solidFill>
              </a:rPr>
              <a:t>2) Cuándo </a:t>
            </a:r>
            <a:r>
              <a:rPr lang="es-ES" dirty="0">
                <a:solidFill>
                  <a:srgbClr val="C0C0C0"/>
                </a:solidFill>
              </a:rPr>
              <a:t>la enfermedad no está </a:t>
            </a:r>
            <a:r>
              <a:rPr lang="es-ES" dirty="0" smtClean="0">
                <a:solidFill>
                  <a:srgbClr val="C0C0C0"/>
                </a:solidFill>
              </a:rPr>
              <a:t>dominada, </a:t>
            </a:r>
            <a:r>
              <a:rPr lang="es-ES" dirty="0">
                <a:solidFill>
                  <a:srgbClr val="C0C0C0"/>
                </a:solidFill>
              </a:rPr>
              <a:t>a pesar de un buen NNT.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67543" y="1397726"/>
            <a:ext cx="8817428" cy="4101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7097" y="875211"/>
            <a:ext cx="9522823" cy="518595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magnitud del NNT nos evita incurrir en la </a:t>
            </a:r>
            <a:r>
              <a:rPr lang="es-ES" sz="2000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falacia post hoc </a:t>
            </a:r>
            <a:r>
              <a:rPr lang="es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 la </a:t>
            </a:r>
            <a:r>
              <a:rPr lang="es-ES" sz="2000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s-ES" sz="2000" b="1" i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lusión terapéutica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s-E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único beneficio real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vs placebo es de </a:t>
            </a:r>
            <a:r>
              <a:rPr lang="es-ES" sz="2000" dirty="0">
                <a:solidFill>
                  <a:srgbClr val="00CC00"/>
                </a:solidFill>
                <a:latin typeface="Calibri" panose="020F0502020204030204" pitchFamily="34" charset="0"/>
              </a:rPr>
              <a:t>1 paciente </a:t>
            </a:r>
            <a:r>
              <a:rPr lang="es-ES" sz="2000" dirty="0">
                <a:latin typeface="Calibri" panose="020F0502020204030204" pitchFamily="34" charset="0"/>
              </a:rPr>
              <a:t>por cada 241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</a:rPr>
              <a:t>sin beneficiar a los 239 que permanecen sin infarto igual que con placebo</a:t>
            </a:r>
            <a:r>
              <a:rPr lang="es-ES" sz="2000" dirty="0">
                <a:latin typeface="Calibri" panose="020F0502020204030204" pitchFamily="34" charset="0"/>
              </a:rPr>
              <a:t>,</a:t>
            </a: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</a:rPr>
              <a:t> ni a 1 que enferma incluso con </a:t>
            </a:r>
            <a:r>
              <a:rPr lang="es-ES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endParaRPr lang="es-E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 embargo, un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gran número de personas incurre en una falacia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post hoc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una ilusión terapéutica cuando atribuye como mérito de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frente a placebo el número de pacientes que permanece “sin infarto” por tomar dicho fármaco.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 decir, que creen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que beneficia a </a:t>
            </a:r>
            <a:r>
              <a:rPr lang="es-ES" sz="2000" dirty="0">
                <a:solidFill>
                  <a:srgbClr val="00CC00"/>
                </a:solidFill>
                <a:latin typeface="Calibri" panose="020F0502020204030204" pitchFamily="34" charset="0"/>
              </a:rPr>
              <a:t>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</a:rPr>
              <a:t>239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 = 240 por cada 241.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diferencia entre la creencia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la realidad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real tiene importancia práctica, </a:t>
            </a:r>
            <a:r>
              <a:rPr lang="es-ES" sz="2000" dirty="0">
                <a:solidFill>
                  <a:srgbClr val="7030A0"/>
                </a:solidFill>
                <a:latin typeface="Calibri" panose="020F0502020204030204" pitchFamily="34" charset="0"/>
              </a:rPr>
              <a:t>pues la creencia lleva a atribuir erróneamente un mérito de 240 </a:t>
            </a:r>
            <a:r>
              <a:rPr lang="es-ES" sz="2000" dirty="0">
                <a:latin typeface="Calibri" panose="020F0502020204030204" pitchFamily="34" charset="0"/>
              </a:rPr>
              <a:t>por cada 241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dirty="0">
                <a:solidFill>
                  <a:srgbClr val="00CC00"/>
                </a:solidFill>
                <a:latin typeface="Calibri" panose="020F0502020204030204" pitchFamily="34" charset="0"/>
              </a:rPr>
              <a:t>cuando en realidad </a:t>
            </a:r>
            <a:r>
              <a:rPr lang="es-ES" sz="2000" dirty="0" smtClean="0">
                <a:solidFill>
                  <a:srgbClr val="00CC00"/>
                </a:solidFill>
                <a:latin typeface="Calibri" panose="020F0502020204030204" pitchFamily="34" charset="0"/>
              </a:rPr>
              <a:t>es de </a:t>
            </a:r>
            <a:r>
              <a:rPr lang="es-ES" sz="2000" dirty="0">
                <a:solidFill>
                  <a:srgbClr val="00CC00"/>
                </a:solidFill>
                <a:latin typeface="Calibri" panose="020F0502020204030204" pitchFamily="34" charset="0"/>
              </a:rPr>
              <a:t>1</a:t>
            </a: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</a:rPr>
              <a:t>por cada 241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166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7095" y="509449"/>
            <a:ext cx="9522823" cy="518595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1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regla del 1, nos facilita ir más allá al mostrarnos el número de pacientes que se exponen a los efectos adversos sin beneficiarse del fármaco</a:t>
            </a:r>
            <a:endParaRPr lang="es-ES" sz="19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Como la regla del 1 nos da el número de pacientes que permanecen sin evento sin tomar el fármaco, nos está mostrando a cuántos pacientes exponemos a los efectos adversos para </a:t>
            </a:r>
            <a:r>
              <a:rPr lang="es-ES" sz="1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beneficiar a 1 del infarto que perseguimos evitar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poner un ejemplo, en el ECA JUPITER se evidenció un </a:t>
            </a:r>
            <a:r>
              <a:rPr lang="es-E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aumento en la incidencia </a:t>
            </a:r>
            <a:r>
              <a:rPr lang="es-ES" sz="1900" dirty="0">
                <a:solidFill>
                  <a:srgbClr val="FF0000"/>
                </a:solidFill>
                <a:latin typeface="Calibri" panose="020F0502020204030204" pitchFamily="34" charset="0"/>
              </a:rPr>
              <a:t>de </a:t>
            </a:r>
            <a:r>
              <a:rPr lang="es-E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nueva diabetes en un 0,61</a:t>
            </a:r>
            <a:r>
              <a:rPr lang="es-ES" sz="1900" dirty="0">
                <a:solidFill>
                  <a:srgbClr val="FF0000"/>
                </a:solidFill>
                <a:latin typeface="Calibri" panose="020F0502020204030204" pitchFamily="34" charset="0"/>
              </a:rPr>
              <a:t>% </a:t>
            </a:r>
            <a:r>
              <a:rPr lang="es-E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(IC 95%, 0,13% </a:t>
            </a:r>
            <a:r>
              <a:rPr lang="es-ES" sz="1900" dirty="0">
                <a:solidFill>
                  <a:srgbClr val="FF0000"/>
                </a:solidFill>
                <a:latin typeface="Calibri" panose="020F0502020204030204" pitchFamily="34" charset="0"/>
              </a:rPr>
              <a:t>a </a:t>
            </a:r>
            <a:r>
              <a:rPr lang="es-E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1,09%)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con </a:t>
            </a:r>
            <a:r>
              <a:rPr lang="es-ES" sz="1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respecto a placebo. </a:t>
            </a:r>
            <a:endParaRPr lang="es-ES" sz="1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Puesta en relación esta magnitud del efecto adverso con los 239 (IC 95% 157 a 528) pacientes que permanecen sin infarto no tomando </a:t>
            </a:r>
            <a:r>
              <a:rPr lang="es-ES" sz="1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podemos colegir que, </a:t>
            </a:r>
            <a:r>
              <a:rPr lang="es-ES" sz="1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para beneficiar a 1 (evitar un infarto)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19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perjudicamos con nueva diabetes a 1,5 (IC 95%, 0,2 a 5,8) pacientes 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 tomar </a:t>
            </a:r>
            <a:r>
              <a:rPr lang="es-ES" sz="19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rosuvastatina</a:t>
            </a:r>
            <a:r>
              <a:rPr lang="es-ES" sz="19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sin posibilidad de beneficio en infarto. </a:t>
            </a:r>
          </a:p>
          <a:p>
            <a:pPr algn="just"/>
            <a:endParaRPr lang="es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4" y="4402183"/>
            <a:ext cx="11289104" cy="18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2046" y="1136468"/>
            <a:ext cx="9048206" cy="534270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Los ensayos clínicos ofrecen los </a:t>
            </a:r>
            <a:r>
              <a:rPr lang="es-ES" altLang="es-ES" sz="2000" dirty="0" smtClean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beneficios</a:t>
            </a: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términos de resultados en salud del grupo que toma un medicamento frente al que toma placebo.</a:t>
            </a:r>
          </a:p>
          <a:p>
            <a:pPr algn="just">
              <a:lnSpc>
                <a:spcPct val="100000"/>
              </a:lnSpc>
            </a:pP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 registra el </a:t>
            </a:r>
            <a:r>
              <a:rPr lang="es-ES" altLang="es-ES" sz="2000" dirty="0" smtClean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número de eventos en cada grupo en el tiempo</a:t>
            </a: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duración del ensayo, y se expresa en porcentaje respecto al número total de cada grupo.</a:t>
            </a:r>
          </a:p>
          <a:p>
            <a:pPr algn="just">
              <a:lnSpc>
                <a:spcPct val="100000"/>
              </a:lnSpc>
            </a:pP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Para el ejemplo sirve el </a:t>
            </a:r>
            <a:r>
              <a:rPr lang="es-ES" altLang="es-ES" sz="2000" dirty="0" smtClean="0">
                <a:solidFill>
                  <a:srgbClr val="CC00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estudio “4 S”</a:t>
            </a:r>
            <a:r>
              <a:rPr lang="es-ES" altLang="es-ES" sz="2000" dirty="0" smtClean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porque mostró, con </a:t>
            </a:r>
            <a:r>
              <a:rPr lang="es-ES" altLang="es-ES" sz="2000" dirty="0" err="1" smtClean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simvastatina</a:t>
            </a:r>
            <a:r>
              <a:rPr lang="es-ES" altLang="es-ES" sz="2000" dirty="0" smtClean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algunos de los mejores beneficios de las </a:t>
            </a:r>
            <a:r>
              <a:rPr lang="es-ES" altLang="es-ES" sz="2000" dirty="0" err="1" smtClean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estatinas</a:t>
            </a:r>
            <a:r>
              <a:rPr lang="es-ES" altLang="es-ES" sz="2000" dirty="0" smtClean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prevención secundaria.</a:t>
            </a:r>
          </a:p>
          <a:p>
            <a:pPr algn="just">
              <a:lnSpc>
                <a:spcPct val="100000"/>
              </a:lnSpc>
            </a:pP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Nos fijaremos únicamente en la variable </a:t>
            </a:r>
            <a:r>
              <a:rPr lang="es-ES" altLang="es-ES" sz="2000" dirty="0" smtClean="0">
                <a:solidFill>
                  <a:srgbClr val="FF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“Mortalidad por cualquier causa”</a:t>
            </a:r>
            <a:r>
              <a:rPr lang="es-ES" alt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por ser el paradigma de los resultados en salud.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21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486" y="1737359"/>
            <a:ext cx="8451670" cy="354003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 smtClean="0">
                <a:solidFill>
                  <a:srgbClr val="C0C0C0"/>
                </a:solidFill>
              </a:rPr>
              <a:t>Llegados a este punto, podemos ver con claridad dos utilidades para la toma de decisiones compartidas:</a:t>
            </a:r>
          </a:p>
          <a:p>
            <a:pPr algn="just">
              <a:lnSpc>
                <a:spcPct val="100000"/>
              </a:lnSpc>
            </a:pPr>
            <a:endParaRPr lang="es-ES" dirty="0" smtClean="0">
              <a:solidFill>
                <a:srgbClr val="C0C0C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ES" dirty="0" smtClean="0">
                <a:solidFill>
                  <a:srgbClr val="C0C0C0"/>
                </a:solidFill>
              </a:rPr>
              <a:t>1) La probabilidad de los efectos adversos en el grupo de pacientes a los que no beneficia el fármaco.</a:t>
            </a:r>
          </a:p>
          <a:p>
            <a:pPr algn="just">
              <a:lnSpc>
                <a:spcPct val="100000"/>
              </a:lnSpc>
            </a:pPr>
            <a:endParaRPr lang="es-ES" dirty="0" smtClean="0"/>
          </a:p>
          <a:p>
            <a:pPr algn="just">
              <a:lnSpc>
                <a:spcPct val="100000"/>
              </a:lnSpc>
            </a:pPr>
            <a:r>
              <a:rPr lang="es-ES" b="1" dirty="0" smtClean="0"/>
              <a:t>2) Cuándo </a:t>
            </a:r>
            <a:r>
              <a:rPr lang="es-ES" b="1" dirty="0"/>
              <a:t>la enfermedad no está </a:t>
            </a:r>
            <a:r>
              <a:rPr lang="es-ES" b="1" dirty="0" smtClean="0"/>
              <a:t>dominada, </a:t>
            </a:r>
            <a:r>
              <a:rPr lang="es-ES" b="1" dirty="0"/>
              <a:t>a pesar de un buen NNT.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67543" y="1397726"/>
            <a:ext cx="8817428" cy="4101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686" y="718457"/>
            <a:ext cx="9144000" cy="4127863"/>
          </a:xfrm>
        </p:spPr>
        <p:txBody>
          <a:bodyPr>
            <a:normAutofit/>
          </a:bodyPr>
          <a:lstStyle/>
          <a:p>
            <a:pPr algn="just"/>
            <a:endParaRPr lang="es-ES" sz="2000" dirty="0" smtClean="0"/>
          </a:p>
          <a:p>
            <a:pPr algn="just">
              <a:lnSpc>
                <a:spcPct val="100000"/>
              </a:lnSpc>
            </a:pPr>
            <a:r>
              <a:rPr lang="es-ES" sz="2000" dirty="0" smtClean="0"/>
              <a:t>Mediante una serie de ejemplos simulados, en los que vamos aumentando sucesivamente el riesgo basal del grupo de control (que es el más cercano a la historia natural de la enfermedad), podemos observar que, manteniendo un mismo NNT (por ejemplo NNT = 20), la cantidad de color rojo en el gráfico es inversamente proporcional al grado de dominio de la enfermedad.</a:t>
            </a:r>
          </a:p>
          <a:p>
            <a:pPr algn="just">
              <a:lnSpc>
                <a:spcPct val="100000"/>
              </a:lnSpc>
            </a:pPr>
            <a:r>
              <a:rPr lang="es-ES" sz="2000" dirty="0" smtClean="0"/>
              <a:t>Utilizaremos 9 ejemplos cuyos % de eventos en los grupos de intervención y de control son los siguientes:</a:t>
            </a:r>
          </a:p>
          <a:p>
            <a:pPr algn="just">
              <a:lnSpc>
                <a:spcPct val="100000"/>
              </a:lnSpc>
            </a:pPr>
            <a:r>
              <a:rPr lang="es-ES" sz="2000" u="sng" dirty="0" smtClean="0"/>
              <a:t>El primero</a:t>
            </a:r>
            <a:r>
              <a:rPr lang="es-ES" sz="2000" dirty="0" smtClean="0"/>
              <a:t>: 5% vs 10%; RAR = 10% - 5% = 5%; </a:t>
            </a:r>
            <a:r>
              <a:rPr lang="es-ES" sz="2000" b="1" dirty="0" smtClean="0"/>
              <a:t>NNT = 100%/ 5% = 20</a:t>
            </a:r>
          </a:p>
          <a:p>
            <a:pPr algn="just">
              <a:lnSpc>
                <a:spcPct val="100000"/>
              </a:lnSpc>
            </a:pPr>
            <a:r>
              <a:rPr lang="es-ES" sz="2000" u="sng" dirty="0" smtClean="0"/>
              <a:t>Del segundo al noveno</a:t>
            </a:r>
            <a:r>
              <a:rPr lang="es-ES" sz="2000" dirty="0" smtClean="0"/>
              <a:t>: 15% vs 20%; 25% vs 30% ... 85% vs 90%; </a:t>
            </a:r>
            <a:r>
              <a:rPr lang="es-ES" sz="2000" b="1" dirty="0" smtClean="0"/>
              <a:t>todos con NNT = 20</a:t>
            </a:r>
            <a:r>
              <a:rPr lang="es-ES" sz="2000" dirty="0" smtClean="0"/>
              <a:t>. 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88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5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5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9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9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88572" y="3497536"/>
            <a:ext cx="10800780" cy="326902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 </a:t>
            </a:r>
            <a:r>
              <a:rPr lang="es-ES" sz="1800" b="1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 Incidencia o % de riesgo absoluto grupo de intervención = 182 / 2221 = 8,2%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 </a:t>
            </a:r>
            <a:r>
              <a:rPr lang="es-ES" sz="1800" b="1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Incidencia o % de riesgo absoluto grupo de intervención de control = 256 / 2223 = 11,5%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RR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Riesgo Relativo = RA </a:t>
            </a:r>
            <a:r>
              <a:rPr lang="es-ES" sz="1800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/ RA </a:t>
            </a:r>
            <a:r>
              <a:rPr lang="es-ES" sz="1800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= 8,2% / 11,5% = 0,71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RRR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Reducción Relativa del Riesgo = 1 – RR = 1 – 0,71 = 0,29 (la RRR es el 29%)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RAR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Reducción absoluta del riesgo = RA </a:t>
            </a:r>
            <a:r>
              <a:rPr lang="es-ES" sz="1800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RA </a:t>
            </a:r>
            <a:r>
              <a:rPr lang="es-ES" sz="1800" baseline="-25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= 11,5% - 8,2% = 3,3%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NNT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 Número Necesario a Tratar para evitar “1” evento: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 tratando a 100 evito 3,3 eventos, para evitar “1” evento necesito tratar a ¿……..? </a:t>
            </a:r>
            <a:endParaRPr lang="es-E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 hace una regla de tres. Pero puede hacerse más rápidamente calculando el inverso del RAR = 100% / 3,3% = 30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7" y="259784"/>
            <a:ext cx="11200925" cy="2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9" y="182882"/>
            <a:ext cx="9392259" cy="1818422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2616" y="2139137"/>
            <a:ext cx="10466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9132" y="1998617"/>
            <a:ext cx="9144000" cy="953589"/>
          </a:xfrm>
        </p:spPr>
        <p:txBody>
          <a:bodyPr/>
          <a:lstStyle/>
          <a:p>
            <a:pPr algn="just"/>
            <a:r>
              <a:rPr lang="es-ES" dirty="0" smtClean="0"/>
              <a:t>Sinteticemos en una tabla y un gráfico los tres destinos de la estimación puntual del NNT = 20 de los nueve ejemplos anteriores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5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15" y="101327"/>
            <a:ext cx="10860448" cy="66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6205" y="404948"/>
            <a:ext cx="10959738" cy="591747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000" dirty="0" smtClean="0"/>
              <a:t>Con una mismo NNT = 20, la toma de decisiones compartidas cambia según la barra del gráfico. En efecto, al observarlo vemos que:</a:t>
            </a:r>
          </a:p>
          <a:p>
            <a:pPr algn="just">
              <a:lnSpc>
                <a:spcPct val="100000"/>
              </a:lnSpc>
            </a:pPr>
            <a:r>
              <a:rPr lang="es-ES" sz="2000" b="1" dirty="0" smtClean="0"/>
              <a:t>1) A la izquierda: </a:t>
            </a:r>
          </a:p>
          <a:p>
            <a:pPr algn="just">
              <a:lnSpc>
                <a:spcPct val="100000"/>
              </a:lnSpc>
            </a:pPr>
            <a:r>
              <a:rPr lang="es-ES" sz="2000" dirty="0" smtClean="0"/>
              <a:t>	a) El poco rojo indica que hay un alto dominio de la enfermedad.</a:t>
            </a:r>
          </a:p>
          <a:p>
            <a:pPr algn="just">
              <a:lnSpc>
                <a:spcPct val="100000"/>
              </a:lnSpc>
            </a:pPr>
            <a:r>
              <a:rPr lang="es-ES" sz="2000" dirty="0"/>
              <a:t>	</a:t>
            </a:r>
            <a:r>
              <a:rPr lang="es-ES" sz="2000" dirty="0" smtClean="0"/>
              <a:t>b) El mucho verde se traduce en que se expone a los efectos adversos moderados y graves al elevado número de pacientes que no pueden beneficiarse del fármaco, dado que permanecen sanos sin tomarlo. </a:t>
            </a:r>
          </a:p>
          <a:p>
            <a:pPr algn="just">
              <a:lnSpc>
                <a:spcPct val="100000"/>
              </a:lnSpc>
            </a:pPr>
            <a:r>
              <a:rPr lang="es-ES" sz="2000" dirty="0"/>
              <a:t>	</a:t>
            </a:r>
            <a:r>
              <a:rPr lang="es-ES" sz="2000" dirty="0" smtClean="0"/>
              <a:t>c) Los efectos adversos moderados y graves pueden no haber merecido la pena a los pocos pacientes que padecen el evento incluso tomando el fármaco, representados por el poco rojo. </a:t>
            </a:r>
          </a:p>
          <a:p>
            <a:pPr algn="just">
              <a:lnSpc>
                <a:spcPct val="100000"/>
              </a:lnSpc>
            </a:pPr>
            <a:r>
              <a:rPr lang="es-ES" sz="2000" b="1" dirty="0"/>
              <a:t>1) A la </a:t>
            </a:r>
            <a:r>
              <a:rPr lang="es-ES" sz="2000" b="1" dirty="0" smtClean="0"/>
              <a:t>derecha: </a:t>
            </a:r>
            <a:endParaRPr lang="es-ES" sz="2000" b="1" dirty="0"/>
          </a:p>
          <a:p>
            <a:pPr algn="just">
              <a:lnSpc>
                <a:spcPct val="100000"/>
              </a:lnSpc>
            </a:pPr>
            <a:r>
              <a:rPr lang="es-ES" sz="2000" dirty="0"/>
              <a:t>	a) El </a:t>
            </a:r>
            <a:r>
              <a:rPr lang="es-ES" sz="2000" dirty="0" smtClean="0"/>
              <a:t>mucho rojo </a:t>
            </a:r>
            <a:r>
              <a:rPr lang="es-ES" sz="2000" dirty="0"/>
              <a:t>indica que hay un </a:t>
            </a:r>
            <a:r>
              <a:rPr lang="es-ES" sz="2000" dirty="0" smtClean="0"/>
              <a:t>bajo dominio </a:t>
            </a:r>
            <a:r>
              <a:rPr lang="es-ES" sz="2000" dirty="0"/>
              <a:t>de la enfermedad.</a:t>
            </a:r>
          </a:p>
          <a:p>
            <a:pPr algn="just">
              <a:lnSpc>
                <a:spcPct val="100000"/>
              </a:lnSpc>
            </a:pPr>
            <a:r>
              <a:rPr lang="es-ES" sz="2000" dirty="0"/>
              <a:t>	b) </a:t>
            </a:r>
            <a:r>
              <a:rPr lang="es-ES" sz="2000" dirty="0" smtClean="0"/>
              <a:t>El poco </a:t>
            </a:r>
            <a:r>
              <a:rPr lang="es-ES" sz="2000" dirty="0"/>
              <a:t>verde se traduce en que se expone a los efectos adversos moderados y graves al </a:t>
            </a:r>
            <a:r>
              <a:rPr lang="es-ES" sz="2000" dirty="0" smtClean="0"/>
              <a:t>bajo </a:t>
            </a:r>
            <a:r>
              <a:rPr lang="es-ES" sz="2000" dirty="0"/>
              <a:t>de pacientes que no pueden beneficiarse del fármaco, dado que permanecen sanos sin tomarlo. </a:t>
            </a:r>
          </a:p>
          <a:p>
            <a:pPr algn="just">
              <a:lnSpc>
                <a:spcPct val="100000"/>
              </a:lnSpc>
            </a:pPr>
            <a:r>
              <a:rPr lang="es-ES" sz="2000" dirty="0"/>
              <a:t>	c) </a:t>
            </a:r>
            <a:r>
              <a:rPr lang="es-ES" sz="2000" dirty="0" smtClean="0"/>
              <a:t>Los </a:t>
            </a:r>
            <a:r>
              <a:rPr lang="es-ES" sz="2000" dirty="0"/>
              <a:t>efectos adversos moderados y graves pueden no haber merecido la pena a los </a:t>
            </a:r>
            <a:r>
              <a:rPr lang="es-ES" sz="2000" dirty="0" smtClean="0"/>
              <a:t>muchos pacientes </a:t>
            </a:r>
            <a:r>
              <a:rPr lang="es-ES" sz="2000" dirty="0"/>
              <a:t>que padecen el evento incluso tomando el fármaco, representados por el </a:t>
            </a:r>
            <a:r>
              <a:rPr lang="es-ES" sz="2000" dirty="0" smtClean="0"/>
              <a:t>mucho rojo</a:t>
            </a:r>
            <a:r>
              <a:rPr lang="es-E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17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191" y="244701"/>
            <a:ext cx="9642792" cy="661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823" y="3030583"/>
            <a:ext cx="11416937" cy="3827417"/>
          </a:xfrm>
        </p:spPr>
        <p:txBody>
          <a:bodyPr>
            <a:normAutofit/>
          </a:bodyPr>
          <a:lstStyle/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1) Obsérvese que en el grupo que tomó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hubo un 8,2% muertes por cualquier causa en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5,4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años, lo que significa que </a:t>
            </a:r>
            <a:r>
              <a:rPr lang="es-ES" sz="2000" dirty="0">
                <a:solidFill>
                  <a:srgbClr val="FF33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hay 8,2 pacientes de cada 100 en los que el fármaco no es efectivo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2) Obsérvese que en el grupo que tomó placebo hubo un 11,5% de muertes por cualquier en 5 años, lo que significa que hay 100-11,5% =</a:t>
            </a:r>
            <a:r>
              <a:rPr lang="es-ES" sz="2000" dirty="0">
                <a:solidFill>
                  <a:srgbClr val="99CC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89,5% pacientes que permanecen sanos (entiéndase que no mueren)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3) La diferencia entre las muertes con placebo y con </a:t>
            </a:r>
            <a:r>
              <a:rPr lang="es-ES" sz="20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es 11,5%-8,2%= </a:t>
            </a:r>
            <a:r>
              <a:rPr lang="es-ES" sz="2000" dirty="0" smtClean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3,3% </a:t>
            </a: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=&gt; Éste es el beneficio que se asocia con </a:t>
            </a:r>
            <a:r>
              <a:rPr lang="es-ES" sz="2000" dirty="0" err="1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simvastatina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Conclusión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 mérito (el efecto) de </a:t>
            </a:r>
            <a:r>
              <a:rPr lang="es-ES" sz="2000" dirty="0" err="1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simvastatina</a:t>
            </a: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es únicamente el </a:t>
            </a:r>
            <a:r>
              <a:rPr lang="es-ES" sz="2000" dirty="0" smtClean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3,3%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s-ES" sz="2000" dirty="0">
                <a:solidFill>
                  <a:srgbClr val="FF33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pues no tiene ningún efecto sobre el 8,2% de personas que mueren incluso tomando el fármaco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ni tampoco tiene ningún efecto sobre el 89,5% de los pacientes que permanecen sanos, pues ésos permanecen sanos tomando placebo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18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33265"/>
            <a:ext cx="11170752" cy="2527523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3997234" y="2586446"/>
            <a:ext cx="3592286" cy="561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577840" y="2679397"/>
            <a:ext cx="1526345" cy="117515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8125097" y="2679397"/>
            <a:ext cx="1778558" cy="192073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7167489" y="5078437"/>
            <a:ext cx="766689" cy="64711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271975" y="5401994"/>
            <a:ext cx="766689" cy="647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11005628" y="5401994"/>
            <a:ext cx="766689" cy="6471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8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045029" y="5207909"/>
            <a:ext cx="10071460" cy="1097457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  <a:ea typeface="+mn-ea"/>
              </a:rPr>
              <a:t>Por cada 1 paciente en el que </a:t>
            </a:r>
            <a:r>
              <a:rPr lang="es-ES" sz="2000" dirty="0" smtClean="0">
                <a:solidFill>
                  <a:srgbClr val="008000"/>
                </a:solidFill>
                <a:latin typeface="Calibri" panose="020F0502020204030204" pitchFamily="34" charset="0"/>
                <a:ea typeface="+mn-ea"/>
              </a:rPr>
              <a:t>el fármaco es efectivo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es-ES" sz="2000" dirty="0">
                <a:solidFill>
                  <a:srgbClr val="009999"/>
                </a:solidFill>
                <a:latin typeface="Calibri" panose="020F0502020204030204" pitchFamily="34" charset="0"/>
                <a:ea typeface="+mn-ea"/>
              </a:rPr>
              <a:t>hay 27 en que no lo es, porque permanecen sanos sin </a:t>
            </a:r>
            <a:r>
              <a:rPr lang="es-ES" sz="2000" dirty="0" smtClean="0">
                <a:solidFill>
                  <a:srgbClr val="009999"/>
                </a:solidFill>
                <a:latin typeface="Calibri" panose="020F0502020204030204" pitchFamily="34" charset="0"/>
                <a:ea typeface="+mn-ea"/>
              </a:rPr>
              <a:t>tomar el fármaco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, </a:t>
            </a:r>
            <a:r>
              <a:rPr lang="es-ES" sz="2000" dirty="0">
                <a:solidFill>
                  <a:srgbClr val="FF3300"/>
                </a:solidFill>
                <a:latin typeface="Calibri" panose="020F0502020204030204" pitchFamily="34" charset="0"/>
                <a:ea typeface="+mn-ea"/>
              </a:rPr>
              <a:t>y tampoco es </a:t>
            </a:r>
            <a:r>
              <a:rPr lang="es-ES" sz="2000" dirty="0" smtClean="0">
                <a:solidFill>
                  <a:srgbClr val="FF3300"/>
                </a:solidFill>
                <a:latin typeface="Calibri" panose="020F0502020204030204" pitchFamily="34" charset="0"/>
                <a:ea typeface="+mn-ea"/>
              </a:rPr>
              <a:t>efectivo </a:t>
            </a:r>
            <a:r>
              <a:rPr lang="es-ES" sz="2000" dirty="0">
                <a:solidFill>
                  <a:srgbClr val="FF3300"/>
                </a:solidFill>
                <a:latin typeface="Calibri" panose="020F0502020204030204" pitchFamily="34" charset="0"/>
                <a:ea typeface="+mn-ea"/>
              </a:rPr>
              <a:t>en 2 porque morirán aun tomando el fármaco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.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5029" y="688657"/>
            <a:ext cx="10254342" cy="19334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Esto mismo lo podemos expresar más fácilmente relacionando el </a:t>
            </a:r>
            <a:r>
              <a:rPr lang="es-ES" sz="2200" dirty="0">
                <a:solidFill>
                  <a:srgbClr val="FF99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número de pacientes en los que el </a:t>
            </a:r>
            <a:r>
              <a:rPr lang="es-ES" sz="2200" dirty="0" smtClean="0">
                <a:solidFill>
                  <a:srgbClr val="FF99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fármaco </a:t>
            </a:r>
            <a:r>
              <a:rPr lang="es-ES" sz="2200" dirty="0">
                <a:solidFill>
                  <a:srgbClr val="FF99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 es efectivo</a:t>
            </a:r>
            <a:r>
              <a:rPr lang="es-ES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s-ES" sz="2200" dirty="0">
                <a:solidFill>
                  <a:srgbClr val="008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 cada 1 en el que es efectivo</a:t>
            </a:r>
            <a:r>
              <a:rPr lang="es-ES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s-ES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Los cálculos se hacen muy fácilmente sobre el </a:t>
            </a:r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NNT, que en este caso es </a:t>
            </a:r>
            <a:r>
              <a:rPr lang="es-E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</a:t>
            </a:r>
            <a:r>
              <a:rPr lang="es-ES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s-ES" sz="2200" dirty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Permanecerán sanos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</a:t>
            </a:r>
            <a:r>
              <a:rPr lang="es-ES" sz="2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x </a:t>
            </a:r>
            <a:r>
              <a:rPr lang="es-ES" sz="2200" dirty="0">
                <a:solidFill>
                  <a:srgbClr val="0099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89,5% = 26,85 (que se redondea a 27);</a:t>
            </a:r>
            <a:endParaRPr lang="es-E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s-ES" sz="2200" dirty="0">
                <a:solidFill>
                  <a:srgbClr val="FF33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Enfermarán incluso con fármaco: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30 </a:t>
            </a:r>
            <a:r>
              <a:rPr lang="es-ES" sz="2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 </a:t>
            </a:r>
            <a:r>
              <a:rPr lang="es-ES" sz="2200" dirty="0">
                <a:solidFill>
                  <a:srgbClr val="FF33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8,2% = 2,46 (redondeo a 2</a:t>
            </a:r>
            <a:r>
              <a:rPr lang="es-ES" sz="2200" dirty="0" smtClean="0">
                <a:solidFill>
                  <a:srgbClr val="FF33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  <a:r>
              <a:rPr lang="es-ES" sz="2200" dirty="0" smtClean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lang="es-E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83430" y="2700610"/>
            <a:ext cx="7388225" cy="2079625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7445829" y="2029957"/>
            <a:ext cx="444136" cy="171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720149" y="2377440"/>
            <a:ext cx="600891" cy="203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4833257" y="1240971"/>
            <a:ext cx="3095897" cy="292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4732" y="336459"/>
            <a:ext cx="2845788" cy="6140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8" y="1948976"/>
            <a:ext cx="7554508" cy="208744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6910251" y="1110346"/>
            <a:ext cx="1554481" cy="229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27461" y="574766"/>
            <a:ext cx="10685417" cy="2168434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Para acercarnos más a la estimación estadística, hagamos lo mismo con los intervalos de confianza del </a:t>
            </a:r>
            <a:r>
              <a:rPr lang="es-ES" sz="20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>NNT.</a:t>
            </a:r>
            <a:endParaRPr lang="es-ES" sz="100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solidFill>
                  <a:srgbClr val="008000"/>
                </a:solidFill>
                <a:latin typeface="Calibri" panose="020F0502020204030204" pitchFamily="34" charset="0"/>
              </a:rPr>
              <a:t>Por cada 1 paciente en el que el fármaco es efectivo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dirty="0">
                <a:solidFill>
                  <a:srgbClr val="FF9900"/>
                </a:solidFill>
                <a:latin typeface="Calibri" panose="020F0502020204030204" pitchFamily="34" charset="0"/>
              </a:rPr>
              <a:t>el promedio poblacional en el que no es efectivo está entre 20 - 1 = 19, y 64 – 1 = 63 pacientes.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30" y="3958046"/>
            <a:ext cx="10309478" cy="1907177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2286000" y="2181497"/>
            <a:ext cx="6374674" cy="233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644537" y="2194560"/>
            <a:ext cx="6492240" cy="2429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979" y="493213"/>
            <a:ext cx="10045198" cy="60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0423" y="1358537"/>
            <a:ext cx="8987246" cy="29652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QUIERE HACERSE AUTOMÁTICAMENTE CON LA CALCULADORA, sólo hay que escribir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a) el número de eventos de cada grupo; y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b) el número muestra total de pacientes de cada grupo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Regla del “1”, cuando el control es placebo. Disponible en: </a:t>
            </a:r>
            <a:r>
              <a:rPr lang="es-ES" sz="2000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http://evalmedicamento.weebly.com/calcular/3-la-regla-del-1-cuando-el-control-es-placebo-valido-tambien-para-evaluacion-de-vacunas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1528354" y="875211"/>
            <a:ext cx="9457509" cy="3788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6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1425</Words>
  <Application>Microsoft Office PowerPoint</Application>
  <PresentationFormat>Panorámica</PresentationFormat>
  <Paragraphs>94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Por cada 1 paciente en el que el fármaco es efectivo, hay 27 en que no lo es, porque permanecen sanos sin tomar el fármaco, y tampoco es efectivo en 2 porque morirán aun tomando el fármaco.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Galo</dc:creator>
  <cp:lastModifiedBy>Galo</cp:lastModifiedBy>
  <cp:revision>113</cp:revision>
  <dcterms:created xsi:type="dcterms:W3CDTF">2019-12-26T07:39:33Z</dcterms:created>
  <dcterms:modified xsi:type="dcterms:W3CDTF">2020-02-25T10:57:30Z</dcterms:modified>
</cp:coreProperties>
</file>